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slides/slide99.xml" ContentType="application/vnd.openxmlformats-officedocument.presentationml.slide+xml"/>
  <Override PartName="/ppt/tags/tag41.xml" ContentType="application/vnd.openxmlformats-officedocument.presentationml.tags+xml"/>
  <Override PartName="/ppt/slides/slide77.xml" ContentType="application/vnd.openxmlformats-officedocument.presentationml.slide+xml"/>
  <Override PartName="/ppt/slides/slide88.xml" ContentType="application/vnd.openxmlformats-officedocument.presentationml.slide+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s/slide119.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slides/slide108.xml" ContentType="application/vnd.openxmlformats-officedocument.presentationml.slide+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tags/tag131.xml" ContentType="application/vnd.openxmlformats-officedocument.presentationml.tags+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Default Extension="wmf" ContentType="image/x-wmf"/>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slides/slide79.xml" ContentType="application/vnd.openxmlformats-officedocument.presentationml.slide+xml"/>
  <Override PartName="/ppt/slides/slide10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tags/tag3.xml" ContentType="application/vnd.openxmlformats-officedocument.presentationml.tags+xml"/>
  <Default Extension="jpeg" ContentType="image/jpeg"/>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Default Extension="tiff" ContentType="image/tiff"/>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slides/slide98.xml" ContentType="application/vnd.openxmlformats-officedocument.presentationml.slide+xml"/>
  <Override PartName="/ppt/slides/slide117.xml" ContentType="application/vnd.openxmlformats-officedocument.presentationml.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slides/slide118.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slides/slide48.xml" ContentType="application/vnd.openxmlformats-officedocument.presentationml.slide+xml"/>
  <Override PartName="/ppt/slides/slide95.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Default Extension="gif" ContentType="image/gif"/>
  <Default Extension="vml" ContentType="application/vnd.openxmlformats-officedocument.vmlDrawing"/>
  <Override PartName="/ppt/tags/tag53.xml" ContentType="application/vnd.openxmlformats-officedocument.presentationml.tags+xml"/>
  <Override PartName="/ppt/slides/slide89.xml" ContentType="application/vnd.openxmlformats-officedocument.presentationml.slide+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slides/slide78.xml" ContentType="application/vnd.openxmlformats-officedocument.presentationml.slide+xml"/>
  <Override PartName="/ppt/slides/slide115.xml" ContentType="application/vnd.openxmlformats-officedocument.presentationml.slide+xml"/>
  <Override PartName="/ppt/tags/tag20.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tags/tag102.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25"/>
  </p:notesMasterIdLst>
  <p:sldIdLst>
    <p:sldId id="256" r:id="rId2"/>
    <p:sldId id="275" r:id="rId3"/>
    <p:sldId id="276" r:id="rId4"/>
    <p:sldId id="499" r:id="rId5"/>
    <p:sldId id="544" r:id="rId6"/>
    <p:sldId id="405" r:id="rId7"/>
    <p:sldId id="414" r:id="rId8"/>
    <p:sldId id="420" r:id="rId9"/>
    <p:sldId id="428" r:id="rId10"/>
    <p:sldId id="440" r:id="rId11"/>
    <p:sldId id="422" r:id="rId12"/>
    <p:sldId id="423" r:id="rId13"/>
    <p:sldId id="424" r:id="rId14"/>
    <p:sldId id="425" r:id="rId15"/>
    <p:sldId id="429" r:id="rId16"/>
    <p:sldId id="430" r:id="rId17"/>
    <p:sldId id="407" r:id="rId18"/>
    <p:sldId id="410" r:id="rId19"/>
    <p:sldId id="412" r:id="rId20"/>
    <p:sldId id="431" r:id="rId21"/>
    <p:sldId id="413" r:id="rId22"/>
    <p:sldId id="432" r:id="rId23"/>
    <p:sldId id="547" r:id="rId24"/>
    <p:sldId id="415" r:id="rId25"/>
    <p:sldId id="436" r:id="rId26"/>
    <p:sldId id="437" r:id="rId27"/>
    <p:sldId id="434" r:id="rId28"/>
    <p:sldId id="548" r:id="rId29"/>
    <p:sldId id="435" r:id="rId30"/>
    <p:sldId id="469" r:id="rId31"/>
    <p:sldId id="411" r:id="rId32"/>
    <p:sldId id="502" r:id="rId33"/>
    <p:sldId id="503" r:id="rId34"/>
    <p:sldId id="508" r:id="rId35"/>
    <p:sldId id="509" r:id="rId36"/>
    <p:sldId id="505" r:id="rId37"/>
    <p:sldId id="537" r:id="rId38"/>
    <p:sldId id="538" r:id="rId39"/>
    <p:sldId id="536" r:id="rId40"/>
    <p:sldId id="507" r:id="rId41"/>
    <p:sldId id="504" r:id="rId42"/>
    <p:sldId id="500" r:id="rId43"/>
    <p:sldId id="535" r:id="rId44"/>
    <p:sldId id="534" r:id="rId45"/>
    <p:sldId id="533" r:id="rId46"/>
    <p:sldId id="473" r:id="rId47"/>
    <p:sldId id="471" r:id="rId48"/>
    <p:sldId id="474" r:id="rId49"/>
    <p:sldId id="475" r:id="rId50"/>
    <p:sldId id="476" r:id="rId51"/>
    <p:sldId id="477" r:id="rId52"/>
    <p:sldId id="472" r:id="rId53"/>
    <p:sldId id="542" r:id="rId54"/>
    <p:sldId id="541" r:id="rId55"/>
    <p:sldId id="501" r:id="rId56"/>
    <p:sldId id="539" r:id="rId57"/>
    <p:sldId id="543" r:id="rId58"/>
    <p:sldId id="540" r:id="rId59"/>
    <p:sldId id="447" r:id="rId60"/>
    <p:sldId id="448" r:id="rId61"/>
    <p:sldId id="449" r:id="rId62"/>
    <p:sldId id="450" r:id="rId63"/>
    <p:sldId id="451" r:id="rId64"/>
    <p:sldId id="452" r:id="rId65"/>
    <p:sldId id="453" r:id="rId66"/>
    <p:sldId id="454" r:id="rId67"/>
    <p:sldId id="455" r:id="rId68"/>
    <p:sldId id="549" r:id="rId69"/>
    <p:sldId id="550" r:id="rId70"/>
    <p:sldId id="458" r:id="rId71"/>
    <p:sldId id="459" r:id="rId72"/>
    <p:sldId id="460" r:id="rId73"/>
    <p:sldId id="461" r:id="rId74"/>
    <p:sldId id="462" r:id="rId75"/>
    <p:sldId id="463" r:id="rId76"/>
    <p:sldId id="464" r:id="rId77"/>
    <p:sldId id="545" r:id="rId78"/>
    <p:sldId id="546" r:id="rId79"/>
    <p:sldId id="467" r:id="rId80"/>
    <p:sldId id="468" r:id="rId81"/>
    <p:sldId id="470" r:id="rId82"/>
    <p:sldId id="478" r:id="rId83"/>
    <p:sldId id="479" r:id="rId84"/>
    <p:sldId id="480" r:id="rId85"/>
    <p:sldId id="481" r:id="rId86"/>
    <p:sldId id="482" r:id="rId87"/>
    <p:sldId id="483" r:id="rId88"/>
    <p:sldId id="484" r:id="rId89"/>
    <p:sldId id="514" r:id="rId90"/>
    <p:sldId id="485" r:id="rId91"/>
    <p:sldId id="486" r:id="rId92"/>
    <p:sldId id="488" r:id="rId93"/>
    <p:sldId id="515" r:id="rId94"/>
    <p:sldId id="493" r:id="rId95"/>
    <p:sldId id="551" r:id="rId96"/>
    <p:sldId id="495" r:id="rId97"/>
    <p:sldId id="516" r:id="rId98"/>
    <p:sldId id="497" r:id="rId99"/>
    <p:sldId id="498" r:id="rId100"/>
    <p:sldId id="444" r:id="rId101"/>
    <p:sldId id="442" r:id="rId102"/>
    <p:sldId id="513" r:id="rId103"/>
    <p:sldId id="512" r:id="rId104"/>
    <p:sldId id="445" r:id="rId105"/>
    <p:sldId id="511" r:id="rId106"/>
    <p:sldId id="518" r:id="rId107"/>
    <p:sldId id="510" r:id="rId108"/>
    <p:sldId id="517" r:id="rId109"/>
    <p:sldId id="521" r:id="rId110"/>
    <p:sldId id="520" r:id="rId111"/>
    <p:sldId id="519" r:id="rId112"/>
    <p:sldId id="446" r:id="rId113"/>
    <p:sldId id="522" r:id="rId114"/>
    <p:sldId id="524" r:id="rId115"/>
    <p:sldId id="525" r:id="rId116"/>
    <p:sldId id="528" r:id="rId117"/>
    <p:sldId id="523" r:id="rId118"/>
    <p:sldId id="526" r:id="rId119"/>
    <p:sldId id="530" r:id="rId120"/>
    <p:sldId id="527" r:id="rId121"/>
    <p:sldId id="529" r:id="rId122"/>
    <p:sldId id="531" r:id="rId123"/>
    <p:sldId id="532" r:id="rId124"/>
  </p:sldIdLst>
  <p:sldSz cx="9144000" cy="6858000" type="screen4x3"/>
  <p:notesSz cx="6858000" cy="9144000"/>
  <p:custDataLst>
    <p:tags r:id="rId1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99"/>
    <a:srgbClr val="0066CC"/>
    <a:srgbClr val="0099CC"/>
    <a:srgbClr val="336699"/>
    <a:srgbClr val="0033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44" autoAdjust="0"/>
    <p:restoredTop sz="94227" autoAdjust="0"/>
  </p:normalViewPr>
  <p:slideViewPr>
    <p:cSldViewPr>
      <p:cViewPr>
        <p:scale>
          <a:sx n="100" d="100"/>
          <a:sy n="100" d="100"/>
        </p:scale>
        <p:origin x="-78" y="120"/>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notesViewPr>
    <p:cSldViewPr>
      <p:cViewPr varScale="1">
        <p:scale>
          <a:sx n="64" d="100"/>
          <a:sy n="64" d="100"/>
        </p:scale>
        <p:origin x="-2016"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96904-FC42-43DB-9C11-54F786655AD2}" type="datetimeFigureOut">
              <a:rPr lang="en-US" smtClean="0"/>
              <a:pPr/>
              <a:t>10/11/2012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E60C6-2A61-4562-BD48-2D6AD5E3D1D4}" type="slidenum">
              <a:rPr lang="en-US" smtClean="0"/>
              <a:pPr/>
              <a:t>‹#›</a:t>
            </a:fld>
            <a:endParaRPr lang="en-US"/>
          </a:p>
        </p:txBody>
      </p:sp>
    </p:spTree>
    <p:extLst>
      <p:ext uri="{BB962C8B-B14F-4D97-AF65-F5344CB8AC3E}">
        <p14:creationId xmlns:p14="http://schemas.microsoft.com/office/powerpoint/2010/main" xmlns="" val="108005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Arial" charset="0"/>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kumimoji="1" sz="2400">
                <a:solidFill>
                  <a:schemeClr val="bg2"/>
                </a:solidFill>
                <a:latin typeface="Arial" charset="0"/>
              </a:defRPr>
            </a:lvl1pPr>
            <a:lvl2pPr marL="742950" indent="-285750" defTabSz="933450">
              <a:defRPr kumimoji="1" sz="2400">
                <a:solidFill>
                  <a:schemeClr val="bg2"/>
                </a:solidFill>
                <a:latin typeface="Arial" charset="0"/>
              </a:defRPr>
            </a:lvl2pPr>
            <a:lvl3pPr marL="1143000" indent="-228600" defTabSz="933450">
              <a:defRPr kumimoji="1" sz="2400">
                <a:solidFill>
                  <a:schemeClr val="bg2"/>
                </a:solidFill>
                <a:latin typeface="Arial" charset="0"/>
              </a:defRPr>
            </a:lvl3pPr>
            <a:lvl4pPr marL="1600200" indent="-228600" defTabSz="933450">
              <a:defRPr kumimoji="1" sz="2400">
                <a:solidFill>
                  <a:schemeClr val="bg2"/>
                </a:solidFill>
                <a:latin typeface="Arial" charset="0"/>
              </a:defRPr>
            </a:lvl4pPr>
            <a:lvl5pPr marL="2057400" indent="-228600" defTabSz="933450">
              <a:defRPr kumimoji="1" sz="2400">
                <a:solidFill>
                  <a:schemeClr val="bg2"/>
                </a:solidFill>
                <a:latin typeface="Arial" charset="0"/>
              </a:defRPr>
            </a:lvl5pPr>
            <a:lvl6pPr marL="2514600" indent="-228600" defTabSz="933450" eaLnBrk="0" fontAlgn="base" hangingPunct="0">
              <a:spcBef>
                <a:spcPct val="0"/>
              </a:spcBef>
              <a:spcAft>
                <a:spcPct val="0"/>
              </a:spcAft>
              <a:defRPr kumimoji="1" sz="2400">
                <a:solidFill>
                  <a:schemeClr val="bg2"/>
                </a:solidFill>
                <a:latin typeface="Arial" charset="0"/>
              </a:defRPr>
            </a:lvl6pPr>
            <a:lvl7pPr marL="2971800" indent="-228600" defTabSz="933450" eaLnBrk="0" fontAlgn="base" hangingPunct="0">
              <a:spcBef>
                <a:spcPct val="0"/>
              </a:spcBef>
              <a:spcAft>
                <a:spcPct val="0"/>
              </a:spcAft>
              <a:defRPr kumimoji="1" sz="2400">
                <a:solidFill>
                  <a:schemeClr val="bg2"/>
                </a:solidFill>
                <a:latin typeface="Arial" charset="0"/>
              </a:defRPr>
            </a:lvl7pPr>
            <a:lvl8pPr marL="3429000" indent="-228600" defTabSz="933450" eaLnBrk="0" fontAlgn="base" hangingPunct="0">
              <a:spcBef>
                <a:spcPct val="0"/>
              </a:spcBef>
              <a:spcAft>
                <a:spcPct val="0"/>
              </a:spcAft>
              <a:defRPr kumimoji="1" sz="2400">
                <a:solidFill>
                  <a:schemeClr val="bg2"/>
                </a:solidFill>
                <a:latin typeface="Arial" charset="0"/>
              </a:defRPr>
            </a:lvl8pPr>
            <a:lvl9pPr marL="3886200" indent="-228600" defTabSz="933450" eaLnBrk="0" fontAlgn="base" hangingPunct="0">
              <a:spcBef>
                <a:spcPct val="0"/>
              </a:spcBef>
              <a:spcAft>
                <a:spcPct val="0"/>
              </a:spcAft>
              <a:defRPr kumimoji="1" sz="2400">
                <a:solidFill>
                  <a:schemeClr val="bg2"/>
                </a:solidFill>
                <a:latin typeface="Arial" charset="0"/>
              </a:defRPr>
            </a:lvl9pPr>
          </a:lstStyle>
          <a:p>
            <a:fld id="{B78CBCEC-1AF1-46CE-8C51-83504858A5F5}" type="slidenum">
              <a:rPr kumimoji="0" lang="en-US" sz="1200" smtClean="0">
                <a:solidFill>
                  <a:schemeClr val="tx1"/>
                </a:solidFill>
              </a:rPr>
              <a:pPr/>
              <a:t>2</a:t>
            </a:fld>
            <a:endParaRPr kumimoji="0" lang="en-US" sz="1200" dirty="0" smtClean="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Arial" charset="0"/>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kumimoji="1" sz="2400">
                <a:solidFill>
                  <a:schemeClr val="bg2"/>
                </a:solidFill>
                <a:latin typeface="Arial" charset="0"/>
              </a:defRPr>
            </a:lvl1pPr>
            <a:lvl2pPr marL="742950" indent="-285750" defTabSz="933450">
              <a:defRPr kumimoji="1" sz="2400">
                <a:solidFill>
                  <a:schemeClr val="bg2"/>
                </a:solidFill>
                <a:latin typeface="Arial" charset="0"/>
              </a:defRPr>
            </a:lvl2pPr>
            <a:lvl3pPr marL="1143000" indent="-228600" defTabSz="933450">
              <a:defRPr kumimoji="1" sz="2400">
                <a:solidFill>
                  <a:schemeClr val="bg2"/>
                </a:solidFill>
                <a:latin typeface="Arial" charset="0"/>
              </a:defRPr>
            </a:lvl3pPr>
            <a:lvl4pPr marL="1600200" indent="-228600" defTabSz="933450">
              <a:defRPr kumimoji="1" sz="2400">
                <a:solidFill>
                  <a:schemeClr val="bg2"/>
                </a:solidFill>
                <a:latin typeface="Arial" charset="0"/>
              </a:defRPr>
            </a:lvl4pPr>
            <a:lvl5pPr marL="2057400" indent="-228600" defTabSz="933450">
              <a:defRPr kumimoji="1" sz="2400">
                <a:solidFill>
                  <a:schemeClr val="bg2"/>
                </a:solidFill>
                <a:latin typeface="Arial" charset="0"/>
              </a:defRPr>
            </a:lvl5pPr>
            <a:lvl6pPr marL="2514600" indent="-228600" defTabSz="933450" eaLnBrk="0" fontAlgn="base" hangingPunct="0">
              <a:spcBef>
                <a:spcPct val="0"/>
              </a:spcBef>
              <a:spcAft>
                <a:spcPct val="0"/>
              </a:spcAft>
              <a:defRPr kumimoji="1" sz="2400">
                <a:solidFill>
                  <a:schemeClr val="bg2"/>
                </a:solidFill>
                <a:latin typeface="Arial" charset="0"/>
              </a:defRPr>
            </a:lvl6pPr>
            <a:lvl7pPr marL="2971800" indent="-228600" defTabSz="933450" eaLnBrk="0" fontAlgn="base" hangingPunct="0">
              <a:spcBef>
                <a:spcPct val="0"/>
              </a:spcBef>
              <a:spcAft>
                <a:spcPct val="0"/>
              </a:spcAft>
              <a:defRPr kumimoji="1" sz="2400">
                <a:solidFill>
                  <a:schemeClr val="bg2"/>
                </a:solidFill>
                <a:latin typeface="Arial" charset="0"/>
              </a:defRPr>
            </a:lvl7pPr>
            <a:lvl8pPr marL="3429000" indent="-228600" defTabSz="933450" eaLnBrk="0" fontAlgn="base" hangingPunct="0">
              <a:spcBef>
                <a:spcPct val="0"/>
              </a:spcBef>
              <a:spcAft>
                <a:spcPct val="0"/>
              </a:spcAft>
              <a:defRPr kumimoji="1" sz="2400">
                <a:solidFill>
                  <a:schemeClr val="bg2"/>
                </a:solidFill>
                <a:latin typeface="Arial" charset="0"/>
              </a:defRPr>
            </a:lvl8pPr>
            <a:lvl9pPr marL="3886200" indent="-228600" defTabSz="933450" eaLnBrk="0" fontAlgn="base" hangingPunct="0">
              <a:spcBef>
                <a:spcPct val="0"/>
              </a:spcBef>
              <a:spcAft>
                <a:spcPct val="0"/>
              </a:spcAft>
              <a:defRPr kumimoji="1" sz="2400">
                <a:solidFill>
                  <a:schemeClr val="bg2"/>
                </a:solidFill>
                <a:latin typeface="Arial" charset="0"/>
              </a:defRPr>
            </a:lvl9pPr>
          </a:lstStyle>
          <a:p>
            <a:fld id="{3F9EE6A9-58A2-4787-873A-F49D9281E5D7}" type="slidenum">
              <a:rPr kumimoji="0" lang="en-US" sz="1200" smtClean="0">
                <a:solidFill>
                  <a:schemeClr val="tx1"/>
                </a:solidFill>
              </a:rPr>
              <a:pPr/>
              <a:t>3</a:t>
            </a:fld>
            <a:endParaRPr kumimoji="0" lang="en-US" sz="1200" dirty="0" smtClean="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E60C6-2A61-4562-BD48-2D6AD5E3D1D4}"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3450">
              <a:defRPr kumimoji="1" sz="2400">
                <a:solidFill>
                  <a:schemeClr val="bg2"/>
                </a:solidFill>
                <a:latin typeface="Arial" pitchFamily="34" charset="0"/>
              </a:defRPr>
            </a:lvl1pPr>
            <a:lvl2pPr marL="742950" indent="-285750" defTabSz="933450">
              <a:defRPr kumimoji="1" sz="2400">
                <a:solidFill>
                  <a:schemeClr val="bg2"/>
                </a:solidFill>
                <a:latin typeface="Arial" pitchFamily="34" charset="0"/>
              </a:defRPr>
            </a:lvl2pPr>
            <a:lvl3pPr marL="1143000" indent="-228600" defTabSz="933450">
              <a:defRPr kumimoji="1" sz="2400">
                <a:solidFill>
                  <a:schemeClr val="bg2"/>
                </a:solidFill>
                <a:latin typeface="Arial" pitchFamily="34" charset="0"/>
              </a:defRPr>
            </a:lvl3pPr>
            <a:lvl4pPr marL="1600200" indent="-228600" defTabSz="933450">
              <a:defRPr kumimoji="1" sz="2400">
                <a:solidFill>
                  <a:schemeClr val="bg2"/>
                </a:solidFill>
                <a:latin typeface="Arial" pitchFamily="34" charset="0"/>
              </a:defRPr>
            </a:lvl4pPr>
            <a:lvl5pPr marL="2057400" indent="-228600" defTabSz="933450">
              <a:defRPr kumimoji="1" sz="2400">
                <a:solidFill>
                  <a:schemeClr val="bg2"/>
                </a:solidFill>
                <a:latin typeface="Arial" pitchFamily="34" charset="0"/>
              </a:defRPr>
            </a:lvl5pPr>
            <a:lvl6pPr marL="2514600" indent="-228600" defTabSz="933450" eaLnBrk="0" fontAlgn="base" hangingPunct="0">
              <a:spcBef>
                <a:spcPct val="0"/>
              </a:spcBef>
              <a:spcAft>
                <a:spcPct val="0"/>
              </a:spcAft>
              <a:defRPr kumimoji="1" sz="2400">
                <a:solidFill>
                  <a:schemeClr val="bg2"/>
                </a:solidFill>
                <a:latin typeface="Arial" pitchFamily="34" charset="0"/>
              </a:defRPr>
            </a:lvl6pPr>
            <a:lvl7pPr marL="2971800" indent="-228600" defTabSz="933450" eaLnBrk="0" fontAlgn="base" hangingPunct="0">
              <a:spcBef>
                <a:spcPct val="0"/>
              </a:spcBef>
              <a:spcAft>
                <a:spcPct val="0"/>
              </a:spcAft>
              <a:defRPr kumimoji="1" sz="2400">
                <a:solidFill>
                  <a:schemeClr val="bg2"/>
                </a:solidFill>
                <a:latin typeface="Arial" pitchFamily="34" charset="0"/>
              </a:defRPr>
            </a:lvl7pPr>
            <a:lvl8pPr marL="3429000" indent="-228600" defTabSz="933450" eaLnBrk="0" fontAlgn="base" hangingPunct="0">
              <a:spcBef>
                <a:spcPct val="0"/>
              </a:spcBef>
              <a:spcAft>
                <a:spcPct val="0"/>
              </a:spcAft>
              <a:defRPr kumimoji="1" sz="2400">
                <a:solidFill>
                  <a:schemeClr val="bg2"/>
                </a:solidFill>
                <a:latin typeface="Arial" pitchFamily="34" charset="0"/>
              </a:defRPr>
            </a:lvl8pPr>
            <a:lvl9pPr marL="3886200" indent="-228600" defTabSz="933450" eaLnBrk="0" fontAlgn="base" hangingPunct="0">
              <a:spcBef>
                <a:spcPct val="0"/>
              </a:spcBef>
              <a:spcAft>
                <a:spcPct val="0"/>
              </a:spcAft>
              <a:defRPr kumimoji="1" sz="2400">
                <a:solidFill>
                  <a:schemeClr val="bg2"/>
                </a:solidFill>
                <a:latin typeface="Arial" pitchFamily="34" charset="0"/>
              </a:defRPr>
            </a:lvl9pPr>
          </a:lstStyle>
          <a:p>
            <a:fld id="{001AA058-BD62-498B-B30C-1C56CE70F514}" type="slidenum">
              <a:rPr kumimoji="0" lang="en-US" sz="1200" smtClean="0">
                <a:solidFill>
                  <a:schemeClr val="tx1"/>
                </a:solidFill>
              </a:rPr>
              <a:pPr/>
              <a:t>80</a:t>
            </a:fld>
            <a:endParaRPr kumimoji="0" lang="en-US" sz="1200" smtClean="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7" name="Rectangle 6"/>
          <p:cNvSpPr/>
          <p:nvPr userDrawn="1"/>
        </p:nvSpPr>
        <p:spPr>
          <a:xfrm>
            <a:off x="6248400" y="618309"/>
            <a:ext cx="2484783" cy="461665"/>
          </a:xfrm>
          <a:prstGeom prst="rect">
            <a:avLst/>
          </a:prstGeom>
        </p:spPr>
        <p:txBody>
          <a:bodyPr wrap="none">
            <a:spAutoFit/>
          </a:bodyPr>
          <a:lstStyle/>
          <a:p>
            <a:r>
              <a:rPr kumimoji="0" lang="en-US" sz="2400" b="1" dirty="0" smtClean="0">
                <a:solidFill>
                  <a:srgbClr val="003399"/>
                </a:solidFill>
                <a:latin typeface="Arial" pitchFamily="34" charset="0"/>
                <a:cs typeface="Arial" pitchFamily="34" charset="0"/>
              </a:rPr>
              <a:t>NESC Academy</a:t>
            </a:r>
            <a:endParaRPr kumimoji="0" lang="en-US" sz="2400" b="1" dirty="0">
              <a:solidFill>
                <a:srgbClr val="003399"/>
              </a:solidFill>
              <a:latin typeface="Arial" pitchFamily="34" charset="0"/>
              <a:cs typeface="Arial" pitchFamily="34" charset="0"/>
            </a:endParaRPr>
          </a:p>
        </p:txBody>
      </p:sp>
      <p:cxnSp>
        <p:nvCxnSpPr>
          <p:cNvPr id="9" name="Straight Connector 8"/>
          <p:cNvCxnSpPr/>
          <p:nvPr userDrawn="1"/>
        </p:nvCxnSpPr>
        <p:spPr>
          <a:xfrm>
            <a:off x="457200" y="1143000"/>
            <a:ext cx="815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062064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8AA0D6-F7DA-477A-9F33-2A99A73AE9F2}" type="datetime1">
              <a:rPr lang="en-US" smtClean="0"/>
              <a:pPr/>
              <a:t>10/11/2012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xmlns="" val="70639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A58414-C7DA-4A20-BA83-378325457251}" type="datetime1">
              <a:rPr lang="en-US" smtClean="0"/>
              <a:pPr/>
              <a:t>10/11/2012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xmlns="" val="416570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BB1DB-BFE6-417A-9527-F12AB64AEF19}" type="datetime1">
              <a:rPr lang="en-US" smtClean="0"/>
              <a:pPr/>
              <a:t>10/11/2012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xmlns="" val="2418573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AB7F17-1707-40C1-8FD0-66E15FCC425C}" type="datetime1">
              <a:rPr lang="en-US" smtClean="0"/>
              <a:pPr/>
              <a:t>10/11/2012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xmlns="" val="303205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F8B78A-F45E-48A4-B637-73FE7D73D083}" type="datetime1">
              <a:rPr lang="en-US" smtClean="0"/>
              <a:pPr/>
              <a:t>10/11/2012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xmlns="" val="728826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0B78EE-90CE-41ED-B614-010AB857BACA}" type="datetime1">
              <a:rPr lang="en-US" smtClean="0"/>
              <a:pPr/>
              <a:t>10/11/2012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xmlns="" val="2047655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608EC8-265A-430B-88BB-81A15A759DA4}" type="datetime1">
              <a:rPr lang="en-US" smtClean="0"/>
              <a:pPr/>
              <a:t>10/11/2012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xmlns="" val="96590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B5D47-54B1-4232-9C0A-F58863ADCDAB}" type="datetime1">
              <a:rPr lang="en-US" smtClean="0"/>
              <a:pPr/>
              <a:t>10/11/2012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xmlns="" val="380757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D22047-296F-4344-AB8F-1E7C9CC852D9}" type="datetime1">
              <a:rPr lang="en-US" smtClean="0"/>
              <a:pPr/>
              <a:t>10/11/2012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xmlns="" val="1057505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58B628-9958-4832-BAA0-3578FE88725F}" type="datetime1">
              <a:rPr lang="en-US" smtClean="0"/>
              <a:pPr/>
              <a:t>10/11/2012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84842E-5D5F-47DB-8A50-E3874C6A648E}" type="slidenum">
              <a:rPr lang="en-US" smtClean="0"/>
              <a:pPr/>
              <a:t>‹#›</a:t>
            </a:fld>
            <a:endParaRPr lang="en-US"/>
          </a:p>
        </p:txBody>
      </p:sp>
    </p:spTree>
    <p:extLst>
      <p:ext uri="{BB962C8B-B14F-4D97-AF65-F5344CB8AC3E}">
        <p14:creationId xmlns:p14="http://schemas.microsoft.com/office/powerpoint/2010/main" xmlns="" val="257257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089764-537F-4C54-83BE-B754A5236A51}" type="datetime1">
              <a:rPr lang="en-US" smtClean="0"/>
              <a:pPr/>
              <a:t>10/11/2012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84842E-5D5F-47DB-8A50-E3874C6A648E}" type="slidenum">
              <a:rPr lang="en-US" smtClean="0"/>
              <a:pPr/>
              <a:t>‹#›</a:t>
            </a:fld>
            <a:endParaRPr lang="en-US"/>
          </a:p>
        </p:txBody>
      </p:sp>
    </p:spTree>
    <p:extLst>
      <p:ext uri="{BB962C8B-B14F-4D97-AF65-F5344CB8AC3E}">
        <p14:creationId xmlns:p14="http://schemas.microsoft.com/office/powerpoint/2010/main" xmlns="" val="1953265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file:///I:\unit_21\HS_SRS.avi" TargetMode="Externa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5.xml"/><Relationship Id="rId1" Type="http://schemas.openxmlformats.org/officeDocument/2006/relationships/tags" Target="../tags/tag114.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6.xml"/></Relationships>
</file>

<file path=ppt/slides/_rels/slide10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1.xml"/><Relationship Id="rId1" Type="http://schemas.openxmlformats.org/officeDocument/2006/relationships/tags" Target="../tags/tag117.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8.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9.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0.xml"/></Relationships>
</file>

<file path=ppt/slides/_rels/slide10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1.xml"/><Relationship Id="rId1" Type="http://schemas.openxmlformats.org/officeDocument/2006/relationships/tags" Target="../tags/tag121.xml"/></Relationships>
</file>

<file path=ppt/slides/_rels/slide10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1.xml"/><Relationship Id="rId1" Type="http://schemas.openxmlformats.org/officeDocument/2006/relationships/tags" Target="../tags/tag122.xml"/></Relationships>
</file>

<file path=ppt/slides/_rels/slide10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slideLayout" Target="../slideLayouts/slideLayout1.xml"/><Relationship Id="rId1" Type="http://schemas.openxmlformats.org/officeDocument/2006/relationships/tags" Target="../tags/tag123.xml"/></Relationships>
</file>

<file path=ppt/slides/_rels/slide10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1.xml"/><Relationship Id="rId1" Type="http://schemas.openxmlformats.org/officeDocument/2006/relationships/tags" Target="../tags/tag12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1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1.xml"/><Relationship Id="rId1" Type="http://schemas.openxmlformats.org/officeDocument/2006/relationships/tags" Target="../tags/tag125.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6.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7.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8.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9.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0.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1.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2.xml"/></Relationships>
</file>

<file path=ppt/slides/_rels/slide1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slideLayout" Target="../slideLayouts/slideLayout1.xml"/><Relationship Id="rId1" Type="http://schemas.openxmlformats.org/officeDocument/2006/relationships/tags" Target="../tags/tag133.xml"/></Relationships>
</file>

<file path=ppt/slides/_rels/slide1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1.xml"/><Relationship Id="rId1" Type="http://schemas.openxmlformats.org/officeDocument/2006/relationships/tags" Target="../tags/tag13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2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slideLayout" Target="../slideLayouts/slideLayout1.xml"/><Relationship Id="rId1" Type="http://schemas.openxmlformats.org/officeDocument/2006/relationships/tags" Target="../tags/tag135.xml"/></Relationships>
</file>

<file path=ppt/slides/_rels/slide12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slideLayout" Target="../slideLayouts/slideLayout1.xml"/><Relationship Id="rId1" Type="http://schemas.openxmlformats.org/officeDocument/2006/relationships/tags" Target="../tags/tag136.xml"/></Relationships>
</file>

<file path=ppt/slides/_rels/slide1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7.xml"/></Relationships>
</file>

<file path=ppt/slides/_rels/slide123.xml.rels><?xml version="1.0" encoding="UTF-8" standalone="yes"?>
<Relationships xmlns="http://schemas.openxmlformats.org/package/2006/relationships"><Relationship Id="rId3" Type="http://schemas.openxmlformats.org/officeDocument/2006/relationships/hyperlink" Target="http://www.vibrationdata.com/StructuralDC.htm" TargetMode="External"/><Relationship Id="rId2" Type="http://schemas.openxmlformats.org/officeDocument/2006/relationships/slideLayout" Target="../slideLayouts/slideLayout1.xml"/><Relationship Id="rId1" Type="http://schemas.openxmlformats.org/officeDocument/2006/relationships/tags" Target="../tags/tag138.xml"/><Relationship Id="rId6" Type="http://schemas.openxmlformats.org/officeDocument/2006/relationships/hyperlink" Target="http://www.vibrationdata.com/circular_annular.htm" TargetMode="External"/><Relationship Id="rId5" Type="http://schemas.openxmlformats.org/officeDocument/2006/relationships/hyperlink" Target="http://www.vibrationdata.com/rectangular_plates.htm" TargetMode="External"/><Relationship Id="rId4" Type="http://schemas.openxmlformats.org/officeDocument/2006/relationships/hyperlink" Target="http://www.vibrationdata.com/beams.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tags" Target="../tags/tag23.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hyperlink" Target="http://www.vibrationdata.com/" TargetMode="External"/><Relationship Id="rId5" Type="http://schemas.openxmlformats.org/officeDocument/2006/relationships/image" Target="../media/image3.jpeg"/><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tags" Target="../tags/tag38.xml"/></Relationships>
</file>

<file path=ppt/slides/_rels/slide3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xml"/><Relationship Id="rId1" Type="http://schemas.openxmlformats.org/officeDocument/2006/relationships/tags" Target="../tags/tag7.xml"/></Relationships>
</file>

<file path=ppt/slides/_rels/slide40.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7.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xml"/><Relationship Id="rId1" Type="http://schemas.openxmlformats.org/officeDocument/2006/relationships/tags" Target="../tags/tag4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9.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1.xml"/><Relationship Id="rId1" Type="http://schemas.openxmlformats.org/officeDocument/2006/relationships/tags" Target="../tags/tag50.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1.xml"/><Relationship Id="rId1" Type="http://schemas.openxmlformats.org/officeDocument/2006/relationships/tags" Target="../tags/tag5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I:\doc\Delta%204%20Heavy%20first%20launch%20%5bwww.keepvid.com%5d_416_1_03460.mp4" TargetMode="External"/><Relationship Id="rId1" Type="http://schemas.openxmlformats.org/officeDocument/2006/relationships/tags" Target="../tags/tag53.xml"/><Relationship Id="rId4" Type="http://schemas.openxmlformats.org/officeDocument/2006/relationships/image" Target="../media/image39.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4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slideLayout" Target="../slideLayouts/slideLayout1.xml"/><Relationship Id="rId1" Type="http://schemas.openxmlformats.org/officeDocument/2006/relationships/tags" Target="../tags/tag55.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7.xml"/><Relationship Id="rId1" Type="http://schemas.openxmlformats.org/officeDocument/2006/relationships/tags" Target="../tags/tag5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xml"/><Relationship Id="rId1" Type="http://schemas.openxmlformats.org/officeDocument/2006/relationships/tags" Target="../tags/tag58.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60.xml"/><Relationship Id="rId5" Type="http://schemas.openxmlformats.org/officeDocument/2006/relationships/image" Target="../media/image45.jpeg"/><Relationship Id="rId4" Type="http://schemas.openxmlformats.org/officeDocument/2006/relationships/image" Target="../media/image44.jpe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4.xml"/><Relationship Id="rId1" Type="http://schemas.openxmlformats.org/officeDocument/2006/relationships/tags" Target="../tags/tag63.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image" Target="../media/image47.pn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tags" Target="../tags/tag69.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s>
</file>

<file path=ppt/slides/_rels/slide5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1.xml"/><Relationship Id="rId1" Type="http://schemas.openxmlformats.org/officeDocument/2006/relationships/tags" Target="../tags/tag73.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4.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62.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slideLayout" Target="../slideLayouts/slideLayout1.xml"/><Relationship Id="rId1" Type="http://schemas.openxmlformats.org/officeDocument/2006/relationships/tags" Target="../tags/tag76.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9.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7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7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73.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74.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7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2.xml"/></Relationships>
</file>

<file path=ppt/slides/_rels/slide79.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1.xml"/><Relationship Id="rId1" Type="http://schemas.openxmlformats.org/officeDocument/2006/relationships/tags" Target="../tags/tag96.xml"/><Relationship Id="rId4" Type="http://schemas.openxmlformats.org/officeDocument/2006/relationships/image" Target="../media/image58.png"/></Relationships>
</file>

<file path=ppt/slides/_rels/slide83.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slideLayout" Target="../slideLayouts/slideLayout1.xml"/><Relationship Id="rId1" Type="http://schemas.openxmlformats.org/officeDocument/2006/relationships/tags" Target="../tags/tag97.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8.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9.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0.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1.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2.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90.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slideLayout" Target="../slideLayouts/slideLayout1.xml"/><Relationship Id="rId1" Type="http://schemas.openxmlformats.org/officeDocument/2006/relationships/tags" Target="../tags/tag104.xml"/></Relationships>
</file>

<file path=ppt/slides/_rels/slide9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slideLayout" Target="../slideLayouts/slideLayout1.xml"/><Relationship Id="rId1" Type="http://schemas.openxmlformats.org/officeDocument/2006/relationships/tags" Target="../tags/tag105.xml"/></Relationships>
</file>

<file path=ppt/slides/_rels/slide9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slideLayout" Target="../slideLayouts/slideLayout1.xml"/><Relationship Id="rId1" Type="http://schemas.openxmlformats.org/officeDocument/2006/relationships/tags" Target="../tags/tag106.xml"/></Relationships>
</file>

<file path=ppt/slides/_rels/slide9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slideLayout" Target="../slideLayouts/slideLayout1.xml"/><Relationship Id="rId1" Type="http://schemas.openxmlformats.org/officeDocument/2006/relationships/tags" Target="../tags/tag107.xml"/></Relationships>
</file>

<file path=ppt/slides/_rels/slide9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1.xml"/><Relationship Id="rId1" Type="http://schemas.openxmlformats.org/officeDocument/2006/relationships/tags" Target="../tags/tag108.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9.xml"/></Relationships>
</file>

<file path=ppt/slides/_rels/slide96.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slideLayout" Target="../slideLayouts/slideLayout1.xml"/><Relationship Id="rId1" Type="http://schemas.openxmlformats.org/officeDocument/2006/relationships/tags" Target="../tags/tag110.xml"/></Relationships>
</file>

<file path=ppt/slides/_rels/slide9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slideLayout" Target="../slideLayouts/slideLayout1.xml"/><Relationship Id="rId1" Type="http://schemas.openxmlformats.org/officeDocument/2006/relationships/tags" Target="../tags/tag111.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2.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1</a:t>
            </a:fld>
            <a:endParaRPr lang="en-US" dirty="0"/>
          </a:p>
        </p:txBody>
      </p:sp>
      <p:sp>
        <p:nvSpPr>
          <p:cNvPr id="6" name="Rectangle 3"/>
          <p:cNvSpPr txBox="1">
            <a:spLocks noChangeArrowheads="1"/>
          </p:cNvSpPr>
          <p:nvPr>
            <p:custDataLst>
              <p:tags r:id="rId2"/>
            </p:custDataLst>
          </p:nvPr>
        </p:nvSpPr>
        <p:spPr>
          <a:xfrm>
            <a:off x="1295400" y="2133600"/>
            <a:ext cx="6350000" cy="2438400"/>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3800"/>
              </a:lnSpc>
              <a:spcBef>
                <a:spcPts val="300"/>
              </a:spcBef>
              <a:spcAft>
                <a:spcPts val="300"/>
              </a:spcAft>
              <a:defRPr/>
            </a:pPr>
            <a:r>
              <a:rPr lang="en-US" sz="10000" b="1" dirty="0" smtClean="0">
                <a:solidFill>
                  <a:srgbClr val="006699"/>
                </a:solidFill>
                <a:effectLst>
                  <a:outerShdw blurRad="38100" dist="38100" dir="2700000" algn="tl">
                    <a:srgbClr val="000000">
                      <a:alpha val="43137"/>
                    </a:srgbClr>
                  </a:outerShdw>
                </a:effectLst>
              </a:rPr>
              <a:t>Shock Response Spectra </a:t>
            </a:r>
          </a:p>
          <a:p>
            <a:pPr>
              <a:lnSpc>
                <a:spcPts val="3800"/>
              </a:lnSpc>
              <a:spcBef>
                <a:spcPts val="300"/>
              </a:spcBef>
              <a:spcAft>
                <a:spcPts val="300"/>
              </a:spcAft>
              <a:defRPr/>
            </a:pPr>
            <a:r>
              <a:rPr lang="en-US" sz="10000" b="1" dirty="0" smtClean="0">
                <a:solidFill>
                  <a:srgbClr val="006699"/>
                </a:solidFill>
                <a:effectLst>
                  <a:outerShdw blurRad="38100" dist="38100" dir="2700000" algn="tl">
                    <a:srgbClr val="000000">
                      <a:alpha val="43137"/>
                    </a:srgbClr>
                  </a:outerShdw>
                </a:effectLst>
              </a:rPr>
              <a:t>&amp; Time History Synthesis</a:t>
            </a:r>
          </a:p>
          <a:p>
            <a:pPr>
              <a:lnSpc>
                <a:spcPts val="3800"/>
              </a:lnSpc>
              <a:spcBef>
                <a:spcPts val="300"/>
              </a:spcBef>
              <a:spcAft>
                <a:spcPts val="300"/>
              </a:spcAft>
              <a:defRPr/>
            </a:pPr>
            <a:endParaRPr lang="en-US" sz="5900" b="1" dirty="0" smtClean="0">
              <a:solidFill>
                <a:srgbClr val="006699"/>
              </a:solidFill>
              <a:effectLst>
                <a:outerShdw blurRad="38100" dist="38100" dir="2700000" algn="tl">
                  <a:srgbClr val="000000">
                    <a:alpha val="43137"/>
                  </a:srgbClr>
                </a:outerShdw>
              </a:effectLst>
            </a:endParaRPr>
          </a:p>
          <a:p>
            <a:pPr>
              <a:lnSpc>
                <a:spcPts val="3800"/>
              </a:lnSpc>
              <a:spcBef>
                <a:spcPts val="300"/>
              </a:spcBef>
              <a:spcAft>
                <a:spcPts val="300"/>
              </a:spcAft>
              <a:defRPr/>
            </a:pPr>
            <a:r>
              <a:rPr lang="en-US" sz="8000" b="1" dirty="0" smtClean="0">
                <a:solidFill>
                  <a:srgbClr val="006699"/>
                </a:solidFill>
                <a:effectLst>
                  <a:outerShdw blurRad="38100" dist="38100" dir="2700000" algn="tl">
                    <a:srgbClr val="000000">
                      <a:alpha val="43137"/>
                    </a:srgbClr>
                  </a:outerShdw>
                </a:effectLst>
              </a:rPr>
              <a:t>By Tom Irvine</a:t>
            </a:r>
            <a:endParaRPr lang="en-US" sz="8000" b="1" dirty="0">
              <a:solidFill>
                <a:srgbClr val="006699"/>
              </a:solidFill>
              <a:effectLst>
                <a:outerShdw blurRad="38100" dist="38100" dir="2700000" algn="tl">
                  <a:srgbClr val="000000">
                    <a:alpha val="43137"/>
                  </a:srgbClr>
                </a:outerShdw>
              </a:effectLst>
            </a:endParaRP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r>
              <a:rPr lang="en-US" sz="1800" b="1" dirty="0" smtClean="0">
                <a:solidFill>
                  <a:srgbClr val="003366"/>
                </a:solidFill>
                <a:latin typeface="Helvetica" charset="0"/>
              </a:rPr>
              <a:t/>
            </a:r>
            <a:br>
              <a:rPr lang="en-US" sz="1800" b="1" dirty="0" smtClean="0">
                <a:solidFill>
                  <a:srgbClr val="003366"/>
                </a:solidFill>
                <a:latin typeface="Helvetica" charset="0"/>
              </a:rPr>
            </a:br>
            <a:endParaRPr lang="en-US" sz="1800" b="1" dirty="0" smtClean="0">
              <a:solidFill>
                <a:srgbClr val="003366"/>
              </a:solidFill>
              <a:latin typeface="Helvetica" charset="0"/>
            </a:endParaRPr>
          </a:p>
        </p:txBody>
      </p:sp>
      <p:sp>
        <p:nvSpPr>
          <p:cNvPr id="8" name="Rectangle 7"/>
          <p:cNvSpPr/>
          <p:nvPr/>
        </p:nvSpPr>
        <p:spPr>
          <a:xfrm>
            <a:off x="457200" y="685800"/>
            <a:ext cx="4271875" cy="369332"/>
          </a:xfrm>
          <a:prstGeom prst="rect">
            <a:avLst/>
          </a:prstGeom>
        </p:spPr>
        <p:txBody>
          <a:bodyPr wrap="none">
            <a:spAutoFit/>
          </a:bodyPr>
          <a:lstStyle/>
          <a:p>
            <a:r>
              <a:rPr lang="en-US" b="1" dirty="0" smtClean="0">
                <a:solidFill>
                  <a:srgbClr val="0099CC"/>
                </a:solidFill>
              </a:rPr>
              <a:t>83rd Shock and Vibration Symposium 2012</a:t>
            </a:r>
            <a:endParaRPr lang="en-US" b="1" dirty="0">
              <a:solidFill>
                <a:srgbClr val="0099CC"/>
              </a:solidFill>
            </a:endParaRPr>
          </a:p>
        </p:txBody>
      </p:sp>
    </p:spTree>
    <p:custDataLst>
      <p:tags r:id="rId1"/>
    </p:custDataLst>
    <p:extLst>
      <p:ext uri="{BB962C8B-B14F-4D97-AF65-F5344CB8AC3E}">
        <p14:creationId xmlns:p14="http://schemas.microsoft.com/office/powerpoint/2010/main" xmlns="" val="3844415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484842E-5D5F-47DB-8A50-E3874C6A648E}" type="slidenum">
              <a:rPr lang="en-US" smtClean="0"/>
              <a:pPr/>
              <a:t>10</a:t>
            </a:fld>
            <a:endParaRPr lang="en-US"/>
          </a:p>
        </p:txBody>
      </p:sp>
      <p:pic>
        <p:nvPicPr>
          <p:cNvPr id="3" name="HS_SRS.avi">
            <a:hlinkClick r:id="" action="ppaction://media"/>
          </p:cNvPr>
          <p:cNvPicPr>
            <a:picLocks noRot="1" noChangeAspect="1"/>
          </p:cNvPicPr>
          <p:nvPr>
            <a:videoFile r:link="rId1"/>
          </p:nvPr>
        </p:nvPicPr>
        <p:blipFill>
          <a:blip r:embed="rId3" cstate="print"/>
          <a:stretch>
            <a:fillRect/>
          </a:stretch>
        </p:blipFill>
        <p:spPr>
          <a:xfrm>
            <a:off x="2209800" y="1676400"/>
            <a:ext cx="4686300" cy="2362200"/>
          </a:xfrm>
          <a:prstGeom prst="rect">
            <a:avLst/>
          </a:prstGeom>
        </p:spPr>
      </p:pic>
      <p:sp>
        <p:nvSpPr>
          <p:cNvPr id="4" name="TextBox 3"/>
          <p:cNvSpPr txBox="1"/>
          <p:nvPr/>
        </p:nvSpPr>
        <p:spPr>
          <a:xfrm>
            <a:off x="2895600" y="4800600"/>
            <a:ext cx="3505200" cy="353943"/>
          </a:xfrm>
          <a:prstGeom prst="rect">
            <a:avLst/>
          </a:prstGeom>
          <a:noFill/>
        </p:spPr>
        <p:txBody>
          <a:bodyPr wrap="square" rtlCol="0">
            <a:spAutoFit/>
          </a:bodyPr>
          <a:lstStyle/>
          <a:p>
            <a:r>
              <a:rPr lang="en-US" sz="1700" dirty="0" smtClean="0"/>
              <a:t>Click to begin animation.  Then wait.</a:t>
            </a:r>
            <a:endParaRPr lang="en-US" sz="17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custDataLst>
              <p:tags r:id="rId2"/>
            </p:custDataLst>
          </p:nvPr>
        </p:nvSpPr>
        <p:spPr>
          <a:xfrm>
            <a:off x="1143000" y="1828800"/>
            <a:ext cx="6934200" cy="27733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3800"/>
              </a:lnSpc>
              <a:spcBef>
                <a:spcPts val="300"/>
              </a:spcBef>
              <a:spcAft>
                <a:spcPts val="300"/>
              </a:spcAft>
              <a:buFont typeface="Monotype Sorts" pitchFamily="2" charset="2"/>
              <a:buNone/>
              <a:defRPr/>
            </a:pPr>
            <a:r>
              <a:rPr lang="en-US" sz="2700" b="1" dirty="0" smtClean="0">
                <a:solidFill>
                  <a:srgbClr val="003366"/>
                </a:solidFill>
                <a:latin typeface="Arial" pitchFamily="34" charset="0"/>
                <a:cs typeface="Arial" pitchFamily="34" charset="0"/>
              </a:rPr>
              <a:t>Apply Shock Pulses to Analytical Models for MDOF &amp; Continuous Systems</a:t>
            </a:r>
          </a:p>
          <a:p>
            <a:pPr>
              <a:lnSpc>
                <a:spcPts val="3800"/>
              </a:lnSpc>
              <a:spcBef>
                <a:spcPts val="300"/>
              </a:spcBef>
              <a:spcAft>
                <a:spcPts val="300"/>
              </a:spcAft>
              <a:buFont typeface="Monotype Sorts" pitchFamily="2" charset="2"/>
              <a:buNone/>
              <a:defRPr/>
            </a:pPr>
            <a:endParaRPr lang="en-US" sz="2700" b="1" dirty="0" smtClean="0">
              <a:solidFill>
                <a:srgbClr val="003366"/>
              </a:solidFill>
              <a:latin typeface="Arial" pitchFamily="34" charset="0"/>
              <a:cs typeface="Arial" pitchFamily="34" charset="0"/>
            </a:endParaRPr>
          </a:p>
          <a:p>
            <a:pPr>
              <a:lnSpc>
                <a:spcPts val="3800"/>
              </a:lnSpc>
              <a:spcBef>
                <a:spcPts val="300"/>
              </a:spcBef>
              <a:spcAft>
                <a:spcPts val="300"/>
              </a:spcAft>
              <a:buFont typeface="Monotype Sorts" pitchFamily="2" charset="2"/>
              <a:buNone/>
              <a:defRPr/>
            </a:pPr>
            <a:r>
              <a:rPr lang="en-US" sz="2700" b="1" dirty="0" smtClean="0">
                <a:solidFill>
                  <a:srgbClr val="003366"/>
                </a:solidFill>
                <a:latin typeface="Arial" pitchFamily="34" charset="0"/>
                <a:cs typeface="Arial" pitchFamily="34" charset="0"/>
              </a:rPr>
              <a:t>Modal Transient Analysis</a:t>
            </a: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Continuous Plate Exercise </a:t>
            </a:r>
            <a:endParaRPr lang="en-US" sz="2000" b="1" dirty="0">
              <a:solidFill>
                <a:schemeClr val="accent5">
                  <a:lumMod val="75000"/>
                </a:schemeClr>
              </a:solidFill>
              <a:latin typeface="Arial" pitchFamily="34" charset="0"/>
              <a:cs typeface="Arial" pitchFamily="34" charset="0"/>
            </a:endParaRPr>
          </a:p>
        </p:txBody>
      </p:sp>
      <p:sp>
        <p:nvSpPr>
          <p:cNvPr id="3" name="TextBox 2"/>
          <p:cNvSpPr txBox="1"/>
          <p:nvPr/>
        </p:nvSpPr>
        <p:spPr>
          <a:xfrm>
            <a:off x="457200" y="1371600"/>
            <a:ext cx="8077200" cy="4647426"/>
          </a:xfrm>
          <a:prstGeom prst="rect">
            <a:avLst/>
          </a:prstGeom>
          <a:noFill/>
        </p:spPr>
        <p:txBody>
          <a:bodyPr wrap="square" rtlCol="0">
            <a:spAutoFit/>
          </a:bodyPr>
          <a:lstStyle/>
          <a:p>
            <a:r>
              <a:rPr lang="en-US" sz="1400" dirty="0" smtClean="0">
                <a:latin typeface="Courier New" pitchFamily="49" charset="0"/>
                <a:cs typeface="Courier New" pitchFamily="49" charset="0"/>
              </a:rPr>
              <a:t> </a:t>
            </a:r>
            <a:r>
              <a:rPr lang="en-US" sz="1400" dirty="0" err="1" smtClean="0">
                <a:cs typeface="Courier New" pitchFamily="49" charset="0"/>
              </a:rPr>
              <a:t>ss_plate_base.m</a:t>
            </a:r>
            <a:r>
              <a:rPr lang="en-US" sz="1400" dirty="0" smtClean="0">
                <a:cs typeface="Courier New" pitchFamily="49" charset="0"/>
              </a:rPr>
              <a:t>  ver 1.6  October 10, 2012</a:t>
            </a:r>
          </a:p>
          <a:p>
            <a:r>
              <a:rPr lang="en-US" sz="1400" dirty="0" smtClean="0">
                <a:cs typeface="Courier New" pitchFamily="49" charset="0"/>
              </a:rPr>
              <a:t> by Tom Irvine  Email: tom@vibrationdata.com </a:t>
            </a:r>
          </a:p>
          <a:p>
            <a:r>
              <a:rPr lang="en-US" sz="1400" dirty="0" smtClean="0">
                <a:cs typeface="Courier New" pitchFamily="49" charset="0"/>
              </a:rPr>
              <a:t> </a:t>
            </a:r>
          </a:p>
          <a:p>
            <a:r>
              <a:rPr lang="en-US" sz="1400" dirty="0" smtClean="0">
                <a:cs typeface="Courier New" pitchFamily="49" charset="0"/>
              </a:rPr>
              <a:t> Normal Modes &amp; Optional Base Excitation for a simply-supported plate. </a:t>
            </a:r>
          </a:p>
          <a:p>
            <a:r>
              <a:rPr lang="en-US" sz="1400" dirty="0" smtClean="0">
                <a:cs typeface="Courier New" pitchFamily="49" charset="0"/>
              </a:rPr>
              <a:t> </a:t>
            </a:r>
          </a:p>
          <a:p>
            <a:r>
              <a:rPr lang="en-US" sz="1400" dirty="0" smtClean="0">
                <a:cs typeface="Courier New" pitchFamily="49" charset="0"/>
              </a:rPr>
              <a:t> Select material </a:t>
            </a:r>
          </a:p>
          <a:p>
            <a:r>
              <a:rPr lang="en-US" sz="1400" dirty="0" smtClean="0">
                <a:cs typeface="Courier New" pitchFamily="49" charset="0"/>
              </a:rPr>
              <a:t> 1=aluminum  2=steel  3=G10  4=other </a:t>
            </a:r>
          </a:p>
          <a:p>
            <a:r>
              <a:rPr lang="en-US" sz="1400" dirty="0" smtClean="0">
                <a:cs typeface="Courier New" pitchFamily="49" charset="0"/>
              </a:rPr>
              <a:t> 1</a:t>
            </a:r>
          </a:p>
          <a:p>
            <a:r>
              <a:rPr lang="en-US" sz="1400" dirty="0" smtClean="0">
                <a:cs typeface="Courier New" pitchFamily="49" charset="0"/>
              </a:rPr>
              <a:t> </a:t>
            </a:r>
          </a:p>
          <a:p>
            <a:r>
              <a:rPr lang="en-US" sz="1400" dirty="0" smtClean="0">
                <a:cs typeface="Courier New" pitchFamily="49" charset="0"/>
              </a:rPr>
              <a:t> Enter the length (inch) 8</a:t>
            </a:r>
          </a:p>
          <a:p>
            <a:r>
              <a:rPr lang="en-US" sz="1400" dirty="0" smtClean="0">
                <a:cs typeface="Courier New" pitchFamily="49" charset="0"/>
              </a:rPr>
              <a:t> Enter the width (inch) 6</a:t>
            </a:r>
          </a:p>
          <a:p>
            <a:r>
              <a:rPr lang="en-US" sz="1400" dirty="0" smtClean="0">
                <a:cs typeface="Courier New" pitchFamily="49" charset="0"/>
              </a:rPr>
              <a:t> Enter the thickness (inch) 0.063</a:t>
            </a:r>
          </a:p>
          <a:p>
            <a:r>
              <a:rPr lang="en-US" sz="1400" dirty="0" smtClean="0">
                <a:cs typeface="Courier New" pitchFamily="49" charset="0"/>
              </a:rPr>
              <a:t> </a:t>
            </a:r>
          </a:p>
          <a:p>
            <a:r>
              <a:rPr lang="en-US" sz="1400" dirty="0" smtClean="0">
                <a:cs typeface="Courier New" pitchFamily="49" charset="0"/>
              </a:rPr>
              <a:t> Structural mass =   0.3024 lbm</a:t>
            </a:r>
          </a:p>
          <a:p>
            <a:r>
              <a:rPr lang="en-US" sz="1400" dirty="0" smtClean="0">
                <a:cs typeface="Courier New" pitchFamily="49" charset="0"/>
              </a:rPr>
              <a:t> </a:t>
            </a:r>
          </a:p>
          <a:p>
            <a:r>
              <a:rPr lang="en-US" sz="1400" dirty="0" smtClean="0">
                <a:cs typeface="Courier New" pitchFamily="49" charset="0"/>
              </a:rPr>
              <a:t> Add non-structural mass ?  1=yes  2=no </a:t>
            </a:r>
          </a:p>
          <a:p>
            <a:r>
              <a:rPr lang="en-US" sz="1400" dirty="0" smtClean="0">
                <a:cs typeface="Courier New" pitchFamily="49" charset="0"/>
              </a:rPr>
              <a:t> 2</a:t>
            </a:r>
          </a:p>
          <a:p>
            <a:r>
              <a:rPr lang="en-US" sz="1400" dirty="0" smtClean="0">
                <a:cs typeface="Courier New" pitchFamily="49" charset="0"/>
              </a:rPr>
              <a:t> </a:t>
            </a:r>
          </a:p>
          <a:p>
            <a:r>
              <a:rPr lang="en-US" sz="1400" dirty="0" smtClean="0">
                <a:cs typeface="Courier New" pitchFamily="49" charset="0"/>
              </a:rPr>
              <a:t> Total mass =   0.3024 lbm </a:t>
            </a:r>
          </a:p>
          <a:p>
            <a:r>
              <a:rPr lang="en-US" sz="1400" dirty="0" smtClean="0">
                <a:cs typeface="Courier New" pitchFamily="49" charset="0"/>
              </a:rPr>
              <a:t> Total mass density =      0.1 lbm/in^3 </a:t>
            </a:r>
          </a:p>
          <a:p>
            <a:r>
              <a:rPr lang="en-US" sz="1400" dirty="0" smtClean="0">
                <a:cs typeface="Courier New" pitchFamily="49" charset="0"/>
              </a:rPr>
              <a:t> Plate Stiffness Factor D =    233.8 (lbf in) </a:t>
            </a:r>
            <a:endParaRPr lang="en-US" sz="1400" dirty="0">
              <a:cs typeface="Courier New" pitchFamily="49" charset="0"/>
            </a:endParaRPr>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Continuous Plate (cont)</a:t>
            </a:r>
            <a:endParaRPr lang="en-US" sz="2000" b="1" dirty="0">
              <a:solidFill>
                <a:schemeClr val="accent5">
                  <a:lumMod val="75000"/>
                </a:schemeClr>
              </a:solidFill>
              <a:latin typeface="Arial" pitchFamily="34" charset="0"/>
              <a:cs typeface="Arial" pitchFamily="34" charset="0"/>
            </a:endParaRPr>
          </a:p>
        </p:txBody>
      </p:sp>
      <p:pic>
        <p:nvPicPr>
          <p:cNvPr id="6" name="Picture 5" descr="qd1.bmp"/>
          <p:cNvPicPr>
            <a:picLocks noChangeAspect="1"/>
          </p:cNvPicPr>
          <p:nvPr/>
        </p:nvPicPr>
        <p:blipFill>
          <a:blip r:embed="rId3" cstate="print"/>
          <a:stretch>
            <a:fillRect/>
          </a:stretch>
        </p:blipFill>
        <p:spPr>
          <a:xfrm>
            <a:off x="1371600" y="1447800"/>
            <a:ext cx="5334000" cy="4000500"/>
          </a:xfrm>
          <a:prstGeom prst="rect">
            <a:avLst/>
          </a:prstGeom>
        </p:spPr>
      </p:pic>
      <p:sp>
        <p:nvSpPr>
          <p:cNvPr id="7" name="TextBox 6"/>
          <p:cNvSpPr txBox="1"/>
          <p:nvPr/>
        </p:nvSpPr>
        <p:spPr>
          <a:xfrm>
            <a:off x="3048000" y="1447800"/>
            <a:ext cx="2667000" cy="338554"/>
          </a:xfrm>
          <a:prstGeom prst="rect">
            <a:avLst/>
          </a:prstGeom>
          <a:solidFill>
            <a:schemeClr val="bg1"/>
          </a:solidFill>
        </p:spPr>
        <p:txBody>
          <a:bodyPr wrap="square" rtlCol="0">
            <a:spAutoFit/>
          </a:bodyPr>
          <a:lstStyle/>
          <a:p>
            <a:r>
              <a:rPr lang="en-US" sz="1600" dirty="0" smtClean="0"/>
              <a:t>First Mode  258 Hz</a:t>
            </a:r>
            <a:endParaRPr lang="en-US" sz="1600"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Continuous Plate (cont) </a:t>
            </a:r>
            <a:endParaRPr lang="en-US" sz="2000" b="1" dirty="0">
              <a:solidFill>
                <a:schemeClr val="accent5">
                  <a:lumMod val="75000"/>
                </a:schemeClr>
              </a:solidFill>
              <a:latin typeface="Arial" pitchFamily="34" charset="0"/>
              <a:cs typeface="Arial" pitchFamily="34" charset="0"/>
            </a:endParaRPr>
          </a:p>
        </p:txBody>
      </p:sp>
      <p:sp>
        <p:nvSpPr>
          <p:cNvPr id="3" name="TextBox 2"/>
          <p:cNvSpPr txBox="1"/>
          <p:nvPr/>
        </p:nvSpPr>
        <p:spPr>
          <a:xfrm>
            <a:off x="533400" y="1371600"/>
            <a:ext cx="7467600" cy="4524315"/>
          </a:xfrm>
          <a:prstGeom prst="rect">
            <a:avLst/>
          </a:prstGeom>
          <a:noFill/>
        </p:spPr>
        <p:txBody>
          <a:bodyPr wrap="square" rtlCol="0">
            <a:spAutoFit/>
          </a:bodyPr>
          <a:lstStyle/>
          <a:p>
            <a:r>
              <a:rPr lang="en-US" dirty="0" smtClean="0"/>
              <a:t> </a:t>
            </a:r>
            <a:r>
              <a:rPr lang="en-US" sz="1400" dirty="0" smtClean="0"/>
              <a:t>Calculate Frequency Response Function  1=yes  2=no </a:t>
            </a:r>
          </a:p>
          <a:p>
            <a:r>
              <a:rPr lang="en-US" sz="1400" dirty="0" smtClean="0"/>
              <a:t> 1</a:t>
            </a:r>
          </a:p>
          <a:p>
            <a:r>
              <a:rPr lang="en-US" sz="1400" dirty="0" smtClean="0"/>
              <a:t> </a:t>
            </a:r>
          </a:p>
          <a:p>
            <a:r>
              <a:rPr lang="en-US" sz="1400" dirty="0" smtClean="0"/>
              <a:t> Enter uniform modal damping ratio </a:t>
            </a:r>
          </a:p>
          <a:p>
            <a:r>
              <a:rPr lang="en-US" sz="1400" dirty="0" smtClean="0"/>
              <a:t> 0.05</a:t>
            </a:r>
          </a:p>
          <a:p>
            <a:r>
              <a:rPr lang="en-US" sz="1400" dirty="0" smtClean="0"/>
              <a:t> </a:t>
            </a:r>
          </a:p>
          <a:p>
            <a:r>
              <a:rPr lang="en-US" sz="1400" dirty="0" smtClean="0"/>
              <a:t> Enter distance x </a:t>
            </a:r>
          </a:p>
          <a:p>
            <a:r>
              <a:rPr lang="en-US" sz="1400" dirty="0" smtClean="0"/>
              <a:t> 4</a:t>
            </a:r>
          </a:p>
          <a:p>
            <a:r>
              <a:rPr lang="en-US" sz="1400" dirty="0" smtClean="0"/>
              <a:t> </a:t>
            </a:r>
          </a:p>
          <a:p>
            <a:r>
              <a:rPr lang="en-US" sz="1400" dirty="0" smtClean="0"/>
              <a:t> Enter distance y </a:t>
            </a:r>
          </a:p>
          <a:p>
            <a:r>
              <a:rPr lang="en-US" sz="1400" dirty="0" smtClean="0"/>
              <a:t> 3</a:t>
            </a:r>
          </a:p>
          <a:p>
            <a:r>
              <a:rPr lang="en-US" sz="1400" dirty="0" smtClean="0"/>
              <a:t> </a:t>
            </a:r>
          </a:p>
          <a:p>
            <a:r>
              <a:rPr lang="en-US" sz="1400" dirty="0" smtClean="0"/>
              <a:t> Enter maximum base excitation frequency Hz </a:t>
            </a:r>
          </a:p>
          <a:p>
            <a:r>
              <a:rPr lang="en-US" sz="1400" dirty="0" smtClean="0"/>
              <a:t> 10000</a:t>
            </a:r>
          </a:p>
          <a:p>
            <a:r>
              <a:rPr lang="en-US" sz="1400" dirty="0" smtClean="0"/>
              <a:t> </a:t>
            </a:r>
          </a:p>
          <a:p>
            <a:r>
              <a:rPr lang="en-US" sz="1400" dirty="0" smtClean="0"/>
              <a:t>  max </a:t>
            </a:r>
            <a:r>
              <a:rPr lang="en-US" sz="1400" dirty="0" err="1" smtClean="0"/>
              <a:t>Rel</a:t>
            </a:r>
            <a:r>
              <a:rPr lang="en-US" sz="1400" dirty="0" smtClean="0"/>
              <a:t> </a:t>
            </a:r>
            <a:r>
              <a:rPr lang="en-US" sz="1400" dirty="0" err="1" smtClean="0"/>
              <a:t>Disp</a:t>
            </a:r>
            <a:r>
              <a:rPr lang="en-US" sz="1400" dirty="0" smtClean="0"/>
              <a:t> FRF = 2.368e-03 (in/G) at      256 Hz </a:t>
            </a:r>
          </a:p>
          <a:p>
            <a:r>
              <a:rPr lang="en-US" sz="1400" dirty="0" smtClean="0"/>
              <a:t> </a:t>
            </a:r>
          </a:p>
          <a:p>
            <a:r>
              <a:rPr lang="en-US" sz="1400" dirty="0" smtClean="0"/>
              <a:t>  max </a:t>
            </a:r>
            <a:r>
              <a:rPr lang="en-US" sz="1400" dirty="0" err="1" smtClean="0"/>
              <a:t>Accel</a:t>
            </a:r>
            <a:r>
              <a:rPr lang="en-US" sz="1400" dirty="0" smtClean="0"/>
              <a:t> FRF       =    16.09 (G/G)     at    259.7 Hz </a:t>
            </a:r>
          </a:p>
          <a:p>
            <a:r>
              <a:rPr lang="en-US" sz="1400" dirty="0" smtClean="0"/>
              <a:t>  max Power Trans  =    258.8 (G^2/G^2) at    259.7 Hz </a:t>
            </a:r>
          </a:p>
          <a:p>
            <a:r>
              <a:rPr lang="en-US" dirty="0" smtClean="0"/>
              <a:t> </a:t>
            </a:r>
            <a:endParaRPr lang="en-US"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Continuous Plate (cont) </a:t>
            </a:r>
            <a:endParaRPr lang="en-US" sz="2000" b="1" dirty="0">
              <a:solidFill>
                <a:schemeClr val="accent5">
                  <a:lumMod val="75000"/>
                </a:schemeClr>
              </a:solidFill>
              <a:latin typeface="Arial" pitchFamily="34" charset="0"/>
              <a:cs typeface="Arial" pitchFamily="34" charset="0"/>
            </a:endParaRPr>
          </a:p>
        </p:txBody>
      </p:sp>
      <p:sp>
        <p:nvSpPr>
          <p:cNvPr id="3" name="TextBox 2"/>
          <p:cNvSpPr txBox="1"/>
          <p:nvPr/>
        </p:nvSpPr>
        <p:spPr>
          <a:xfrm>
            <a:off x="990600" y="1905000"/>
            <a:ext cx="7696200" cy="3539430"/>
          </a:xfrm>
          <a:prstGeom prst="rect">
            <a:avLst/>
          </a:prstGeom>
          <a:noFill/>
        </p:spPr>
        <p:txBody>
          <a:bodyPr wrap="square" rtlCol="0">
            <a:spAutoFit/>
          </a:bodyPr>
          <a:lstStyle/>
          <a:p>
            <a:r>
              <a:rPr lang="en-US" sz="1400" dirty="0" smtClean="0"/>
              <a:t>Perform modal transient analysis for base excitation? </a:t>
            </a:r>
          </a:p>
          <a:p>
            <a:r>
              <a:rPr lang="en-US" sz="1400" dirty="0" smtClean="0"/>
              <a:t>  1=yes 2=no </a:t>
            </a:r>
          </a:p>
          <a:p>
            <a:r>
              <a:rPr lang="en-US" sz="1400" dirty="0" smtClean="0"/>
              <a:t> 1</a:t>
            </a:r>
          </a:p>
          <a:p>
            <a:r>
              <a:rPr lang="en-US" sz="1400" dirty="0" smtClean="0"/>
              <a:t> </a:t>
            </a:r>
          </a:p>
          <a:p>
            <a:r>
              <a:rPr lang="en-US" sz="1400" dirty="0" smtClean="0"/>
              <a:t> Apply half-sine base input?  1=yes  2=no </a:t>
            </a:r>
          </a:p>
          <a:p>
            <a:r>
              <a:rPr lang="en-US" sz="1400" dirty="0" smtClean="0"/>
              <a:t> 2</a:t>
            </a:r>
          </a:p>
          <a:p>
            <a:r>
              <a:rPr lang="en-US" sz="1400" dirty="0" smtClean="0"/>
              <a:t> </a:t>
            </a:r>
          </a:p>
          <a:p>
            <a:r>
              <a:rPr lang="en-US" sz="1400" dirty="0" smtClean="0"/>
              <a:t> Apply arbitrary base input?  1=yes  2=no </a:t>
            </a:r>
          </a:p>
          <a:p>
            <a:r>
              <a:rPr lang="en-US" sz="1400" dirty="0" smtClean="0"/>
              <a:t> 1</a:t>
            </a:r>
          </a:p>
          <a:p>
            <a:r>
              <a:rPr lang="en-US" sz="1400" dirty="0" smtClean="0"/>
              <a:t> Select file input method </a:t>
            </a:r>
          </a:p>
          <a:p>
            <a:r>
              <a:rPr lang="en-US" sz="1400" dirty="0" smtClean="0"/>
              <a:t>   1=external ASCII file </a:t>
            </a:r>
          </a:p>
          <a:p>
            <a:r>
              <a:rPr lang="en-US" sz="1400" dirty="0" smtClean="0"/>
              <a:t>   2=file preloaded into Matlab </a:t>
            </a:r>
          </a:p>
          <a:p>
            <a:r>
              <a:rPr lang="en-US" sz="1400" dirty="0" smtClean="0"/>
              <a:t>   3=Excel file </a:t>
            </a:r>
          </a:p>
          <a:p>
            <a:r>
              <a:rPr lang="en-US" sz="1400" dirty="0" smtClean="0"/>
              <a:t>2</a:t>
            </a:r>
          </a:p>
          <a:p>
            <a:r>
              <a:rPr lang="en-US" sz="1400" dirty="0" smtClean="0"/>
              <a:t> </a:t>
            </a:r>
          </a:p>
          <a:p>
            <a:r>
              <a:rPr lang="en-US" sz="1400" dirty="0" smtClean="0"/>
              <a:t>Enter the matrix name:  </a:t>
            </a:r>
            <a:r>
              <a:rPr lang="en-US" sz="1400" dirty="0" err="1" smtClean="0"/>
              <a:t>accel_base</a:t>
            </a:r>
            <a:endParaRPr lang="en-US" sz="1400"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 </a:t>
            </a:r>
            <a:endParaRPr lang="en-US" sz="2000" b="1" dirty="0">
              <a:solidFill>
                <a:schemeClr val="accent5">
                  <a:lumMod val="75000"/>
                </a:schemeClr>
              </a:solidFill>
              <a:latin typeface="Arial" pitchFamily="34" charset="0"/>
              <a:cs typeface="Arial" pitchFamily="34" charset="0"/>
            </a:endParaRPr>
          </a:p>
        </p:txBody>
      </p:sp>
      <p:sp>
        <p:nvSpPr>
          <p:cNvPr id="3" name="Rectangle 2"/>
          <p:cNvSpPr/>
          <p:nvPr/>
        </p:nvSpPr>
        <p:spPr>
          <a:xfrm>
            <a:off x="457200" y="685800"/>
            <a:ext cx="2852063" cy="369332"/>
          </a:xfrm>
          <a:prstGeom prst="rect">
            <a:avLst/>
          </a:prstGeom>
        </p:spPr>
        <p:txBody>
          <a:bodyPr wrap="none">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Continuous Plate (cont) </a:t>
            </a:r>
            <a:endParaRPr lang="en-US" b="1" dirty="0">
              <a:solidFill>
                <a:schemeClr val="accent5">
                  <a:lumMod val="75000"/>
                </a:schemeClr>
              </a:solidFill>
              <a:latin typeface="Arial" pitchFamily="34" charset="0"/>
              <a:cs typeface="Arial" pitchFamily="34" charset="0"/>
            </a:endParaRPr>
          </a:p>
        </p:txBody>
      </p:sp>
      <p:sp>
        <p:nvSpPr>
          <p:cNvPr id="4" name="TextBox 3"/>
          <p:cNvSpPr txBox="1"/>
          <p:nvPr/>
        </p:nvSpPr>
        <p:spPr>
          <a:xfrm>
            <a:off x="685800" y="1676400"/>
            <a:ext cx="7696200" cy="3970318"/>
          </a:xfrm>
          <a:prstGeom prst="rect">
            <a:avLst/>
          </a:prstGeom>
          <a:noFill/>
        </p:spPr>
        <p:txBody>
          <a:bodyPr wrap="square" rtlCol="0">
            <a:spAutoFit/>
          </a:bodyPr>
          <a:lstStyle/>
          <a:p>
            <a:r>
              <a:rPr lang="en-US" sz="1400" dirty="0" smtClean="0"/>
              <a:t>maximum frequency limit for modal transient analysis: </a:t>
            </a:r>
            <a:r>
              <a:rPr lang="en-US" sz="1400" dirty="0" err="1" smtClean="0"/>
              <a:t>fmax</a:t>
            </a:r>
            <a:r>
              <a:rPr lang="en-US" sz="1400" dirty="0" smtClean="0"/>
              <a:t>=    10000 Hz </a:t>
            </a:r>
          </a:p>
          <a:p>
            <a:endParaRPr lang="en-US" sz="1400" dirty="0" smtClean="0"/>
          </a:p>
          <a:p>
            <a:r>
              <a:rPr lang="en-US" sz="1400" dirty="0" smtClean="0"/>
              <a:t> </a:t>
            </a:r>
          </a:p>
          <a:p>
            <a:r>
              <a:rPr lang="en-US" sz="1400" dirty="0" smtClean="0"/>
              <a:t> Peak Response Values </a:t>
            </a:r>
          </a:p>
          <a:p>
            <a:r>
              <a:rPr lang="en-US" sz="1400" dirty="0" smtClean="0"/>
              <a:t> </a:t>
            </a:r>
          </a:p>
          <a:p>
            <a:r>
              <a:rPr lang="en-US" sz="1400" dirty="0" smtClean="0"/>
              <a:t>          Acceleration =     1774 G</a:t>
            </a:r>
          </a:p>
          <a:p>
            <a:r>
              <a:rPr lang="en-US" sz="1400" dirty="0" smtClean="0"/>
              <a:t>              Velocity =    147.2 in/sec</a:t>
            </a:r>
          </a:p>
          <a:p>
            <a:r>
              <a:rPr lang="en-US" sz="1400" dirty="0" smtClean="0"/>
              <a:t> Relative Displacement =  0.06335 in</a:t>
            </a:r>
          </a:p>
          <a:p>
            <a:r>
              <a:rPr lang="en-US" sz="1400" dirty="0" smtClean="0"/>
              <a:t> </a:t>
            </a:r>
          </a:p>
          <a:p>
            <a:r>
              <a:rPr lang="en-US" sz="1400" dirty="0" smtClean="0"/>
              <a:t> Output arrays: </a:t>
            </a:r>
          </a:p>
          <a:p>
            <a:r>
              <a:rPr lang="en-US" sz="1400" dirty="0" smtClean="0"/>
              <a:t> </a:t>
            </a:r>
          </a:p>
          <a:p>
            <a:r>
              <a:rPr lang="en-US" sz="1400" dirty="0" smtClean="0"/>
              <a:t>    </a:t>
            </a:r>
            <a:r>
              <a:rPr lang="en-US" sz="1400" dirty="0" err="1" smtClean="0"/>
              <a:t>rel_disp_H</a:t>
            </a:r>
            <a:r>
              <a:rPr lang="en-US" sz="1400" dirty="0" smtClean="0"/>
              <a:t> </a:t>
            </a:r>
          </a:p>
          <a:p>
            <a:r>
              <a:rPr lang="en-US" sz="1400" dirty="0" smtClean="0"/>
              <a:t>    </a:t>
            </a:r>
            <a:r>
              <a:rPr lang="en-US" sz="1400" dirty="0" err="1" smtClean="0"/>
              <a:t>accel_H</a:t>
            </a:r>
            <a:r>
              <a:rPr lang="en-US" sz="1400" dirty="0" smtClean="0"/>
              <a:t>    </a:t>
            </a:r>
          </a:p>
          <a:p>
            <a:r>
              <a:rPr lang="en-US" sz="1400" dirty="0" smtClean="0"/>
              <a:t>    accel_H2   </a:t>
            </a:r>
          </a:p>
          <a:p>
            <a:r>
              <a:rPr lang="en-US" sz="1400" dirty="0" smtClean="0"/>
              <a:t> </a:t>
            </a:r>
          </a:p>
          <a:p>
            <a:r>
              <a:rPr lang="en-US" sz="1400" dirty="0" smtClean="0"/>
              <a:t>    </a:t>
            </a:r>
            <a:r>
              <a:rPr lang="en-US" sz="1400" dirty="0" err="1" smtClean="0"/>
              <a:t>acc_arb</a:t>
            </a:r>
            <a:r>
              <a:rPr lang="en-US" sz="1400" dirty="0" smtClean="0"/>
              <a:t>    </a:t>
            </a:r>
          </a:p>
          <a:p>
            <a:r>
              <a:rPr lang="en-US" sz="1400" dirty="0" smtClean="0"/>
              <a:t>    </a:t>
            </a:r>
            <a:r>
              <a:rPr lang="en-US" sz="1400" dirty="0" err="1" smtClean="0"/>
              <a:t>vel_arb</a:t>
            </a:r>
            <a:r>
              <a:rPr lang="en-US" sz="1400" dirty="0" smtClean="0"/>
              <a:t>    </a:t>
            </a:r>
          </a:p>
          <a:p>
            <a:r>
              <a:rPr lang="en-US" sz="1400" dirty="0" smtClean="0"/>
              <a:t>    </a:t>
            </a:r>
            <a:r>
              <a:rPr lang="en-US" sz="1400" dirty="0" err="1" smtClean="0"/>
              <a:t>rd_arb</a:t>
            </a:r>
            <a:r>
              <a:rPr lang="en-US" sz="1400" dirty="0" smtClean="0"/>
              <a:t> </a:t>
            </a:r>
            <a:endParaRPr lang="en-US" sz="1400"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Continuous Plate (cont)  </a:t>
            </a:r>
            <a:endParaRPr lang="en-US" sz="2000" b="1" dirty="0">
              <a:solidFill>
                <a:schemeClr val="accent5">
                  <a:lumMod val="75000"/>
                </a:schemeClr>
              </a:solidFill>
              <a:latin typeface="Arial" pitchFamily="34" charset="0"/>
              <a:cs typeface="Arial" pitchFamily="34" charset="0"/>
            </a:endParaRPr>
          </a:p>
        </p:txBody>
      </p:sp>
      <p:pic>
        <p:nvPicPr>
          <p:cNvPr id="171010" name="Picture 2"/>
          <p:cNvPicPr>
            <a:picLocks noChangeAspect="1" noChangeArrowheads="1"/>
          </p:cNvPicPr>
          <p:nvPr/>
        </p:nvPicPr>
        <p:blipFill>
          <a:blip r:embed="rId3" cstate="print"/>
          <a:srcRect/>
          <a:stretch>
            <a:fillRect/>
          </a:stretch>
        </p:blipFill>
        <p:spPr bwMode="auto">
          <a:xfrm>
            <a:off x="1752600" y="1600200"/>
            <a:ext cx="5334000" cy="40005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Continuous Plate (cont)  </a:t>
            </a:r>
            <a:endParaRPr lang="en-US" sz="2000" b="1" dirty="0">
              <a:solidFill>
                <a:schemeClr val="accent5">
                  <a:lumMod val="75000"/>
                </a:schemeClr>
              </a:solidFill>
              <a:latin typeface="Arial" pitchFamily="34" charset="0"/>
              <a:cs typeface="Arial" pitchFamily="34" charset="0"/>
            </a:endParaRPr>
          </a:p>
        </p:txBody>
      </p:sp>
      <p:pic>
        <p:nvPicPr>
          <p:cNvPr id="172034" name="Picture 2"/>
          <p:cNvPicPr>
            <a:picLocks noChangeAspect="1" noChangeArrowheads="1"/>
          </p:cNvPicPr>
          <p:nvPr/>
        </p:nvPicPr>
        <p:blipFill>
          <a:blip r:embed="rId3" cstate="print"/>
          <a:srcRect/>
          <a:stretch>
            <a:fillRect/>
          </a:stretch>
        </p:blipFill>
        <p:spPr bwMode="auto">
          <a:xfrm>
            <a:off x="1752600" y="1447800"/>
            <a:ext cx="5334000" cy="40005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Continuous Plate (cont)  </a:t>
            </a:r>
            <a:endParaRPr lang="en-US" sz="2000" b="1" dirty="0">
              <a:solidFill>
                <a:schemeClr val="accent5">
                  <a:lumMod val="75000"/>
                </a:schemeClr>
              </a:solidFill>
              <a:latin typeface="Arial" pitchFamily="34" charset="0"/>
              <a:cs typeface="Arial" pitchFamily="34" charset="0"/>
            </a:endParaRPr>
          </a:p>
        </p:txBody>
      </p:sp>
      <p:pic>
        <p:nvPicPr>
          <p:cNvPr id="173058" name="Picture 2"/>
          <p:cNvPicPr>
            <a:picLocks noChangeAspect="1" noChangeArrowheads="1"/>
          </p:cNvPicPr>
          <p:nvPr/>
        </p:nvPicPr>
        <p:blipFill>
          <a:blip r:embed="rId3" cstate="print"/>
          <a:srcRect/>
          <a:stretch>
            <a:fillRect/>
          </a:stretch>
        </p:blipFill>
        <p:spPr bwMode="auto">
          <a:xfrm>
            <a:off x="1752600" y="1524000"/>
            <a:ext cx="5334000" cy="4000500"/>
          </a:xfrm>
          <a:prstGeom prst="rect">
            <a:avLst/>
          </a:prstGeom>
          <a:noFill/>
          <a:ln w="9525">
            <a:noFill/>
            <a:miter lim="800000"/>
            <a:headEnd/>
            <a:tailEnd/>
          </a:ln>
        </p:spPr>
      </p:pic>
      <p:sp>
        <p:nvSpPr>
          <p:cNvPr id="4" name="TextBox 3"/>
          <p:cNvSpPr txBox="1"/>
          <p:nvPr/>
        </p:nvSpPr>
        <p:spPr>
          <a:xfrm>
            <a:off x="3200400" y="5791200"/>
            <a:ext cx="2438400" cy="292388"/>
          </a:xfrm>
          <a:prstGeom prst="rect">
            <a:avLst/>
          </a:prstGeom>
          <a:noFill/>
        </p:spPr>
        <p:txBody>
          <a:bodyPr wrap="square" rtlCol="0">
            <a:spAutoFit/>
          </a:bodyPr>
          <a:lstStyle/>
          <a:p>
            <a:r>
              <a:rPr lang="en-US" sz="1300" dirty="0" smtClean="0"/>
              <a:t>Peak Acceleration =     1774 G</a:t>
            </a:r>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Continuous Plate (cont)  </a:t>
            </a:r>
            <a:endParaRPr lang="en-US" sz="2000" b="1" dirty="0">
              <a:solidFill>
                <a:schemeClr val="accent5">
                  <a:lumMod val="75000"/>
                </a:schemeClr>
              </a:solidFill>
              <a:latin typeface="Arial" pitchFamily="34" charset="0"/>
              <a:cs typeface="Arial" pitchFamily="34" charset="0"/>
            </a:endParaRPr>
          </a:p>
        </p:txBody>
      </p:sp>
      <p:pic>
        <p:nvPicPr>
          <p:cNvPr id="174082" name="Picture 2"/>
          <p:cNvPicPr>
            <a:picLocks noChangeAspect="1" noChangeArrowheads="1"/>
          </p:cNvPicPr>
          <p:nvPr/>
        </p:nvPicPr>
        <p:blipFill>
          <a:blip r:embed="rId3" cstate="print"/>
          <a:srcRect/>
          <a:stretch>
            <a:fillRect/>
          </a:stretch>
        </p:blipFill>
        <p:spPr bwMode="auto">
          <a:xfrm>
            <a:off x="1828800" y="1447800"/>
            <a:ext cx="5334000" cy="4000500"/>
          </a:xfrm>
          <a:prstGeom prst="rect">
            <a:avLst/>
          </a:prstGeom>
          <a:noFill/>
          <a:ln w="9525">
            <a:noFill/>
            <a:miter lim="800000"/>
            <a:headEnd/>
            <a:tailEnd/>
          </a:ln>
        </p:spPr>
      </p:pic>
      <p:sp>
        <p:nvSpPr>
          <p:cNvPr id="4" name="TextBox 3"/>
          <p:cNvSpPr txBox="1"/>
          <p:nvPr/>
        </p:nvSpPr>
        <p:spPr>
          <a:xfrm>
            <a:off x="3581400" y="5791200"/>
            <a:ext cx="1981200" cy="292388"/>
          </a:xfrm>
          <a:prstGeom prst="rect">
            <a:avLst/>
          </a:prstGeom>
          <a:noFill/>
        </p:spPr>
        <p:txBody>
          <a:bodyPr wrap="square" rtlCol="0">
            <a:spAutoFit/>
          </a:bodyPr>
          <a:lstStyle/>
          <a:p>
            <a:r>
              <a:rPr lang="en-US" sz="1300" dirty="0" smtClean="0"/>
              <a:t>Velocity =    147.2 in/sec</a:t>
            </a:r>
            <a:endParaRPr lang="en-US" sz="1300"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11</a:t>
            </a:fld>
            <a:endParaRPr lang="en-US" dirty="0"/>
          </a:p>
        </p:txBody>
      </p:sp>
      <p:pic>
        <p:nvPicPr>
          <p:cNvPr id="6" name="Picture 5" descr="image0.png"/>
          <p:cNvPicPr>
            <a:picLocks noChangeAspect="1"/>
          </p:cNvPicPr>
          <p:nvPr/>
        </p:nvPicPr>
        <p:blipFill>
          <a:blip r:embed="rId3" cstate="print"/>
          <a:stretch>
            <a:fillRect/>
          </a:stretch>
        </p:blipFill>
        <p:spPr>
          <a:xfrm>
            <a:off x="609600" y="685800"/>
            <a:ext cx="8028572" cy="3980953"/>
          </a:xfrm>
          <a:prstGeom prst="rect">
            <a:avLst/>
          </a:prstGeom>
        </p:spPr>
      </p:pic>
      <p:sp>
        <p:nvSpPr>
          <p:cNvPr id="7" name="Rectangle 6"/>
          <p:cNvSpPr/>
          <p:nvPr/>
        </p:nvSpPr>
        <p:spPr>
          <a:xfrm>
            <a:off x="304800" y="457200"/>
            <a:ext cx="4572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610600" y="457200"/>
            <a:ext cx="3048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14400" y="4953000"/>
            <a:ext cx="8001000" cy="1061829"/>
          </a:xfrm>
          <a:prstGeom prst="rect">
            <a:avLst/>
          </a:prstGeom>
          <a:noFill/>
        </p:spPr>
        <p:txBody>
          <a:bodyPr wrap="square" rtlCol="0">
            <a:spAutoFit/>
          </a:bodyPr>
          <a:lstStyle/>
          <a:p>
            <a:pPr>
              <a:spcBef>
                <a:spcPct val="50000"/>
              </a:spcBef>
            </a:pPr>
            <a:r>
              <a:rPr lang="en-US" dirty="0" smtClean="0"/>
              <a:t>Natural Frequencies (Hz):</a:t>
            </a:r>
          </a:p>
          <a:p>
            <a:pPr>
              <a:spcBef>
                <a:spcPct val="50000"/>
              </a:spcBef>
            </a:pPr>
            <a:r>
              <a:rPr lang="en-US" dirty="0" smtClean="0"/>
              <a:t>0.063         0.125              0.25              0.50               1.0                  2.0                4.0 </a:t>
            </a:r>
          </a:p>
          <a:p>
            <a:endParaRPr lang="en-US" dirty="0"/>
          </a:p>
        </p:txBody>
      </p:sp>
      <p:sp>
        <p:nvSpPr>
          <p:cNvPr id="10" name="TextBox 9"/>
          <p:cNvSpPr txBox="1"/>
          <p:nvPr/>
        </p:nvSpPr>
        <p:spPr>
          <a:xfrm>
            <a:off x="3505200" y="533400"/>
            <a:ext cx="2209800" cy="400110"/>
          </a:xfrm>
          <a:prstGeom prst="rect">
            <a:avLst/>
          </a:prstGeom>
          <a:solidFill>
            <a:schemeClr val="bg1"/>
          </a:solidFill>
        </p:spPr>
        <p:txBody>
          <a:bodyPr wrap="square" rtlCol="0">
            <a:spAutoFit/>
          </a:bodyPr>
          <a:lstStyle/>
          <a:p>
            <a:r>
              <a:rPr lang="en-US" b="1" dirty="0" smtClean="0"/>
              <a:t>   </a:t>
            </a:r>
            <a:r>
              <a:rPr lang="en-US" sz="2000" dirty="0" smtClean="0"/>
              <a:t>Systems at Rest</a:t>
            </a:r>
            <a:endParaRPr lang="en-US" sz="2000" dirty="0"/>
          </a:p>
        </p:txBody>
      </p:sp>
      <p:sp>
        <p:nvSpPr>
          <p:cNvPr id="11" name="TextBox 10"/>
          <p:cNvSpPr txBox="1"/>
          <p:nvPr/>
        </p:nvSpPr>
        <p:spPr>
          <a:xfrm>
            <a:off x="762000" y="1676400"/>
            <a:ext cx="685800" cy="369332"/>
          </a:xfrm>
          <a:prstGeom prst="rect">
            <a:avLst/>
          </a:prstGeom>
          <a:solidFill>
            <a:schemeClr val="bg1"/>
          </a:solidFill>
        </p:spPr>
        <p:txBody>
          <a:bodyPr wrap="square" rtlCol="0">
            <a:spAutoFit/>
          </a:bodyPr>
          <a:lstStyle/>
          <a:p>
            <a:r>
              <a:rPr lang="en-US" dirty="0" smtClean="0"/>
              <a:t>Soft</a:t>
            </a:r>
            <a:endParaRPr lang="en-US" dirty="0"/>
          </a:p>
        </p:txBody>
      </p:sp>
      <p:sp>
        <p:nvSpPr>
          <p:cNvPr id="12" name="TextBox 11"/>
          <p:cNvSpPr txBox="1"/>
          <p:nvPr/>
        </p:nvSpPr>
        <p:spPr>
          <a:xfrm>
            <a:off x="8001000" y="1676400"/>
            <a:ext cx="685800" cy="369332"/>
          </a:xfrm>
          <a:prstGeom prst="rect">
            <a:avLst/>
          </a:prstGeom>
          <a:solidFill>
            <a:schemeClr val="bg1"/>
          </a:solidFill>
        </p:spPr>
        <p:txBody>
          <a:bodyPr wrap="square" rtlCol="0">
            <a:spAutoFit/>
          </a:bodyPr>
          <a:lstStyle/>
          <a:p>
            <a:r>
              <a:rPr lang="en-US" dirty="0" smtClean="0"/>
              <a:t>Hard</a:t>
            </a:r>
            <a:endParaRPr lang="en-US"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Continuous Plate (cont)  </a:t>
            </a:r>
            <a:endParaRPr lang="en-US" sz="2000" b="1" dirty="0">
              <a:solidFill>
                <a:schemeClr val="accent5">
                  <a:lumMod val="75000"/>
                </a:schemeClr>
              </a:solidFill>
              <a:latin typeface="Arial" pitchFamily="34" charset="0"/>
              <a:cs typeface="Arial" pitchFamily="34" charset="0"/>
            </a:endParaRPr>
          </a:p>
        </p:txBody>
      </p:sp>
      <p:pic>
        <p:nvPicPr>
          <p:cNvPr id="175106" name="Picture 2"/>
          <p:cNvPicPr>
            <a:picLocks noChangeAspect="1" noChangeArrowheads="1"/>
          </p:cNvPicPr>
          <p:nvPr/>
        </p:nvPicPr>
        <p:blipFill>
          <a:blip r:embed="rId3" cstate="print"/>
          <a:srcRect/>
          <a:stretch>
            <a:fillRect/>
          </a:stretch>
        </p:blipFill>
        <p:spPr bwMode="auto">
          <a:xfrm>
            <a:off x="1828800" y="1600200"/>
            <a:ext cx="5334000" cy="4000500"/>
          </a:xfrm>
          <a:prstGeom prst="rect">
            <a:avLst/>
          </a:prstGeom>
          <a:noFill/>
          <a:ln w="9525">
            <a:noFill/>
            <a:miter lim="800000"/>
            <a:headEnd/>
            <a:tailEnd/>
          </a:ln>
        </p:spPr>
      </p:pic>
      <p:sp>
        <p:nvSpPr>
          <p:cNvPr id="4" name="TextBox 3"/>
          <p:cNvSpPr txBox="1"/>
          <p:nvPr/>
        </p:nvSpPr>
        <p:spPr>
          <a:xfrm>
            <a:off x="1600200" y="5943600"/>
            <a:ext cx="6477000" cy="523220"/>
          </a:xfrm>
          <a:prstGeom prst="rect">
            <a:avLst/>
          </a:prstGeom>
          <a:noFill/>
        </p:spPr>
        <p:txBody>
          <a:bodyPr wrap="square" rtlCol="0">
            <a:spAutoFit/>
          </a:bodyPr>
          <a:lstStyle/>
          <a:p>
            <a:r>
              <a:rPr lang="en-US" sz="1400" dirty="0" smtClean="0"/>
              <a:t>Relative Displacement =  0.063 in.    Relative displacement is same as plate thickness, so there is a need to address large deflection theory, nonlinearity, etc.</a:t>
            </a:r>
            <a:endParaRPr lang="en-US" sz="1400"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69786"/>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Isolated Avionics Component Example  </a:t>
            </a:r>
            <a:endParaRPr lang="en-US" b="1" dirty="0">
              <a:solidFill>
                <a:schemeClr val="accent5">
                  <a:lumMod val="75000"/>
                </a:schemeClr>
              </a:solidFill>
              <a:latin typeface="Arial" pitchFamily="34" charset="0"/>
              <a:cs typeface="Arial" pitchFamily="34" charset="0"/>
            </a:endParaRPr>
          </a:p>
        </p:txBody>
      </p:sp>
      <p:grpSp>
        <p:nvGrpSpPr>
          <p:cNvPr id="176130" name="Group 2"/>
          <p:cNvGrpSpPr>
            <a:grpSpLocks/>
          </p:cNvGrpSpPr>
          <p:nvPr/>
        </p:nvGrpSpPr>
        <p:grpSpPr bwMode="auto">
          <a:xfrm>
            <a:off x="2209800" y="1752600"/>
            <a:ext cx="5402263" cy="3886200"/>
            <a:chOff x="1191" y="4109"/>
            <a:chExt cx="9947" cy="7482"/>
          </a:xfrm>
        </p:grpSpPr>
        <p:grpSp>
          <p:nvGrpSpPr>
            <p:cNvPr id="176131" name="Group 3"/>
            <p:cNvGrpSpPr>
              <a:grpSpLocks/>
            </p:cNvGrpSpPr>
            <p:nvPr/>
          </p:nvGrpSpPr>
          <p:grpSpPr bwMode="auto">
            <a:xfrm>
              <a:off x="8760" y="9648"/>
              <a:ext cx="1276" cy="1943"/>
              <a:chOff x="2322" y="5558"/>
              <a:chExt cx="1276" cy="1943"/>
            </a:xfrm>
          </p:grpSpPr>
          <p:grpSp>
            <p:nvGrpSpPr>
              <p:cNvPr id="176132" name="Group 4"/>
              <p:cNvGrpSpPr>
                <a:grpSpLocks/>
              </p:cNvGrpSpPr>
              <p:nvPr/>
            </p:nvGrpSpPr>
            <p:grpSpPr bwMode="auto">
              <a:xfrm>
                <a:off x="3395" y="6486"/>
                <a:ext cx="137" cy="815"/>
                <a:chOff x="5012" y="11291"/>
                <a:chExt cx="141" cy="673"/>
              </a:xfrm>
            </p:grpSpPr>
            <p:sp>
              <p:nvSpPr>
                <p:cNvPr id="176133" name="Line 5"/>
                <p:cNvSpPr>
                  <a:spLocks noChangeShapeType="1"/>
                </p:cNvSpPr>
                <p:nvPr/>
              </p:nvSpPr>
              <p:spPr bwMode="auto">
                <a:xfrm>
                  <a:off x="5068" y="11291"/>
                  <a:ext cx="1" cy="71"/>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34" name="Line 6"/>
                <p:cNvSpPr>
                  <a:spLocks noChangeShapeType="1"/>
                </p:cNvSpPr>
                <p:nvPr/>
              </p:nvSpPr>
              <p:spPr bwMode="auto">
                <a:xfrm>
                  <a:off x="5082" y="11907"/>
                  <a:ext cx="1" cy="57"/>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35" name="Line 7"/>
                <p:cNvSpPr>
                  <a:spLocks noChangeShapeType="1"/>
                </p:cNvSpPr>
                <p:nvPr/>
              </p:nvSpPr>
              <p:spPr bwMode="auto">
                <a:xfrm flipH="1">
                  <a:off x="5012" y="1156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36" name="Line 8"/>
                <p:cNvSpPr>
                  <a:spLocks noChangeShapeType="1"/>
                </p:cNvSpPr>
                <p:nvPr/>
              </p:nvSpPr>
              <p:spPr bwMode="auto">
                <a:xfrm flipH="1">
                  <a:off x="5026" y="11714"/>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37" name="Line 9"/>
                <p:cNvSpPr>
                  <a:spLocks noChangeShapeType="1"/>
                </p:cNvSpPr>
                <p:nvPr/>
              </p:nvSpPr>
              <p:spPr bwMode="auto">
                <a:xfrm flipH="1">
                  <a:off x="5012" y="1140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38" name="Line 10"/>
                <p:cNvSpPr>
                  <a:spLocks noChangeShapeType="1"/>
                </p:cNvSpPr>
                <p:nvPr/>
              </p:nvSpPr>
              <p:spPr bwMode="auto">
                <a:xfrm>
                  <a:off x="5026" y="11789"/>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39" name="Line 11"/>
                <p:cNvSpPr>
                  <a:spLocks noChangeShapeType="1"/>
                </p:cNvSpPr>
                <p:nvPr/>
              </p:nvSpPr>
              <p:spPr bwMode="auto">
                <a:xfrm>
                  <a:off x="5026" y="11487"/>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40" name="Line 12"/>
                <p:cNvSpPr>
                  <a:spLocks noChangeShapeType="1"/>
                </p:cNvSpPr>
                <p:nvPr/>
              </p:nvSpPr>
              <p:spPr bwMode="auto">
                <a:xfrm>
                  <a:off x="5012" y="11640"/>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41" name="Line 13"/>
                <p:cNvSpPr>
                  <a:spLocks noChangeShapeType="1"/>
                </p:cNvSpPr>
                <p:nvPr/>
              </p:nvSpPr>
              <p:spPr bwMode="auto">
                <a:xfrm flipV="1">
                  <a:off x="5082" y="11865"/>
                  <a:ext cx="57" cy="29"/>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42" name="Line 14"/>
                <p:cNvSpPr>
                  <a:spLocks noChangeShapeType="1"/>
                </p:cNvSpPr>
                <p:nvPr/>
              </p:nvSpPr>
              <p:spPr bwMode="auto">
                <a:xfrm>
                  <a:off x="5068" y="11361"/>
                  <a:ext cx="57" cy="43"/>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grpSp>
          <p:grpSp>
            <p:nvGrpSpPr>
              <p:cNvPr id="176143" name="Group 15"/>
              <p:cNvGrpSpPr>
                <a:grpSpLocks/>
              </p:cNvGrpSpPr>
              <p:nvPr/>
            </p:nvGrpSpPr>
            <p:grpSpPr bwMode="auto">
              <a:xfrm rot="5400000">
                <a:off x="2925" y="6057"/>
                <a:ext cx="129" cy="871"/>
                <a:chOff x="5012" y="11291"/>
                <a:chExt cx="141" cy="673"/>
              </a:xfrm>
            </p:grpSpPr>
            <p:sp>
              <p:nvSpPr>
                <p:cNvPr id="176144" name="Line 16"/>
                <p:cNvSpPr>
                  <a:spLocks noChangeShapeType="1"/>
                </p:cNvSpPr>
                <p:nvPr/>
              </p:nvSpPr>
              <p:spPr bwMode="auto">
                <a:xfrm>
                  <a:off x="5068" y="11291"/>
                  <a:ext cx="1" cy="71"/>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45" name="Line 17"/>
                <p:cNvSpPr>
                  <a:spLocks noChangeShapeType="1"/>
                </p:cNvSpPr>
                <p:nvPr/>
              </p:nvSpPr>
              <p:spPr bwMode="auto">
                <a:xfrm>
                  <a:off x="5082" y="11907"/>
                  <a:ext cx="1" cy="57"/>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46" name="Line 18"/>
                <p:cNvSpPr>
                  <a:spLocks noChangeShapeType="1"/>
                </p:cNvSpPr>
                <p:nvPr/>
              </p:nvSpPr>
              <p:spPr bwMode="auto">
                <a:xfrm flipH="1">
                  <a:off x="5012" y="1156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47" name="Line 19"/>
                <p:cNvSpPr>
                  <a:spLocks noChangeShapeType="1"/>
                </p:cNvSpPr>
                <p:nvPr/>
              </p:nvSpPr>
              <p:spPr bwMode="auto">
                <a:xfrm flipH="1">
                  <a:off x="5026" y="11714"/>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48" name="Line 20"/>
                <p:cNvSpPr>
                  <a:spLocks noChangeShapeType="1"/>
                </p:cNvSpPr>
                <p:nvPr/>
              </p:nvSpPr>
              <p:spPr bwMode="auto">
                <a:xfrm flipH="1">
                  <a:off x="5012" y="1140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49" name="Line 21"/>
                <p:cNvSpPr>
                  <a:spLocks noChangeShapeType="1"/>
                </p:cNvSpPr>
                <p:nvPr/>
              </p:nvSpPr>
              <p:spPr bwMode="auto">
                <a:xfrm>
                  <a:off x="5026" y="11789"/>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50" name="Line 22"/>
                <p:cNvSpPr>
                  <a:spLocks noChangeShapeType="1"/>
                </p:cNvSpPr>
                <p:nvPr/>
              </p:nvSpPr>
              <p:spPr bwMode="auto">
                <a:xfrm>
                  <a:off x="5026" y="11487"/>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51" name="Line 23"/>
                <p:cNvSpPr>
                  <a:spLocks noChangeShapeType="1"/>
                </p:cNvSpPr>
                <p:nvPr/>
              </p:nvSpPr>
              <p:spPr bwMode="auto">
                <a:xfrm>
                  <a:off x="5012" y="11640"/>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52" name="Line 24"/>
                <p:cNvSpPr>
                  <a:spLocks noChangeShapeType="1"/>
                </p:cNvSpPr>
                <p:nvPr/>
              </p:nvSpPr>
              <p:spPr bwMode="auto">
                <a:xfrm flipV="1">
                  <a:off x="5082" y="11865"/>
                  <a:ext cx="57" cy="29"/>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53" name="Line 25"/>
                <p:cNvSpPr>
                  <a:spLocks noChangeShapeType="1"/>
                </p:cNvSpPr>
                <p:nvPr/>
              </p:nvSpPr>
              <p:spPr bwMode="auto">
                <a:xfrm>
                  <a:off x="5068" y="11361"/>
                  <a:ext cx="57" cy="43"/>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grpSp>
          <p:grpSp>
            <p:nvGrpSpPr>
              <p:cNvPr id="176154" name="Group 26"/>
              <p:cNvGrpSpPr>
                <a:grpSpLocks/>
              </p:cNvGrpSpPr>
              <p:nvPr/>
            </p:nvGrpSpPr>
            <p:grpSpPr bwMode="auto">
              <a:xfrm rot="-12828036">
                <a:off x="3134" y="5703"/>
                <a:ext cx="129" cy="871"/>
                <a:chOff x="5012" y="11291"/>
                <a:chExt cx="141" cy="673"/>
              </a:xfrm>
            </p:grpSpPr>
            <p:sp>
              <p:nvSpPr>
                <p:cNvPr id="176155" name="Line 27"/>
                <p:cNvSpPr>
                  <a:spLocks noChangeShapeType="1"/>
                </p:cNvSpPr>
                <p:nvPr/>
              </p:nvSpPr>
              <p:spPr bwMode="auto">
                <a:xfrm>
                  <a:off x="5068" y="11291"/>
                  <a:ext cx="1" cy="71"/>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56" name="Line 28"/>
                <p:cNvSpPr>
                  <a:spLocks noChangeShapeType="1"/>
                </p:cNvSpPr>
                <p:nvPr/>
              </p:nvSpPr>
              <p:spPr bwMode="auto">
                <a:xfrm>
                  <a:off x="5082" y="11907"/>
                  <a:ext cx="1" cy="57"/>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57" name="Line 29"/>
                <p:cNvSpPr>
                  <a:spLocks noChangeShapeType="1"/>
                </p:cNvSpPr>
                <p:nvPr/>
              </p:nvSpPr>
              <p:spPr bwMode="auto">
                <a:xfrm flipH="1">
                  <a:off x="5012" y="1156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58" name="Line 30"/>
                <p:cNvSpPr>
                  <a:spLocks noChangeShapeType="1"/>
                </p:cNvSpPr>
                <p:nvPr/>
              </p:nvSpPr>
              <p:spPr bwMode="auto">
                <a:xfrm flipH="1">
                  <a:off x="5026" y="11714"/>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59" name="Line 31"/>
                <p:cNvSpPr>
                  <a:spLocks noChangeShapeType="1"/>
                </p:cNvSpPr>
                <p:nvPr/>
              </p:nvSpPr>
              <p:spPr bwMode="auto">
                <a:xfrm flipH="1">
                  <a:off x="5012" y="1140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60" name="Line 32"/>
                <p:cNvSpPr>
                  <a:spLocks noChangeShapeType="1"/>
                </p:cNvSpPr>
                <p:nvPr/>
              </p:nvSpPr>
              <p:spPr bwMode="auto">
                <a:xfrm>
                  <a:off x="5026" y="11789"/>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61" name="Line 33"/>
                <p:cNvSpPr>
                  <a:spLocks noChangeShapeType="1"/>
                </p:cNvSpPr>
                <p:nvPr/>
              </p:nvSpPr>
              <p:spPr bwMode="auto">
                <a:xfrm>
                  <a:off x="5026" y="11487"/>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62" name="Line 34"/>
                <p:cNvSpPr>
                  <a:spLocks noChangeShapeType="1"/>
                </p:cNvSpPr>
                <p:nvPr/>
              </p:nvSpPr>
              <p:spPr bwMode="auto">
                <a:xfrm>
                  <a:off x="5012" y="11640"/>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63" name="Line 35"/>
                <p:cNvSpPr>
                  <a:spLocks noChangeShapeType="1"/>
                </p:cNvSpPr>
                <p:nvPr/>
              </p:nvSpPr>
              <p:spPr bwMode="auto">
                <a:xfrm flipV="1">
                  <a:off x="5082" y="11865"/>
                  <a:ext cx="57" cy="29"/>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64" name="Line 36"/>
                <p:cNvSpPr>
                  <a:spLocks noChangeShapeType="1"/>
                </p:cNvSpPr>
                <p:nvPr/>
              </p:nvSpPr>
              <p:spPr bwMode="auto">
                <a:xfrm>
                  <a:off x="5068" y="11361"/>
                  <a:ext cx="57" cy="43"/>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grpSp>
          <p:sp>
            <p:nvSpPr>
              <p:cNvPr id="176165" name="AutoShape 37"/>
              <p:cNvSpPr>
                <a:spLocks noChangeArrowheads="1"/>
              </p:cNvSpPr>
              <p:nvPr/>
            </p:nvSpPr>
            <p:spPr bwMode="auto">
              <a:xfrm>
                <a:off x="2322" y="6399"/>
                <a:ext cx="290" cy="232"/>
              </a:xfrm>
              <a:prstGeom prst="triangle">
                <a:avLst>
                  <a:gd name="adj" fmla="val 50000"/>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166" name="AutoShape 38"/>
              <p:cNvSpPr>
                <a:spLocks noChangeArrowheads="1"/>
              </p:cNvSpPr>
              <p:nvPr/>
            </p:nvSpPr>
            <p:spPr bwMode="auto">
              <a:xfrm>
                <a:off x="2786" y="5558"/>
                <a:ext cx="290" cy="232"/>
              </a:xfrm>
              <a:prstGeom prst="triangle">
                <a:avLst>
                  <a:gd name="adj" fmla="val 50000"/>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167" name="AutoShape 39"/>
              <p:cNvSpPr>
                <a:spLocks noChangeArrowheads="1"/>
              </p:cNvSpPr>
              <p:nvPr/>
            </p:nvSpPr>
            <p:spPr bwMode="auto">
              <a:xfrm>
                <a:off x="3308" y="7269"/>
                <a:ext cx="290" cy="232"/>
              </a:xfrm>
              <a:prstGeom prst="triangle">
                <a:avLst>
                  <a:gd name="adj" fmla="val 50000"/>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6168" name="Text Box 40"/>
            <p:cNvSpPr txBox="1">
              <a:spLocks noChangeArrowheads="1"/>
            </p:cNvSpPr>
            <p:nvPr/>
          </p:nvSpPr>
          <p:spPr bwMode="auto">
            <a:xfrm>
              <a:off x="10210" y="10953"/>
              <a:ext cx="928" cy="5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cs typeface="Arial" pitchFamily="34" charset="0"/>
                </a:rPr>
                <a:t>ky4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6169" name="Text Box 41"/>
            <p:cNvSpPr txBox="1">
              <a:spLocks noChangeArrowheads="1"/>
            </p:cNvSpPr>
            <p:nvPr/>
          </p:nvSpPr>
          <p:spPr bwMode="auto">
            <a:xfrm>
              <a:off x="8383" y="10953"/>
              <a:ext cx="900" cy="50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cs typeface="Arial" pitchFamily="34" charset="0"/>
                </a:rPr>
                <a:t>kx4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6170" name="Text Box 42"/>
            <p:cNvSpPr txBox="1">
              <a:spLocks noChangeArrowheads="1"/>
            </p:cNvSpPr>
            <p:nvPr/>
          </p:nvSpPr>
          <p:spPr bwMode="auto">
            <a:xfrm>
              <a:off x="10094" y="9909"/>
              <a:ext cx="928" cy="5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cs typeface="Arial" pitchFamily="34" charset="0"/>
                </a:rPr>
                <a:t>kz4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6171" name="Text Box 43"/>
            <p:cNvSpPr txBox="1">
              <a:spLocks noChangeArrowheads="1"/>
            </p:cNvSpPr>
            <p:nvPr/>
          </p:nvSpPr>
          <p:spPr bwMode="auto">
            <a:xfrm>
              <a:off x="7078" y="7242"/>
              <a:ext cx="928" cy="5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cs typeface="Arial" pitchFamily="34" charset="0"/>
                </a:rPr>
                <a:t>ky2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76172" name="Group 44"/>
            <p:cNvGrpSpPr>
              <a:grpSpLocks/>
            </p:cNvGrpSpPr>
            <p:nvPr/>
          </p:nvGrpSpPr>
          <p:grpSpPr bwMode="auto">
            <a:xfrm>
              <a:off x="7977" y="7067"/>
              <a:ext cx="137" cy="815"/>
              <a:chOff x="5012" y="11291"/>
              <a:chExt cx="141" cy="673"/>
            </a:xfrm>
          </p:grpSpPr>
          <p:sp>
            <p:nvSpPr>
              <p:cNvPr id="176173" name="Line 45"/>
              <p:cNvSpPr>
                <a:spLocks noChangeShapeType="1"/>
              </p:cNvSpPr>
              <p:nvPr/>
            </p:nvSpPr>
            <p:spPr bwMode="auto">
              <a:xfrm>
                <a:off x="5068" y="11291"/>
                <a:ext cx="1" cy="71"/>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74" name="Line 46"/>
              <p:cNvSpPr>
                <a:spLocks noChangeShapeType="1"/>
              </p:cNvSpPr>
              <p:nvPr/>
            </p:nvSpPr>
            <p:spPr bwMode="auto">
              <a:xfrm>
                <a:off x="5082" y="11907"/>
                <a:ext cx="1" cy="57"/>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75" name="Line 47"/>
              <p:cNvSpPr>
                <a:spLocks noChangeShapeType="1"/>
              </p:cNvSpPr>
              <p:nvPr/>
            </p:nvSpPr>
            <p:spPr bwMode="auto">
              <a:xfrm flipH="1">
                <a:off x="5012" y="1156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76" name="Line 48"/>
              <p:cNvSpPr>
                <a:spLocks noChangeShapeType="1"/>
              </p:cNvSpPr>
              <p:nvPr/>
            </p:nvSpPr>
            <p:spPr bwMode="auto">
              <a:xfrm flipH="1">
                <a:off x="5026" y="11714"/>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77" name="Line 49"/>
              <p:cNvSpPr>
                <a:spLocks noChangeShapeType="1"/>
              </p:cNvSpPr>
              <p:nvPr/>
            </p:nvSpPr>
            <p:spPr bwMode="auto">
              <a:xfrm flipH="1">
                <a:off x="5012" y="1140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78" name="Line 50"/>
              <p:cNvSpPr>
                <a:spLocks noChangeShapeType="1"/>
              </p:cNvSpPr>
              <p:nvPr/>
            </p:nvSpPr>
            <p:spPr bwMode="auto">
              <a:xfrm>
                <a:off x="5026" y="11789"/>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79" name="Line 51"/>
              <p:cNvSpPr>
                <a:spLocks noChangeShapeType="1"/>
              </p:cNvSpPr>
              <p:nvPr/>
            </p:nvSpPr>
            <p:spPr bwMode="auto">
              <a:xfrm>
                <a:off x="5026" y="11487"/>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80" name="Line 52"/>
              <p:cNvSpPr>
                <a:spLocks noChangeShapeType="1"/>
              </p:cNvSpPr>
              <p:nvPr/>
            </p:nvSpPr>
            <p:spPr bwMode="auto">
              <a:xfrm>
                <a:off x="5012" y="11640"/>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81" name="Line 53"/>
              <p:cNvSpPr>
                <a:spLocks noChangeShapeType="1"/>
              </p:cNvSpPr>
              <p:nvPr/>
            </p:nvSpPr>
            <p:spPr bwMode="auto">
              <a:xfrm flipV="1">
                <a:off x="5082" y="11865"/>
                <a:ext cx="57" cy="29"/>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82" name="Line 54"/>
              <p:cNvSpPr>
                <a:spLocks noChangeShapeType="1"/>
              </p:cNvSpPr>
              <p:nvPr/>
            </p:nvSpPr>
            <p:spPr bwMode="auto">
              <a:xfrm>
                <a:off x="5068" y="11361"/>
                <a:ext cx="57" cy="43"/>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grpSp>
        <p:grpSp>
          <p:nvGrpSpPr>
            <p:cNvPr id="176183" name="Group 55"/>
            <p:cNvGrpSpPr>
              <a:grpSpLocks/>
            </p:cNvGrpSpPr>
            <p:nvPr/>
          </p:nvGrpSpPr>
          <p:grpSpPr bwMode="auto">
            <a:xfrm rot="5400000">
              <a:off x="7507" y="6638"/>
              <a:ext cx="129" cy="871"/>
              <a:chOff x="5012" y="11291"/>
              <a:chExt cx="141" cy="673"/>
            </a:xfrm>
          </p:grpSpPr>
          <p:sp>
            <p:nvSpPr>
              <p:cNvPr id="176184" name="Line 56"/>
              <p:cNvSpPr>
                <a:spLocks noChangeShapeType="1"/>
              </p:cNvSpPr>
              <p:nvPr/>
            </p:nvSpPr>
            <p:spPr bwMode="auto">
              <a:xfrm>
                <a:off x="5068" y="11291"/>
                <a:ext cx="1" cy="71"/>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85" name="Line 57"/>
              <p:cNvSpPr>
                <a:spLocks noChangeShapeType="1"/>
              </p:cNvSpPr>
              <p:nvPr/>
            </p:nvSpPr>
            <p:spPr bwMode="auto">
              <a:xfrm>
                <a:off x="5082" y="11907"/>
                <a:ext cx="1" cy="57"/>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86" name="Line 58"/>
              <p:cNvSpPr>
                <a:spLocks noChangeShapeType="1"/>
              </p:cNvSpPr>
              <p:nvPr/>
            </p:nvSpPr>
            <p:spPr bwMode="auto">
              <a:xfrm flipH="1">
                <a:off x="5012" y="1156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87" name="Line 59"/>
              <p:cNvSpPr>
                <a:spLocks noChangeShapeType="1"/>
              </p:cNvSpPr>
              <p:nvPr/>
            </p:nvSpPr>
            <p:spPr bwMode="auto">
              <a:xfrm flipH="1">
                <a:off x="5026" y="11714"/>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88" name="Line 60"/>
              <p:cNvSpPr>
                <a:spLocks noChangeShapeType="1"/>
              </p:cNvSpPr>
              <p:nvPr/>
            </p:nvSpPr>
            <p:spPr bwMode="auto">
              <a:xfrm flipH="1">
                <a:off x="5012" y="1140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89" name="Line 61"/>
              <p:cNvSpPr>
                <a:spLocks noChangeShapeType="1"/>
              </p:cNvSpPr>
              <p:nvPr/>
            </p:nvSpPr>
            <p:spPr bwMode="auto">
              <a:xfrm>
                <a:off x="5026" y="11789"/>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90" name="Line 62"/>
              <p:cNvSpPr>
                <a:spLocks noChangeShapeType="1"/>
              </p:cNvSpPr>
              <p:nvPr/>
            </p:nvSpPr>
            <p:spPr bwMode="auto">
              <a:xfrm>
                <a:off x="5026" y="11487"/>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91" name="Line 63"/>
              <p:cNvSpPr>
                <a:spLocks noChangeShapeType="1"/>
              </p:cNvSpPr>
              <p:nvPr/>
            </p:nvSpPr>
            <p:spPr bwMode="auto">
              <a:xfrm>
                <a:off x="5012" y="11640"/>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92" name="Line 64"/>
              <p:cNvSpPr>
                <a:spLocks noChangeShapeType="1"/>
              </p:cNvSpPr>
              <p:nvPr/>
            </p:nvSpPr>
            <p:spPr bwMode="auto">
              <a:xfrm flipV="1">
                <a:off x="5082" y="11865"/>
                <a:ext cx="57" cy="29"/>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93" name="Line 65"/>
              <p:cNvSpPr>
                <a:spLocks noChangeShapeType="1"/>
              </p:cNvSpPr>
              <p:nvPr/>
            </p:nvSpPr>
            <p:spPr bwMode="auto">
              <a:xfrm>
                <a:off x="5068" y="11361"/>
                <a:ext cx="57" cy="43"/>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grpSp>
        <p:grpSp>
          <p:nvGrpSpPr>
            <p:cNvPr id="176194" name="Group 66"/>
            <p:cNvGrpSpPr>
              <a:grpSpLocks/>
            </p:cNvGrpSpPr>
            <p:nvPr/>
          </p:nvGrpSpPr>
          <p:grpSpPr bwMode="auto">
            <a:xfrm rot="-12828036">
              <a:off x="7716" y="6284"/>
              <a:ext cx="129" cy="871"/>
              <a:chOff x="5012" y="11291"/>
              <a:chExt cx="141" cy="673"/>
            </a:xfrm>
          </p:grpSpPr>
          <p:sp>
            <p:nvSpPr>
              <p:cNvPr id="176195" name="Line 67"/>
              <p:cNvSpPr>
                <a:spLocks noChangeShapeType="1"/>
              </p:cNvSpPr>
              <p:nvPr/>
            </p:nvSpPr>
            <p:spPr bwMode="auto">
              <a:xfrm>
                <a:off x="5068" y="11291"/>
                <a:ext cx="1" cy="71"/>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96" name="Line 68"/>
              <p:cNvSpPr>
                <a:spLocks noChangeShapeType="1"/>
              </p:cNvSpPr>
              <p:nvPr/>
            </p:nvSpPr>
            <p:spPr bwMode="auto">
              <a:xfrm>
                <a:off x="5082" y="11907"/>
                <a:ext cx="1" cy="57"/>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97" name="Line 69"/>
              <p:cNvSpPr>
                <a:spLocks noChangeShapeType="1"/>
              </p:cNvSpPr>
              <p:nvPr/>
            </p:nvSpPr>
            <p:spPr bwMode="auto">
              <a:xfrm flipH="1">
                <a:off x="5012" y="1156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98" name="Line 70"/>
              <p:cNvSpPr>
                <a:spLocks noChangeShapeType="1"/>
              </p:cNvSpPr>
              <p:nvPr/>
            </p:nvSpPr>
            <p:spPr bwMode="auto">
              <a:xfrm flipH="1">
                <a:off x="5026" y="11714"/>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199" name="Line 71"/>
              <p:cNvSpPr>
                <a:spLocks noChangeShapeType="1"/>
              </p:cNvSpPr>
              <p:nvPr/>
            </p:nvSpPr>
            <p:spPr bwMode="auto">
              <a:xfrm flipH="1">
                <a:off x="5012" y="1140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00" name="Line 72"/>
              <p:cNvSpPr>
                <a:spLocks noChangeShapeType="1"/>
              </p:cNvSpPr>
              <p:nvPr/>
            </p:nvSpPr>
            <p:spPr bwMode="auto">
              <a:xfrm>
                <a:off x="5026" y="11789"/>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01" name="Line 73"/>
              <p:cNvSpPr>
                <a:spLocks noChangeShapeType="1"/>
              </p:cNvSpPr>
              <p:nvPr/>
            </p:nvSpPr>
            <p:spPr bwMode="auto">
              <a:xfrm>
                <a:off x="5026" y="11487"/>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02" name="Line 74"/>
              <p:cNvSpPr>
                <a:spLocks noChangeShapeType="1"/>
              </p:cNvSpPr>
              <p:nvPr/>
            </p:nvSpPr>
            <p:spPr bwMode="auto">
              <a:xfrm>
                <a:off x="5012" y="11640"/>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03" name="Line 75"/>
              <p:cNvSpPr>
                <a:spLocks noChangeShapeType="1"/>
              </p:cNvSpPr>
              <p:nvPr/>
            </p:nvSpPr>
            <p:spPr bwMode="auto">
              <a:xfrm flipV="1">
                <a:off x="5082" y="11865"/>
                <a:ext cx="57" cy="29"/>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04" name="Line 76"/>
              <p:cNvSpPr>
                <a:spLocks noChangeShapeType="1"/>
              </p:cNvSpPr>
              <p:nvPr/>
            </p:nvSpPr>
            <p:spPr bwMode="auto">
              <a:xfrm>
                <a:off x="5068" y="11361"/>
                <a:ext cx="57" cy="43"/>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grpSp>
        <p:sp>
          <p:nvSpPr>
            <p:cNvPr id="176205" name="AutoShape 77"/>
            <p:cNvSpPr>
              <a:spLocks noChangeArrowheads="1"/>
            </p:cNvSpPr>
            <p:nvPr/>
          </p:nvSpPr>
          <p:spPr bwMode="auto">
            <a:xfrm>
              <a:off x="6904" y="6980"/>
              <a:ext cx="290" cy="232"/>
            </a:xfrm>
            <a:prstGeom prst="triangle">
              <a:avLst>
                <a:gd name="adj" fmla="val 50000"/>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206" name="AutoShape 78"/>
            <p:cNvSpPr>
              <a:spLocks noChangeArrowheads="1"/>
            </p:cNvSpPr>
            <p:nvPr/>
          </p:nvSpPr>
          <p:spPr bwMode="auto">
            <a:xfrm>
              <a:off x="7368" y="6139"/>
              <a:ext cx="290" cy="232"/>
            </a:xfrm>
            <a:prstGeom prst="triangle">
              <a:avLst>
                <a:gd name="adj" fmla="val 50000"/>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207" name="AutoShape 79"/>
            <p:cNvSpPr>
              <a:spLocks noChangeArrowheads="1"/>
            </p:cNvSpPr>
            <p:nvPr/>
          </p:nvSpPr>
          <p:spPr bwMode="auto">
            <a:xfrm>
              <a:off x="7890" y="7850"/>
              <a:ext cx="290" cy="232"/>
            </a:xfrm>
            <a:prstGeom prst="triangle">
              <a:avLst>
                <a:gd name="adj" fmla="val 50000"/>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208" name="Text Box 80"/>
            <p:cNvSpPr txBox="1">
              <a:spLocks noChangeArrowheads="1"/>
            </p:cNvSpPr>
            <p:nvPr/>
          </p:nvSpPr>
          <p:spPr bwMode="auto">
            <a:xfrm>
              <a:off x="5947" y="6993"/>
              <a:ext cx="755" cy="47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cs typeface="Arial" pitchFamily="34" charset="0"/>
                </a:rPr>
                <a:t>kx2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76209" name="Group 81"/>
            <p:cNvGrpSpPr>
              <a:grpSpLocks/>
            </p:cNvGrpSpPr>
            <p:nvPr/>
          </p:nvGrpSpPr>
          <p:grpSpPr bwMode="auto">
            <a:xfrm>
              <a:off x="3743" y="9590"/>
              <a:ext cx="1276" cy="1943"/>
              <a:chOff x="2322" y="5558"/>
              <a:chExt cx="1276" cy="1943"/>
            </a:xfrm>
          </p:grpSpPr>
          <p:grpSp>
            <p:nvGrpSpPr>
              <p:cNvPr id="176210" name="Group 82"/>
              <p:cNvGrpSpPr>
                <a:grpSpLocks/>
              </p:cNvGrpSpPr>
              <p:nvPr/>
            </p:nvGrpSpPr>
            <p:grpSpPr bwMode="auto">
              <a:xfrm>
                <a:off x="3395" y="6486"/>
                <a:ext cx="137" cy="815"/>
                <a:chOff x="5012" y="11291"/>
                <a:chExt cx="141" cy="673"/>
              </a:xfrm>
            </p:grpSpPr>
            <p:sp>
              <p:nvSpPr>
                <p:cNvPr id="176211" name="Line 83"/>
                <p:cNvSpPr>
                  <a:spLocks noChangeShapeType="1"/>
                </p:cNvSpPr>
                <p:nvPr/>
              </p:nvSpPr>
              <p:spPr bwMode="auto">
                <a:xfrm>
                  <a:off x="5068" y="11291"/>
                  <a:ext cx="1" cy="71"/>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12" name="Line 84"/>
                <p:cNvSpPr>
                  <a:spLocks noChangeShapeType="1"/>
                </p:cNvSpPr>
                <p:nvPr/>
              </p:nvSpPr>
              <p:spPr bwMode="auto">
                <a:xfrm>
                  <a:off x="5082" y="11907"/>
                  <a:ext cx="1" cy="57"/>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13" name="Line 85"/>
                <p:cNvSpPr>
                  <a:spLocks noChangeShapeType="1"/>
                </p:cNvSpPr>
                <p:nvPr/>
              </p:nvSpPr>
              <p:spPr bwMode="auto">
                <a:xfrm flipH="1">
                  <a:off x="5012" y="1156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14" name="Line 86"/>
                <p:cNvSpPr>
                  <a:spLocks noChangeShapeType="1"/>
                </p:cNvSpPr>
                <p:nvPr/>
              </p:nvSpPr>
              <p:spPr bwMode="auto">
                <a:xfrm flipH="1">
                  <a:off x="5026" y="11714"/>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15" name="Line 87"/>
                <p:cNvSpPr>
                  <a:spLocks noChangeShapeType="1"/>
                </p:cNvSpPr>
                <p:nvPr/>
              </p:nvSpPr>
              <p:spPr bwMode="auto">
                <a:xfrm flipH="1">
                  <a:off x="5012" y="1140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16" name="Line 88"/>
                <p:cNvSpPr>
                  <a:spLocks noChangeShapeType="1"/>
                </p:cNvSpPr>
                <p:nvPr/>
              </p:nvSpPr>
              <p:spPr bwMode="auto">
                <a:xfrm>
                  <a:off x="5026" y="11789"/>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17" name="Line 89"/>
                <p:cNvSpPr>
                  <a:spLocks noChangeShapeType="1"/>
                </p:cNvSpPr>
                <p:nvPr/>
              </p:nvSpPr>
              <p:spPr bwMode="auto">
                <a:xfrm>
                  <a:off x="5026" y="11487"/>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18" name="Line 90"/>
                <p:cNvSpPr>
                  <a:spLocks noChangeShapeType="1"/>
                </p:cNvSpPr>
                <p:nvPr/>
              </p:nvSpPr>
              <p:spPr bwMode="auto">
                <a:xfrm>
                  <a:off x="5012" y="11640"/>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19" name="Line 91"/>
                <p:cNvSpPr>
                  <a:spLocks noChangeShapeType="1"/>
                </p:cNvSpPr>
                <p:nvPr/>
              </p:nvSpPr>
              <p:spPr bwMode="auto">
                <a:xfrm flipV="1">
                  <a:off x="5082" y="11865"/>
                  <a:ext cx="57" cy="29"/>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20" name="Line 92"/>
                <p:cNvSpPr>
                  <a:spLocks noChangeShapeType="1"/>
                </p:cNvSpPr>
                <p:nvPr/>
              </p:nvSpPr>
              <p:spPr bwMode="auto">
                <a:xfrm>
                  <a:off x="5068" y="11361"/>
                  <a:ext cx="57" cy="43"/>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grpSp>
          <p:grpSp>
            <p:nvGrpSpPr>
              <p:cNvPr id="176221" name="Group 93"/>
              <p:cNvGrpSpPr>
                <a:grpSpLocks/>
              </p:cNvGrpSpPr>
              <p:nvPr/>
            </p:nvGrpSpPr>
            <p:grpSpPr bwMode="auto">
              <a:xfrm rot="5400000">
                <a:off x="2925" y="6057"/>
                <a:ext cx="129" cy="871"/>
                <a:chOff x="5012" y="11291"/>
                <a:chExt cx="141" cy="673"/>
              </a:xfrm>
            </p:grpSpPr>
            <p:sp>
              <p:nvSpPr>
                <p:cNvPr id="176222" name="Line 94"/>
                <p:cNvSpPr>
                  <a:spLocks noChangeShapeType="1"/>
                </p:cNvSpPr>
                <p:nvPr/>
              </p:nvSpPr>
              <p:spPr bwMode="auto">
                <a:xfrm>
                  <a:off x="5068" y="11291"/>
                  <a:ext cx="1" cy="71"/>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23" name="Line 95"/>
                <p:cNvSpPr>
                  <a:spLocks noChangeShapeType="1"/>
                </p:cNvSpPr>
                <p:nvPr/>
              </p:nvSpPr>
              <p:spPr bwMode="auto">
                <a:xfrm>
                  <a:off x="5082" y="11907"/>
                  <a:ext cx="1" cy="57"/>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24" name="Line 96"/>
                <p:cNvSpPr>
                  <a:spLocks noChangeShapeType="1"/>
                </p:cNvSpPr>
                <p:nvPr/>
              </p:nvSpPr>
              <p:spPr bwMode="auto">
                <a:xfrm flipH="1">
                  <a:off x="5012" y="1156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25" name="Line 97"/>
                <p:cNvSpPr>
                  <a:spLocks noChangeShapeType="1"/>
                </p:cNvSpPr>
                <p:nvPr/>
              </p:nvSpPr>
              <p:spPr bwMode="auto">
                <a:xfrm flipH="1">
                  <a:off x="5026" y="11714"/>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26" name="Line 98"/>
                <p:cNvSpPr>
                  <a:spLocks noChangeShapeType="1"/>
                </p:cNvSpPr>
                <p:nvPr/>
              </p:nvSpPr>
              <p:spPr bwMode="auto">
                <a:xfrm flipH="1">
                  <a:off x="5012" y="1140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27" name="Line 99"/>
                <p:cNvSpPr>
                  <a:spLocks noChangeShapeType="1"/>
                </p:cNvSpPr>
                <p:nvPr/>
              </p:nvSpPr>
              <p:spPr bwMode="auto">
                <a:xfrm>
                  <a:off x="5026" y="11789"/>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28" name="Line 100"/>
                <p:cNvSpPr>
                  <a:spLocks noChangeShapeType="1"/>
                </p:cNvSpPr>
                <p:nvPr/>
              </p:nvSpPr>
              <p:spPr bwMode="auto">
                <a:xfrm>
                  <a:off x="5026" y="11487"/>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29" name="Line 101"/>
                <p:cNvSpPr>
                  <a:spLocks noChangeShapeType="1"/>
                </p:cNvSpPr>
                <p:nvPr/>
              </p:nvSpPr>
              <p:spPr bwMode="auto">
                <a:xfrm>
                  <a:off x="5012" y="11640"/>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30" name="Line 102"/>
                <p:cNvSpPr>
                  <a:spLocks noChangeShapeType="1"/>
                </p:cNvSpPr>
                <p:nvPr/>
              </p:nvSpPr>
              <p:spPr bwMode="auto">
                <a:xfrm flipV="1">
                  <a:off x="5082" y="11865"/>
                  <a:ext cx="57" cy="29"/>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31" name="Line 103"/>
                <p:cNvSpPr>
                  <a:spLocks noChangeShapeType="1"/>
                </p:cNvSpPr>
                <p:nvPr/>
              </p:nvSpPr>
              <p:spPr bwMode="auto">
                <a:xfrm>
                  <a:off x="5068" y="11361"/>
                  <a:ext cx="57" cy="43"/>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grpSp>
          <p:grpSp>
            <p:nvGrpSpPr>
              <p:cNvPr id="176232" name="Group 104"/>
              <p:cNvGrpSpPr>
                <a:grpSpLocks/>
              </p:cNvGrpSpPr>
              <p:nvPr/>
            </p:nvGrpSpPr>
            <p:grpSpPr bwMode="auto">
              <a:xfrm rot="-12828036">
                <a:off x="3134" y="5703"/>
                <a:ext cx="129" cy="871"/>
                <a:chOff x="5012" y="11291"/>
                <a:chExt cx="141" cy="673"/>
              </a:xfrm>
            </p:grpSpPr>
            <p:sp>
              <p:nvSpPr>
                <p:cNvPr id="176233" name="Line 105"/>
                <p:cNvSpPr>
                  <a:spLocks noChangeShapeType="1"/>
                </p:cNvSpPr>
                <p:nvPr/>
              </p:nvSpPr>
              <p:spPr bwMode="auto">
                <a:xfrm>
                  <a:off x="5068" y="11291"/>
                  <a:ext cx="1" cy="71"/>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34" name="Line 106"/>
                <p:cNvSpPr>
                  <a:spLocks noChangeShapeType="1"/>
                </p:cNvSpPr>
                <p:nvPr/>
              </p:nvSpPr>
              <p:spPr bwMode="auto">
                <a:xfrm>
                  <a:off x="5082" y="11907"/>
                  <a:ext cx="1" cy="57"/>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35" name="Line 107"/>
                <p:cNvSpPr>
                  <a:spLocks noChangeShapeType="1"/>
                </p:cNvSpPr>
                <p:nvPr/>
              </p:nvSpPr>
              <p:spPr bwMode="auto">
                <a:xfrm flipH="1">
                  <a:off x="5012" y="1156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36" name="Line 108"/>
                <p:cNvSpPr>
                  <a:spLocks noChangeShapeType="1"/>
                </p:cNvSpPr>
                <p:nvPr/>
              </p:nvSpPr>
              <p:spPr bwMode="auto">
                <a:xfrm flipH="1">
                  <a:off x="5026" y="11714"/>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37" name="Line 109"/>
                <p:cNvSpPr>
                  <a:spLocks noChangeShapeType="1"/>
                </p:cNvSpPr>
                <p:nvPr/>
              </p:nvSpPr>
              <p:spPr bwMode="auto">
                <a:xfrm flipH="1">
                  <a:off x="5012" y="1140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38" name="Line 110"/>
                <p:cNvSpPr>
                  <a:spLocks noChangeShapeType="1"/>
                </p:cNvSpPr>
                <p:nvPr/>
              </p:nvSpPr>
              <p:spPr bwMode="auto">
                <a:xfrm>
                  <a:off x="5026" y="11789"/>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39" name="Line 111"/>
                <p:cNvSpPr>
                  <a:spLocks noChangeShapeType="1"/>
                </p:cNvSpPr>
                <p:nvPr/>
              </p:nvSpPr>
              <p:spPr bwMode="auto">
                <a:xfrm>
                  <a:off x="5026" y="11487"/>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40" name="Line 112"/>
                <p:cNvSpPr>
                  <a:spLocks noChangeShapeType="1"/>
                </p:cNvSpPr>
                <p:nvPr/>
              </p:nvSpPr>
              <p:spPr bwMode="auto">
                <a:xfrm>
                  <a:off x="5012" y="11640"/>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41" name="Line 113"/>
                <p:cNvSpPr>
                  <a:spLocks noChangeShapeType="1"/>
                </p:cNvSpPr>
                <p:nvPr/>
              </p:nvSpPr>
              <p:spPr bwMode="auto">
                <a:xfrm flipV="1">
                  <a:off x="5082" y="11865"/>
                  <a:ext cx="57" cy="29"/>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42" name="Line 114"/>
                <p:cNvSpPr>
                  <a:spLocks noChangeShapeType="1"/>
                </p:cNvSpPr>
                <p:nvPr/>
              </p:nvSpPr>
              <p:spPr bwMode="auto">
                <a:xfrm>
                  <a:off x="5068" y="11361"/>
                  <a:ext cx="57" cy="43"/>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grpSp>
          <p:sp>
            <p:nvSpPr>
              <p:cNvPr id="176243" name="AutoShape 115"/>
              <p:cNvSpPr>
                <a:spLocks noChangeArrowheads="1"/>
              </p:cNvSpPr>
              <p:nvPr/>
            </p:nvSpPr>
            <p:spPr bwMode="auto">
              <a:xfrm>
                <a:off x="2322" y="6399"/>
                <a:ext cx="290" cy="232"/>
              </a:xfrm>
              <a:prstGeom prst="triangle">
                <a:avLst>
                  <a:gd name="adj" fmla="val 50000"/>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244" name="AutoShape 116"/>
              <p:cNvSpPr>
                <a:spLocks noChangeArrowheads="1"/>
              </p:cNvSpPr>
              <p:nvPr/>
            </p:nvSpPr>
            <p:spPr bwMode="auto">
              <a:xfrm>
                <a:off x="2786" y="5558"/>
                <a:ext cx="290" cy="232"/>
              </a:xfrm>
              <a:prstGeom prst="triangle">
                <a:avLst>
                  <a:gd name="adj" fmla="val 50000"/>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245" name="AutoShape 117"/>
              <p:cNvSpPr>
                <a:spLocks noChangeArrowheads="1"/>
              </p:cNvSpPr>
              <p:nvPr/>
            </p:nvSpPr>
            <p:spPr bwMode="auto">
              <a:xfrm>
                <a:off x="3308" y="7269"/>
                <a:ext cx="290" cy="232"/>
              </a:xfrm>
              <a:prstGeom prst="triangle">
                <a:avLst>
                  <a:gd name="adj" fmla="val 50000"/>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6246" name="Text Box 118"/>
            <p:cNvSpPr txBox="1">
              <a:spLocks noChangeArrowheads="1"/>
            </p:cNvSpPr>
            <p:nvPr/>
          </p:nvSpPr>
          <p:spPr bwMode="auto">
            <a:xfrm>
              <a:off x="5193" y="10895"/>
              <a:ext cx="928" cy="5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cs typeface="Arial" pitchFamily="34" charset="0"/>
                </a:rPr>
                <a:t>ky3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6247" name="Text Box 119"/>
            <p:cNvSpPr txBox="1">
              <a:spLocks noChangeArrowheads="1"/>
            </p:cNvSpPr>
            <p:nvPr/>
          </p:nvSpPr>
          <p:spPr bwMode="auto">
            <a:xfrm>
              <a:off x="3366" y="10895"/>
              <a:ext cx="900" cy="59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cs typeface="Arial" pitchFamily="34" charset="0"/>
                </a:rPr>
                <a:t>kx3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6248" name="Line 120"/>
            <p:cNvSpPr>
              <a:spLocks noChangeShapeType="1"/>
            </p:cNvSpPr>
            <p:nvPr/>
          </p:nvSpPr>
          <p:spPr bwMode="auto">
            <a:xfrm>
              <a:off x="3018" y="6835"/>
              <a:ext cx="1943" cy="35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249" name="Line 121"/>
            <p:cNvSpPr>
              <a:spLocks noChangeShapeType="1"/>
            </p:cNvSpPr>
            <p:nvPr/>
          </p:nvSpPr>
          <p:spPr bwMode="auto">
            <a:xfrm>
              <a:off x="8035" y="6835"/>
              <a:ext cx="1943" cy="35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76250" name="Group 122"/>
            <p:cNvGrpSpPr>
              <a:grpSpLocks/>
            </p:cNvGrpSpPr>
            <p:nvPr/>
          </p:nvGrpSpPr>
          <p:grpSpPr bwMode="auto">
            <a:xfrm>
              <a:off x="2902" y="7038"/>
              <a:ext cx="137" cy="815"/>
              <a:chOff x="5012" y="11291"/>
              <a:chExt cx="141" cy="673"/>
            </a:xfrm>
          </p:grpSpPr>
          <p:sp>
            <p:nvSpPr>
              <p:cNvPr id="176251" name="Line 123"/>
              <p:cNvSpPr>
                <a:spLocks noChangeShapeType="1"/>
              </p:cNvSpPr>
              <p:nvPr/>
            </p:nvSpPr>
            <p:spPr bwMode="auto">
              <a:xfrm>
                <a:off x="5068" y="11291"/>
                <a:ext cx="1" cy="71"/>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52" name="Line 124"/>
              <p:cNvSpPr>
                <a:spLocks noChangeShapeType="1"/>
              </p:cNvSpPr>
              <p:nvPr/>
            </p:nvSpPr>
            <p:spPr bwMode="auto">
              <a:xfrm>
                <a:off x="5082" y="11907"/>
                <a:ext cx="1" cy="57"/>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53" name="Line 125"/>
              <p:cNvSpPr>
                <a:spLocks noChangeShapeType="1"/>
              </p:cNvSpPr>
              <p:nvPr/>
            </p:nvSpPr>
            <p:spPr bwMode="auto">
              <a:xfrm flipH="1">
                <a:off x="5012" y="1156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54" name="Line 126"/>
              <p:cNvSpPr>
                <a:spLocks noChangeShapeType="1"/>
              </p:cNvSpPr>
              <p:nvPr/>
            </p:nvSpPr>
            <p:spPr bwMode="auto">
              <a:xfrm flipH="1">
                <a:off x="5026" y="11714"/>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55" name="Line 127"/>
              <p:cNvSpPr>
                <a:spLocks noChangeShapeType="1"/>
              </p:cNvSpPr>
              <p:nvPr/>
            </p:nvSpPr>
            <p:spPr bwMode="auto">
              <a:xfrm flipH="1">
                <a:off x="5012" y="1140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56" name="Line 128"/>
              <p:cNvSpPr>
                <a:spLocks noChangeShapeType="1"/>
              </p:cNvSpPr>
              <p:nvPr/>
            </p:nvSpPr>
            <p:spPr bwMode="auto">
              <a:xfrm>
                <a:off x="5026" y="11789"/>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57" name="Line 129"/>
              <p:cNvSpPr>
                <a:spLocks noChangeShapeType="1"/>
              </p:cNvSpPr>
              <p:nvPr/>
            </p:nvSpPr>
            <p:spPr bwMode="auto">
              <a:xfrm>
                <a:off x="5026" y="11487"/>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58" name="Line 130"/>
              <p:cNvSpPr>
                <a:spLocks noChangeShapeType="1"/>
              </p:cNvSpPr>
              <p:nvPr/>
            </p:nvSpPr>
            <p:spPr bwMode="auto">
              <a:xfrm>
                <a:off x="5012" y="11640"/>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59" name="Line 131"/>
              <p:cNvSpPr>
                <a:spLocks noChangeShapeType="1"/>
              </p:cNvSpPr>
              <p:nvPr/>
            </p:nvSpPr>
            <p:spPr bwMode="auto">
              <a:xfrm flipV="1">
                <a:off x="5082" y="11865"/>
                <a:ext cx="57" cy="29"/>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60" name="Line 132"/>
              <p:cNvSpPr>
                <a:spLocks noChangeShapeType="1"/>
              </p:cNvSpPr>
              <p:nvPr/>
            </p:nvSpPr>
            <p:spPr bwMode="auto">
              <a:xfrm>
                <a:off x="5068" y="11361"/>
                <a:ext cx="57" cy="43"/>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grpSp>
        <p:grpSp>
          <p:nvGrpSpPr>
            <p:cNvPr id="176261" name="Group 133"/>
            <p:cNvGrpSpPr>
              <a:grpSpLocks/>
            </p:cNvGrpSpPr>
            <p:nvPr/>
          </p:nvGrpSpPr>
          <p:grpSpPr bwMode="auto">
            <a:xfrm rot="5400000">
              <a:off x="2432" y="6609"/>
              <a:ext cx="129" cy="871"/>
              <a:chOff x="5012" y="11291"/>
              <a:chExt cx="141" cy="673"/>
            </a:xfrm>
          </p:grpSpPr>
          <p:sp>
            <p:nvSpPr>
              <p:cNvPr id="176262" name="Line 134"/>
              <p:cNvSpPr>
                <a:spLocks noChangeShapeType="1"/>
              </p:cNvSpPr>
              <p:nvPr/>
            </p:nvSpPr>
            <p:spPr bwMode="auto">
              <a:xfrm>
                <a:off x="5068" y="11291"/>
                <a:ext cx="1" cy="71"/>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63" name="Line 135"/>
              <p:cNvSpPr>
                <a:spLocks noChangeShapeType="1"/>
              </p:cNvSpPr>
              <p:nvPr/>
            </p:nvSpPr>
            <p:spPr bwMode="auto">
              <a:xfrm>
                <a:off x="5082" y="11907"/>
                <a:ext cx="1" cy="57"/>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64" name="Line 136"/>
              <p:cNvSpPr>
                <a:spLocks noChangeShapeType="1"/>
              </p:cNvSpPr>
              <p:nvPr/>
            </p:nvSpPr>
            <p:spPr bwMode="auto">
              <a:xfrm flipH="1">
                <a:off x="5012" y="1156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65" name="Line 137"/>
              <p:cNvSpPr>
                <a:spLocks noChangeShapeType="1"/>
              </p:cNvSpPr>
              <p:nvPr/>
            </p:nvSpPr>
            <p:spPr bwMode="auto">
              <a:xfrm flipH="1">
                <a:off x="5026" y="11714"/>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66" name="Line 138"/>
              <p:cNvSpPr>
                <a:spLocks noChangeShapeType="1"/>
              </p:cNvSpPr>
              <p:nvPr/>
            </p:nvSpPr>
            <p:spPr bwMode="auto">
              <a:xfrm flipH="1">
                <a:off x="5012" y="1140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67" name="Line 139"/>
              <p:cNvSpPr>
                <a:spLocks noChangeShapeType="1"/>
              </p:cNvSpPr>
              <p:nvPr/>
            </p:nvSpPr>
            <p:spPr bwMode="auto">
              <a:xfrm>
                <a:off x="5026" y="11789"/>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68" name="Line 140"/>
              <p:cNvSpPr>
                <a:spLocks noChangeShapeType="1"/>
              </p:cNvSpPr>
              <p:nvPr/>
            </p:nvSpPr>
            <p:spPr bwMode="auto">
              <a:xfrm>
                <a:off x="5026" y="11487"/>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69" name="Line 141"/>
              <p:cNvSpPr>
                <a:spLocks noChangeShapeType="1"/>
              </p:cNvSpPr>
              <p:nvPr/>
            </p:nvSpPr>
            <p:spPr bwMode="auto">
              <a:xfrm>
                <a:off x="5012" y="11640"/>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70" name="Line 142"/>
              <p:cNvSpPr>
                <a:spLocks noChangeShapeType="1"/>
              </p:cNvSpPr>
              <p:nvPr/>
            </p:nvSpPr>
            <p:spPr bwMode="auto">
              <a:xfrm flipV="1">
                <a:off x="5082" y="11865"/>
                <a:ext cx="57" cy="29"/>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71" name="Line 143"/>
              <p:cNvSpPr>
                <a:spLocks noChangeShapeType="1"/>
              </p:cNvSpPr>
              <p:nvPr/>
            </p:nvSpPr>
            <p:spPr bwMode="auto">
              <a:xfrm>
                <a:off x="5068" y="11361"/>
                <a:ext cx="57" cy="43"/>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grpSp>
        <p:grpSp>
          <p:nvGrpSpPr>
            <p:cNvPr id="176272" name="Group 144"/>
            <p:cNvGrpSpPr>
              <a:grpSpLocks/>
            </p:cNvGrpSpPr>
            <p:nvPr/>
          </p:nvGrpSpPr>
          <p:grpSpPr bwMode="auto">
            <a:xfrm rot="-12828036">
              <a:off x="2641" y="6255"/>
              <a:ext cx="129" cy="871"/>
              <a:chOff x="5012" y="11291"/>
              <a:chExt cx="141" cy="673"/>
            </a:xfrm>
          </p:grpSpPr>
          <p:sp>
            <p:nvSpPr>
              <p:cNvPr id="176273" name="Line 145"/>
              <p:cNvSpPr>
                <a:spLocks noChangeShapeType="1"/>
              </p:cNvSpPr>
              <p:nvPr/>
            </p:nvSpPr>
            <p:spPr bwMode="auto">
              <a:xfrm>
                <a:off x="5068" y="11291"/>
                <a:ext cx="1" cy="71"/>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74" name="Line 146"/>
              <p:cNvSpPr>
                <a:spLocks noChangeShapeType="1"/>
              </p:cNvSpPr>
              <p:nvPr/>
            </p:nvSpPr>
            <p:spPr bwMode="auto">
              <a:xfrm>
                <a:off x="5082" y="11907"/>
                <a:ext cx="1" cy="57"/>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75" name="Line 147"/>
              <p:cNvSpPr>
                <a:spLocks noChangeShapeType="1"/>
              </p:cNvSpPr>
              <p:nvPr/>
            </p:nvSpPr>
            <p:spPr bwMode="auto">
              <a:xfrm flipH="1">
                <a:off x="5012" y="1156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76" name="Line 148"/>
              <p:cNvSpPr>
                <a:spLocks noChangeShapeType="1"/>
              </p:cNvSpPr>
              <p:nvPr/>
            </p:nvSpPr>
            <p:spPr bwMode="auto">
              <a:xfrm flipH="1">
                <a:off x="5026" y="11714"/>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77" name="Line 149"/>
              <p:cNvSpPr>
                <a:spLocks noChangeShapeType="1"/>
              </p:cNvSpPr>
              <p:nvPr/>
            </p:nvSpPr>
            <p:spPr bwMode="auto">
              <a:xfrm flipH="1">
                <a:off x="5012" y="11402"/>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78" name="Line 150"/>
              <p:cNvSpPr>
                <a:spLocks noChangeShapeType="1"/>
              </p:cNvSpPr>
              <p:nvPr/>
            </p:nvSpPr>
            <p:spPr bwMode="auto">
              <a:xfrm>
                <a:off x="5026" y="11789"/>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79" name="Line 151"/>
              <p:cNvSpPr>
                <a:spLocks noChangeShapeType="1"/>
              </p:cNvSpPr>
              <p:nvPr/>
            </p:nvSpPr>
            <p:spPr bwMode="auto">
              <a:xfrm>
                <a:off x="5026" y="11487"/>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80" name="Line 152"/>
              <p:cNvSpPr>
                <a:spLocks noChangeShapeType="1"/>
              </p:cNvSpPr>
              <p:nvPr/>
            </p:nvSpPr>
            <p:spPr bwMode="auto">
              <a:xfrm>
                <a:off x="5012" y="11640"/>
                <a:ext cx="127" cy="76"/>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81" name="Line 153"/>
              <p:cNvSpPr>
                <a:spLocks noChangeShapeType="1"/>
              </p:cNvSpPr>
              <p:nvPr/>
            </p:nvSpPr>
            <p:spPr bwMode="auto">
              <a:xfrm flipV="1">
                <a:off x="5082" y="11865"/>
                <a:ext cx="57" cy="29"/>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6282" name="Line 154"/>
              <p:cNvSpPr>
                <a:spLocks noChangeShapeType="1"/>
              </p:cNvSpPr>
              <p:nvPr/>
            </p:nvSpPr>
            <p:spPr bwMode="auto">
              <a:xfrm>
                <a:off x="5068" y="11361"/>
                <a:ext cx="57" cy="43"/>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grpSp>
        <p:sp>
          <p:nvSpPr>
            <p:cNvPr id="176283" name="AutoShape 155"/>
            <p:cNvSpPr>
              <a:spLocks noChangeArrowheads="1"/>
            </p:cNvSpPr>
            <p:nvPr/>
          </p:nvSpPr>
          <p:spPr bwMode="auto">
            <a:xfrm>
              <a:off x="1829" y="6951"/>
              <a:ext cx="290" cy="232"/>
            </a:xfrm>
            <a:prstGeom prst="triangle">
              <a:avLst>
                <a:gd name="adj" fmla="val 50000"/>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284" name="AutoShape 156"/>
            <p:cNvSpPr>
              <a:spLocks noChangeArrowheads="1"/>
            </p:cNvSpPr>
            <p:nvPr/>
          </p:nvSpPr>
          <p:spPr bwMode="auto">
            <a:xfrm>
              <a:off x="2293" y="6110"/>
              <a:ext cx="290" cy="232"/>
            </a:xfrm>
            <a:prstGeom prst="triangle">
              <a:avLst>
                <a:gd name="adj" fmla="val 50000"/>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285" name="AutoShape 157"/>
            <p:cNvSpPr>
              <a:spLocks noChangeArrowheads="1"/>
            </p:cNvSpPr>
            <p:nvPr/>
          </p:nvSpPr>
          <p:spPr bwMode="auto">
            <a:xfrm>
              <a:off x="2815" y="7821"/>
              <a:ext cx="290" cy="232"/>
            </a:xfrm>
            <a:prstGeom prst="triangle">
              <a:avLst>
                <a:gd name="adj" fmla="val 50000"/>
              </a:avLst>
            </a:prstGeom>
            <a:solidFill>
              <a:srgbClr val="FFFF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286" name="Text Box 158"/>
            <p:cNvSpPr txBox="1">
              <a:spLocks noChangeArrowheads="1"/>
            </p:cNvSpPr>
            <p:nvPr/>
          </p:nvSpPr>
          <p:spPr bwMode="auto">
            <a:xfrm>
              <a:off x="1684" y="7487"/>
              <a:ext cx="1044" cy="6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cs typeface="Arial" pitchFamily="34" charset="0"/>
                </a:rPr>
                <a:t>ky1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6287" name="Text Box 159"/>
            <p:cNvSpPr txBox="1">
              <a:spLocks noChangeArrowheads="1"/>
            </p:cNvSpPr>
            <p:nvPr/>
          </p:nvSpPr>
          <p:spPr bwMode="auto">
            <a:xfrm>
              <a:off x="1191" y="6442"/>
              <a:ext cx="812" cy="47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cs typeface="Arial" pitchFamily="34" charset="0"/>
                </a:rPr>
                <a:t>kx1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6288" name="Rectangle 160"/>
            <p:cNvSpPr>
              <a:spLocks noChangeArrowheads="1"/>
            </p:cNvSpPr>
            <p:nvPr/>
          </p:nvSpPr>
          <p:spPr bwMode="auto">
            <a:xfrm>
              <a:off x="3018" y="4109"/>
              <a:ext cx="5017" cy="2726"/>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289" name="Rectangle 161"/>
            <p:cNvSpPr>
              <a:spLocks noChangeArrowheads="1"/>
            </p:cNvSpPr>
            <p:nvPr/>
          </p:nvSpPr>
          <p:spPr bwMode="auto">
            <a:xfrm>
              <a:off x="4961" y="7705"/>
              <a:ext cx="5017" cy="2726"/>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6290" name="Line 162"/>
            <p:cNvSpPr>
              <a:spLocks noChangeShapeType="1"/>
            </p:cNvSpPr>
            <p:nvPr/>
          </p:nvSpPr>
          <p:spPr bwMode="auto">
            <a:xfrm>
              <a:off x="3018" y="4109"/>
              <a:ext cx="1943" cy="35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291" name="Line 163"/>
            <p:cNvSpPr>
              <a:spLocks noChangeShapeType="1"/>
            </p:cNvSpPr>
            <p:nvPr/>
          </p:nvSpPr>
          <p:spPr bwMode="auto">
            <a:xfrm>
              <a:off x="8035" y="4109"/>
              <a:ext cx="1943" cy="35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292" name="Text Box 164"/>
            <p:cNvSpPr txBox="1">
              <a:spLocks noChangeArrowheads="1"/>
            </p:cNvSpPr>
            <p:nvPr/>
          </p:nvSpPr>
          <p:spPr bwMode="auto">
            <a:xfrm>
              <a:off x="1684" y="5327"/>
              <a:ext cx="928" cy="5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cs typeface="Arial" pitchFamily="34" charset="0"/>
                </a:rPr>
                <a:t>kz1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6293" name="Text Box 165"/>
            <p:cNvSpPr txBox="1">
              <a:spLocks noChangeArrowheads="1"/>
            </p:cNvSpPr>
            <p:nvPr/>
          </p:nvSpPr>
          <p:spPr bwMode="auto">
            <a:xfrm>
              <a:off x="3076" y="9358"/>
              <a:ext cx="928" cy="5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cs typeface="Arial" pitchFamily="34" charset="0"/>
                </a:rPr>
                <a:t>kz3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6294" name="Text Box 166"/>
            <p:cNvSpPr txBox="1">
              <a:spLocks noChangeArrowheads="1"/>
            </p:cNvSpPr>
            <p:nvPr/>
          </p:nvSpPr>
          <p:spPr bwMode="auto">
            <a:xfrm>
              <a:off x="6353" y="5891"/>
              <a:ext cx="784" cy="50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cs typeface="Arial" pitchFamily="34" charset="0"/>
                </a:rPr>
                <a:t>kz2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6295" name="Oval 167"/>
            <p:cNvSpPr>
              <a:spLocks noChangeArrowheads="1"/>
            </p:cNvSpPr>
            <p:nvPr/>
          </p:nvSpPr>
          <p:spPr bwMode="auto">
            <a:xfrm rot="5400000">
              <a:off x="4932" y="5791"/>
              <a:ext cx="348" cy="348"/>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296" name="Line 168"/>
            <p:cNvSpPr>
              <a:spLocks noChangeShapeType="1"/>
            </p:cNvSpPr>
            <p:nvPr/>
          </p:nvSpPr>
          <p:spPr bwMode="auto">
            <a:xfrm rot="5400000">
              <a:off x="4627" y="6009"/>
              <a:ext cx="957" cy="0"/>
            </a:xfrm>
            <a:prstGeom prst="line">
              <a:avLst/>
            </a:prstGeom>
            <a:noFill/>
            <a:ln w="1905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297" name="Line 169"/>
            <p:cNvSpPr>
              <a:spLocks noChangeShapeType="1"/>
            </p:cNvSpPr>
            <p:nvPr/>
          </p:nvSpPr>
          <p:spPr bwMode="auto">
            <a:xfrm rot="5400000" flipV="1">
              <a:off x="5164" y="5501"/>
              <a:ext cx="0" cy="928"/>
            </a:xfrm>
            <a:prstGeom prst="line">
              <a:avLst/>
            </a:prstGeom>
            <a:noFill/>
            <a:ln w="1905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298" name="Text Box 170"/>
            <p:cNvSpPr txBox="1">
              <a:spLocks noChangeArrowheads="1"/>
            </p:cNvSpPr>
            <p:nvPr/>
          </p:nvSpPr>
          <p:spPr bwMode="auto">
            <a:xfrm>
              <a:off x="4526" y="4863"/>
              <a:ext cx="1102" cy="43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m, J</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6299" name="Text Box 171"/>
            <p:cNvSpPr txBox="1">
              <a:spLocks noChangeArrowheads="1"/>
            </p:cNvSpPr>
            <p:nvPr/>
          </p:nvSpPr>
          <p:spPr bwMode="auto">
            <a:xfrm>
              <a:off x="3076" y="6342"/>
              <a:ext cx="522" cy="49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6300" name="Oval 172"/>
            <p:cNvSpPr>
              <a:spLocks noChangeArrowheads="1"/>
            </p:cNvSpPr>
            <p:nvPr/>
          </p:nvSpPr>
          <p:spPr bwMode="auto">
            <a:xfrm>
              <a:off x="2960" y="6777"/>
              <a:ext cx="116" cy="116"/>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301" name="Line 173"/>
            <p:cNvSpPr>
              <a:spLocks noChangeShapeType="1"/>
            </p:cNvSpPr>
            <p:nvPr/>
          </p:nvSpPr>
          <p:spPr bwMode="auto">
            <a:xfrm>
              <a:off x="4932" y="5588"/>
              <a:ext cx="406" cy="870"/>
            </a:xfrm>
            <a:prstGeom prst="line">
              <a:avLst/>
            </a:prstGeom>
            <a:noFill/>
            <a:ln w="1905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76302" name="Group 174"/>
          <p:cNvGrpSpPr>
            <a:grpSpLocks/>
          </p:cNvGrpSpPr>
          <p:nvPr/>
        </p:nvGrpSpPr>
        <p:grpSpPr bwMode="auto">
          <a:xfrm>
            <a:off x="838200" y="1371600"/>
            <a:ext cx="1012825" cy="1270000"/>
            <a:chOff x="3105" y="1324"/>
            <a:chExt cx="1595" cy="2001"/>
          </a:xfrm>
        </p:grpSpPr>
        <p:sp>
          <p:nvSpPr>
            <p:cNvPr id="176303" name="Line 175"/>
            <p:cNvSpPr>
              <a:spLocks noChangeShapeType="1"/>
            </p:cNvSpPr>
            <p:nvPr/>
          </p:nvSpPr>
          <p:spPr bwMode="auto">
            <a:xfrm>
              <a:off x="3105" y="1469"/>
              <a:ext cx="0" cy="986"/>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176304" name="Line 176"/>
            <p:cNvSpPr>
              <a:spLocks noChangeShapeType="1"/>
            </p:cNvSpPr>
            <p:nvPr/>
          </p:nvSpPr>
          <p:spPr bwMode="auto">
            <a:xfrm rot="5400000">
              <a:off x="3627" y="1962"/>
              <a:ext cx="0" cy="986"/>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176305" name="Line 177"/>
            <p:cNvSpPr>
              <a:spLocks noChangeShapeType="1"/>
            </p:cNvSpPr>
            <p:nvPr/>
          </p:nvSpPr>
          <p:spPr bwMode="auto">
            <a:xfrm flipH="1" flipV="1">
              <a:off x="3105" y="2426"/>
              <a:ext cx="282" cy="540"/>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176306" name="Text Box 178"/>
            <p:cNvSpPr txBox="1">
              <a:spLocks noChangeArrowheads="1"/>
            </p:cNvSpPr>
            <p:nvPr/>
          </p:nvSpPr>
          <p:spPr bwMode="auto">
            <a:xfrm>
              <a:off x="4178" y="2165"/>
              <a:ext cx="522" cy="43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6307" name="Text Box 179"/>
            <p:cNvSpPr txBox="1">
              <a:spLocks noChangeArrowheads="1"/>
            </p:cNvSpPr>
            <p:nvPr/>
          </p:nvSpPr>
          <p:spPr bwMode="auto">
            <a:xfrm>
              <a:off x="3482" y="2832"/>
              <a:ext cx="464" cy="49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6308" name="Text Box 180"/>
            <p:cNvSpPr txBox="1">
              <a:spLocks noChangeArrowheads="1"/>
            </p:cNvSpPr>
            <p:nvPr/>
          </p:nvSpPr>
          <p:spPr bwMode="auto">
            <a:xfrm>
              <a:off x="3279" y="1324"/>
              <a:ext cx="551" cy="52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569786"/>
            <a:ext cx="5257800" cy="369332"/>
          </a:xfrm>
          <a:prstGeom prst="rect">
            <a:avLst/>
          </a:prstGeom>
        </p:spPr>
        <p:txBody>
          <a:bodyPr wrap="square">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Isolated Avionics Component Example (cont)  </a:t>
            </a:r>
            <a:endParaRPr lang="en-US" b="1" dirty="0">
              <a:solidFill>
                <a:schemeClr val="accent5">
                  <a:lumMod val="75000"/>
                </a:schemeClr>
              </a:solidFill>
              <a:latin typeface="Arial" pitchFamily="34" charset="0"/>
              <a:cs typeface="Arial" pitchFamily="34" charset="0"/>
            </a:endParaRPr>
          </a:p>
        </p:txBody>
      </p:sp>
      <p:grpSp>
        <p:nvGrpSpPr>
          <p:cNvPr id="177154" name="Group 2"/>
          <p:cNvGrpSpPr>
            <a:grpSpLocks/>
          </p:cNvGrpSpPr>
          <p:nvPr/>
        </p:nvGrpSpPr>
        <p:grpSpPr bwMode="auto">
          <a:xfrm>
            <a:off x="2209800" y="1447800"/>
            <a:ext cx="5275263" cy="4495800"/>
            <a:chOff x="1655" y="3992"/>
            <a:chExt cx="8787" cy="7308"/>
          </a:xfrm>
        </p:grpSpPr>
        <p:sp>
          <p:nvSpPr>
            <p:cNvPr id="177155" name="Line 3"/>
            <p:cNvSpPr>
              <a:spLocks noChangeShapeType="1"/>
            </p:cNvSpPr>
            <p:nvPr/>
          </p:nvSpPr>
          <p:spPr bwMode="auto">
            <a:xfrm>
              <a:off x="3482" y="7704"/>
              <a:ext cx="1943" cy="35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156" name="Line 4"/>
            <p:cNvSpPr>
              <a:spLocks noChangeShapeType="1"/>
            </p:cNvSpPr>
            <p:nvPr/>
          </p:nvSpPr>
          <p:spPr bwMode="auto">
            <a:xfrm>
              <a:off x="8499" y="7704"/>
              <a:ext cx="1943" cy="35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157" name="Rectangle 5"/>
            <p:cNvSpPr>
              <a:spLocks noChangeArrowheads="1"/>
            </p:cNvSpPr>
            <p:nvPr/>
          </p:nvSpPr>
          <p:spPr bwMode="auto">
            <a:xfrm>
              <a:off x="3482" y="4978"/>
              <a:ext cx="5017" cy="2726"/>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158" name="Rectangle 6"/>
            <p:cNvSpPr>
              <a:spLocks noChangeArrowheads="1"/>
            </p:cNvSpPr>
            <p:nvPr/>
          </p:nvSpPr>
          <p:spPr bwMode="auto">
            <a:xfrm>
              <a:off x="5425" y="8574"/>
              <a:ext cx="5017" cy="2726"/>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159" name="Line 7"/>
            <p:cNvSpPr>
              <a:spLocks noChangeShapeType="1"/>
            </p:cNvSpPr>
            <p:nvPr/>
          </p:nvSpPr>
          <p:spPr bwMode="auto">
            <a:xfrm>
              <a:off x="3482" y="4978"/>
              <a:ext cx="1943" cy="35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160" name="Line 8"/>
            <p:cNvSpPr>
              <a:spLocks noChangeShapeType="1"/>
            </p:cNvSpPr>
            <p:nvPr/>
          </p:nvSpPr>
          <p:spPr bwMode="auto">
            <a:xfrm>
              <a:off x="8499" y="4978"/>
              <a:ext cx="1943" cy="35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161" name="Oval 9"/>
            <p:cNvSpPr>
              <a:spLocks noChangeArrowheads="1"/>
            </p:cNvSpPr>
            <p:nvPr/>
          </p:nvSpPr>
          <p:spPr bwMode="auto">
            <a:xfrm rot="5400000">
              <a:off x="5396" y="6660"/>
              <a:ext cx="348" cy="348"/>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162" name="Line 10"/>
            <p:cNvSpPr>
              <a:spLocks noChangeShapeType="1"/>
            </p:cNvSpPr>
            <p:nvPr/>
          </p:nvSpPr>
          <p:spPr bwMode="auto">
            <a:xfrm rot="16200000" flipH="1">
              <a:off x="4396" y="7573"/>
              <a:ext cx="2378" cy="29"/>
            </a:xfrm>
            <a:prstGeom prst="line">
              <a:avLst/>
            </a:prstGeom>
            <a:noFill/>
            <a:ln w="19050">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163" name="Line 11"/>
            <p:cNvSpPr>
              <a:spLocks noChangeShapeType="1"/>
            </p:cNvSpPr>
            <p:nvPr/>
          </p:nvSpPr>
          <p:spPr bwMode="auto">
            <a:xfrm rot="5400000" flipV="1">
              <a:off x="5040" y="5782"/>
              <a:ext cx="8" cy="2096"/>
            </a:xfrm>
            <a:prstGeom prst="line">
              <a:avLst/>
            </a:prstGeom>
            <a:noFill/>
            <a:ln w="19050">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164" name="Text Box 12"/>
            <p:cNvSpPr txBox="1">
              <a:spLocks noChangeArrowheads="1"/>
            </p:cNvSpPr>
            <p:nvPr/>
          </p:nvSpPr>
          <p:spPr bwMode="auto">
            <a:xfrm>
              <a:off x="3540" y="7211"/>
              <a:ext cx="522" cy="49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165" name="Oval 13"/>
            <p:cNvSpPr>
              <a:spLocks noChangeArrowheads="1"/>
            </p:cNvSpPr>
            <p:nvPr/>
          </p:nvSpPr>
          <p:spPr bwMode="auto">
            <a:xfrm>
              <a:off x="3424" y="7646"/>
              <a:ext cx="116" cy="116"/>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166" name="Line 14"/>
            <p:cNvSpPr>
              <a:spLocks noChangeShapeType="1"/>
            </p:cNvSpPr>
            <p:nvPr/>
          </p:nvSpPr>
          <p:spPr bwMode="auto">
            <a:xfrm flipH="1">
              <a:off x="1655" y="8835"/>
              <a:ext cx="2117"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167" name="Line 15"/>
            <p:cNvSpPr>
              <a:spLocks noChangeShapeType="1"/>
            </p:cNvSpPr>
            <p:nvPr/>
          </p:nvSpPr>
          <p:spPr bwMode="auto">
            <a:xfrm flipH="1">
              <a:off x="2467" y="7704"/>
              <a:ext cx="783"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168" name="Line 16"/>
            <p:cNvSpPr>
              <a:spLocks noChangeShapeType="1"/>
            </p:cNvSpPr>
            <p:nvPr/>
          </p:nvSpPr>
          <p:spPr bwMode="auto">
            <a:xfrm flipH="1">
              <a:off x="3482" y="3992"/>
              <a:ext cx="0" cy="841"/>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169" name="Line 17"/>
            <p:cNvSpPr>
              <a:spLocks noChangeShapeType="1"/>
            </p:cNvSpPr>
            <p:nvPr/>
          </p:nvSpPr>
          <p:spPr bwMode="auto">
            <a:xfrm>
              <a:off x="8470" y="4137"/>
              <a:ext cx="0" cy="725"/>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170" name="Line 18"/>
            <p:cNvSpPr>
              <a:spLocks noChangeShapeType="1"/>
            </p:cNvSpPr>
            <p:nvPr/>
          </p:nvSpPr>
          <p:spPr bwMode="auto">
            <a:xfrm>
              <a:off x="4874" y="4050"/>
              <a:ext cx="0" cy="812"/>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171" name="Line 19"/>
            <p:cNvSpPr>
              <a:spLocks noChangeShapeType="1"/>
            </p:cNvSpPr>
            <p:nvPr/>
          </p:nvSpPr>
          <p:spPr bwMode="auto">
            <a:xfrm flipH="1">
              <a:off x="1684" y="6834"/>
              <a:ext cx="2030" cy="0"/>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172" name="Text Box 20"/>
            <p:cNvSpPr txBox="1">
              <a:spLocks noChangeArrowheads="1"/>
            </p:cNvSpPr>
            <p:nvPr/>
          </p:nvSpPr>
          <p:spPr bwMode="auto">
            <a:xfrm>
              <a:off x="1742" y="7153"/>
              <a:ext cx="609" cy="56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173" name="Text Box 21"/>
            <p:cNvSpPr txBox="1">
              <a:spLocks noChangeArrowheads="1"/>
            </p:cNvSpPr>
            <p:nvPr/>
          </p:nvSpPr>
          <p:spPr bwMode="auto">
            <a:xfrm>
              <a:off x="2670" y="8052"/>
              <a:ext cx="609" cy="56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c1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174" name="Text Box 22"/>
            <p:cNvSpPr txBox="1">
              <a:spLocks noChangeArrowheads="1"/>
            </p:cNvSpPr>
            <p:nvPr/>
          </p:nvSpPr>
          <p:spPr bwMode="auto">
            <a:xfrm>
              <a:off x="3453" y="9792"/>
              <a:ext cx="928" cy="56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c2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175" name="Text Box 23"/>
            <p:cNvSpPr txBox="1">
              <a:spLocks noChangeArrowheads="1"/>
            </p:cNvSpPr>
            <p:nvPr/>
          </p:nvSpPr>
          <p:spPr bwMode="auto">
            <a:xfrm>
              <a:off x="3917" y="4224"/>
              <a:ext cx="609" cy="56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a1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176" name="Text Box 24"/>
            <p:cNvSpPr txBox="1">
              <a:spLocks noChangeArrowheads="1"/>
            </p:cNvSpPr>
            <p:nvPr/>
          </p:nvSpPr>
          <p:spPr bwMode="auto">
            <a:xfrm>
              <a:off x="6208" y="4224"/>
              <a:ext cx="1015" cy="56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a2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177" name="Line 25"/>
            <p:cNvSpPr>
              <a:spLocks noChangeShapeType="1"/>
            </p:cNvSpPr>
            <p:nvPr/>
          </p:nvSpPr>
          <p:spPr bwMode="auto">
            <a:xfrm flipH="1">
              <a:off x="3134" y="11300"/>
              <a:ext cx="2001" cy="0"/>
            </a:xfrm>
            <a:prstGeom prst="line">
              <a:avLst/>
            </a:pr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178" name="Line 26"/>
            <p:cNvSpPr>
              <a:spLocks noChangeShapeType="1"/>
            </p:cNvSpPr>
            <p:nvPr/>
          </p:nvSpPr>
          <p:spPr bwMode="auto">
            <a:xfrm flipH="1" flipV="1">
              <a:off x="4816" y="5471"/>
              <a:ext cx="1073" cy="1943"/>
            </a:xfrm>
            <a:prstGeom prst="line">
              <a:avLst/>
            </a:prstGeom>
            <a:noFill/>
            <a:ln w="19050">
              <a:solidFill>
                <a:srgbClr val="000000"/>
              </a:solidFill>
              <a:prstDash val="dash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179" name="Line 27"/>
            <p:cNvSpPr>
              <a:spLocks noChangeShapeType="1"/>
            </p:cNvSpPr>
            <p:nvPr/>
          </p:nvSpPr>
          <p:spPr bwMode="auto">
            <a:xfrm rot="-5400000">
              <a:off x="4874" y="8139"/>
              <a:ext cx="29" cy="1305"/>
            </a:xfrm>
            <a:prstGeom prst="line">
              <a:avLst/>
            </a:prstGeom>
            <a:noFill/>
            <a:ln w="19050">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180" name="Line 28"/>
            <p:cNvSpPr>
              <a:spLocks noChangeShapeType="1"/>
            </p:cNvSpPr>
            <p:nvPr/>
          </p:nvSpPr>
          <p:spPr bwMode="auto">
            <a:xfrm rot="5400000">
              <a:off x="4584" y="5268"/>
              <a:ext cx="522" cy="0"/>
            </a:xfrm>
            <a:prstGeom prst="line">
              <a:avLst/>
            </a:prstGeom>
            <a:noFill/>
            <a:ln w="19050">
              <a:solidFill>
                <a:srgbClr val="000000"/>
              </a:solidFill>
              <a:prstDash val="lgDashDot"/>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181" name="Line 29"/>
            <p:cNvSpPr>
              <a:spLocks noChangeShapeType="1"/>
            </p:cNvSpPr>
            <p:nvPr/>
          </p:nvSpPr>
          <p:spPr bwMode="auto">
            <a:xfrm flipV="1">
              <a:off x="1945" y="6816"/>
              <a:ext cx="0" cy="25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7182" name="Line 30"/>
            <p:cNvSpPr>
              <a:spLocks noChangeShapeType="1"/>
            </p:cNvSpPr>
            <p:nvPr/>
          </p:nvSpPr>
          <p:spPr bwMode="auto">
            <a:xfrm>
              <a:off x="1945" y="7646"/>
              <a:ext cx="0" cy="1189"/>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7183" name="Line 31"/>
            <p:cNvSpPr>
              <a:spLocks noChangeShapeType="1"/>
            </p:cNvSpPr>
            <p:nvPr/>
          </p:nvSpPr>
          <p:spPr bwMode="auto">
            <a:xfrm>
              <a:off x="3482" y="4485"/>
              <a:ext cx="261" cy="0"/>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177184" name="Line 32"/>
            <p:cNvSpPr>
              <a:spLocks noChangeShapeType="1"/>
            </p:cNvSpPr>
            <p:nvPr/>
          </p:nvSpPr>
          <p:spPr bwMode="auto">
            <a:xfrm>
              <a:off x="4874" y="4485"/>
              <a:ext cx="1015" cy="0"/>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177185" name="Line 33"/>
            <p:cNvSpPr>
              <a:spLocks noChangeShapeType="1"/>
            </p:cNvSpPr>
            <p:nvPr/>
          </p:nvSpPr>
          <p:spPr bwMode="auto">
            <a:xfrm flipH="1">
              <a:off x="6991" y="4514"/>
              <a:ext cx="1450" cy="0"/>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177186" name="Line 34"/>
            <p:cNvSpPr>
              <a:spLocks noChangeShapeType="1"/>
            </p:cNvSpPr>
            <p:nvPr/>
          </p:nvSpPr>
          <p:spPr bwMode="auto">
            <a:xfrm flipH="1">
              <a:off x="4468" y="4485"/>
              <a:ext cx="435" cy="0"/>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177187" name="Line 35"/>
            <p:cNvSpPr>
              <a:spLocks noChangeShapeType="1"/>
            </p:cNvSpPr>
            <p:nvPr/>
          </p:nvSpPr>
          <p:spPr bwMode="auto">
            <a:xfrm>
              <a:off x="3192" y="8835"/>
              <a:ext cx="406" cy="841"/>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177188" name="Line 36"/>
            <p:cNvSpPr>
              <a:spLocks noChangeShapeType="1"/>
            </p:cNvSpPr>
            <p:nvPr/>
          </p:nvSpPr>
          <p:spPr bwMode="auto">
            <a:xfrm>
              <a:off x="3946" y="10488"/>
              <a:ext cx="435" cy="81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7189" name="Line 37"/>
            <p:cNvSpPr>
              <a:spLocks noChangeShapeType="1"/>
            </p:cNvSpPr>
            <p:nvPr/>
          </p:nvSpPr>
          <p:spPr bwMode="auto">
            <a:xfrm>
              <a:off x="2728" y="7704"/>
              <a:ext cx="174" cy="406"/>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177190" name="Line 38"/>
            <p:cNvSpPr>
              <a:spLocks noChangeShapeType="1"/>
            </p:cNvSpPr>
            <p:nvPr/>
          </p:nvSpPr>
          <p:spPr bwMode="auto">
            <a:xfrm flipH="1" flipV="1">
              <a:off x="3047" y="8516"/>
              <a:ext cx="145" cy="348"/>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177191" name="Text Box 39"/>
            <p:cNvSpPr txBox="1">
              <a:spLocks noChangeArrowheads="1"/>
            </p:cNvSpPr>
            <p:nvPr/>
          </p:nvSpPr>
          <p:spPr bwMode="auto">
            <a:xfrm>
              <a:off x="5947" y="6167"/>
              <a:ext cx="1131" cy="49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smtClean="0">
                  <a:ln>
                    <a:noFill/>
                  </a:ln>
                  <a:solidFill>
                    <a:schemeClr val="tx1"/>
                  </a:solidFill>
                  <a:effectLst/>
                  <a:latin typeface="Calibri" pitchFamily="34" charset="0"/>
                  <a:cs typeface="Arial" pitchFamily="34" charset="0"/>
                </a:rPr>
                <a:t>C. G</a:t>
              </a:r>
              <a:r>
                <a:rPr kumimoji="0" lang="en-US" sz="1200" b="0" i="0" u="none" strike="noStrike" cap="none" normalizeH="0" baseline="0" smtClean="0">
                  <a:ln>
                    <a:noFill/>
                  </a:ln>
                  <a:solidFill>
                    <a:schemeClr val="tx1"/>
                  </a:solidFill>
                  <a:effectLst/>
                  <a:latin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77192" name="Group 40"/>
          <p:cNvGrpSpPr>
            <a:grpSpLocks/>
          </p:cNvGrpSpPr>
          <p:nvPr/>
        </p:nvGrpSpPr>
        <p:grpSpPr bwMode="auto">
          <a:xfrm>
            <a:off x="762000" y="1752600"/>
            <a:ext cx="1012825" cy="1270000"/>
            <a:chOff x="3105" y="1324"/>
            <a:chExt cx="1595" cy="2001"/>
          </a:xfrm>
        </p:grpSpPr>
        <p:sp>
          <p:nvSpPr>
            <p:cNvPr id="177193" name="Line 41"/>
            <p:cNvSpPr>
              <a:spLocks noChangeShapeType="1"/>
            </p:cNvSpPr>
            <p:nvPr/>
          </p:nvSpPr>
          <p:spPr bwMode="auto">
            <a:xfrm>
              <a:off x="3105" y="1469"/>
              <a:ext cx="0" cy="986"/>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177194" name="Line 42"/>
            <p:cNvSpPr>
              <a:spLocks noChangeShapeType="1"/>
            </p:cNvSpPr>
            <p:nvPr/>
          </p:nvSpPr>
          <p:spPr bwMode="auto">
            <a:xfrm rot="5400000">
              <a:off x="3627" y="1962"/>
              <a:ext cx="0" cy="986"/>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177195" name="Line 43"/>
            <p:cNvSpPr>
              <a:spLocks noChangeShapeType="1"/>
            </p:cNvSpPr>
            <p:nvPr/>
          </p:nvSpPr>
          <p:spPr bwMode="auto">
            <a:xfrm flipH="1" flipV="1">
              <a:off x="3105" y="2426"/>
              <a:ext cx="282" cy="540"/>
            </a:xfrm>
            <a:prstGeom prst="line">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en-US"/>
            </a:p>
          </p:txBody>
        </p:sp>
        <p:sp>
          <p:nvSpPr>
            <p:cNvPr id="177196" name="Text Box 44"/>
            <p:cNvSpPr txBox="1">
              <a:spLocks noChangeArrowheads="1"/>
            </p:cNvSpPr>
            <p:nvPr/>
          </p:nvSpPr>
          <p:spPr bwMode="auto">
            <a:xfrm>
              <a:off x="4178" y="2165"/>
              <a:ext cx="522" cy="43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197" name="Text Box 45"/>
            <p:cNvSpPr txBox="1">
              <a:spLocks noChangeArrowheads="1"/>
            </p:cNvSpPr>
            <p:nvPr/>
          </p:nvSpPr>
          <p:spPr bwMode="auto">
            <a:xfrm>
              <a:off x="3482" y="2832"/>
              <a:ext cx="464" cy="49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7198" name="Text Box 46"/>
            <p:cNvSpPr txBox="1">
              <a:spLocks noChangeArrowheads="1"/>
            </p:cNvSpPr>
            <p:nvPr/>
          </p:nvSpPr>
          <p:spPr bwMode="auto">
            <a:xfrm>
              <a:off x="3279" y="1324"/>
              <a:ext cx="551" cy="52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Calibri" pitchFamily="34" charset="0"/>
                  <a:cs typeface="Arial" pitchFamily="34"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69786"/>
            <a:ext cx="5257800" cy="369332"/>
          </a:xfrm>
          <a:prstGeom prst="rect">
            <a:avLst/>
          </a:prstGeom>
        </p:spPr>
        <p:txBody>
          <a:bodyPr wrap="square">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Isolated Avionics Component Example (cont)  </a:t>
            </a:r>
            <a:endParaRPr lang="en-US" b="1" dirty="0">
              <a:solidFill>
                <a:schemeClr val="accent5">
                  <a:lumMod val="75000"/>
                </a:schemeClr>
              </a:solidFill>
              <a:latin typeface="Arial" pitchFamily="34" charset="0"/>
              <a:cs typeface="Arial" pitchFamily="34" charset="0"/>
            </a:endParaRPr>
          </a:p>
        </p:txBody>
      </p:sp>
      <p:grpSp>
        <p:nvGrpSpPr>
          <p:cNvPr id="178178" name="Group 2"/>
          <p:cNvGrpSpPr>
            <a:grpSpLocks/>
          </p:cNvGrpSpPr>
          <p:nvPr/>
        </p:nvGrpSpPr>
        <p:grpSpPr bwMode="auto">
          <a:xfrm>
            <a:off x="914584" y="1295400"/>
            <a:ext cx="5341754" cy="4800600"/>
            <a:chOff x="662" y="2542"/>
            <a:chExt cx="9791" cy="8166"/>
          </a:xfrm>
        </p:grpSpPr>
        <p:sp>
          <p:nvSpPr>
            <p:cNvPr id="178179" name="Text Box 3"/>
            <p:cNvSpPr txBox="1">
              <a:spLocks noChangeArrowheads="1"/>
            </p:cNvSpPr>
            <p:nvPr/>
          </p:nvSpPr>
          <p:spPr bwMode="auto">
            <a:xfrm>
              <a:off x="9553" y="9843"/>
              <a:ext cx="900" cy="50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cs typeface="Arial" pitchFamily="34" charset="0"/>
                </a:rPr>
                <a:t>ky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180" name="Text Box 4"/>
            <p:cNvSpPr txBox="1">
              <a:spLocks noChangeArrowheads="1"/>
            </p:cNvSpPr>
            <p:nvPr/>
          </p:nvSpPr>
          <p:spPr bwMode="auto">
            <a:xfrm>
              <a:off x="7648" y="6192"/>
              <a:ext cx="928" cy="58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cs typeface="Arial" pitchFamily="34" charset="0"/>
                </a:rPr>
                <a:t>ky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181" name="Text Box 5"/>
            <p:cNvSpPr txBox="1">
              <a:spLocks noChangeArrowheads="1"/>
            </p:cNvSpPr>
            <p:nvPr/>
          </p:nvSpPr>
          <p:spPr bwMode="auto">
            <a:xfrm>
              <a:off x="4161" y="10115"/>
              <a:ext cx="900" cy="59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cs typeface="Arial" pitchFamily="34" charset="0"/>
                </a:rPr>
                <a:t>ky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182" name="Line 6"/>
            <p:cNvSpPr>
              <a:spLocks noChangeShapeType="1"/>
            </p:cNvSpPr>
            <p:nvPr/>
          </p:nvSpPr>
          <p:spPr bwMode="auto">
            <a:xfrm>
              <a:off x="3408" y="6070"/>
              <a:ext cx="1943" cy="35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183" name="Line 7"/>
            <p:cNvSpPr>
              <a:spLocks noChangeShapeType="1"/>
            </p:cNvSpPr>
            <p:nvPr/>
          </p:nvSpPr>
          <p:spPr bwMode="auto">
            <a:xfrm>
              <a:off x="8425" y="6070"/>
              <a:ext cx="1943" cy="35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184" name="Text Box 8"/>
            <p:cNvSpPr txBox="1">
              <a:spLocks noChangeArrowheads="1"/>
            </p:cNvSpPr>
            <p:nvPr/>
          </p:nvSpPr>
          <p:spPr bwMode="auto">
            <a:xfrm>
              <a:off x="2271" y="6172"/>
              <a:ext cx="812" cy="47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cs typeface="Arial" pitchFamily="34" charset="0"/>
                </a:rPr>
                <a:t>ky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185" name="Rectangle 9"/>
            <p:cNvSpPr>
              <a:spLocks noChangeArrowheads="1"/>
            </p:cNvSpPr>
            <p:nvPr/>
          </p:nvSpPr>
          <p:spPr bwMode="auto">
            <a:xfrm>
              <a:off x="3408" y="3344"/>
              <a:ext cx="5017" cy="2726"/>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186" name="Rectangle 10"/>
            <p:cNvSpPr>
              <a:spLocks noChangeArrowheads="1"/>
            </p:cNvSpPr>
            <p:nvPr/>
          </p:nvSpPr>
          <p:spPr bwMode="auto">
            <a:xfrm>
              <a:off x="5351" y="6940"/>
              <a:ext cx="5017" cy="2726"/>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187" name="Line 11"/>
            <p:cNvSpPr>
              <a:spLocks noChangeShapeType="1"/>
            </p:cNvSpPr>
            <p:nvPr/>
          </p:nvSpPr>
          <p:spPr bwMode="auto">
            <a:xfrm>
              <a:off x="3408" y="3344"/>
              <a:ext cx="1943" cy="35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188" name="Line 12"/>
            <p:cNvSpPr>
              <a:spLocks noChangeShapeType="1"/>
            </p:cNvSpPr>
            <p:nvPr/>
          </p:nvSpPr>
          <p:spPr bwMode="auto">
            <a:xfrm>
              <a:off x="8425" y="3344"/>
              <a:ext cx="1943" cy="35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189" name="Oval 13"/>
            <p:cNvSpPr>
              <a:spLocks noChangeArrowheads="1"/>
            </p:cNvSpPr>
            <p:nvPr/>
          </p:nvSpPr>
          <p:spPr bwMode="auto">
            <a:xfrm rot="5400000">
              <a:off x="5322" y="5026"/>
              <a:ext cx="348" cy="348"/>
            </a:xfrm>
            <a:prstGeom prst="ellipse">
              <a:avLst/>
            </a:prstGeom>
            <a:solidFill>
              <a:srgbClr val="FFFFFF"/>
            </a:solid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190" name="Line 14"/>
            <p:cNvSpPr>
              <a:spLocks noChangeShapeType="1"/>
            </p:cNvSpPr>
            <p:nvPr/>
          </p:nvSpPr>
          <p:spPr bwMode="auto">
            <a:xfrm rot="5400000">
              <a:off x="5017" y="5244"/>
              <a:ext cx="957" cy="0"/>
            </a:xfrm>
            <a:prstGeom prst="line">
              <a:avLst/>
            </a:prstGeom>
            <a:noFill/>
            <a:ln w="1905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191" name="Line 15"/>
            <p:cNvSpPr>
              <a:spLocks noChangeShapeType="1"/>
            </p:cNvSpPr>
            <p:nvPr/>
          </p:nvSpPr>
          <p:spPr bwMode="auto">
            <a:xfrm rot="5400000" flipV="1">
              <a:off x="5554" y="4736"/>
              <a:ext cx="0" cy="928"/>
            </a:xfrm>
            <a:prstGeom prst="line">
              <a:avLst/>
            </a:prstGeom>
            <a:noFill/>
            <a:ln w="1905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192" name="Text Box 16"/>
            <p:cNvSpPr txBox="1">
              <a:spLocks noChangeArrowheads="1"/>
            </p:cNvSpPr>
            <p:nvPr/>
          </p:nvSpPr>
          <p:spPr bwMode="auto">
            <a:xfrm>
              <a:off x="662" y="7079"/>
              <a:ext cx="978" cy="63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dirty="0" err="1" smtClean="0">
                  <a:ln>
                    <a:noFill/>
                  </a:ln>
                  <a:solidFill>
                    <a:schemeClr val="tx1"/>
                  </a:solidFill>
                  <a:effectLst/>
                  <a:latin typeface="Calibri" pitchFamily="34" charset="0"/>
                  <a:cs typeface="Arial" pitchFamily="34" charset="0"/>
                </a:rPr>
                <a:t>m</a:t>
              </a:r>
              <a:r>
                <a:rPr kumimoji="0" lang="en-US" sz="1800" b="0" i="0" u="none" strike="noStrike" cap="none" normalizeH="0" baseline="-25000" dirty="0" err="1" smtClean="0">
                  <a:ln>
                    <a:noFill/>
                  </a:ln>
                  <a:solidFill>
                    <a:schemeClr val="tx1"/>
                  </a:solidFill>
                  <a:effectLst/>
                  <a:latin typeface="Calibri" pitchFamily="34" charset="0"/>
                  <a:cs typeface="Arial" pitchFamily="34" charset="0"/>
                </a:rPr>
                <a:t>b</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8193" name="Text Box 17"/>
            <p:cNvSpPr txBox="1">
              <a:spLocks noChangeArrowheads="1"/>
            </p:cNvSpPr>
            <p:nvPr/>
          </p:nvSpPr>
          <p:spPr bwMode="auto">
            <a:xfrm>
              <a:off x="3511" y="5457"/>
              <a:ext cx="522" cy="49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194" name="Oval 18"/>
            <p:cNvSpPr>
              <a:spLocks noChangeArrowheads="1"/>
            </p:cNvSpPr>
            <p:nvPr/>
          </p:nvSpPr>
          <p:spPr bwMode="auto">
            <a:xfrm>
              <a:off x="3350" y="6012"/>
              <a:ext cx="116" cy="116"/>
            </a:xfrm>
            <a:prstGeom prst="ellipse">
              <a:avLst/>
            </a:prstGeom>
            <a:solidFill>
              <a:srgbClr val="00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195" name="Line 19"/>
            <p:cNvSpPr>
              <a:spLocks noChangeShapeType="1"/>
            </p:cNvSpPr>
            <p:nvPr/>
          </p:nvSpPr>
          <p:spPr bwMode="auto">
            <a:xfrm>
              <a:off x="5322" y="4823"/>
              <a:ext cx="406" cy="870"/>
            </a:xfrm>
            <a:prstGeom prst="line">
              <a:avLst/>
            </a:prstGeom>
            <a:noFill/>
            <a:ln w="19050">
              <a:solidFill>
                <a:srgbClr val="000000"/>
              </a:solidFill>
              <a:prstDash val="lgDash"/>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178196" name="AutoShape 20"/>
            <p:cNvCxnSpPr>
              <a:cxnSpLocks noChangeShapeType="1"/>
            </p:cNvCxnSpPr>
            <p:nvPr/>
          </p:nvCxnSpPr>
          <p:spPr bwMode="auto">
            <a:xfrm flipH="1">
              <a:off x="1755" y="7068"/>
              <a:ext cx="1665" cy="1155"/>
            </a:xfrm>
            <a:prstGeom prst="straightConnector1">
              <a:avLst/>
            </a:prstGeom>
            <a:noFill/>
            <a:ln w="25400">
              <a:solidFill>
                <a:srgbClr val="808080"/>
              </a:solidFill>
              <a:round/>
              <a:headEnd/>
              <a:tailEnd/>
            </a:ln>
          </p:spPr>
        </p:cxnSp>
        <p:cxnSp>
          <p:nvCxnSpPr>
            <p:cNvPr id="178197" name="AutoShape 21"/>
            <p:cNvCxnSpPr>
              <a:cxnSpLocks noChangeShapeType="1"/>
            </p:cNvCxnSpPr>
            <p:nvPr/>
          </p:nvCxnSpPr>
          <p:spPr bwMode="auto">
            <a:xfrm flipH="1">
              <a:off x="1740" y="6993"/>
              <a:ext cx="6675" cy="1215"/>
            </a:xfrm>
            <a:prstGeom prst="straightConnector1">
              <a:avLst/>
            </a:prstGeom>
            <a:noFill/>
            <a:ln w="25400">
              <a:solidFill>
                <a:srgbClr val="808080"/>
              </a:solidFill>
              <a:round/>
              <a:headEnd/>
              <a:tailEnd/>
            </a:ln>
          </p:spPr>
        </p:cxnSp>
        <p:cxnSp>
          <p:nvCxnSpPr>
            <p:cNvPr id="178198" name="AutoShape 22"/>
            <p:cNvCxnSpPr>
              <a:cxnSpLocks noChangeShapeType="1"/>
            </p:cNvCxnSpPr>
            <p:nvPr/>
          </p:nvCxnSpPr>
          <p:spPr bwMode="auto">
            <a:xfrm flipH="1" flipV="1">
              <a:off x="1710" y="8208"/>
              <a:ext cx="8595" cy="2310"/>
            </a:xfrm>
            <a:prstGeom prst="straightConnector1">
              <a:avLst/>
            </a:prstGeom>
            <a:noFill/>
            <a:ln w="25400">
              <a:solidFill>
                <a:srgbClr val="808080"/>
              </a:solidFill>
              <a:round/>
              <a:headEnd/>
              <a:tailEnd/>
            </a:ln>
          </p:spPr>
        </p:cxnSp>
        <p:cxnSp>
          <p:nvCxnSpPr>
            <p:cNvPr id="178199" name="AutoShape 23"/>
            <p:cNvCxnSpPr>
              <a:cxnSpLocks noChangeShapeType="1"/>
            </p:cNvCxnSpPr>
            <p:nvPr/>
          </p:nvCxnSpPr>
          <p:spPr bwMode="auto">
            <a:xfrm flipH="1" flipV="1">
              <a:off x="1725" y="8208"/>
              <a:ext cx="3585" cy="2355"/>
            </a:xfrm>
            <a:prstGeom prst="straightConnector1">
              <a:avLst/>
            </a:prstGeom>
            <a:noFill/>
            <a:ln w="25400">
              <a:solidFill>
                <a:srgbClr val="808080"/>
              </a:solidFill>
              <a:round/>
              <a:headEnd/>
              <a:tailEnd/>
            </a:ln>
          </p:spPr>
        </p:cxnSp>
        <p:grpSp>
          <p:nvGrpSpPr>
            <p:cNvPr id="178200" name="Group 24"/>
            <p:cNvGrpSpPr>
              <a:grpSpLocks/>
            </p:cNvGrpSpPr>
            <p:nvPr/>
          </p:nvGrpSpPr>
          <p:grpSpPr bwMode="auto">
            <a:xfrm rot="5400000">
              <a:off x="9908" y="10038"/>
              <a:ext cx="871" cy="129"/>
              <a:chOff x="9488" y="9693"/>
              <a:chExt cx="871" cy="129"/>
            </a:xfrm>
          </p:grpSpPr>
          <p:sp>
            <p:nvSpPr>
              <p:cNvPr id="178201" name="Line 25"/>
              <p:cNvSpPr>
                <a:spLocks noChangeShapeType="1"/>
              </p:cNvSpPr>
              <p:nvPr/>
            </p:nvSpPr>
            <p:spPr bwMode="auto">
              <a:xfrm rot="5400000">
                <a:off x="10312" y="9699"/>
                <a:ext cx="1" cy="92"/>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02" name="Line 26"/>
              <p:cNvSpPr>
                <a:spLocks noChangeShapeType="1"/>
              </p:cNvSpPr>
              <p:nvPr/>
            </p:nvSpPr>
            <p:spPr bwMode="auto">
              <a:xfrm rot="5400000">
                <a:off x="9524" y="9721"/>
                <a:ext cx="1" cy="74"/>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03" name="Line 27"/>
              <p:cNvSpPr>
                <a:spLocks noChangeShapeType="1"/>
              </p:cNvSpPr>
              <p:nvPr/>
            </p:nvSpPr>
            <p:spPr bwMode="auto">
              <a:xfrm rot="5400000" flipH="1">
                <a:off x="9901" y="9702"/>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04" name="Line 28"/>
              <p:cNvSpPr>
                <a:spLocks noChangeShapeType="1"/>
              </p:cNvSpPr>
              <p:nvPr/>
            </p:nvSpPr>
            <p:spPr bwMode="auto">
              <a:xfrm rot="5400000" flipH="1">
                <a:off x="9704" y="9714"/>
                <a:ext cx="116" cy="99"/>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05" name="Line 29"/>
              <p:cNvSpPr>
                <a:spLocks noChangeShapeType="1"/>
              </p:cNvSpPr>
              <p:nvPr/>
            </p:nvSpPr>
            <p:spPr bwMode="auto">
              <a:xfrm rot="5400000" flipH="1">
                <a:off x="10108" y="9702"/>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06" name="Line 30"/>
              <p:cNvSpPr>
                <a:spLocks noChangeShapeType="1"/>
              </p:cNvSpPr>
              <p:nvPr/>
            </p:nvSpPr>
            <p:spPr bwMode="auto">
              <a:xfrm rot="5400000">
                <a:off x="9607" y="9715"/>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07" name="Line 31"/>
              <p:cNvSpPr>
                <a:spLocks noChangeShapeType="1"/>
              </p:cNvSpPr>
              <p:nvPr/>
            </p:nvSpPr>
            <p:spPr bwMode="auto">
              <a:xfrm rot="5400000">
                <a:off x="9998" y="9715"/>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08" name="Line 32"/>
              <p:cNvSpPr>
                <a:spLocks noChangeShapeType="1"/>
              </p:cNvSpPr>
              <p:nvPr/>
            </p:nvSpPr>
            <p:spPr bwMode="auto">
              <a:xfrm rot="5400000">
                <a:off x="9800" y="9702"/>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09" name="Line 33"/>
              <p:cNvSpPr>
                <a:spLocks noChangeShapeType="1"/>
              </p:cNvSpPr>
              <p:nvPr/>
            </p:nvSpPr>
            <p:spPr bwMode="auto">
              <a:xfrm rot="5400000" flipV="1">
                <a:off x="9571" y="9764"/>
                <a:ext cx="52" cy="37"/>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10" name="Line 34"/>
              <p:cNvSpPr>
                <a:spLocks noChangeShapeType="1"/>
              </p:cNvSpPr>
              <p:nvPr/>
            </p:nvSpPr>
            <p:spPr bwMode="auto">
              <a:xfrm rot="5400000">
                <a:off x="10214" y="9742"/>
                <a:ext cx="52" cy="55"/>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grpSp>
        <p:sp>
          <p:nvSpPr>
            <p:cNvPr id="178211" name="Line 35"/>
            <p:cNvSpPr>
              <a:spLocks noChangeShapeType="1"/>
            </p:cNvSpPr>
            <p:nvPr/>
          </p:nvSpPr>
          <p:spPr bwMode="auto">
            <a:xfrm>
              <a:off x="1143" y="8322"/>
              <a:ext cx="352" cy="68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212" name="Line 36"/>
            <p:cNvSpPr>
              <a:spLocks noChangeShapeType="1"/>
            </p:cNvSpPr>
            <p:nvPr/>
          </p:nvSpPr>
          <p:spPr bwMode="auto">
            <a:xfrm>
              <a:off x="2051" y="8322"/>
              <a:ext cx="352" cy="68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213" name="Rectangle 37"/>
            <p:cNvSpPr>
              <a:spLocks noChangeArrowheads="1"/>
            </p:cNvSpPr>
            <p:nvPr/>
          </p:nvSpPr>
          <p:spPr bwMode="auto">
            <a:xfrm>
              <a:off x="1143" y="7802"/>
              <a:ext cx="908" cy="52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214" name="Rectangle 38"/>
            <p:cNvSpPr>
              <a:spLocks noChangeArrowheads="1"/>
            </p:cNvSpPr>
            <p:nvPr/>
          </p:nvSpPr>
          <p:spPr bwMode="auto">
            <a:xfrm>
              <a:off x="1495" y="8489"/>
              <a:ext cx="908" cy="520"/>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8215" name="Line 39"/>
            <p:cNvSpPr>
              <a:spLocks noChangeShapeType="1"/>
            </p:cNvSpPr>
            <p:nvPr/>
          </p:nvSpPr>
          <p:spPr bwMode="auto">
            <a:xfrm>
              <a:off x="1143" y="7802"/>
              <a:ext cx="352" cy="68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216" name="Line 40"/>
            <p:cNvSpPr>
              <a:spLocks noChangeShapeType="1"/>
            </p:cNvSpPr>
            <p:nvPr/>
          </p:nvSpPr>
          <p:spPr bwMode="auto">
            <a:xfrm>
              <a:off x="2051" y="7802"/>
              <a:ext cx="352" cy="687"/>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217" name="Line 41"/>
            <p:cNvSpPr>
              <a:spLocks noChangeShapeType="1"/>
            </p:cNvSpPr>
            <p:nvPr/>
          </p:nvSpPr>
          <p:spPr bwMode="auto">
            <a:xfrm flipH="1" flipV="1">
              <a:off x="1727" y="6740"/>
              <a:ext cx="0" cy="1471"/>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8218" name="Text Box 42"/>
            <p:cNvSpPr txBox="1">
              <a:spLocks noChangeArrowheads="1"/>
            </p:cNvSpPr>
            <p:nvPr/>
          </p:nvSpPr>
          <p:spPr bwMode="auto">
            <a:xfrm>
              <a:off x="1326" y="6187"/>
              <a:ext cx="467" cy="47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cs typeface="Arial" pitchFamily="34" charset="0"/>
                </a:rPr>
                <a:t>v</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219" name="Line 43"/>
            <p:cNvSpPr>
              <a:spLocks noChangeShapeType="1"/>
            </p:cNvSpPr>
            <p:nvPr/>
          </p:nvSpPr>
          <p:spPr bwMode="auto">
            <a:xfrm flipV="1">
              <a:off x="5504" y="2913"/>
              <a:ext cx="0" cy="1712"/>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8220" name="Arc 44"/>
            <p:cNvSpPr>
              <a:spLocks/>
            </p:cNvSpPr>
            <p:nvPr/>
          </p:nvSpPr>
          <p:spPr bwMode="auto">
            <a:xfrm rot="-6006520" flipH="1" flipV="1">
              <a:off x="4510" y="4967"/>
              <a:ext cx="758" cy="27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8221" name="Text Box 45"/>
            <p:cNvSpPr txBox="1">
              <a:spLocks noChangeArrowheads="1"/>
            </p:cNvSpPr>
            <p:nvPr/>
          </p:nvSpPr>
          <p:spPr bwMode="auto">
            <a:xfrm>
              <a:off x="4483" y="4317"/>
              <a:ext cx="418" cy="43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Times New Roman" pitchFamily="18" charset="0"/>
                  <a:cs typeface="Arial" pitchFamily="34" charset="0"/>
                  <a:sym typeface="Symbol" pitchFamily="18" charset="2"/>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222" name="Arc 46"/>
            <p:cNvSpPr>
              <a:spLocks/>
            </p:cNvSpPr>
            <p:nvPr/>
          </p:nvSpPr>
          <p:spPr bwMode="auto">
            <a:xfrm rot="8096626" flipH="1">
              <a:off x="5706" y="5497"/>
              <a:ext cx="435" cy="38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8223" name="Text Box 47"/>
            <p:cNvSpPr txBox="1">
              <a:spLocks noChangeArrowheads="1"/>
            </p:cNvSpPr>
            <p:nvPr/>
          </p:nvSpPr>
          <p:spPr bwMode="auto">
            <a:xfrm>
              <a:off x="6193" y="5457"/>
              <a:ext cx="418" cy="43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Times New Roman" pitchFamily="18" charset="0"/>
                  <a:cs typeface="Arial" pitchFamily="34" charset="0"/>
                  <a:sym typeface="Symbol" pitchFamily="18" charset="2"/>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8224" name="Text Box 48"/>
            <p:cNvSpPr txBox="1">
              <a:spLocks noChangeArrowheads="1"/>
            </p:cNvSpPr>
            <p:nvPr/>
          </p:nvSpPr>
          <p:spPr bwMode="auto">
            <a:xfrm>
              <a:off x="5721" y="2542"/>
              <a:ext cx="467" cy="47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300" b="0" i="0" u="none" strike="noStrike" cap="none" normalizeH="0" baseline="0" smtClean="0">
                  <a:ln>
                    <a:noFill/>
                  </a:ln>
                  <a:solidFill>
                    <a:schemeClr val="tx1"/>
                  </a:solidFill>
                  <a:effectLst/>
                  <a:latin typeface="Calibri" pitchFamily="34" charset="0"/>
                  <a:cs typeface="Arial" pitchFamily="34"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78225" name="Group 49"/>
            <p:cNvGrpSpPr>
              <a:grpSpLocks/>
            </p:cNvGrpSpPr>
            <p:nvPr/>
          </p:nvGrpSpPr>
          <p:grpSpPr bwMode="auto">
            <a:xfrm rot="5400000">
              <a:off x="4883" y="10023"/>
              <a:ext cx="871" cy="129"/>
              <a:chOff x="9488" y="9693"/>
              <a:chExt cx="871" cy="129"/>
            </a:xfrm>
          </p:grpSpPr>
          <p:sp>
            <p:nvSpPr>
              <p:cNvPr id="178226" name="Line 50"/>
              <p:cNvSpPr>
                <a:spLocks noChangeShapeType="1"/>
              </p:cNvSpPr>
              <p:nvPr/>
            </p:nvSpPr>
            <p:spPr bwMode="auto">
              <a:xfrm rot="5400000">
                <a:off x="10312" y="9699"/>
                <a:ext cx="1" cy="92"/>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27" name="Line 51"/>
              <p:cNvSpPr>
                <a:spLocks noChangeShapeType="1"/>
              </p:cNvSpPr>
              <p:nvPr/>
            </p:nvSpPr>
            <p:spPr bwMode="auto">
              <a:xfrm rot="5400000">
                <a:off x="9524" y="9721"/>
                <a:ext cx="1" cy="74"/>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28" name="Line 52"/>
              <p:cNvSpPr>
                <a:spLocks noChangeShapeType="1"/>
              </p:cNvSpPr>
              <p:nvPr/>
            </p:nvSpPr>
            <p:spPr bwMode="auto">
              <a:xfrm rot="5400000" flipH="1">
                <a:off x="9901" y="9702"/>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29" name="Line 53"/>
              <p:cNvSpPr>
                <a:spLocks noChangeShapeType="1"/>
              </p:cNvSpPr>
              <p:nvPr/>
            </p:nvSpPr>
            <p:spPr bwMode="auto">
              <a:xfrm rot="5400000" flipH="1">
                <a:off x="9704" y="9714"/>
                <a:ext cx="116" cy="99"/>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30" name="Line 54"/>
              <p:cNvSpPr>
                <a:spLocks noChangeShapeType="1"/>
              </p:cNvSpPr>
              <p:nvPr/>
            </p:nvSpPr>
            <p:spPr bwMode="auto">
              <a:xfrm rot="5400000" flipH="1">
                <a:off x="10108" y="9702"/>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31" name="Line 55"/>
              <p:cNvSpPr>
                <a:spLocks noChangeShapeType="1"/>
              </p:cNvSpPr>
              <p:nvPr/>
            </p:nvSpPr>
            <p:spPr bwMode="auto">
              <a:xfrm rot="5400000">
                <a:off x="9607" y="9715"/>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32" name="Line 56"/>
              <p:cNvSpPr>
                <a:spLocks noChangeShapeType="1"/>
              </p:cNvSpPr>
              <p:nvPr/>
            </p:nvSpPr>
            <p:spPr bwMode="auto">
              <a:xfrm rot="5400000">
                <a:off x="9998" y="9715"/>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33" name="Line 57"/>
              <p:cNvSpPr>
                <a:spLocks noChangeShapeType="1"/>
              </p:cNvSpPr>
              <p:nvPr/>
            </p:nvSpPr>
            <p:spPr bwMode="auto">
              <a:xfrm rot="5400000">
                <a:off x="9800" y="9702"/>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34" name="Line 58"/>
              <p:cNvSpPr>
                <a:spLocks noChangeShapeType="1"/>
              </p:cNvSpPr>
              <p:nvPr/>
            </p:nvSpPr>
            <p:spPr bwMode="auto">
              <a:xfrm rot="5400000" flipV="1">
                <a:off x="9571" y="9764"/>
                <a:ext cx="52" cy="37"/>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35" name="Line 59"/>
              <p:cNvSpPr>
                <a:spLocks noChangeShapeType="1"/>
              </p:cNvSpPr>
              <p:nvPr/>
            </p:nvSpPr>
            <p:spPr bwMode="auto">
              <a:xfrm rot="5400000">
                <a:off x="10214" y="9742"/>
                <a:ext cx="52" cy="55"/>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grpSp>
        <p:grpSp>
          <p:nvGrpSpPr>
            <p:cNvPr id="178236" name="Group 60"/>
            <p:cNvGrpSpPr>
              <a:grpSpLocks/>
            </p:cNvGrpSpPr>
            <p:nvPr/>
          </p:nvGrpSpPr>
          <p:grpSpPr bwMode="auto">
            <a:xfrm rot="5400000">
              <a:off x="2963" y="6543"/>
              <a:ext cx="871" cy="129"/>
              <a:chOff x="9488" y="9693"/>
              <a:chExt cx="871" cy="129"/>
            </a:xfrm>
          </p:grpSpPr>
          <p:sp>
            <p:nvSpPr>
              <p:cNvPr id="178237" name="Line 61"/>
              <p:cNvSpPr>
                <a:spLocks noChangeShapeType="1"/>
              </p:cNvSpPr>
              <p:nvPr/>
            </p:nvSpPr>
            <p:spPr bwMode="auto">
              <a:xfrm rot="5400000">
                <a:off x="10312" y="9699"/>
                <a:ext cx="1" cy="92"/>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38" name="Line 62"/>
              <p:cNvSpPr>
                <a:spLocks noChangeShapeType="1"/>
              </p:cNvSpPr>
              <p:nvPr/>
            </p:nvSpPr>
            <p:spPr bwMode="auto">
              <a:xfrm rot="5400000">
                <a:off x="9524" y="9721"/>
                <a:ext cx="1" cy="74"/>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39" name="Line 63"/>
              <p:cNvSpPr>
                <a:spLocks noChangeShapeType="1"/>
              </p:cNvSpPr>
              <p:nvPr/>
            </p:nvSpPr>
            <p:spPr bwMode="auto">
              <a:xfrm rot="5400000" flipH="1">
                <a:off x="9901" y="9702"/>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40" name="Line 64"/>
              <p:cNvSpPr>
                <a:spLocks noChangeShapeType="1"/>
              </p:cNvSpPr>
              <p:nvPr/>
            </p:nvSpPr>
            <p:spPr bwMode="auto">
              <a:xfrm rot="5400000" flipH="1">
                <a:off x="9704" y="9714"/>
                <a:ext cx="116" cy="99"/>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41" name="Line 65"/>
              <p:cNvSpPr>
                <a:spLocks noChangeShapeType="1"/>
              </p:cNvSpPr>
              <p:nvPr/>
            </p:nvSpPr>
            <p:spPr bwMode="auto">
              <a:xfrm rot="5400000" flipH="1">
                <a:off x="10108" y="9702"/>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42" name="Line 66"/>
              <p:cNvSpPr>
                <a:spLocks noChangeShapeType="1"/>
              </p:cNvSpPr>
              <p:nvPr/>
            </p:nvSpPr>
            <p:spPr bwMode="auto">
              <a:xfrm rot="5400000">
                <a:off x="9607" y="9715"/>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43" name="Line 67"/>
              <p:cNvSpPr>
                <a:spLocks noChangeShapeType="1"/>
              </p:cNvSpPr>
              <p:nvPr/>
            </p:nvSpPr>
            <p:spPr bwMode="auto">
              <a:xfrm rot="5400000">
                <a:off x="9998" y="9715"/>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44" name="Line 68"/>
              <p:cNvSpPr>
                <a:spLocks noChangeShapeType="1"/>
              </p:cNvSpPr>
              <p:nvPr/>
            </p:nvSpPr>
            <p:spPr bwMode="auto">
              <a:xfrm rot="5400000">
                <a:off x="9800" y="9702"/>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45" name="Line 69"/>
              <p:cNvSpPr>
                <a:spLocks noChangeShapeType="1"/>
              </p:cNvSpPr>
              <p:nvPr/>
            </p:nvSpPr>
            <p:spPr bwMode="auto">
              <a:xfrm rot="5400000" flipV="1">
                <a:off x="9571" y="9764"/>
                <a:ext cx="52" cy="37"/>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46" name="Line 70"/>
              <p:cNvSpPr>
                <a:spLocks noChangeShapeType="1"/>
              </p:cNvSpPr>
              <p:nvPr/>
            </p:nvSpPr>
            <p:spPr bwMode="auto">
              <a:xfrm rot="5400000">
                <a:off x="10214" y="9742"/>
                <a:ext cx="52" cy="55"/>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grpSp>
        <p:grpSp>
          <p:nvGrpSpPr>
            <p:cNvPr id="178247" name="Group 71"/>
            <p:cNvGrpSpPr>
              <a:grpSpLocks/>
            </p:cNvGrpSpPr>
            <p:nvPr/>
          </p:nvGrpSpPr>
          <p:grpSpPr bwMode="auto">
            <a:xfrm rot="5400000">
              <a:off x="7958" y="6453"/>
              <a:ext cx="871" cy="129"/>
              <a:chOff x="9488" y="9693"/>
              <a:chExt cx="871" cy="129"/>
            </a:xfrm>
          </p:grpSpPr>
          <p:sp>
            <p:nvSpPr>
              <p:cNvPr id="178248" name="Line 72"/>
              <p:cNvSpPr>
                <a:spLocks noChangeShapeType="1"/>
              </p:cNvSpPr>
              <p:nvPr/>
            </p:nvSpPr>
            <p:spPr bwMode="auto">
              <a:xfrm rot="5400000">
                <a:off x="10312" y="9699"/>
                <a:ext cx="1" cy="92"/>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49" name="Line 73"/>
              <p:cNvSpPr>
                <a:spLocks noChangeShapeType="1"/>
              </p:cNvSpPr>
              <p:nvPr/>
            </p:nvSpPr>
            <p:spPr bwMode="auto">
              <a:xfrm rot="5400000">
                <a:off x="9524" y="9721"/>
                <a:ext cx="1" cy="74"/>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50" name="Line 74"/>
              <p:cNvSpPr>
                <a:spLocks noChangeShapeType="1"/>
              </p:cNvSpPr>
              <p:nvPr/>
            </p:nvSpPr>
            <p:spPr bwMode="auto">
              <a:xfrm rot="5400000" flipH="1">
                <a:off x="9901" y="9702"/>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51" name="Line 75"/>
              <p:cNvSpPr>
                <a:spLocks noChangeShapeType="1"/>
              </p:cNvSpPr>
              <p:nvPr/>
            </p:nvSpPr>
            <p:spPr bwMode="auto">
              <a:xfrm rot="5400000" flipH="1">
                <a:off x="9704" y="9714"/>
                <a:ext cx="116" cy="99"/>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52" name="Line 76"/>
              <p:cNvSpPr>
                <a:spLocks noChangeShapeType="1"/>
              </p:cNvSpPr>
              <p:nvPr/>
            </p:nvSpPr>
            <p:spPr bwMode="auto">
              <a:xfrm rot="5400000" flipH="1">
                <a:off x="10108" y="9702"/>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53" name="Line 77"/>
              <p:cNvSpPr>
                <a:spLocks noChangeShapeType="1"/>
              </p:cNvSpPr>
              <p:nvPr/>
            </p:nvSpPr>
            <p:spPr bwMode="auto">
              <a:xfrm rot="5400000">
                <a:off x="9607" y="9715"/>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54" name="Line 78"/>
              <p:cNvSpPr>
                <a:spLocks noChangeShapeType="1"/>
              </p:cNvSpPr>
              <p:nvPr/>
            </p:nvSpPr>
            <p:spPr bwMode="auto">
              <a:xfrm rot="5400000">
                <a:off x="9998" y="9715"/>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55" name="Line 79"/>
              <p:cNvSpPr>
                <a:spLocks noChangeShapeType="1"/>
              </p:cNvSpPr>
              <p:nvPr/>
            </p:nvSpPr>
            <p:spPr bwMode="auto">
              <a:xfrm rot="5400000">
                <a:off x="9800" y="9702"/>
                <a:ext cx="116" cy="98"/>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56" name="Line 80"/>
              <p:cNvSpPr>
                <a:spLocks noChangeShapeType="1"/>
              </p:cNvSpPr>
              <p:nvPr/>
            </p:nvSpPr>
            <p:spPr bwMode="auto">
              <a:xfrm rot="5400000" flipV="1">
                <a:off x="9571" y="9764"/>
                <a:ext cx="52" cy="37"/>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sp>
            <p:nvSpPr>
              <p:cNvPr id="178257" name="Line 81"/>
              <p:cNvSpPr>
                <a:spLocks noChangeShapeType="1"/>
              </p:cNvSpPr>
              <p:nvPr/>
            </p:nvSpPr>
            <p:spPr bwMode="auto">
              <a:xfrm rot="5400000">
                <a:off x="10214" y="9742"/>
                <a:ext cx="52" cy="55"/>
              </a:xfrm>
              <a:prstGeom prst="line">
                <a:avLst/>
              </a:prstGeom>
              <a:noFill/>
              <a:ln w="19050">
                <a:solidFill>
                  <a:srgbClr val="000000"/>
                </a:solidFill>
                <a:round/>
                <a:headEnd type="none" w="sm" len="sm"/>
                <a:tailEnd type="none" w="sm" len="sm"/>
              </a:ln>
              <a:effectLst/>
            </p:spPr>
            <p:txBody>
              <a:bodyPr vert="horz" wrap="square" lIns="91440" tIns="45720" rIns="91440" bIns="45720" numCol="1" anchor="t" anchorCtr="0" compatLnSpc="1">
                <a:prstTxWarp prst="textNoShape">
                  <a:avLst/>
                </a:prstTxWarp>
              </a:bodyPr>
              <a:lstStyle/>
              <a:p>
                <a:endParaRPr lang="en-US"/>
              </a:p>
            </p:txBody>
          </p:sp>
        </p:grpSp>
      </p:gr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69786"/>
            <a:ext cx="5257800" cy="369332"/>
          </a:xfrm>
          <a:prstGeom prst="rect">
            <a:avLst/>
          </a:prstGeom>
        </p:spPr>
        <p:txBody>
          <a:bodyPr wrap="square">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Isolated Avionics Component Example (cont)  </a:t>
            </a:r>
            <a:endParaRPr lang="en-US" b="1" dirty="0">
              <a:solidFill>
                <a:schemeClr val="accent5">
                  <a:lumMod val="75000"/>
                </a:schemeClr>
              </a:solidFill>
              <a:latin typeface="Arial" pitchFamily="34" charset="0"/>
              <a:cs typeface="Arial" pitchFamily="34" charset="0"/>
            </a:endParaRPr>
          </a:p>
        </p:txBody>
      </p:sp>
      <p:graphicFrame>
        <p:nvGraphicFramePr>
          <p:cNvPr id="3" name="Table 2"/>
          <p:cNvGraphicFramePr>
            <a:graphicFrameLocks noGrp="1"/>
          </p:cNvGraphicFramePr>
          <p:nvPr/>
        </p:nvGraphicFramePr>
        <p:xfrm>
          <a:off x="1371600" y="1600200"/>
          <a:ext cx="2133601" cy="3429000"/>
        </p:xfrm>
        <a:graphic>
          <a:graphicData uri="http://schemas.openxmlformats.org/drawingml/2006/table">
            <a:tbl>
              <a:tblPr/>
              <a:tblGrid>
                <a:gridCol w="502024"/>
                <a:gridCol w="251012"/>
                <a:gridCol w="1380565"/>
              </a:tblGrid>
              <a:tr h="285750">
                <a:tc>
                  <a:txBody>
                    <a:bodyPr/>
                    <a:lstStyle/>
                    <a:p>
                      <a:pPr marL="0" marR="0" algn="ctr">
                        <a:spcBef>
                          <a:spcPts val="0"/>
                        </a:spcBef>
                        <a:spcAft>
                          <a:spcPts val="0"/>
                        </a:spcAft>
                      </a:pPr>
                      <a:r>
                        <a:rPr lang="en-US" sz="1200">
                          <a:latin typeface="Times New Roman"/>
                          <a:ea typeface="Times New Roman"/>
                          <a:cs typeface="Times New Roman"/>
                        </a:rPr>
                        <a:t>M</a:t>
                      </a:r>
                      <a:endParaRPr lang="en-US"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4.28 lbm</a:t>
                      </a:r>
                      <a:endParaRPr lang="en-US" sz="1000">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lgn="ctr">
                        <a:spcBef>
                          <a:spcPts val="0"/>
                        </a:spcBef>
                        <a:spcAft>
                          <a:spcPts val="0"/>
                        </a:spcAft>
                      </a:pPr>
                      <a:r>
                        <a:rPr lang="en-US" sz="1200">
                          <a:latin typeface="Times New Roman"/>
                          <a:ea typeface="Times New Roman"/>
                          <a:cs typeface="Times New Roman"/>
                        </a:rPr>
                        <a:t>Jx</a:t>
                      </a:r>
                      <a:endParaRPr lang="en-US"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44.9 lbm in^2</a:t>
                      </a:r>
                      <a:endParaRPr lang="en-US" sz="1000">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lgn="ctr">
                        <a:spcBef>
                          <a:spcPts val="0"/>
                        </a:spcBef>
                        <a:spcAft>
                          <a:spcPts val="0"/>
                        </a:spcAft>
                      </a:pPr>
                      <a:r>
                        <a:rPr lang="en-US" sz="1200">
                          <a:latin typeface="Times New Roman"/>
                          <a:ea typeface="Times New Roman"/>
                          <a:cs typeface="Times New Roman"/>
                        </a:rPr>
                        <a:t>Jy</a:t>
                      </a:r>
                      <a:endParaRPr lang="en-US"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39.9 lbm in^2</a:t>
                      </a:r>
                      <a:endParaRPr lang="en-US" sz="1000">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lgn="ctr">
                        <a:spcBef>
                          <a:spcPts val="0"/>
                        </a:spcBef>
                        <a:spcAft>
                          <a:spcPts val="0"/>
                        </a:spcAft>
                      </a:pPr>
                      <a:r>
                        <a:rPr lang="en-US" sz="1200">
                          <a:latin typeface="Times New Roman"/>
                          <a:ea typeface="Times New Roman"/>
                          <a:cs typeface="Times New Roman"/>
                        </a:rPr>
                        <a:t>Jz</a:t>
                      </a:r>
                      <a:endParaRPr lang="en-US"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18.8 lbm in^2</a:t>
                      </a:r>
                      <a:endParaRPr lang="en-US" sz="1000">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lgn="ctr">
                        <a:spcBef>
                          <a:spcPts val="0"/>
                        </a:spcBef>
                        <a:spcAft>
                          <a:spcPts val="0"/>
                        </a:spcAft>
                      </a:pPr>
                      <a:r>
                        <a:rPr lang="en-US" sz="1200">
                          <a:latin typeface="Times New Roman"/>
                          <a:ea typeface="Times New Roman"/>
                          <a:cs typeface="Times New Roman"/>
                        </a:rPr>
                        <a:t>Kx</a:t>
                      </a:r>
                      <a:endParaRPr lang="en-US"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80 lbf/in</a:t>
                      </a:r>
                      <a:endParaRPr lang="en-US" sz="1000">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lgn="ctr">
                        <a:spcBef>
                          <a:spcPts val="0"/>
                        </a:spcBef>
                        <a:spcAft>
                          <a:spcPts val="0"/>
                        </a:spcAft>
                      </a:pPr>
                      <a:r>
                        <a:rPr lang="en-US" sz="1200">
                          <a:latin typeface="Times New Roman"/>
                          <a:ea typeface="Times New Roman"/>
                          <a:cs typeface="Times New Roman"/>
                        </a:rPr>
                        <a:t>Ky</a:t>
                      </a:r>
                      <a:endParaRPr lang="en-US"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80 lbf/in</a:t>
                      </a:r>
                      <a:endParaRPr lang="en-US" sz="1000">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lgn="ctr">
                        <a:spcBef>
                          <a:spcPts val="0"/>
                        </a:spcBef>
                        <a:spcAft>
                          <a:spcPts val="0"/>
                        </a:spcAft>
                      </a:pPr>
                      <a:r>
                        <a:rPr lang="en-US" sz="1200">
                          <a:latin typeface="Times New Roman"/>
                          <a:ea typeface="Times New Roman"/>
                          <a:cs typeface="Times New Roman"/>
                        </a:rPr>
                        <a:t>Kz</a:t>
                      </a:r>
                      <a:endParaRPr lang="en-US"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80 lbf/in</a:t>
                      </a:r>
                      <a:endParaRPr lang="en-US" sz="1000">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lgn="ctr">
                        <a:spcBef>
                          <a:spcPts val="0"/>
                        </a:spcBef>
                        <a:spcAft>
                          <a:spcPts val="0"/>
                        </a:spcAft>
                      </a:pPr>
                      <a:r>
                        <a:rPr lang="en-US" sz="1200">
                          <a:latin typeface="Times New Roman"/>
                          <a:ea typeface="Times New Roman"/>
                          <a:cs typeface="Times New Roman"/>
                        </a:rPr>
                        <a:t>a1</a:t>
                      </a:r>
                      <a:endParaRPr lang="en-US"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6.18 in</a:t>
                      </a:r>
                      <a:endParaRPr lang="en-US" sz="1000">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lgn="ctr">
                        <a:spcBef>
                          <a:spcPts val="0"/>
                        </a:spcBef>
                        <a:spcAft>
                          <a:spcPts val="0"/>
                        </a:spcAft>
                      </a:pPr>
                      <a:r>
                        <a:rPr lang="en-US" sz="1200">
                          <a:latin typeface="Times New Roman"/>
                          <a:ea typeface="Times New Roman"/>
                          <a:cs typeface="Times New Roman"/>
                        </a:rPr>
                        <a:t>a2</a:t>
                      </a:r>
                      <a:endParaRPr lang="en-US"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-2.68 in</a:t>
                      </a:r>
                      <a:endParaRPr lang="en-US" sz="1000">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lgn="ctr">
                        <a:spcBef>
                          <a:spcPts val="0"/>
                        </a:spcBef>
                        <a:spcAft>
                          <a:spcPts val="0"/>
                        </a:spcAft>
                      </a:pPr>
                      <a:r>
                        <a:rPr lang="en-US" sz="1200">
                          <a:latin typeface="Times New Roman"/>
                          <a:ea typeface="Times New Roman"/>
                          <a:cs typeface="Times New Roman"/>
                        </a:rPr>
                        <a:t>b</a:t>
                      </a:r>
                      <a:endParaRPr lang="en-US"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3.85 in</a:t>
                      </a:r>
                      <a:endParaRPr lang="en-US" sz="1000">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lgn="ctr">
                        <a:spcBef>
                          <a:spcPts val="0"/>
                        </a:spcBef>
                        <a:spcAft>
                          <a:spcPts val="0"/>
                        </a:spcAft>
                      </a:pPr>
                      <a:r>
                        <a:rPr lang="en-US" sz="1200">
                          <a:latin typeface="Times New Roman"/>
                          <a:ea typeface="Times New Roman"/>
                          <a:cs typeface="Times New Roman"/>
                        </a:rPr>
                        <a:t>c1</a:t>
                      </a:r>
                      <a:endParaRPr lang="en-US"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cs typeface="Times New Roman"/>
                        </a:rPr>
                        <a:t>3. in</a:t>
                      </a:r>
                      <a:endParaRPr lang="en-US" sz="1000">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lgn="ctr">
                        <a:spcBef>
                          <a:spcPts val="0"/>
                        </a:spcBef>
                        <a:spcAft>
                          <a:spcPts val="0"/>
                        </a:spcAft>
                      </a:pPr>
                      <a:r>
                        <a:rPr lang="en-US" sz="1200">
                          <a:latin typeface="Times New Roman"/>
                          <a:ea typeface="Times New Roman"/>
                          <a:cs typeface="Times New Roman"/>
                        </a:rPr>
                        <a:t>c2</a:t>
                      </a:r>
                      <a:endParaRPr lang="en-US"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New Roman"/>
                          <a:ea typeface="Times New Roman"/>
                          <a:cs typeface="Times New Roman"/>
                        </a:rPr>
                        <a:t>=</a:t>
                      </a:r>
                      <a:endParaRPr lang="en-US" sz="1000">
                        <a:latin typeface="Times New Roman"/>
                        <a:ea typeface="Times New Roman"/>
                        <a:cs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cs typeface="Times New Roman"/>
                        </a:rPr>
                        <a:t>3. in</a:t>
                      </a:r>
                      <a:endParaRPr lang="en-US" sz="1000" dirty="0">
                        <a:latin typeface="Times New Roman"/>
                        <a:ea typeface="Times New Roman"/>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1295400" y="5334000"/>
            <a:ext cx="2895600" cy="307777"/>
          </a:xfrm>
          <a:prstGeom prst="rect">
            <a:avLst/>
          </a:prstGeom>
          <a:noFill/>
        </p:spPr>
        <p:txBody>
          <a:bodyPr wrap="square" rtlCol="0">
            <a:spAutoFit/>
          </a:bodyPr>
          <a:lstStyle/>
          <a:p>
            <a:r>
              <a:rPr lang="en-US" sz="1400" dirty="0" smtClean="0">
                <a:latin typeface="Times New Roman" pitchFamily="18" charset="0"/>
                <a:cs typeface="Times New Roman" pitchFamily="18" charset="0"/>
              </a:rPr>
              <a:t>Assume uniform 8% damping</a:t>
            </a:r>
            <a:endParaRPr lang="en-US" sz="1400" dirty="0">
              <a:latin typeface="Times New Roman" pitchFamily="18" charset="0"/>
              <a:cs typeface="Times New Roman" pitchFamily="18" charset="0"/>
            </a:endParaRPr>
          </a:p>
        </p:txBody>
      </p:sp>
      <p:sp>
        <p:nvSpPr>
          <p:cNvPr id="12" name="TextBox 11"/>
          <p:cNvSpPr txBox="1"/>
          <p:nvPr/>
        </p:nvSpPr>
        <p:spPr>
          <a:xfrm>
            <a:off x="4038600" y="1600200"/>
            <a:ext cx="3733800" cy="830997"/>
          </a:xfrm>
          <a:prstGeom prst="rect">
            <a:avLst/>
          </a:prstGeom>
          <a:noFill/>
        </p:spPr>
        <p:txBody>
          <a:bodyPr wrap="square" rtlCol="0">
            <a:spAutoFit/>
          </a:bodyPr>
          <a:lstStyle/>
          <a:p>
            <a:r>
              <a:rPr lang="en-US" sz="1600" dirty="0" smtClean="0"/>
              <a:t>Run Matlab script:   </a:t>
            </a:r>
            <a:r>
              <a:rPr lang="en-US" sz="1600" dirty="0" err="1" smtClean="0"/>
              <a:t>six_dof_iso.m</a:t>
            </a:r>
            <a:endParaRPr lang="en-US" sz="1600" dirty="0" smtClean="0"/>
          </a:p>
          <a:p>
            <a:endParaRPr lang="en-US" sz="1600" dirty="0" smtClean="0"/>
          </a:p>
          <a:p>
            <a:r>
              <a:rPr lang="en-US" sz="1600" dirty="0" smtClean="0"/>
              <a:t>with these parameters</a:t>
            </a:r>
            <a:endParaRPr lang="en-US" sz="1600"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69786"/>
            <a:ext cx="5257800" cy="369332"/>
          </a:xfrm>
          <a:prstGeom prst="rect">
            <a:avLst/>
          </a:prstGeom>
        </p:spPr>
        <p:txBody>
          <a:bodyPr wrap="square">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Isolated Avionics Component Example (cont)  </a:t>
            </a:r>
            <a:endParaRPr lang="en-US" b="1" dirty="0">
              <a:solidFill>
                <a:schemeClr val="accent5">
                  <a:lumMod val="75000"/>
                </a:schemeClr>
              </a:solidFill>
              <a:latin typeface="Arial" pitchFamily="34" charset="0"/>
              <a:cs typeface="Arial" pitchFamily="34" charset="0"/>
            </a:endParaRPr>
          </a:p>
        </p:txBody>
      </p:sp>
      <p:sp>
        <p:nvSpPr>
          <p:cNvPr id="3" name="Rectangle 2"/>
          <p:cNvSpPr/>
          <p:nvPr/>
        </p:nvSpPr>
        <p:spPr>
          <a:xfrm>
            <a:off x="990600" y="1447800"/>
            <a:ext cx="2667000" cy="2431435"/>
          </a:xfrm>
          <a:prstGeom prst="rect">
            <a:avLst/>
          </a:prstGeom>
        </p:spPr>
        <p:txBody>
          <a:bodyPr wrap="square">
            <a:spAutoFit/>
          </a:bodyPr>
          <a:lstStyle/>
          <a:p>
            <a:r>
              <a:rPr lang="en-US" sz="1400" dirty="0" smtClean="0"/>
              <a:t> Natural Frequencies = </a:t>
            </a:r>
          </a:p>
          <a:p>
            <a:r>
              <a:rPr lang="en-US" sz="1400" dirty="0" smtClean="0"/>
              <a:t> 1.      7.338 Hz</a:t>
            </a:r>
          </a:p>
          <a:p>
            <a:r>
              <a:rPr lang="en-US" sz="1400" dirty="0" smtClean="0"/>
              <a:t> 2.      12.02 Hz</a:t>
            </a:r>
          </a:p>
          <a:p>
            <a:r>
              <a:rPr lang="en-US" sz="1400" dirty="0" smtClean="0"/>
              <a:t> 3.      27.04 Hz</a:t>
            </a:r>
          </a:p>
          <a:p>
            <a:r>
              <a:rPr lang="en-US" sz="1400" dirty="0" smtClean="0"/>
              <a:t> 4.      27.47 Hz</a:t>
            </a:r>
          </a:p>
          <a:p>
            <a:r>
              <a:rPr lang="en-US" sz="1400" dirty="0" smtClean="0"/>
              <a:t> 5.      63.06 Hz</a:t>
            </a:r>
          </a:p>
          <a:p>
            <a:r>
              <a:rPr lang="en-US" sz="1400" dirty="0" smtClean="0"/>
              <a:t> 6.      83.19 Hz</a:t>
            </a:r>
          </a:p>
          <a:p>
            <a:endParaRPr lang="en-US" dirty="0" smtClean="0"/>
          </a:p>
          <a:p>
            <a:endParaRPr lang="en-US" dirty="0" smtClean="0"/>
          </a:p>
          <a:p>
            <a:endParaRPr lang="en-US" dirty="0"/>
          </a:p>
        </p:txBody>
      </p:sp>
      <p:sp>
        <p:nvSpPr>
          <p:cNvPr id="4" name="Rectangle 3"/>
          <p:cNvSpPr/>
          <p:nvPr/>
        </p:nvSpPr>
        <p:spPr>
          <a:xfrm>
            <a:off x="990600" y="3505200"/>
            <a:ext cx="4724400" cy="2739211"/>
          </a:xfrm>
          <a:prstGeom prst="rect">
            <a:avLst/>
          </a:prstGeom>
        </p:spPr>
        <p:txBody>
          <a:bodyPr wrap="square">
            <a:spAutoFit/>
          </a:bodyPr>
          <a:lstStyle/>
          <a:p>
            <a:r>
              <a:rPr lang="en-US" dirty="0" smtClean="0"/>
              <a:t> </a:t>
            </a:r>
            <a:r>
              <a:rPr lang="en-US" sz="1400" dirty="0" smtClean="0"/>
              <a:t>Calculate base excitation frequency response functions? </a:t>
            </a:r>
          </a:p>
          <a:p>
            <a:r>
              <a:rPr lang="en-US" sz="1400" dirty="0" smtClean="0"/>
              <a:t> 1=yes  2=no </a:t>
            </a:r>
          </a:p>
          <a:p>
            <a:r>
              <a:rPr lang="en-US" sz="1400" dirty="0" smtClean="0"/>
              <a:t> 1</a:t>
            </a:r>
          </a:p>
          <a:p>
            <a:r>
              <a:rPr lang="en-US" sz="1400" dirty="0" smtClean="0"/>
              <a:t> Select modal damping input method </a:t>
            </a:r>
          </a:p>
          <a:p>
            <a:r>
              <a:rPr lang="en-US" sz="1400" dirty="0" smtClean="0"/>
              <a:t>  1=uniform damping for all modes </a:t>
            </a:r>
          </a:p>
          <a:p>
            <a:r>
              <a:rPr lang="en-US" sz="1400" dirty="0" smtClean="0"/>
              <a:t>  2=damping vector </a:t>
            </a:r>
          </a:p>
          <a:p>
            <a:r>
              <a:rPr lang="en-US" sz="1400" dirty="0" smtClean="0"/>
              <a:t> 1</a:t>
            </a:r>
          </a:p>
          <a:p>
            <a:r>
              <a:rPr lang="en-US" sz="1400" dirty="0" smtClean="0"/>
              <a:t> </a:t>
            </a:r>
          </a:p>
          <a:p>
            <a:r>
              <a:rPr lang="en-US" sz="1400" dirty="0" smtClean="0"/>
              <a:t> Enter damping ratio </a:t>
            </a:r>
          </a:p>
          <a:p>
            <a:r>
              <a:rPr lang="en-US" sz="1400" dirty="0" smtClean="0"/>
              <a:t> 0.08</a:t>
            </a:r>
          </a:p>
          <a:p>
            <a:endParaRPr lang="en-US" sz="1400" dirty="0" smtClean="0"/>
          </a:p>
          <a:p>
            <a:r>
              <a:rPr lang="en-US" sz="1400" dirty="0" smtClean="0"/>
              <a:t> number of </a:t>
            </a:r>
            <a:r>
              <a:rPr lang="en-US" sz="1400" dirty="0" err="1" smtClean="0"/>
              <a:t>dofs</a:t>
            </a:r>
            <a:r>
              <a:rPr lang="en-US" sz="1400" dirty="0" smtClean="0"/>
              <a:t> =6 </a:t>
            </a:r>
            <a:endParaRPr lang="en-US" sz="1400"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69786"/>
            <a:ext cx="5257800" cy="369332"/>
          </a:xfrm>
          <a:prstGeom prst="rect">
            <a:avLst/>
          </a:prstGeom>
        </p:spPr>
        <p:txBody>
          <a:bodyPr wrap="square">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Isolated Avionics Component Example (cont)  </a:t>
            </a:r>
            <a:endParaRPr lang="en-US" b="1" dirty="0">
              <a:solidFill>
                <a:schemeClr val="accent5">
                  <a:lumMod val="75000"/>
                </a:schemeClr>
              </a:solidFill>
              <a:latin typeface="Arial" pitchFamily="34" charset="0"/>
              <a:cs typeface="Arial" pitchFamily="34" charset="0"/>
            </a:endParaRPr>
          </a:p>
        </p:txBody>
      </p:sp>
      <p:sp>
        <p:nvSpPr>
          <p:cNvPr id="3" name="TextBox 2"/>
          <p:cNvSpPr txBox="1"/>
          <p:nvPr/>
        </p:nvSpPr>
        <p:spPr>
          <a:xfrm>
            <a:off x="838200" y="1600200"/>
            <a:ext cx="5410200" cy="2739211"/>
          </a:xfrm>
          <a:prstGeom prst="rect">
            <a:avLst/>
          </a:prstGeom>
          <a:noFill/>
        </p:spPr>
        <p:txBody>
          <a:bodyPr wrap="square" rtlCol="0">
            <a:spAutoFit/>
          </a:bodyPr>
          <a:lstStyle/>
          <a:p>
            <a:r>
              <a:rPr lang="en-US" dirty="0" smtClean="0"/>
              <a:t> </a:t>
            </a:r>
            <a:r>
              <a:rPr lang="en-US" sz="1400" dirty="0" smtClean="0"/>
              <a:t>Apply arbitrary base input pulse? </a:t>
            </a:r>
          </a:p>
          <a:p>
            <a:r>
              <a:rPr lang="en-US" sz="1400" dirty="0" smtClean="0"/>
              <a:t> 1=yes  2=no </a:t>
            </a:r>
          </a:p>
          <a:p>
            <a:r>
              <a:rPr lang="en-US" sz="1400" dirty="0" smtClean="0"/>
              <a:t> 1</a:t>
            </a:r>
          </a:p>
          <a:p>
            <a:r>
              <a:rPr lang="en-US" sz="1400" dirty="0" smtClean="0"/>
              <a:t> </a:t>
            </a:r>
          </a:p>
          <a:p>
            <a:r>
              <a:rPr lang="en-US" sz="1400" dirty="0" smtClean="0"/>
              <a:t> The base input should have a constant time step </a:t>
            </a:r>
          </a:p>
          <a:p>
            <a:r>
              <a:rPr lang="en-US" sz="1400" dirty="0" smtClean="0"/>
              <a:t> </a:t>
            </a:r>
          </a:p>
          <a:p>
            <a:r>
              <a:rPr lang="en-US" sz="1400" dirty="0" smtClean="0"/>
              <a:t> Select file input method </a:t>
            </a:r>
          </a:p>
          <a:p>
            <a:r>
              <a:rPr lang="en-US" sz="1400" dirty="0" smtClean="0"/>
              <a:t>   1=external ASCII file </a:t>
            </a:r>
          </a:p>
          <a:p>
            <a:r>
              <a:rPr lang="en-US" sz="1400" dirty="0" smtClean="0"/>
              <a:t>   2=file preloaded into Matlab </a:t>
            </a:r>
          </a:p>
          <a:p>
            <a:r>
              <a:rPr lang="en-US" sz="1400" dirty="0" smtClean="0"/>
              <a:t>   3=Excel file </a:t>
            </a:r>
          </a:p>
          <a:p>
            <a:r>
              <a:rPr lang="en-US" sz="1400" dirty="0" smtClean="0"/>
              <a:t>2</a:t>
            </a:r>
          </a:p>
          <a:p>
            <a:r>
              <a:rPr lang="en-US" sz="1400" dirty="0" smtClean="0"/>
              <a:t> Enter the matrix name:  </a:t>
            </a:r>
            <a:r>
              <a:rPr lang="en-US" sz="1400" dirty="0" err="1" smtClean="0"/>
              <a:t>accel_base</a:t>
            </a:r>
            <a:endParaRPr lang="en-US" sz="1400"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69786"/>
            <a:ext cx="5257800" cy="369332"/>
          </a:xfrm>
          <a:prstGeom prst="rect">
            <a:avLst/>
          </a:prstGeom>
        </p:spPr>
        <p:txBody>
          <a:bodyPr wrap="square">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Isolated Avionics Component Example (cont)  </a:t>
            </a:r>
            <a:endParaRPr lang="en-US" b="1" dirty="0">
              <a:solidFill>
                <a:schemeClr val="accent5">
                  <a:lumMod val="75000"/>
                </a:schemeClr>
              </a:solidFill>
              <a:latin typeface="Arial" pitchFamily="34" charset="0"/>
              <a:cs typeface="Arial" pitchFamily="34" charset="0"/>
            </a:endParaRPr>
          </a:p>
        </p:txBody>
      </p:sp>
      <p:sp>
        <p:nvSpPr>
          <p:cNvPr id="3" name="TextBox 2"/>
          <p:cNvSpPr txBox="1"/>
          <p:nvPr/>
        </p:nvSpPr>
        <p:spPr>
          <a:xfrm>
            <a:off x="533400" y="1828800"/>
            <a:ext cx="6248400" cy="4462760"/>
          </a:xfrm>
          <a:prstGeom prst="rect">
            <a:avLst/>
          </a:prstGeom>
          <a:noFill/>
        </p:spPr>
        <p:txBody>
          <a:bodyPr wrap="square" rtlCol="0">
            <a:spAutoFit/>
          </a:bodyPr>
          <a:lstStyle/>
          <a:p>
            <a:r>
              <a:rPr lang="en-US" dirty="0" smtClean="0"/>
              <a:t> </a:t>
            </a:r>
            <a:r>
              <a:rPr lang="en-US" sz="1400" dirty="0" smtClean="0"/>
              <a:t>Apply arbitrary base input pulse? </a:t>
            </a:r>
          </a:p>
          <a:p>
            <a:r>
              <a:rPr lang="en-US" sz="1400" dirty="0" smtClean="0"/>
              <a:t> 1=yes  2=no </a:t>
            </a:r>
          </a:p>
          <a:p>
            <a:r>
              <a:rPr lang="en-US" sz="1400" dirty="0" smtClean="0"/>
              <a:t> 1</a:t>
            </a:r>
          </a:p>
          <a:p>
            <a:r>
              <a:rPr lang="en-US" sz="1400" dirty="0" smtClean="0"/>
              <a:t> </a:t>
            </a:r>
          </a:p>
          <a:p>
            <a:r>
              <a:rPr lang="en-US" sz="1400" dirty="0" smtClean="0"/>
              <a:t> The base input should have a constant time step </a:t>
            </a:r>
          </a:p>
          <a:p>
            <a:r>
              <a:rPr lang="en-US" sz="1400" dirty="0" smtClean="0"/>
              <a:t> </a:t>
            </a:r>
          </a:p>
          <a:p>
            <a:r>
              <a:rPr lang="en-US" sz="1400" dirty="0" smtClean="0"/>
              <a:t> Select file input method </a:t>
            </a:r>
          </a:p>
          <a:p>
            <a:r>
              <a:rPr lang="en-US" sz="1400" dirty="0" smtClean="0"/>
              <a:t>   1=external ASCII file </a:t>
            </a:r>
          </a:p>
          <a:p>
            <a:r>
              <a:rPr lang="en-US" sz="1400" dirty="0" smtClean="0"/>
              <a:t>   2=file preloaded into Matlab </a:t>
            </a:r>
          </a:p>
          <a:p>
            <a:r>
              <a:rPr lang="en-US" sz="1400" dirty="0" smtClean="0"/>
              <a:t>   3=Excel file </a:t>
            </a:r>
          </a:p>
          <a:p>
            <a:r>
              <a:rPr lang="en-US" sz="1400" dirty="0" smtClean="0"/>
              <a:t>2</a:t>
            </a:r>
          </a:p>
          <a:p>
            <a:r>
              <a:rPr lang="en-US" sz="1400" dirty="0" smtClean="0"/>
              <a:t> Enter the matrix name:  </a:t>
            </a:r>
            <a:r>
              <a:rPr lang="en-US" sz="1400" dirty="0" err="1" smtClean="0"/>
              <a:t>accel_base</a:t>
            </a:r>
            <a:r>
              <a:rPr lang="en-US" sz="1400" dirty="0" smtClean="0"/>
              <a:t>  </a:t>
            </a:r>
          </a:p>
          <a:p>
            <a:endParaRPr lang="en-US" sz="1400" dirty="0" smtClean="0"/>
          </a:p>
          <a:p>
            <a:endParaRPr lang="en-US" sz="1400" dirty="0" smtClean="0"/>
          </a:p>
          <a:p>
            <a:endParaRPr lang="en-US" sz="1400" dirty="0" smtClean="0"/>
          </a:p>
          <a:p>
            <a:r>
              <a:rPr lang="en-US" sz="1400" dirty="0" smtClean="0"/>
              <a:t>Enter input axis  </a:t>
            </a:r>
          </a:p>
          <a:p>
            <a:r>
              <a:rPr lang="en-US" sz="1400" dirty="0" smtClean="0"/>
              <a:t> 1=X  2=Y  3=Z </a:t>
            </a:r>
          </a:p>
          <a:p>
            <a:r>
              <a:rPr lang="en-US" sz="1400" dirty="0" smtClean="0"/>
              <a:t> 2</a:t>
            </a:r>
          </a:p>
          <a:p>
            <a:endParaRPr lang="en-US" sz="1400" dirty="0" smtClean="0"/>
          </a:p>
          <a:p>
            <a:endParaRPr lang="en-US" sz="1400"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69786"/>
            <a:ext cx="5257800" cy="369332"/>
          </a:xfrm>
          <a:prstGeom prst="rect">
            <a:avLst/>
          </a:prstGeom>
        </p:spPr>
        <p:txBody>
          <a:bodyPr wrap="square">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Isolated Avionics Component Example (cont)  </a:t>
            </a:r>
            <a:endParaRPr lang="en-US" b="1" dirty="0">
              <a:solidFill>
                <a:schemeClr val="accent5">
                  <a:lumMod val="75000"/>
                </a:schemeClr>
              </a:solidFill>
              <a:latin typeface="Arial" pitchFamily="34" charset="0"/>
              <a:cs typeface="Arial" pitchFamily="34" charset="0"/>
            </a:endParaRPr>
          </a:p>
        </p:txBody>
      </p:sp>
      <p:pic>
        <p:nvPicPr>
          <p:cNvPr id="239618" name="Picture 2"/>
          <p:cNvPicPr>
            <a:picLocks noChangeAspect="1" noChangeArrowheads="1"/>
          </p:cNvPicPr>
          <p:nvPr/>
        </p:nvPicPr>
        <p:blipFill>
          <a:blip r:embed="rId3" cstate="print"/>
          <a:srcRect/>
          <a:stretch>
            <a:fillRect/>
          </a:stretch>
        </p:blipFill>
        <p:spPr bwMode="auto">
          <a:xfrm>
            <a:off x="1905000" y="1428750"/>
            <a:ext cx="5334000" cy="40005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69786"/>
            <a:ext cx="5257800" cy="369332"/>
          </a:xfrm>
          <a:prstGeom prst="rect">
            <a:avLst/>
          </a:prstGeom>
        </p:spPr>
        <p:txBody>
          <a:bodyPr wrap="square">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Isolated Avionics Component Example (cont)  </a:t>
            </a:r>
            <a:endParaRPr lang="en-US" b="1" dirty="0">
              <a:solidFill>
                <a:schemeClr val="accent5">
                  <a:lumMod val="75000"/>
                </a:schemeClr>
              </a:solidFill>
              <a:latin typeface="Arial" pitchFamily="34" charset="0"/>
              <a:cs typeface="Arial" pitchFamily="34" charset="0"/>
            </a:endParaRPr>
          </a:p>
        </p:txBody>
      </p:sp>
      <p:pic>
        <p:nvPicPr>
          <p:cNvPr id="240642" name="Picture 2"/>
          <p:cNvPicPr>
            <a:picLocks noChangeAspect="1" noChangeArrowheads="1"/>
          </p:cNvPicPr>
          <p:nvPr/>
        </p:nvPicPr>
        <p:blipFill>
          <a:blip r:embed="rId3" cstate="print"/>
          <a:srcRect/>
          <a:stretch>
            <a:fillRect/>
          </a:stretch>
        </p:blipFill>
        <p:spPr bwMode="auto">
          <a:xfrm>
            <a:off x="1905000" y="1428750"/>
            <a:ext cx="5334000" cy="400050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12</a:t>
            </a:fld>
            <a:endParaRPr lang="en-US" dirty="0"/>
          </a:p>
        </p:txBody>
      </p:sp>
      <p:pic>
        <p:nvPicPr>
          <p:cNvPr id="6" name="Picture 5" descr="image1.png"/>
          <p:cNvPicPr>
            <a:picLocks noChangeAspect="1"/>
          </p:cNvPicPr>
          <p:nvPr/>
        </p:nvPicPr>
        <p:blipFill>
          <a:blip r:embed="rId3" cstate="print"/>
          <a:stretch>
            <a:fillRect/>
          </a:stretch>
        </p:blipFill>
        <p:spPr>
          <a:xfrm>
            <a:off x="533400" y="1143000"/>
            <a:ext cx="8028572" cy="3980953"/>
          </a:xfrm>
          <a:prstGeom prst="rect">
            <a:avLst/>
          </a:prstGeom>
        </p:spPr>
      </p:pic>
      <p:sp>
        <p:nvSpPr>
          <p:cNvPr id="7" name="Rectangle 6"/>
          <p:cNvSpPr/>
          <p:nvPr/>
        </p:nvSpPr>
        <p:spPr>
          <a:xfrm>
            <a:off x="228600" y="609600"/>
            <a:ext cx="381000" cy="464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34400" y="914400"/>
            <a:ext cx="3048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95086" y="847477"/>
            <a:ext cx="3581400" cy="400110"/>
          </a:xfrm>
          <a:prstGeom prst="rect">
            <a:avLst/>
          </a:prstGeom>
          <a:solidFill>
            <a:schemeClr val="bg1"/>
          </a:solidFill>
        </p:spPr>
        <p:txBody>
          <a:bodyPr wrap="square" rtlCol="0">
            <a:spAutoFit/>
          </a:bodyPr>
          <a:lstStyle/>
          <a:p>
            <a:r>
              <a:rPr lang="en-US" b="1" dirty="0" smtClean="0"/>
              <a:t>   </a:t>
            </a:r>
            <a:r>
              <a:rPr lang="en-US" sz="2000" dirty="0" smtClean="0"/>
              <a:t>Responses at Peak Base Input</a:t>
            </a:r>
            <a:endParaRPr lang="en-US" sz="2000" dirty="0"/>
          </a:p>
        </p:txBody>
      </p:sp>
      <p:sp>
        <p:nvSpPr>
          <p:cNvPr id="10" name="TextBox 9"/>
          <p:cNvSpPr txBox="1"/>
          <p:nvPr/>
        </p:nvSpPr>
        <p:spPr>
          <a:xfrm>
            <a:off x="509086" y="1304677"/>
            <a:ext cx="685800" cy="369332"/>
          </a:xfrm>
          <a:prstGeom prst="rect">
            <a:avLst/>
          </a:prstGeom>
          <a:solidFill>
            <a:schemeClr val="bg1"/>
          </a:solidFill>
        </p:spPr>
        <p:txBody>
          <a:bodyPr wrap="square" rtlCol="0">
            <a:spAutoFit/>
          </a:bodyPr>
          <a:lstStyle/>
          <a:p>
            <a:r>
              <a:rPr lang="en-US" dirty="0" smtClean="0"/>
              <a:t>Soft</a:t>
            </a:r>
            <a:endParaRPr lang="en-US" dirty="0"/>
          </a:p>
        </p:txBody>
      </p:sp>
      <p:sp>
        <p:nvSpPr>
          <p:cNvPr id="11" name="TextBox 10"/>
          <p:cNvSpPr txBox="1"/>
          <p:nvPr/>
        </p:nvSpPr>
        <p:spPr>
          <a:xfrm>
            <a:off x="7848600" y="1295400"/>
            <a:ext cx="685800" cy="369332"/>
          </a:xfrm>
          <a:prstGeom prst="rect">
            <a:avLst/>
          </a:prstGeom>
          <a:solidFill>
            <a:schemeClr val="bg1"/>
          </a:solidFill>
        </p:spPr>
        <p:txBody>
          <a:bodyPr wrap="square" rtlCol="0">
            <a:spAutoFit/>
          </a:bodyPr>
          <a:lstStyle/>
          <a:p>
            <a:r>
              <a:rPr lang="en-US" dirty="0" smtClean="0"/>
              <a:t>Hard</a:t>
            </a:r>
            <a:endParaRPr lang="en-US" dirty="0"/>
          </a:p>
        </p:txBody>
      </p:sp>
      <p:sp>
        <p:nvSpPr>
          <p:cNvPr id="14" name="Rectangle 13"/>
          <p:cNvSpPr/>
          <p:nvPr/>
        </p:nvSpPr>
        <p:spPr>
          <a:xfrm>
            <a:off x="457200" y="4114800"/>
            <a:ext cx="82296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629400" y="4419600"/>
            <a:ext cx="2286000" cy="1477328"/>
          </a:xfrm>
          <a:prstGeom prst="rect">
            <a:avLst/>
          </a:prstGeom>
          <a:noFill/>
        </p:spPr>
        <p:txBody>
          <a:bodyPr wrap="square" rtlCol="0">
            <a:spAutoFit/>
          </a:bodyPr>
          <a:lstStyle/>
          <a:p>
            <a:r>
              <a:rPr lang="en-US" dirty="0" smtClean="0"/>
              <a:t>Hard system has low spring relative deflection, and its mass tracks the input with near unity gain</a:t>
            </a:r>
            <a:endParaRPr lang="en-US" dirty="0"/>
          </a:p>
        </p:txBody>
      </p:sp>
      <p:sp>
        <p:nvSpPr>
          <p:cNvPr id="12" name="TextBox 11"/>
          <p:cNvSpPr txBox="1"/>
          <p:nvPr/>
        </p:nvSpPr>
        <p:spPr>
          <a:xfrm>
            <a:off x="533400" y="4419600"/>
            <a:ext cx="2057400" cy="1477328"/>
          </a:xfrm>
          <a:prstGeom prst="rect">
            <a:avLst/>
          </a:prstGeom>
          <a:noFill/>
        </p:spPr>
        <p:txBody>
          <a:bodyPr wrap="square" rtlCol="0">
            <a:spAutoFit/>
          </a:bodyPr>
          <a:lstStyle/>
          <a:p>
            <a:r>
              <a:rPr lang="en-US" dirty="0" smtClean="0"/>
              <a:t>Soft system has high spring relative deflection, but its mass remains nearly stationary</a:t>
            </a:r>
            <a:endParaRPr lang="en-US"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69786"/>
            <a:ext cx="5257800" cy="369332"/>
          </a:xfrm>
          <a:prstGeom prst="rect">
            <a:avLst/>
          </a:prstGeom>
        </p:spPr>
        <p:txBody>
          <a:bodyPr wrap="square">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Isolated Avionics Component Example (cont)  </a:t>
            </a:r>
            <a:endParaRPr lang="en-US" b="1" dirty="0">
              <a:solidFill>
                <a:schemeClr val="accent5">
                  <a:lumMod val="75000"/>
                </a:schemeClr>
              </a:solidFill>
              <a:latin typeface="Arial" pitchFamily="34" charset="0"/>
              <a:cs typeface="Arial" pitchFamily="34" charset="0"/>
            </a:endParaRPr>
          </a:p>
        </p:txBody>
      </p:sp>
      <p:pic>
        <p:nvPicPr>
          <p:cNvPr id="237570" name="Picture 2"/>
          <p:cNvPicPr>
            <a:picLocks noChangeAspect="1" noChangeArrowheads="1"/>
          </p:cNvPicPr>
          <p:nvPr/>
        </p:nvPicPr>
        <p:blipFill>
          <a:blip r:embed="rId3" cstate="print"/>
          <a:srcRect/>
          <a:stretch>
            <a:fillRect/>
          </a:stretch>
        </p:blipFill>
        <p:spPr bwMode="auto">
          <a:xfrm>
            <a:off x="1447800" y="1447800"/>
            <a:ext cx="5334000" cy="4000500"/>
          </a:xfrm>
          <a:prstGeom prst="rect">
            <a:avLst/>
          </a:prstGeom>
          <a:noFill/>
          <a:ln w="9525">
            <a:noFill/>
            <a:miter lim="800000"/>
            <a:headEnd/>
            <a:tailEnd/>
          </a:ln>
        </p:spPr>
      </p:pic>
      <p:sp>
        <p:nvSpPr>
          <p:cNvPr id="4" name="TextBox 3"/>
          <p:cNvSpPr txBox="1"/>
          <p:nvPr/>
        </p:nvSpPr>
        <p:spPr>
          <a:xfrm>
            <a:off x="3200400" y="5715000"/>
            <a:ext cx="2057400" cy="307777"/>
          </a:xfrm>
          <a:prstGeom prst="rect">
            <a:avLst/>
          </a:prstGeom>
          <a:noFill/>
        </p:spPr>
        <p:txBody>
          <a:bodyPr wrap="square" rtlCol="0">
            <a:spAutoFit/>
          </a:bodyPr>
          <a:lstStyle/>
          <a:p>
            <a:r>
              <a:rPr lang="en-US" sz="1400" dirty="0" smtClean="0"/>
              <a:t>Peak </a:t>
            </a:r>
            <a:r>
              <a:rPr lang="en-US" sz="1400" dirty="0" err="1" smtClean="0"/>
              <a:t>Accel</a:t>
            </a:r>
            <a:r>
              <a:rPr lang="en-US" sz="1400" dirty="0" smtClean="0"/>
              <a:t> = 4.8 G</a:t>
            </a:r>
            <a:endParaRPr lang="en-US" sz="1400"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69786"/>
            <a:ext cx="5257800" cy="369332"/>
          </a:xfrm>
          <a:prstGeom prst="rect">
            <a:avLst/>
          </a:prstGeom>
        </p:spPr>
        <p:txBody>
          <a:bodyPr wrap="square">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Isolated Avionics Component Example (cont)  </a:t>
            </a:r>
            <a:endParaRPr lang="en-US" b="1" dirty="0">
              <a:solidFill>
                <a:schemeClr val="accent5">
                  <a:lumMod val="75000"/>
                </a:schemeClr>
              </a:solidFill>
              <a:latin typeface="Arial" pitchFamily="34" charset="0"/>
              <a:cs typeface="Arial" pitchFamily="34" charset="0"/>
            </a:endParaRPr>
          </a:p>
        </p:txBody>
      </p:sp>
      <p:pic>
        <p:nvPicPr>
          <p:cNvPr id="238594" name="Picture 2"/>
          <p:cNvPicPr>
            <a:picLocks noChangeAspect="1" noChangeArrowheads="1"/>
          </p:cNvPicPr>
          <p:nvPr/>
        </p:nvPicPr>
        <p:blipFill>
          <a:blip r:embed="rId3" cstate="print"/>
          <a:srcRect/>
          <a:stretch>
            <a:fillRect/>
          </a:stretch>
        </p:blipFill>
        <p:spPr bwMode="auto">
          <a:xfrm>
            <a:off x="1524000" y="1447800"/>
            <a:ext cx="5334000" cy="4000500"/>
          </a:xfrm>
          <a:prstGeom prst="rect">
            <a:avLst/>
          </a:prstGeom>
          <a:noFill/>
          <a:ln w="9525">
            <a:noFill/>
            <a:miter lim="800000"/>
            <a:headEnd/>
            <a:tailEnd/>
          </a:ln>
        </p:spPr>
      </p:pic>
      <p:sp>
        <p:nvSpPr>
          <p:cNvPr id="4" name="TextBox 3"/>
          <p:cNvSpPr txBox="1"/>
          <p:nvPr/>
        </p:nvSpPr>
        <p:spPr>
          <a:xfrm>
            <a:off x="3048000" y="5867400"/>
            <a:ext cx="3124200" cy="307777"/>
          </a:xfrm>
          <a:prstGeom prst="rect">
            <a:avLst/>
          </a:prstGeom>
          <a:noFill/>
        </p:spPr>
        <p:txBody>
          <a:bodyPr wrap="square" rtlCol="0">
            <a:spAutoFit/>
          </a:bodyPr>
          <a:lstStyle/>
          <a:p>
            <a:r>
              <a:rPr lang="en-US" sz="1400" dirty="0" smtClean="0"/>
              <a:t>Peak Response = 0.031 inch</a:t>
            </a:r>
            <a:endParaRPr lang="en-US" sz="1400"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69786"/>
            <a:ext cx="5257800" cy="369332"/>
          </a:xfrm>
          <a:prstGeom prst="rect">
            <a:avLst/>
          </a:prstGeom>
        </p:spPr>
        <p:txBody>
          <a:bodyPr wrap="square">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Isolated Avionics Component Example (cont)  </a:t>
            </a:r>
            <a:endParaRPr lang="en-US" b="1" dirty="0">
              <a:solidFill>
                <a:schemeClr val="accent5">
                  <a:lumMod val="75000"/>
                </a:schemeClr>
              </a:solidFill>
              <a:latin typeface="Arial" pitchFamily="34" charset="0"/>
              <a:cs typeface="Arial" pitchFamily="34" charset="0"/>
            </a:endParaRPr>
          </a:p>
        </p:txBody>
      </p:sp>
      <p:sp>
        <p:nvSpPr>
          <p:cNvPr id="6" name="TextBox 5"/>
          <p:cNvSpPr txBox="1"/>
          <p:nvPr/>
        </p:nvSpPr>
        <p:spPr>
          <a:xfrm>
            <a:off x="685800" y="1600200"/>
            <a:ext cx="7848600" cy="4247317"/>
          </a:xfrm>
          <a:prstGeom prst="rect">
            <a:avLst/>
          </a:prstGeom>
          <a:noFill/>
        </p:spPr>
        <p:txBody>
          <a:bodyPr wrap="square" rtlCol="0">
            <a:spAutoFit/>
          </a:bodyPr>
          <a:lstStyle/>
          <a:p>
            <a:r>
              <a:rPr lang="en-US" dirty="0" smtClean="0"/>
              <a:t>But . . .</a:t>
            </a:r>
          </a:p>
          <a:p>
            <a:endParaRPr lang="en-US" dirty="0" smtClean="0"/>
          </a:p>
          <a:p>
            <a:r>
              <a:rPr lang="en-US" dirty="0" smtClean="0"/>
              <a:t>All six natural frequencies &lt; 100 Hz.</a:t>
            </a:r>
          </a:p>
          <a:p>
            <a:endParaRPr lang="en-US" dirty="0" smtClean="0"/>
          </a:p>
          <a:p>
            <a:r>
              <a:rPr lang="en-US" dirty="0" smtClean="0"/>
              <a:t>Starting SRS specification frequency was 100 Hz.</a:t>
            </a:r>
          </a:p>
          <a:p>
            <a:endParaRPr lang="en-US" dirty="0" smtClean="0"/>
          </a:p>
          <a:p>
            <a:r>
              <a:rPr lang="en-US" dirty="0" smtClean="0"/>
              <a:t>So the energy &lt; 100 Hz in the previous damped sine synthesis is ambiguous.</a:t>
            </a:r>
          </a:p>
          <a:p>
            <a:endParaRPr lang="en-US" dirty="0" smtClean="0"/>
          </a:p>
          <a:p>
            <a:r>
              <a:rPr lang="en-US" dirty="0" smtClean="0"/>
              <a:t>So may need to perform another synthesis with assumed first coordinate point  at a natural frequency &lt; isolated component fundamental frequency.  </a:t>
            </a:r>
            <a:br>
              <a:rPr lang="en-US" dirty="0" smtClean="0"/>
            </a:br>
            <a:r>
              <a:rPr lang="en-US" dirty="0" smtClean="0"/>
              <a:t>(Extrapolate slope)</a:t>
            </a:r>
          </a:p>
          <a:p>
            <a:endParaRPr lang="en-US" dirty="0" smtClean="0"/>
          </a:p>
          <a:p>
            <a:r>
              <a:rPr lang="en-US" dirty="0" smtClean="0"/>
              <a:t>OK to do this as long as clearly state assumptions.</a:t>
            </a:r>
          </a:p>
          <a:p>
            <a:endParaRPr lang="en-US" dirty="0" smtClean="0"/>
          </a:p>
          <a:p>
            <a:r>
              <a:rPr lang="en-US" dirty="0" smtClean="0"/>
              <a:t>Then repeat isolated component analysis  . . .   left as student exercise! </a:t>
            </a:r>
            <a:endParaRPr lang="en-US"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123</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Program Summary</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6" name="TextBox 5"/>
          <p:cNvSpPr txBox="1"/>
          <p:nvPr/>
        </p:nvSpPr>
        <p:spPr>
          <a:xfrm>
            <a:off x="533400" y="1524000"/>
            <a:ext cx="7391400" cy="923330"/>
          </a:xfrm>
          <a:prstGeom prst="rect">
            <a:avLst/>
          </a:prstGeom>
          <a:noFill/>
        </p:spPr>
        <p:txBody>
          <a:bodyPr wrap="square" rtlCol="0">
            <a:spAutoFit/>
          </a:bodyPr>
          <a:lstStyle/>
          <a:p>
            <a:endParaRPr lang="en-US" dirty="0" smtClean="0"/>
          </a:p>
          <a:p>
            <a:endParaRPr lang="en-US" dirty="0" smtClean="0"/>
          </a:p>
          <a:p>
            <a:endParaRPr lang="en-US" dirty="0"/>
          </a:p>
        </p:txBody>
      </p:sp>
      <p:sp>
        <p:nvSpPr>
          <p:cNvPr id="7" name="Content Placeholder 2"/>
          <p:cNvSpPr txBox="1">
            <a:spLocks/>
          </p:cNvSpPr>
          <p:nvPr/>
        </p:nvSpPr>
        <p:spPr>
          <a:xfrm>
            <a:off x="533400" y="1371600"/>
            <a:ext cx="4876800" cy="4114800"/>
          </a:xfrm>
          <a:prstGeom prst="rect">
            <a:avLst/>
          </a:prstGeom>
        </p:spPr>
        <p:txBody>
          <a:bodyPr vert="horz" lIns="91440" tIns="45720" rIns="91440" bIns="45720" rtlCol="0">
            <a:normAutofit/>
          </a:bodyPr>
          <a:lstStyle/>
          <a:p>
            <a:pPr marL="0" marR="0" lvl="0" indent="0" defTabSz="914400" rtl="0" eaLnBrk="1" fontAlgn="auto" latinLnBrk="0" hangingPunct="1">
              <a:lnSpc>
                <a:spcPts val="2800"/>
              </a:lnSpc>
              <a:spcBef>
                <a:spcPct val="20000"/>
              </a:spcBef>
              <a:spcAft>
                <a:spcPts val="0"/>
              </a:spcAft>
              <a:buClrTx/>
              <a:buSzTx/>
              <a:buFont typeface="Monotype Sorts" pitchFamily="2" charset="2"/>
              <a:buNone/>
              <a:tabLst/>
              <a:defRPr/>
            </a:pPr>
            <a:r>
              <a:rPr kumimoji="0" lang="en-US" sz="1600" b="0" i="0" u="sng" strike="noStrike" kern="1200" cap="none" spc="0" normalizeH="0" baseline="0" noProof="0" dirty="0" smtClean="0">
                <a:ln>
                  <a:noFill/>
                </a:ln>
                <a:effectLst/>
                <a:uLnTx/>
                <a:uFillTx/>
                <a:ea typeface="+mn-ea"/>
                <a:cs typeface="Arial" pitchFamily="34" charset="0"/>
              </a:rPr>
              <a:t>Programs                                                </a:t>
            </a:r>
          </a:p>
          <a:p>
            <a:endParaRPr lang="en-US" sz="800" dirty="0" smtClean="0"/>
          </a:p>
          <a:p>
            <a:r>
              <a:rPr lang="en-US" sz="1600" dirty="0" err="1" smtClean="0"/>
              <a:t>ss_plate_base.m</a:t>
            </a:r>
            <a:r>
              <a:rPr lang="en-US" sz="1600" dirty="0" smtClean="0"/>
              <a:t>  </a:t>
            </a:r>
            <a:endParaRPr lang="en-US" sz="1600" dirty="0" smtClean="0"/>
          </a:p>
          <a:p>
            <a:endParaRPr lang="en-US" sz="800" dirty="0" smtClean="0"/>
          </a:p>
          <a:p>
            <a:r>
              <a:rPr lang="en-US" sz="1600" dirty="0" err="1" smtClean="0"/>
              <a:t>six_dof_iso.m</a:t>
            </a:r>
            <a:endParaRPr lang="en-US" sz="1600" dirty="0" smtClean="0"/>
          </a:p>
          <a:p>
            <a:endParaRPr lang="en-US" sz="1600" dirty="0" smtClean="0"/>
          </a:p>
          <a:p>
            <a:endParaRPr lang="en-US" sz="1600" dirty="0" smtClean="0"/>
          </a:p>
          <a:p>
            <a:r>
              <a:rPr lang="en-US" sz="1600" dirty="0" smtClean="0"/>
              <a:t>Additional programs are given at:</a:t>
            </a:r>
          </a:p>
          <a:p>
            <a:endParaRPr lang="en-US" sz="1600" dirty="0" smtClean="0"/>
          </a:p>
          <a:p>
            <a:r>
              <a:rPr lang="en-US" sz="1600" dirty="0" smtClean="0">
                <a:hlinkClick r:id="rId3"/>
              </a:rPr>
              <a:t>http://</a:t>
            </a:r>
            <a:r>
              <a:rPr lang="en-US" sz="1600" dirty="0" smtClean="0">
                <a:hlinkClick r:id="rId3"/>
              </a:rPr>
              <a:t>www.vibrationdata.com/StructuralDC.htm</a:t>
            </a:r>
            <a:endParaRPr lang="en-US" sz="1600" dirty="0" smtClean="0"/>
          </a:p>
          <a:p>
            <a:endParaRPr lang="en-US" sz="1600" dirty="0" smtClean="0"/>
          </a:p>
          <a:p>
            <a:r>
              <a:rPr lang="en-US" sz="1600" dirty="0" smtClean="0">
                <a:hlinkClick r:id="rId4"/>
              </a:rPr>
              <a:t>http://</a:t>
            </a:r>
            <a:r>
              <a:rPr lang="en-US" sz="1600" dirty="0" smtClean="0">
                <a:hlinkClick r:id="rId4"/>
              </a:rPr>
              <a:t>www.vibrationdata.com/beams.htm</a:t>
            </a:r>
            <a:endParaRPr lang="en-US" sz="1600" dirty="0" smtClean="0"/>
          </a:p>
          <a:p>
            <a:endParaRPr lang="en-US" sz="1600" dirty="0" smtClean="0"/>
          </a:p>
          <a:p>
            <a:r>
              <a:rPr lang="en-US" sz="1600" dirty="0" smtClean="0">
                <a:hlinkClick r:id="rId5"/>
              </a:rPr>
              <a:t>http://</a:t>
            </a:r>
            <a:r>
              <a:rPr lang="en-US" sz="1600" dirty="0" smtClean="0">
                <a:hlinkClick r:id="rId5"/>
              </a:rPr>
              <a:t>www.vibrationdata.com/rectangular_plates.htm</a:t>
            </a:r>
            <a:endParaRPr lang="en-US" sz="1600" dirty="0" smtClean="0"/>
          </a:p>
          <a:p>
            <a:endParaRPr lang="en-US" sz="1600" dirty="0" smtClean="0"/>
          </a:p>
          <a:p>
            <a:r>
              <a:rPr lang="en-US" sz="1600" dirty="0" smtClean="0">
                <a:hlinkClick r:id="rId6"/>
              </a:rPr>
              <a:t>http://</a:t>
            </a:r>
            <a:r>
              <a:rPr lang="en-US" sz="1600" dirty="0" smtClean="0">
                <a:hlinkClick r:id="rId6"/>
              </a:rPr>
              <a:t>www.vibrationdata.com/circular_annular.htm</a:t>
            </a:r>
            <a:endParaRPr lang="en-US" sz="1600" dirty="0" smtClean="0"/>
          </a:p>
          <a:p>
            <a:endParaRPr lang="en" sz="1600" dirty="0" smtClean="0"/>
          </a:p>
          <a:p>
            <a:pPr marL="0" marR="0" lvl="0" indent="0" defTabSz="914400" rtl="0" eaLnBrk="1" fontAlgn="auto" latinLnBrk="0" hangingPunct="1">
              <a:lnSpc>
                <a:spcPts val="2800"/>
              </a:lnSpc>
              <a:spcBef>
                <a:spcPct val="20000"/>
              </a:spcBef>
              <a:spcAft>
                <a:spcPts val="0"/>
              </a:spcAft>
              <a:buClrTx/>
              <a:buSzTx/>
              <a:buFont typeface="Monotype Sorts" pitchFamily="2" charset="2"/>
              <a:buNone/>
              <a:tabLst/>
              <a:defRPr/>
            </a:pPr>
            <a:endParaRPr kumimoji="0" lang="en-US" sz="2000" b="0" i="0" u="none" strike="noStrike" kern="1200" cap="none" spc="0" normalizeH="0" baseline="0" noProof="0" dirty="0" smtClean="0">
              <a:ln>
                <a:noFill/>
              </a:ln>
              <a:effectLst/>
              <a:uLnTx/>
              <a:uFillTx/>
              <a:ea typeface="+mn-ea"/>
              <a:cs typeface="Arial" pitchFamily="34" charset="0"/>
            </a:endParaRPr>
          </a:p>
          <a:p>
            <a:pPr marL="0" marR="0" lvl="0" indent="0" defTabSz="914400" rtl="0" eaLnBrk="1" fontAlgn="auto" latinLnBrk="0" hangingPunct="1">
              <a:lnSpc>
                <a:spcPts val="2800"/>
              </a:lnSpc>
              <a:spcBef>
                <a:spcPct val="20000"/>
              </a:spcBef>
              <a:spcAft>
                <a:spcPts val="0"/>
              </a:spcAft>
              <a:buClrTx/>
              <a:buSzTx/>
              <a:buFont typeface="Monotype Sorts" pitchFamily="2" charset="2"/>
              <a:buNone/>
              <a:tabLst/>
              <a:defRPr/>
            </a:pPr>
            <a:endParaRPr lang="en-US" sz="2000" dirty="0" smtClean="0">
              <a:cs typeface="Arial" pitchFamily="34" charset="0"/>
            </a:endParaRPr>
          </a:p>
          <a:p>
            <a:pPr marL="0" marR="0" lvl="0" indent="0" defTabSz="914400" rtl="0" eaLnBrk="1" fontAlgn="auto" latinLnBrk="0" hangingPunct="1">
              <a:lnSpc>
                <a:spcPts val="2800"/>
              </a:lnSpc>
              <a:spcBef>
                <a:spcPct val="20000"/>
              </a:spcBef>
              <a:spcAft>
                <a:spcPts val="0"/>
              </a:spcAft>
              <a:buClrTx/>
              <a:buSzTx/>
              <a:buFont typeface="Monotype Sorts" pitchFamily="2" charset="2"/>
              <a:buNone/>
              <a:tabLst/>
              <a:defRPr/>
            </a:pPr>
            <a:endParaRPr kumimoji="0" lang="en-US" sz="1800" b="0" i="0" u="none" strike="noStrike" kern="1200" cap="none" spc="0" normalizeH="0" baseline="0" noProof="0" dirty="0" smtClean="0">
              <a:ln>
                <a:noFill/>
              </a:ln>
              <a:effectLst/>
              <a:uLnTx/>
              <a:uFillTx/>
              <a:latin typeface="Arial" pitchFamily="34" charset="0"/>
              <a:ea typeface="+mn-ea"/>
              <a:cs typeface="Arial" pitchFamily="34" charset="0"/>
            </a:endParaRPr>
          </a:p>
          <a:p>
            <a:pPr marL="0" marR="0" lvl="0" indent="0" algn="ctr" defTabSz="914400" rtl="0" eaLnBrk="1" fontAlgn="auto" latinLnBrk="0" hangingPunct="1">
              <a:lnSpc>
                <a:spcPts val="2800"/>
              </a:lnSpc>
              <a:spcBef>
                <a:spcPct val="20000"/>
              </a:spcBef>
              <a:spcAft>
                <a:spcPts val="0"/>
              </a:spcAft>
              <a:buClrTx/>
              <a:buSzTx/>
              <a:buFont typeface="Monotype Sorts" pitchFamily="2" charset="2"/>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8" name="TextBox 7"/>
          <p:cNvSpPr txBox="1"/>
          <p:nvPr/>
        </p:nvSpPr>
        <p:spPr>
          <a:xfrm>
            <a:off x="6019800" y="1447800"/>
            <a:ext cx="2590800" cy="646331"/>
          </a:xfrm>
          <a:prstGeom prst="rect">
            <a:avLst/>
          </a:prstGeom>
          <a:noFill/>
        </p:spPr>
        <p:txBody>
          <a:bodyPr wrap="square" rtlCol="0">
            <a:spAutoFit/>
          </a:bodyPr>
          <a:lstStyle/>
          <a:p>
            <a:endParaRPr lang="en-US" dirty="0" smtClean="0"/>
          </a:p>
          <a:p>
            <a:endParaRPr lang="en-US" dirty="0"/>
          </a:p>
        </p:txBody>
      </p:sp>
      <p:sp>
        <p:nvSpPr>
          <p:cNvPr id="9" name="Rectangle 8"/>
          <p:cNvSpPr/>
          <p:nvPr/>
        </p:nvSpPr>
        <p:spPr>
          <a:xfrm>
            <a:off x="5791200" y="1371600"/>
            <a:ext cx="2895600" cy="2344231"/>
          </a:xfrm>
          <a:prstGeom prst="rect">
            <a:avLst/>
          </a:prstGeom>
        </p:spPr>
        <p:txBody>
          <a:bodyPr wrap="square">
            <a:spAutoFit/>
          </a:bodyPr>
          <a:lstStyle/>
          <a:p>
            <a:pPr lvl="0">
              <a:lnSpc>
                <a:spcPts val="2800"/>
              </a:lnSpc>
              <a:spcBef>
                <a:spcPct val="20000"/>
              </a:spcBef>
              <a:defRPr/>
            </a:pPr>
            <a:r>
              <a:rPr lang="en-US" sz="1600" u="sng" dirty="0" smtClean="0">
                <a:cs typeface="Arial" pitchFamily="34" charset="0"/>
              </a:rPr>
              <a:t>Papers                                                </a:t>
            </a:r>
            <a:endParaRPr lang="en-US" sz="800" dirty="0" smtClean="0"/>
          </a:p>
          <a:p>
            <a:pPr>
              <a:lnSpc>
                <a:spcPct val="150000"/>
              </a:lnSpc>
            </a:pPr>
            <a:r>
              <a:rPr lang="en-US" sz="1600" dirty="0" smtClean="0"/>
              <a:t>plate_base_excitation.pdf</a:t>
            </a:r>
          </a:p>
          <a:p>
            <a:pPr>
              <a:lnSpc>
                <a:spcPct val="150000"/>
              </a:lnSpc>
            </a:pPr>
            <a:r>
              <a:rPr lang="en-US" sz="1600" dirty="0" smtClean="0"/>
              <a:t>avionics_iso.pdf</a:t>
            </a:r>
          </a:p>
          <a:p>
            <a:pPr>
              <a:lnSpc>
                <a:spcPct val="150000"/>
              </a:lnSpc>
            </a:pPr>
            <a:r>
              <a:rPr lang="en-US" sz="1600" dirty="0" smtClean="0"/>
              <a:t>six_dof_isolated.pdf</a:t>
            </a:r>
            <a:br>
              <a:rPr lang="en-US" sz="1600" dirty="0" smtClean="0"/>
            </a:br>
            <a:r>
              <a:rPr lang="en-US" sz="1600" dirty="0" smtClean="0"/>
              <a:t/>
            </a:r>
            <a:br>
              <a:rPr lang="en-US" sz="1600" dirty="0" smtClean="0"/>
            </a:br>
            <a:endParaRPr lang="en-US" dirty="0" smtClean="0"/>
          </a:p>
        </p:txBody>
      </p:sp>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13</a:t>
            </a:fld>
            <a:endParaRPr lang="en-US" dirty="0"/>
          </a:p>
        </p:txBody>
      </p:sp>
      <p:pic>
        <p:nvPicPr>
          <p:cNvPr id="6" name="Picture 5" descr="image2.png"/>
          <p:cNvPicPr>
            <a:picLocks noChangeAspect="1"/>
          </p:cNvPicPr>
          <p:nvPr/>
        </p:nvPicPr>
        <p:blipFill>
          <a:blip r:embed="rId3" cstate="print"/>
          <a:stretch>
            <a:fillRect/>
          </a:stretch>
        </p:blipFill>
        <p:spPr>
          <a:xfrm>
            <a:off x="533400" y="1219200"/>
            <a:ext cx="8028572" cy="3980953"/>
          </a:xfrm>
          <a:prstGeom prst="rect">
            <a:avLst/>
          </a:prstGeom>
        </p:spPr>
      </p:pic>
      <p:sp>
        <p:nvSpPr>
          <p:cNvPr id="7" name="Rectangle 6"/>
          <p:cNvSpPr/>
          <p:nvPr/>
        </p:nvSpPr>
        <p:spPr>
          <a:xfrm>
            <a:off x="356686" y="1076077"/>
            <a:ext cx="3048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10086" y="999877"/>
            <a:ext cx="3048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09086" y="1457077"/>
            <a:ext cx="685800" cy="369332"/>
          </a:xfrm>
          <a:prstGeom prst="rect">
            <a:avLst/>
          </a:prstGeom>
          <a:solidFill>
            <a:schemeClr val="bg1"/>
          </a:solidFill>
        </p:spPr>
        <p:txBody>
          <a:bodyPr wrap="square" rtlCol="0">
            <a:spAutoFit/>
          </a:bodyPr>
          <a:lstStyle/>
          <a:p>
            <a:r>
              <a:rPr lang="en-US" dirty="0" smtClean="0"/>
              <a:t>Soft</a:t>
            </a:r>
            <a:endParaRPr lang="en-US" dirty="0"/>
          </a:p>
        </p:txBody>
      </p:sp>
      <p:sp>
        <p:nvSpPr>
          <p:cNvPr id="10" name="TextBox 9"/>
          <p:cNvSpPr txBox="1"/>
          <p:nvPr/>
        </p:nvSpPr>
        <p:spPr>
          <a:xfrm>
            <a:off x="7976686" y="1457077"/>
            <a:ext cx="685800" cy="369332"/>
          </a:xfrm>
          <a:prstGeom prst="rect">
            <a:avLst/>
          </a:prstGeom>
          <a:solidFill>
            <a:schemeClr val="bg1"/>
          </a:solidFill>
        </p:spPr>
        <p:txBody>
          <a:bodyPr wrap="square" rtlCol="0">
            <a:spAutoFit/>
          </a:bodyPr>
          <a:lstStyle/>
          <a:p>
            <a:r>
              <a:rPr lang="en-US" dirty="0" smtClean="0"/>
              <a:t>Hard</a:t>
            </a:r>
            <a:endParaRPr lang="en-US" dirty="0"/>
          </a:p>
        </p:txBody>
      </p:sp>
      <p:sp>
        <p:nvSpPr>
          <p:cNvPr id="11" name="TextBox 10"/>
          <p:cNvSpPr txBox="1"/>
          <p:nvPr/>
        </p:nvSpPr>
        <p:spPr>
          <a:xfrm>
            <a:off x="2642686" y="923677"/>
            <a:ext cx="4038600" cy="400110"/>
          </a:xfrm>
          <a:prstGeom prst="rect">
            <a:avLst/>
          </a:prstGeom>
          <a:solidFill>
            <a:schemeClr val="bg1"/>
          </a:solidFill>
        </p:spPr>
        <p:txBody>
          <a:bodyPr wrap="square" rtlCol="0">
            <a:spAutoFit/>
          </a:bodyPr>
          <a:lstStyle/>
          <a:p>
            <a:r>
              <a:rPr lang="en-US" b="1" dirty="0" smtClean="0"/>
              <a:t>   </a:t>
            </a:r>
            <a:r>
              <a:rPr lang="en-US" sz="2000" dirty="0" smtClean="0"/>
              <a:t>Responses Near End of Base Input</a:t>
            </a:r>
            <a:endParaRPr lang="en-US" sz="2000" dirty="0"/>
          </a:p>
        </p:txBody>
      </p:sp>
      <p:sp>
        <p:nvSpPr>
          <p:cNvPr id="12" name="TextBox 11"/>
          <p:cNvSpPr txBox="1"/>
          <p:nvPr/>
        </p:nvSpPr>
        <p:spPr>
          <a:xfrm>
            <a:off x="3404686" y="5190877"/>
            <a:ext cx="2667000" cy="923330"/>
          </a:xfrm>
          <a:prstGeom prst="rect">
            <a:avLst/>
          </a:prstGeom>
          <a:noFill/>
        </p:spPr>
        <p:txBody>
          <a:bodyPr wrap="square" rtlCol="0">
            <a:spAutoFit/>
          </a:bodyPr>
          <a:lstStyle/>
          <a:p>
            <a:r>
              <a:rPr lang="en-US" dirty="0" smtClean="0"/>
              <a:t>Middle system has high  deflection for both mass and spring</a:t>
            </a:r>
            <a:endParaRPr lang="en-US"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14</a:t>
            </a:fld>
            <a:endParaRPr lang="en-US" dirty="0"/>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Soft Mounted Systems </a:t>
            </a:r>
            <a:endParaRPr lang="en-US" sz="2000" b="1" dirty="0">
              <a:solidFill>
                <a:schemeClr val="accent5">
                  <a:lumMod val="75000"/>
                </a:schemeClr>
              </a:solidFill>
              <a:latin typeface="Arial" pitchFamily="34" charset="0"/>
              <a:cs typeface="Arial" pitchFamily="34" charset="0"/>
            </a:endParaRPr>
          </a:p>
        </p:txBody>
      </p:sp>
      <p:sp>
        <p:nvSpPr>
          <p:cNvPr id="6" name="Rectangle 5"/>
          <p:cNvSpPr/>
          <p:nvPr/>
        </p:nvSpPr>
        <p:spPr>
          <a:xfrm>
            <a:off x="304800" y="1524000"/>
            <a:ext cx="4648200" cy="4816703"/>
          </a:xfrm>
          <a:prstGeom prst="rect">
            <a:avLst/>
          </a:prstGeom>
        </p:spPr>
        <p:txBody>
          <a:bodyPr wrap="square">
            <a:spAutoFit/>
          </a:bodyPr>
          <a:lstStyle/>
          <a:p>
            <a:pPr marL="285750" lvl="0" indent="-285750">
              <a:spcBef>
                <a:spcPts val="900"/>
              </a:spcBef>
              <a:spcAft>
                <a:spcPts val="900"/>
              </a:spcAft>
              <a:buClr>
                <a:schemeClr val="accent5">
                  <a:lumMod val="75000"/>
                </a:schemeClr>
              </a:buClr>
            </a:pPr>
            <a:r>
              <a:rPr lang="en-US" sz="1850" dirty="0" smtClean="0">
                <a:cs typeface="Arial" pitchFamily="34" charset="0"/>
              </a:rPr>
              <a:t>Soft System Examples:  </a:t>
            </a:r>
          </a:p>
          <a:p>
            <a:pPr marL="285750" lvl="0" indent="-285750">
              <a:spcBef>
                <a:spcPts val="900"/>
              </a:spcBef>
              <a:spcAft>
                <a:spcPts val="900"/>
              </a:spcAft>
              <a:buClr>
                <a:schemeClr val="accent5">
                  <a:lumMod val="75000"/>
                </a:schemeClr>
              </a:buClr>
            </a:pPr>
            <a:r>
              <a:rPr lang="en-US" sz="1850" dirty="0" smtClean="0">
                <a:cs typeface="Arial" pitchFamily="34" charset="0"/>
              </a:rPr>
              <a:t>	Automobiles isolated via shock absorbers</a:t>
            </a:r>
          </a:p>
          <a:p>
            <a:pPr marL="285750" lvl="0" indent="-285750">
              <a:spcBef>
                <a:spcPts val="900"/>
              </a:spcBef>
              <a:spcAft>
                <a:spcPts val="900"/>
              </a:spcAft>
              <a:buClr>
                <a:schemeClr val="accent5">
                  <a:lumMod val="75000"/>
                </a:schemeClr>
              </a:buClr>
            </a:pPr>
            <a:r>
              <a:rPr lang="en-US" sz="1850" dirty="0" smtClean="0">
                <a:cs typeface="Arial" pitchFamily="34" charset="0"/>
              </a:rPr>
              <a:t>	Avionics components mounted via isolators</a:t>
            </a:r>
          </a:p>
          <a:p>
            <a:pPr lvl="0" indent="-285750">
              <a:spcBef>
                <a:spcPts val="900"/>
              </a:spcBef>
              <a:spcAft>
                <a:spcPts val="900"/>
              </a:spcAft>
              <a:buClr>
                <a:schemeClr val="accent5">
                  <a:lumMod val="75000"/>
                </a:schemeClr>
              </a:buClr>
            </a:pPr>
            <a:r>
              <a:rPr lang="en-US" sz="1850" dirty="0" smtClean="0">
                <a:cs typeface="Arial" pitchFamily="34" charset="0"/>
              </a:rPr>
              <a:t/>
            </a:r>
            <a:br>
              <a:rPr lang="en-US" sz="1850" dirty="0" smtClean="0">
                <a:cs typeface="Arial" pitchFamily="34" charset="0"/>
              </a:rPr>
            </a:br>
            <a:r>
              <a:rPr lang="en-US" sz="1850" dirty="0" smtClean="0">
                <a:cs typeface="Arial" pitchFamily="34" charset="0"/>
              </a:rPr>
              <a:t>It is usually a good idea to mount systems via soft springs.</a:t>
            </a:r>
          </a:p>
          <a:p>
            <a:pPr lvl="0" indent="-285750">
              <a:spcBef>
                <a:spcPts val="900"/>
              </a:spcBef>
              <a:spcAft>
                <a:spcPts val="900"/>
              </a:spcAft>
              <a:buClr>
                <a:schemeClr val="accent5">
                  <a:lumMod val="75000"/>
                </a:schemeClr>
              </a:buClr>
            </a:pPr>
            <a:r>
              <a:rPr lang="en-US" sz="1850" dirty="0" smtClean="0">
                <a:cs typeface="Arial" pitchFamily="34" charset="0"/>
              </a:rPr>
              <a:t>But the springs must be able to withstand the relative displacement without bottoming-out</a:t>
            </a:r>
            <a:r>
              <a:rPr lang="en-US" dirty="0" smtClean="0">
                <a:cs typeface="Arial" pitchFamily="34" charset="0"/>
              </a:rPr>
              <a:t>.</a:t>
            </a:r>
          </a:p>
          <a:p>
            <a:pPr marL="285750" lvl="0" indent="-285750">
              <a:spcBef>
                <a:spcPts val="900"/>
              </a:spcBef>
              <a:spcAft>
                <a:spcPts val="900"/>
              </a:spcAft>
              <a:buClr>
                <a:schemeClr val="accent5">
                  <a:lumMod val="75000"/>
                </a:schemeClr>
              </a:buClr>
            </a:pPr>
            <a:endParaRPr lang="en-US" dirty="0" smtClean="0">
              <a:cs typeface="Arial" pitchFamily="34" charset="0"/>
            </a:endParaRPr>
          </a:p>
          <a:p>
            <a:pPr marL="285750" lvl="0" indent="-285750">
              <a:spcBef>
                <a:spcPts val="900"/>
              </a:spcBef>
              <a:spcAft>
                <a:spcPts val="900"/>
              </a:spcAft>
              <a:buClr>
                <a:schemeClr val="accent5">
                  <a:lumMod val="75000"/>
                </a:schemeClr>
              </a:buClr>
            </a:pPr>
            <a:endParaRPr lang="en-US" dirty="0" smtClean="0">
              <a:cs typeface="Arial" pitchFamily="34" charset="0"/>
            </a:endParaRPr>
          </a:p>
          <a:p>
            <a:pPr marL="285750" lvl="0" indent="-285750">
              <a:spcBef>
                <a:spcPts val="900"/>
              </a:spcBef>
              <a:spcAft>
                <a:spcPts val="900"/>
              </a:spcAft>
              <a:buClr>
                <a:schemeClr val="accent5">
                  <a:lumMod val="75000"/>
                </a:schemeClr>
              </a:buClr>
            </a:pPr>
            <a:endParaRPr lang="en-US" dirty="0" smtClean="0">
              <a:cs typeface="Arial" pitchFamily="34" charset="0"/>
            </a:endParaRPr>
          </a:p>
        </p:txBody>
      </p:sp>
      <p:pic>
        <p:nvPicPr>
          <p:cNvPr id="7" name="Picture 6" descr="http://www.dealershipaccessories.com/stores/images/items/item_22921.gif"/>
          <p:cNvPicPr/>
          <p:nvPr/>
        </p:nvPicPr>
        <p:blipFill>
          <a:blip r:embed="rId3"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5486400" y="1676400"/>
            <a:ext cx="3200400" cy="2514600"/>
          </a:xfrm>
          <a:prstGeom prst="rect">
            <a:avLst/>
          </a:prstGeom>
          <a:noFill/>
          <a:ln>
            <a:noFill/>
          </a:ln>
        </p:spPr>
      </p:pic>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15</a:t>
            </a:fld>
            <a:endParaRPr lang="en-US" dirty="0"/>
          </a:p>
        </p:txBody>
      </p:sp>
      <p:pic>
        <p:nvPicPr>
          <p:cNvPr id="7" name="Picture 6"/>
          <p:cNvPicPr/>
          <p:nvPr/>
        </p:nvPicPr>
        <p:blipFill>
          <a:blip r:embed="rId3" cstate="print"/>
          <a:srcRect/>
          <a:stretch>
            <a:fillRect/>
          </a:stretch>
        </p:blipFill>
        <p:spPr bwMode="auto">
          <a:xfrm>
            <a:off x="1524000" y="609600"/>
            <a:ext cx="4800600" cy="3600450"/>
          </a:xfrm>
          <a:prstGeom prst="rect">
            <a:avLst/>
          </a:prstGeom>
          <a:noFill/>
          <a:ln w="9525">
            <a:noFill/>
            <a:miter lim="800000"/>
            <a:headEnd/>
            <a:tailEnd/>
          </a:ln>
        </p:spPr>
      </p:pic>
      <p:sp>
        <p:nvSpPr>
          <p:cNvPr id="10" name="TextBox 9"/>
          <p:cNvSpPr txBox="1"/>
          <p:nvPr/>
        </p:nvSpPr>
        <p:spPr>
          <a:xfrm>
            <a:off x="3048000" y="4800600"/>
            <a:ext cx="2133600" cy="369332"/>
          </a:xfrm>
          <a:prstGeom prst="rect">
            <a:avLst/>
          </a:prstGeom>
          <a:noFill/>
        </p:spPr>
        <p:txBody>
          <a:bodyPr wrap="square" rtlCol="0">
            <a:spAutoFit/>
          </a:bodyPr>
          <a:lstStyle/>
          <a:p>
            <a:r>
              <a:rPr lang="en-US" dirty="0" smtClean="0"/>
              <a:t>Isolator Bushing</a:t>
            </a:r>
            <a:endParaRPr lang="en-US" dirty="0"/>
          </a:p>
        </p:txBody>
      </p:sp>
      <p:cxnSp>
        <p:nvCxnSpPr>
          <p:cNvPr id="12" name="Straight Arrow Connector 11"/>
          <p:cNvCxnSpPr/>
          <p:nvPr/>
        </p:nvCxnSpPr>
        <p:spPr>
          <a:xfrm rot="5400000" flipH="1" flipV="1">
            <a:off x="2171700" y="3314700"/>
            <a:ext cx="2057400" cy="1371600"/>
          </a:xfrm>
          <a:prstGeom prst="straightConnector1">
            <a:avLst/>
          </a:prstGeom>
          <a:ln w="15875">
            <a:tailEnd type="triangle"/>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514600" y="5029200"/>
            <a:ext cx="381000" cy="0"/>
          </a:xfrm>
          <a:prstGeom prst="line">
            <a:avLst/>
          </a:prstGeom>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6553200" y="685800"/>
            <a:ext cx="2133600" cy="2031325"/>
          </a:xfrm>
          <a:prstGeom prst="rect">
            <a:avLst/>
          </a:prstGeom>
          <a:noFill/>
        </p:spPr>
        <p:txBody>
          <a:bodyPr wrap="square" rtlCol="0">
            <a:spAutoFit/>
          </a:bodyPr>
          <a:lstStyle/>
          <a:p>
            <a:r>
              <a:rPr lang="en-US" dirty="0" smtClean="0"/>
              <a:t>Isolated avionics component, SCUD-B missile.</a:t>
            </a:r>
          </a:p>
          <a:p>
            <a:endParaRPr lang="en-US" dirty="0" smtClean="0"/>
          </a:p>
          <a:p>
            <a:r>
              <a:rPr lang="en-US" dirty="0" smtClean="0"/>
              <a:t>Public display in Huntsville, Alabama, May 15, 2010</a:t>
            </a:r>
            <a:endParaRPr lang="en-US"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16</a:t>
            </a:fld>
            <a:endParaRPr lang="en-US" dirty="0"/>
          </a:p>
        </p:txBody>
      </p:sp>
      <p:sp>
        <p:nvSpPr>
          <p:cNvPr id="6" name="Rectangle 5"/>
          <p:cNvSpPr/>
          <p:nvPr/>
        </p:nvSpPr>
        <p:spPr>
          <a:xfrm>
            <a:off x="762000" y="2102852"/>
            <a:ext cx="7239000" cy="1892826"/>
          </a:xfrm>
          <a:prstGeom prst="rect">
            <a:avLst/>
          </a:prstGeom>
        </p:spPr>
        <p:txBody>
          <a:bodyPr wrap="square">
            <a:spAutoFit/>
          </a:bodyPr>
          <a:lstStyle/>
          <a:p>
            <a:pPr lvl="0" indent="-285750">
              <a:spcBef>
                <a:spcPts val="900"/>
              </a:spcBef>
              <a:spcAft>
                <a:spcPts val="900"/>
              </a:spcAft>
              <a:buClr>
                <a:schemeClr val="accent5">
                  <a:lumMod val="75000"/>
                </a:schemeClr>
              </a:buClr>
            </a:pPr>
            <a:endParaRPr lang="en-US" dirty="0" smtClean="0">
              <a:cs typeface="Arial" pitchFamily="34" charset="0"/>
            </a:endParaRPr>
          </a:p>
          <a:p>
            <a:pPr marL="285750" lvl="0" indent="-285750">
              <a:spcBef>
                <a:spcPts val="900"/>
              </a:spcBef>
              <a:spcAft>
                <a:spcPts val="900"/>
              </a:spcAft>
              <a:buClr>
                <a:schemeClr val="accent5">
                  <a:lumMod val="75000"/>
                </a:schemeClr>
              </a:buClr>
            </a:pPr>
            <a:endParaRPr lang="en-US" dirty="0" smtClean="0">
              <a:cs typeface="Arial" pitchFamily="34" charset="0"/>
            </a:endParaRPr>
          </a:p>
          <a:p>
            <a:pPr marL="285750" lvl="0" indent="-285750">
              <a:spcBef>
                <a:spcPts val="900"/>
              </a:spcBef>
              <a:spcAft>
                <a:spcPts val="900"/>
              </a:spcAft>
              <a:buClr>
                <a:schemeClr val="accent5">
                  <a:lumMod val="75000"/>
                </a:schemeClr>
              </a:buClr>
            </a:pPr>
            <a:endParaRPr lang="en-US" dirty="0" smtClean="0">
              <a:cs typeface="Arial" pitchFamily="34" charset="0"/>
            </a:endParaRPr>
          </a:p>
          <a:p>
            <a:pPr marL="285750" lvl="0" indent="-285750">
              <a:spcBef>
                <a:spcPts val="900"/>
              </a:spcBef>
              <a:spcAft>
                <a:spcPts val="900"/>
              </a:spcAft>
              <a:buClr>
                <a:schemeClr val="accent5">
                  <a:lumMod val="75000"/>
                </a:schemeClr>
              </a:buClr>
            </a:pPr>
            <a:endParaRPr lang="en-US" dirty="0" smtClean="0">
              <a:cs typeface="Arial" pitchFamily="34" charset="0"/>
            </a:endParaRPr>
          </a:p>
        </p:txBody>
      </p:sp>
      <p:pic>
        <p:nvPicPr>
          <p:cNvPr id="113666" name="Picture 2" descr="http://www.armedforces-int.com/upload/image_files/ST-5000-Telemetry-Transmitters.jpg"/>
          <p:cNvPicPr>
            <a:picLocks noChangeAspect="1" noChangeArrowheads="1"/>
          </p:cNvPicPr>
          <p:nvPr/>
        </p:nvPicPr>
        <p:blipFill>
          <a:blip r:embed="rId3" cstate="print"/>
          <a:srcRect/>
          <a:stretch>
            <a:fillRect/>
          </a:stretch>
        </p:blipFill>
        <p:spPr bwMode="auto">
          <a:xfrm>
            <a:off x="1447800" y="609600"/>
            <a:ext cx="2548088" cy="1600200"/>
          </a:xfrm>
          <a:prstGeom prst="rect">
            <a:avLst/>
          </a:prstGeom>
          <a:noFill/>
        </p:spPr>
      </p:pic>
      <p:pic>
        <p:nvPicPr>
          <p:cNvPr id="113668" name="Picture 4" descr="http://askbobrankin.com/hard-drive.jpg"/>
          <p:cNvPicPr>
            <a:picLocks noChangeAspect="1" noChangeArrowheads="1"/>
          </p:cNvPicPr>
          <p:nvPr/>
        </p:nvPicPr>
        <p:blipFill>
          <a:blip r:embed="rId4" cstate="print"/>
          <a:srcRect/>
          <a:stretch>
            <a:fillRect/>
          </a:stretch>
        </p:blipFill>
        <p:spPr bwMode="auto">
          <a:xfrm>
            <a:off x="5181600" y="381000"/>
            <a:ext cx="2628900" cy="2628900"/>
          </a:xfrm>
          <a:prstGeom prst="rect">
            <a:avLst/>
          </a:prstGeom>
          <a:noFill/>
        </p:spPr>
      </p:pic>
      <p:sp>
        <p:nvSpPr>
          <p:cNvPr id="7" name="Rectangle 6"/>
          <p:cNvSpPr/>
          <p:nvPr/>
        </p:nvSpPr>
        <p:spPr>
          <a:xfrm>
            <a:off x="990600" y="2971800"/>
            <a:ext cx="6781800" cy="3631763"/>
          </a:xfrm>
          <a:prstGeom prst="rect">
            <a:avLst/>
          </a:prstGeom>
        </p:spPr>
        <p:txBody>
          <a:bodyPr wrap="square">
            <a:spAutoFit/>
          </a:bodyPr>
          <a:lstStyle/>
          <a:p>
            <a:pPr marL="285750" lvl="0" indent="-285750">
              <a:spcBef>
                <a:spcPts val="900"/>
              </a:spcBef>
              <a:spcAft>
                <a:spcPts val="900"/>
              </a:spcAft>
              <a:buClr>
                <a:schemeClr val="accent5">
                  <a:lumMod val="75000"/>
                </a:schemeClr>
              </a:buClr>
              <a:buFont typeface="Wingdings" pitchFamily="2" charset="2"/>
              <a:buChar char="§"/>
            </a:pPr>
            <a:r>
              <a:rPr lang="en-US" sz="1850" dirty="0" smtClean="0">
                <a:cs typeface="Arial" pitchFamily="34" charset="0"/>
              </a:rPr>
              <a:t>But some systems must be </a:t>
            </a:r>
            <a:r>
              <a:rPr lang="en-US" sz="1850" dirty="0" err="1" smtClean="0">
                <a:cs typeface="Arial" pitchFamily="34" charset="0"/>
              </a:rPr>
              <a:t>hardmounted</a:t>
            </a:r>
            <a:r>
              <a:rPr lang="en-US" sz="1850" dirty="0" smtClean="0">
                <a:cs typeface="Arial" pitchFamily="34" charset="0"/>
              </a:rPr>
              <a:t>.</a:t>
            </a:r>
          </a:p>
          <a:p>
            <a:pPr marL="285750" lvl="0" indent="-285750">
              <a:spcBef>
                <a:spcPts val="900"/>
              </a:spcBef>
              <a:spcAft>
                <a:spcPts val="900"/>
              </a:spcAft>
              <a:buClr>
                <a:schemeClr val="accent5">
                  <a:lumMod val="75000"/>
                </a:schemeClr>
              </a:buClr>
              <a:buFont typeface="Wingdings" pitchFamily="2" charset="2"/>
              <a:buChar char="§"/>
            </a:pPr>
            <a:r>
              <a:rPr lang="en-US" sz="1850" dirty="0" smtClean="0">
                <a:cs typeface="Arial" pitchFamily="34" charset="0"/>
              </a:rPr>
              <a:t>Consider a C-band transponder or telemetry transmitter that generates heat.  It may be </a:t>
            </a:r>
            <a:r>
              <a:rPr lang="en-US" sz="1850" dirty="0" err="1" smtClean="0">
                <a:cs typeface="Arial" pitchFamily="34" charset="0"/>
              </a:rPr>
              <a:t>hardmounted</a:t>
            </a:r>
            <a:r>
              <a:rPr lang="en-US" sz="1850" dirty="0" smtClean="0">
                <a:cs typeface="Arial" pitchFamily="34" charset="0"/>
              </a:rPr>
              <a:t> to a metallic bulkhead which acts as a heat sink.</a:t>
            </a:r>
          </a:p>
          <a:p>
            <a:pPr marL="285750" lvl="0" indent="-285750">
              <a:spcBef>
                <a:spcPts val="900"/>
              </a:spcBef>
              <a:spcAft>
                <a:spcPts val="900"/>
              </a:spcAft>
              <a:buClr>
                <a:schemeClr val="accent5">
                  <a:lumMod val="75000"/>
                </a:schemeClr>
              </a:buClr>
              <a:buFont typeface="Wingdings" pitchFamily="2" charset="2"/>
              <a:buChar char="§"/>
            </a:pPr>
            <a:r>
              <a:rPr lang="en-US" sz="1850" dirty="0" smtClean="0">
                <a:cs typeface="Arial" pitchFamily="34" charset="0"/>
              </a:rPr>
              <a:t>Other components must be </a:t>
            </a:r>
            <a:r>
              <a:rPr lang="en-US" sz="1850" dirty="0" err="1" smtClean="0">
                <a:cs typeface="Arial" pitchFamily="34" charset="0"/>
              </a:rPr>
              <a:t>hardmounted</a:t>
            </a:r>
            <a:r>
              <a:rPr lang="en-US" sz="1850" dirty="0" smtClean="0">
                <a:cs typeface="Arial" pitchFamily="34" charset="0"/>
              </a:rPr>
              <a:t> in order to maintain optical or mechanical alignment.</a:t>
            </a:r>
          </a:p>
          <a:p>
            <a:pPr marL="285750" lvl="0" indent="-285750">
              <a:spcBef>
                <a:spcPts val="900"/>
              </a:spcBef>
              <a:spcAft>
                <a:spcPts val="900"/>
              </a:spcAft>
              <a:buClr>
                <a:schemeClr val="accent5">
                  <a:lumMod val="75000"/>
                </a:schemeClr>
              </a:buClr>
              <a:buFont typeface="Wingdings" pitchFamily="2" charset="2"/>
              <a:buChar char="§"/>
            </a:pPr>
            <a:r>
              <a:rPr lang="en-US" sz="1850" dirty="0" smtClean="0">
                <a:cs typeface="Arial" pitchFamily="34" charset="0"/>
              </a:rPr>
              <a:t>Some components like hard drives have servo-control systems.  </a:t>
            </a:r>
            <a:r>
              <a:rPr lang="en-US" sz="1850" dirty="0" err="1" smtClean="0">
                <a:cs typeface="Arial" pitchFamily="34" charset="0"/>
              </a:rPr>
              <a:t>Hardmounting</a:t>
            </a:r>
            <a:r>
              <a:rPr lang="en-US" sz="1850" dirty="0" smtClean="0">
                <a:cs typeface="Arial" pitchFamily="34" charset="0"/>
              </a:rPr>
              <a:t> may be necessary for proper operation.</a:t>
            </a:r>
          </a:p>
          <a:p>
            <a:pPr marL="285750" lvl="0" indent="-285750">
              <a:spcBef>
                <a:spcPts val="900"/>
              </a:spcBef>
              <a:spcAft>
                <a:spcPts val="900"/>
              </a:spcAft>
              <a:buClr>
                <a:schemeClr val="accent5">
                  <a:lumMod val="75000"/>
                </a:schemeClr>
              </a:buClr>
              <a:buFont typeface="Wingdings" pitchFamily="2" charset="2"/>
              <a:buChar char="§"/>
            </a:pPr>
            <a:endParaRPr lang="en-US" dirty="0" smtClean="0">
              <a:cs typeface="Arial" pitchFamily="34" charset="0"/>
            </a:endParaRPr>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17</a:t>
            </a:fld>
            <a:endParaRPr lang="en-US" dirty="0"/>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SDOF System </a:t>
            </a:r>
            <a:endParaRPr lang="en-US" sz="2000" b="1" dirty="0">
              <a:solidFill>
                <a:schemeClr val="accent5">
                  <a:lumMod val="75000"/>
                </a:schemeClr>
              </a:solidFill>
              <a:latin typeface="Arial" pitchFamily="34" charset="0"/>
              <a:cs typeface="Arial" pitchFamily="34" charset="0"/>
            </a:endParaRPr>
          </a:p>
        </p:txBody>
      </p:sp>
      <p:pic>
        <p:nvPicPr>
          <p:cNvPr id="6" name="Picture 5" descr="sdd22"/>
          <p:cNvPicPr>
            <a:picLocks noChangeAspect="1" noChangeArrowheads="1"/>
          </p:cNvPicPr>
          <p:nvPr/>
        </p:nvPicPr>
        <p:blipFill>
          <a:blip r:embed="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1376363" y="2260600"/>
            <a:ext cx="6391275" cy="2336800"/>
          </a:xfrm>
          <a:prstGeom prst="rect">
            <a:avLst/>
          </a:prstGeom>
          <a:noFill/>
          <a:extLst>
            <a:ext uri="{909E8E84-426E-40DD-AFC4-6F175D3DCCD1}">
              <a14:hiddenFill xmlns:a14="http://schemas.microsoft.com/office/drawing/2010/main" xmlns:lc="http://schemas.openxmlformats.org/drawingml/2006/lockedCanvas" xmlns="">
                <a:solidFill>
                  <a:srgbClr val="FFFFFF"/>
                </a:solidFill>
              </a14:hiddenFill>
            </a:ext>
          </a:extLst>
        </p:spPr>
      </p:pic>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18</a:t>
            </a:fld>
            <a:endParaRPr lang="en-US" dirty="0"/>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Free Body Diagram </a:t>
            </a:r>
            <a:endParaRPr lang="en-US" sz="2000" b="1" dirty="0">
              <a:solidFill>
                <a:schemeClr val="accent5">
                  <a:lumMod val="75000"/>
                </a:schemeClr>
              </a:solidFill>
              <a:latin typeface="Arial" pitchFamily="34" charset="0"/>
              <a:cs typeface="Arial" pitchFamily="34" charset="0"/>
            </a:endParaRPr>
          </a:p>
        </p:txBody>
      </p:sp>
      <p:pic>
        <p:nvPicPr>
          <p:cNvPr id="6" name="Picture 5" descr="sd3"/>
          <p:cNvPicPr>
            <a:picLocks noChangeAspect="1" noChangeArrowheads="1"/>
          </p:cNvPicPr>
          <p:nvPr/>
        </p:nvPicPr>
        <p:blipFill>
          <a:blip r:embed="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2743200" y="1295400"/>
            <a:ext cx="2946400" cy="2921000"/>
          </a:xfrm>
          <a:prstGeom prst="rect">
            <a:avLst/>
          </a:prstGeom>
          <a:noFill/>
          <a:extLst>
            <a:ext uri="{909E8E84-426E-40DD-AFC4-6F175D3DCCD1}">
              <a14:hiddenFill xmlns:a14="http://schemas.microsoft.com/office/drawing/2010/main" xmlns:lc="http://schemas.openxmlformats.org/drawingml/2006/lockedCanvas" xmlns="">
                <a:solidFill>
                  <a:srgbClr val="FFFFFF"/>
                </a:solidFill>
              </a14:hiddenFill>
            </a:ext>
          </a:extLst>
        </p:spPr>
      </p:pic>
      <p:sp>
        <p:nvSpPr>
          <p:cNvPr id="10" name="Text Box 90"/>
          <p:cNvSpPr txBox="1">
            <a:spLocks noChangeArrowheads="1"/>
          </p:cNvSpPr>
          <p:nvPr/>
        </p:nvSpPr>
        <p:spPr bwMode="auto">
          <a:xfrm>
            <a:off x="838200" y="4724400"/>
            <a:ext cx="5867400" cy="336550"/>
          </a:xfrm>
          <a:prstGeom prst="rect">
            <a:avLst/>
          </a:prstGeom>
          <a:noFill/>
          <a:ln>
            <a:noFill/>
          </a:ln>
          <a:effectLst/>
          <a:extLst>
            <a:ext uri="{909E8E84-426E-40DD-AFC4-6F175D3DCCD1}">
              <a14:hiddenFill xmlns="" xmlns:lc="http://schemas.openxmlformats.org/drawingml/2006/lockedCanvas" xmlns:a14="http://schemas.microsoft.com/office/drawing/2010/main">
                <a:solidFill>
                  <a:schemeClr val="accent1"/>
                </a:solidFill>
              </a14:hiddenFill>
            </a:ext>
            <a:ext uri="{91240B29-F687-4F45-9708-019B960494DF}">
              <a14:hiddenLine xmlns="" xmlns:lc="http://schemas.openxmlformats.org/drawingml/2006/lockedCanvas" xmlns:a14="http://schemas.microsoft.com/office/drawing/2010/main" w="9525">
                <a:solidFill>
                  <a:schemeClr val="tx1"/>
                </a:solidFill>
                <a:miter lim="800000"/>
                <a:headEnd/>
                <a:tailEnd/>
              </a14:hiddenLine>
            </a:ext>
            <a:ext uri="{AF507438-7753-43E0-B8FC-AC1667EBCBE1}">
              <a14:hiddenEffects xmlns="" xmlns:lc="http://schemas.openxmlformats.org/drawingml/2006/lockedCanva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50000"/>
              </a:spcBef>
            </a:pPr>
            <a:r>
              <a:rPr lang="en-US" sz="1600" dirty="0">
                <a:latin typeface="Arial" pitchFamily="34" charset="0"/>
                <a:cs typeface="Arial" pitchFamily="34" charset="0"/>
              </a:rPr>
              <a:t>Summation of </a:t>
            </a:r>
            <a:r>
              <a:rPr lang="en-US" sz="1600" dirty="0" smtClean="0">
                <a:latin typeface="Arial" pitchFamily="34" charset="0"/>
                <a:cs typeface="Arial" pitchFamily="34" charset="0"/>
              </a:rPr>
              <a:t>forces</a:t>
            </a:r>
            <a:r>
              <a:rPr lang="en-US" sz="1400" b="1" dirty="0" smtClean="0">
                <a:latin typeface="Arial" pitchFamily="34" charset="0"/>
              </a:rPr>
              <a:t> </a:t>
            </a:r>
            <a:endParaRPr lang="en-US" sz="1400" b="1" dirty="0">
              <a:latin typeface="Arial" pitchFamily="34" charset="0"/>
            </a:endParaRPr>
          </a:p>
        </p:txBody>
      </p:sp>
      <p:pic>
        <p:nvPicPr>
          <p:cNvPr id="121857" name="Picture 1"/>
          <p:cNvPicPr>
            <a:picLocks noChangeAspect="1" noChangeArrowheads="1"/>
          </p:cNvPicPr>
          <p:nvPr/>
        </p:nvPicPr>
        <p:blipFill>
          <a:blip r:embed="rId4" cstate="print"/>
          <a:srcRect/>
          <a:stretch>
            <a:fillRect/>
          </a:stretch>
        </p:blipFill>
        <p:spPr bwMode="auto">
          <a:xfrm>
            <a:off x="2819400" y="5181600"/>
            <a:ext cx="3048000" cy="1159099"/>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19</a:t>
            </a:fld>
            <a:endParaRPr lang="en-US" dirty="0"/>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Derivation </a:t>
            </a:r>
            <a:endParaRPr lang="en-US" sz="2000" b="1" dirty="0">
              <a:solidFill>
                <a:schemeClr val="accent5">
                  <a:lumMod val="75000"/>
                </a:schemeClr>
              </a:solidFill>
              <a:latin typeface="Arial" pitchFamily="34" charset="0"/>
              <a:cs typeface="Arial" pitchFamily="34" charset="0"/>
            </a:endParaRPr>
          </a:p>
        </p:txBody>
      </p:sp>
      <p:sp>
        <p:nvSpPr>
          <p:cNvPr id="10" name="Slide Number Placeholder 5"/>
          <p:cNvSpPr>
            <a:spLocks noGrp="1"/>
          </p:cNvSpPr>
          <p:nvPr/>
        </p:nvSpPr>
        <p:spPr bwMode="auto">
          <a:xfrm>
            <a:off x="6591300" y="5372100"/>
            <a:ext cx="1905000" cy="457200"/>
          </a:xfrm>
          <a:prstGeom prst="rect">
            <a:avLst/>
          </a:prstGeom>
          <a:noFill/>
          <a:ln>
            <a:noFill/>
          </a:ln>
          <a:effectLst/>
          <a:extLst>
            <a:ext uri="{909E8E84-426E-40DD-AFC4-6F175D3DCCD1}">
              <a14:hiddenFill xmlns="" xmlns:lc="http://schemas.openxmlformats.org/drawingml/2006/lockedCanvas" xmlns:a14="http://schemas.microsoft.com/office/drawing/2010/main">
                <a:solidFill>
                  <a:schemeClr val="accent1"/>
                </a:solidFill>
              </a14:hiddenFill>
            </a:ext>
            <a:ext uri="{91240B29-F687-4F45-9708-019B960494DF}">
              <a14:hiddenLine xmlns="" xmlns:lc="http://schemas.openxmlformats.org/drawingml/2006/lockedCanvas" xmlns:a14="http://schemas.microsoft.com/office/drawing/2010/main" w="9525">
                <a:solidFill>
                  <a:schemeClr val="tx1"/>
                </a:solidFill>
                <a:miter lim="800000"/>
                <a:headEnd/>
                <a:tailEnd/>
              </a14:hiddenLine>
            </a:ext>
            <a:ext uri="{AF507438-7753-43E0-B8FC-AC1667EBCBE1}">
              <a14:hiddenEffects xmlns="" xmlns:lc="http://schemas.openxmlformats.org/drawingml/2006/lockedCanva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defPPr>
              <a:defRPr lang="en-US"/>
            </a:defPPr>
            <a:lvl1pPr algn="r" rtl="0" eaLnBrk="0" fontAlgn="base" hangingPunct="0">
              <a:spcBef>
                <a:spcPct val="0"/>
              </a:spcBef>
              <a:spcAft>
                <a:spcPct val="0"/>
              </a:spcAft>
              <a:defRPr sz="1400" kern="1200">
                <a:solidFill>
                  <a:schemeClr val="bg2"/>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fld id="{E0DE0430-9918-4D4B-BEC1-D8F4B7CFC571}" type="slidenum">
              <a:rPr lang="en-US"/>
              <a:pPr/>
              <a:t>19</a:t>
            </a:fld>
            <a:endParaRPr lang="en-US"/>
          </a:p>
        </p:txBody>
      </p:sp>
      <p:sp>
        <p:nvSpPr>
          <p:cNvPr id="11" name="Text Box 90"/>
          <p:cNvSpPr txBox="1">
            <a:spLocks noChangeArrowheads="1"/>
          </p:cNvSpPr>
          <p:nvPr/>
        </p:nvSpPr>
        <p:spPr bwMode="auto">
          <a:xfrm>
            <a:off x="838200" y="1524000"/>
            <a:ext cx="5867400" cy="338554"/>
          </a:xfrm>
          <a:prstGeom prst="rect">
            <a:avLst/>
          </a:prstGeom>
          <a:noFill/>
          <a:ln>
            <a:noFill/>
          </a:ln>
          <a:effectLst/>
          <a:extLst>
            <a:ext uri="{909E8E84-426E-40DD-AFC4-6F175D3DCCD1}">
              <a14:hiddenFill xmlns="" xmlns:lc="http://schemas.openxmlformats.org/drawingml/2006/lockedCanvas" xmlns:a14="http://schemas.microsoft.com/office/drawing/2010/main">
                <a:solidFill>
                  <a:schemeClr val="accent1"/>
                </a:solidFill>
              </a14:hiddenFill>
            </a:ext>
            <a:ext uri="{91240B29-F687-4F45-9708-019B960494DF}">
              <a14:hiddenLine xmlns="" xmlns:lc="http://schemas.openxmlformats.org/drawingml/2006/lockedCanvas" xmlns:a14="http://schemas.microsoft.com/office/drawing/2010/main" w="9525">
                <a:solidFill>
                  <a:schemeClr val="tx1"/>
                </a:solidFill>
                <a:miter lim="800000"/>
                <a:headEnd/>
                <a:tailEnd/>
              </a14:hiddenLine>
            </a:ext>
            <a:ext uri="{AF507438-7753-43E0-B8FC-AC1667EBCBE1}">
              <a14:hiddenEffects xmlns="" xmlns:lc="http://schemas.openxmlformats.org/drawingml/2006/lockedCanva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50000"/>
              </a:spcBef>
            </a:pPr>
            <a:r>
              <a:rPr lang="en-US" sz="1600" dirty="0" smtClean="0">
                <a:latin typeface="Arial" pitchFamily="34" charset="0"/>
                <a:cs typeface="Arial" pitchFamily="34" charset="0"/>
              </a:rPr>
              <a:t>Equation of motion</a:t>
            </a:r>
            <a:r>
              <a:rPr lang="en-US" sz="1400" b="1" dirty="0" smtClean="0">
                <a:latin typeface="Arial" pitchFamily="34" charset="0"/>
              </a:rPr>
              <a:t> </a:t>
            </a:r>
            <a:endParaRPr lang="en-US" sz="1400" b="1" dirty="0">
              <a:latin typeface="Arial" pitchFamily="34" charset="0"/>
            </a:endParaRPr>
          </a:p>
        </p:txBody>
      </p:sp>
      <p:sp>
        <p:nvSpPr>
          <p:cNvPr id="14" name="Text Box 95"/>
          <p:cNvSpPr txBox="1">
            <a:spLocks noChangeArrowheads="1"/>
          </p:cNvSpPr>
          <p:nvPr/>
        </p:nvSpPr>
        <p:spPr bwMode="auto">
          <a:xfrm>
            <a:off x="685800" y="2819400"/>
            <a:ext cx="7086600" cy="703263"/>
          </a:xfrm>
          <a:prstGeom prst="rect">
            <a:avLst/>
          </a:prstGeom>
          <a:noFill/>
          <a:ln>
            <a:noFill/>
          </a:ln>
          <a:effectLst/>
          <a:extLst>
            <a:ext uri="{909E8E84-426E-40DD-AFC4-6F175D3DCCD1}">
              <a14:hiddenFill xmlns="" xmlns:lc="http://schemas.openxmlformats.org/drawingml/2006/lockedCanvas" xmlns:a14="http://schemas.microsoft.com/office/drawing/2010/main">
                <a:solidFill>
                  <a:schemeClr val="accent1"/>
                </a:solidFill>
              </a14:hiddenFill>
            </a:ext>
            <a:ext uri="{91240B29-F687-4F45-9708-019B960494DF}">
              <a14:hiddenLine xmlns="" xmlns:lc="http://schemas.openxmlformats.org/drawingml/2006/lockedCanvas" xmlns:a14="http://schemas.microsoft.com/office/drawing/2010/main" w="9525">
                <a:solidFill>
                  <a:schemeClr val="tx1"/>
                </a:solidFill>
                <a:miter lim="800000"/>
                <a:headEnd/>
                <a:tailEnd/>
              </a14:hiddenLine>
            </a:ext>
            <a:ext uri="{AF507438-7753-43E0-B8FC-AC1667EBCBE1}">
              <a14:hiddenEffects xmlns="" xmlns:lc="http://schemas.openxmlformats.org/drawingml/2006/lockedCanva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50000"/>
              </a:spcBef>
            </a:pPr>
            <a:r>
              <a:rPr lang="en-US" sz="1600" dirty="0">
                <a:latin typeface="Arial" pitchFamily="34" charset="0"/>
                <a:cs typeface="Arial" pitchFamily="34" charset="0"/>
              </a:rPr>
              <a:t>Let z = x - y.  The variable z is thus the relative displacement.</a:t>
            </a:r>
            <a:endParaRPr lang="en-US" sz="1600" dirty="0">
              <a:latin typeface="Arial" pitchFamily="34" charset="0"/>
              <a:cs typeface="Times New Roman" pitchFamily="18" charset="0"/>
            </a:endParaRPr>
          </a:p>
          <a:p>
            <a:pPr>
              <a:spcBef>
                <a:spcPct val="50000"/>
              </a:spcBef>
            </a:pPr>
            <a:r>
              <a:rPr lang="en-US" sz="1600" dirty="0">
                <a:latin typeface="Arial" pitchFamily="34" charset="0"/>
                <a:cs typeface="Arial" pitchFamily="34" charset="0"/>
              </a:rPr>
              <a:t>Substituting the relative displacement  yields</a:t>
            </a:r>
            <a:r>
              <a:rPr lang="en-US" sz="1600" dirty="0">
                <a:latin typeface="Arial" pitchFamily="34" charset="0"/>
              </a:rPr>
              <a:t> </a:t>
            </a:r>
          </a:p>
        </p:txBody>
      </p:sp>
      <p:sp>
        <p:nvSpPr>
          <p:cNvPr id="17" name="Text Box 102"/>
          <p:cNvSpPr txBox="1">
            <a:spLocks noChangeArrowheads="1"/>
          </p:cNvSpPr>
          <p:nvPr/>
        </p:nvSpPr>
        <p:spPr bwMode="auto">
          <a:xfrm>
            <a:off x="838200" y="5029200"/>
            <a:ext cx="5410200" cy="336550"/>
          </a:xfrm>
          <a:prstGeom prst="rect">
            <a:avLst/>
          </a:prstGeom>
          <a:noFill/>
          <a:ln>
            <a:noFill/>
          </a:ln>
          <a:effectLst/>
          <a:extLst>
            <a:ext uri="{909E8E84-426E-40DD-AFC4-6F175D3DCCD1}">
              <a14:hiddenFill xmlns="" xmlns:lc="http://schemas.openxmlformats.org/drawingml/2006/lockedCanvas" xmlns:a14="http://schemas.microsoft.com/office/drawing/2010/main">
                <a:solidFill>
                  <a:schemeClr val="accent1"/>
                </a:solidFill>
              </a14:hiddenFill>
            </a:ext>
            <a:ext uri="{91240B29-F687-4F45-9708-019B960494DF}">
              <a14:hiddenLine xmlns="" xmlns:lc="http://schemas.openxmlformats.org/drawingml/2006/lockedCanvas" xmlns:a14="http://schemas.microsoft.com/office/drawing/2010/main" w="9525">
                <a:solidFill>
                  <a:schemeClr val="tx1"/>
                </a:solidFill>
                <a:miter lim="800000"/>
                <a:headEnd/>
                <a:tailEnd/>
              </a14:hiddenLine>
            </a:ext>
            <a:ext uri="{AF507438-7753-43E0-B8FC-AC1667EBCBE1}">
              <a14:hiddenEffects xmlns="" xmlns:lc="http://schemas.openxmlformats.org/drawingml/2006/lockedCanva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spcBef>
                <a:spcPct val="50000"/>
              </a:spcBef>
            </a:pPr>
            <a:r>
              <a:rPr lang="en-US" sz="1600" dirty="0">
                <a:latin typeface="Arial" pitchFamily="34" charset="0"/>
                <a:cs typeface="Arial" pitchFamily="34" charset="0"/>
              </a:rPr>
              <a:t>Dividing through by mass yields</a:t>
            </a:r>
            <a:r>
              <a:rPr lang="en-US" sz="1400" dirty="0">
                <a:latin typeface="Arial" pitchFamily="34" charset="0"/>
              </a:rPr>
              <a:t> </a:t>
            </a:r>
          </a:p>
        </p:txBody>
      </p:sp>
      <p:pic>
        <p:nvPicPr>
          <p:cNvPr id="120833" name="Picture 1"/>
          <p:cNvPicPr>
            <a:picLocks noChangeAspect="1" noChangeArrowheads="1"/>
          </p:cNvPicPr>
          <p:nvPr/>
        </p:nvPicPr>
        <p:blipFill>
          <a:blip r:embed="rId3" cstate="print"/>
          <a:srcRect/>
          <a:stretch>
            <a:fillRect/>
          </a:stretch>
        </p:blipFill>
        <p:spPr bwMode="auto">
          <a:xfrm>
            <a:off x="2819400" y="1981200"/>
            <a:ext cx="2438400" cy="476250"/>
          </a:xfrm>
          <a:prstGeom prst="rect">
            <a:avLst/>
          </a:prstGeom>
          <a:noFill/>
          <a:ln w="9525">
            <a:noFill/>
            <a:miter lim="800000"/>
            <a:headEnd/>
            <a:tailEnd/>
          </a:ln>
        </p:spPr>
      </p:pic>
      <p:pic>
        <p:nvPicPr>
          <p:cNvPr id="120834" name="Picture 2"/>
          <p:cNvPicPr>
            <a:picLocks noChangeAspect="1" noChangeArrowheads="1"/>
          </p:cNvPicPr>
          <p:nvPr/>
        </p:nvPicPr>
        <p:blipFill>
          <a:blip r:embed="rId4" cstate="print"/>
          <a:srcRect/>
          <a:stretch>
            <a:fillRect/>
          </a:stretch>
        </p:blipFill>
        <p:spPr bwMode="auto">
          <a:xfrm>
            <a:off x="2819400" y="3657600"/>
            <a:ext cx="2505075" cy="1200150"/>
          </a:xfrm>
          <a:prstGeom prst="rect">
            <a:avLst/>
          </a:prstGeom>
          <a:noFill/>
          <a:ln w="9525">
            <a:noFill/>
            <a:miter lim="800000"/>
            <a:headEnd/>
            <a:tailEnd/>
          </a:ln>
        </p:spPr>
      </p:pic>
      <p:pic>
        <p:nvPicPr>
          <p:cNvPr id="120835" name="Picture 3"/>
          <p:cNvPicPr>
            <a:picLocks noChangeAspect="1" noChangeArrowheads="1"/>
          </p:cNvPicPr>
          <p:nvPr/>
        </p:nvPicPr>
        <p:blipFill>
          <a:blip r:embed="rId5" cstate="print"/>
          <a:srcRect/>
          <a:stretch>
            <a:fillRect/>
          </a:stretch>
        </p:blipFill>
        <p:spPr bwMode="auto">
          <a:xfrm>
            <a:off x="3048000" y="5562600"/>
            <a:ext cx="2447925" cy="5429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algn="l"/>
            <a:r>
              <a:rPr lang="en-US" sz="2400" b="1" dirty="0" smtClean="0">
                <a:solidFill>
                  <a:schemeClr val="accent5">
                    <a:lumMod val="75000"/>
                  </a:schemeClr>
                </a:solidFill>
                <a:latin typeface="Arial" pitchFamily="34" charset="0"/>
                <a:cs typeface="Arial" pitchFamily="34" charset="0"/>
              </a:rPr>
              <a:t>This presentation is sponsored by</a:t>
            </a:r>
          </a:p>
        </p:txBody>
      </p:sp>
      <p:pic>
        <p:nvPicPr>
          <p:cNvPr id="4101" name="Picture 1" descr="http://www.dynamic-concepts.com/images/logo_home.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76375" y="4329113"/>
            <a:ext cx="1400175" cy="590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2"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dirty="0"/>
          </a:p>
        </p:txBody>
      </p:sp>
      <p:sp>
        <p:nvSpPr>
          <p:cNvPr id="4103" name="Rectangle 4"/>
          <p:cNvSpPr>
            <a:spLocks noChangeArrowheads="1"/>
          </p:cNvSpPr>
          <p:nvPr/>
        </p:nvSpPr>
        <p:spPr bwMode="auto">
          <a:xfrm>
            <a:off x="1295400" y="3258463"/>
            <a:ext cx="3168650"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en-US" sz="1600" b="1" dirty="0">
                <a:solidFill>
                  <a:schemeClr val="tx1"/>
                </a:solidFill>
                <a:latin typeface="Verdana" pitchFamily="34" charset="0"/>
                <a:ea typeface="Verdana" pitchFamily="34" charset="0"/>
                <a:cs typeface="Verdana" pitchFamily="34" charset="0"/>
              </a:rPr>
              <a:t>NASA Engineering &amp; Safety Center (NESC</a:t>
            </a:r>
            <a:r>
              <a:rPr lang="en-US" sz="1600" b="1" dirty="0" smtClean="0">
                <a:solidFill>
                  <a:schemeClr val="tx1"/>
                </a:solidFill>
                <a:latin typeface="Verdana" pitchFamily="34" charset="0"/>
                <a:ea typeface="Verdana" pitchFamily="34" charset="0"/>
                <a:cs typeface="Verdana" pitchFamily="34" charset="0"/>
              </a:rPr>
              <a:t>)</a:t>
            </a:r>
            <a:endParaRPr lang="en-US" sz="1600" dirty="0">
              <a:solidFill>
                <a:schemeClr val="tx1"/>
              </a:solidFill>
              <a:latin typeface="Verdana" pitchFamily="34" charset="0"/>
              <a:ea typeface="Verdana" pitchFamily="34" charset="0"/>
              <a:cs typeface="Verdana" pitchFamily="34" charset="0"/>
            </a:endParaRPr>
          </a:p>
          <a:p>
            <a:endParaRPr lang="en-US" dirty="0"/>
          </a:p>
        </p:txBody>
      </p:sp>
      <p:sp>
        <p:nvSpPr>
          <p:cNvPr id="4104" name="Rectangle 5"/>
          <p:cNvSpPr>
            <a:spLocks noChangeArrowheads="1"/>
          </p:cNvSpPr>
          <p:nvPr/>
        </p:nvSpPr>
        <p:spPr bwMode="auto">
          <a:xfrm>
            <a:off x="1476375" y="5003800"/>
            <a:ext cx="4283075"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r>
              <a:rPr lang="en-US" sz="1600" b="1" dirty="0">
                <a:solidFill>
                  <a:srgbClr val="003399"/>
                </a:solidFill>
                <a:latin typeface="Verdana" pitchFamily="34" charset="0"/>
                <a:ea typeface="Calibri" pitchFamily="34" charset="0"/>
                <a:cs typeface="Arial" charset="0"/>
              </a:rPr>
              <a:t>Dynamic Concepts, Inc.</a:t>
            </a:r>
            <a:r>
              <a:rPr lang="en-US" sz="1600" b="1" dirty="0">
                <a:solidFill>
                  <a:srgbClr val="003399"/>
                </a:solidFill>
                <a:latin typeface="Calibri" pitchFamily="34" charset="0"/>
                <a:ea typeface="Calibri" pitchFamily="34" charset="0"/>
                <a:cs typeface="Arial" charset="0"/>
              </a:rPr>
              <a:t> </a:t>
            </a:r>
            <a:br>
              <a:rPr lang="en-US" sz="1600" b="1" dirty="0">
                <a:solidFill>
                  <a:srgbClr val="003399"/>
                </a:solidFill>
                <a:latin typeface="Calibri" pitchFamily="34" charset="0"/>
                <a:ea typeface="Calibri" pitchFamily="34" charset="0"/>
                <a:cs typeface="Arial" charset="0"/>
              </a:rPr>
            </a:br>
            <a:r>
              <a:rPr lang="en-US" sz="1600" b="1" dirty="0">
                <a:solidFill>
                  <a:srgbClr val="003399"/>
                </a:solidFill>
                <a:latin typeface="Calibri" pitchFamily="34" charset="0"/>
                <a:ea typeface="Calibri" pitchFamily="34" charset="0"/>
                <a:cs typeface="Arial" charset="0"/>
              </a:rPr>
              <a:t>Huntsville, Alabama</a:t>
            </a:r>
            <a:endParaRPr lang="en-US" sz="1600" dirty="0">
              <a:solidFill>
                <a:srgbClr val="003399"/>
              </a:solidFill>
              <a:ea typeface="Calibri" pitchFamily="34" charset="0"/>
              <a:cs typeface="Arial" charset="0"/>
            </a:endParaRPr>
          </a:p>
        </p:txBody>
      </p:sp>
      <p:sp>
        <p:nvSpPr>
          <p:cNvPr id="2" name="Slide Number Placeholder 1"/>
          <p:cNvSpPr>
            <a:spLocks noGrp="1"/>
          </p:cNvSpPr>
          <p:nvPr>
            <p:ph type="sldNum" sz="quarter" idx="12"/>
          </p:nvPr>
        </p:nvSpPr>
        <p:spPr/>
        <p:txBody>
          <a:bodyPr/>
          <a:lstStyle/>
          <a:p>
            <a:fld id="{B484842E-5D5F-47DB-8A50-E3874C6A648E}" type="slidenum">
              <a:rPr lang="en-US" smtClean="0"/>
              <a:pPr/>
              <a:t>2</a:t>
            </a:fld>
            <a:endParaRPr lang="en-US" dirty="0"/>
          </a:p>
        </p:txBody>
      </p:sp>
      <p:pic>
        <p:nvPicPr>
          <p:cNvPr id="9" name="Picture 4" descr="http://tfaws.nasa.gov/TFAWS11/Images/70564main_nesc_logo.jpg"/>
          <p:cNvPicPr>
            <a:picLocks noChangeAspect="1" noChangeArrowheads="1"/>
          </p:cNvPicPr>
          <p:nvPr/>
        </p:nvPicPr>
        <p:blipFill>
          <a:blip r:embed="rId5" cstate="print"/>
          <a:srcRect/>
          <a:stretch>
            <a:fillRect/>
          </a:stretch>
        </p:blipFill>
        <p:spPr bwMode="auto">
          <a:xfrm>
            <a:off x="1371600" y="1447800"/>
            <a:ext cx="1371600" cy="1371601"/>
          </a:xfrm>
          <a:prstGeom prst="rect">
            <a:avLst/>
          </a:prstGeom>
          <a:noFill/>
        </p:spPr>
      </p:pic>
    </p:spTree>
    <p:custDataLst>
      <p:tags r:id="rId1"/>
    </p:custDataLst>
    <p:extLst>
      <p:ext uri="{BB962C8B-B14F-4D97-AF65-F5344CB8AC3E}">
        <p14:creationId xmlns:p14="http://schemas.microsoft.com/office/powerpoint/2010/main" xmlns="" val="2658783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20</a:t>
            </a:fld>
            <a:endParaRPr lang="en-US" dirty="0"/>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Derivation (cont.) </a:t>
            </a:r>
            <a:endParaRPr lang="en-US" sz="2000" b="1" dirty="0">
              <a:solidFill>
                <a:schemeClr val="accent5">
                  <a:lumMod val="75000"/>
                </a:schemeClr>
              </a:solidFill>
              <a:latin typeface="Arial" pitchFamily="34" charset="0"/>
              <a:cs typeface="Arial" pitchFamily="34" charset="0"/>
            </a:endParaRPr>
          </a:p>
        </p:txBody>
      </p:sp>
      <p:pic>
        <p:nvPicPr>
          <p:cNvPr id="123906" name="Picture 2"/>
          <p:cNvPicPr>
            <a:picLocks noChangeAspect="1" noChangeArrowheads="1"/>
          </p:cNvPicPr>
          <p:nvPr/>
        </p:nvPicPr>
        <p:blipFill>
          <a:blip r:embed="rId4" cstate="print"/>
          <a:srcRect/>
          <a:stretch>
            <a:fillRect/>
          </a:stretch>
        </p:blipFill>
        <p:spPr bwMode="auto">
          <a:xfrm>
            <a:off x="2286000" y="2088133"/>
            <a:ext cx="1752600" cy="1036067"/>
          </a:xfrm>
          <a:prstGeom prst="rect">
            <a:avLst/>
          </a:prstGeom>
          <a:noFill/>
          <a:ln w="9525">
            <a:noFill/>
            <a:miter lim="800000"/>
            <a:headEnd/>
            <a:tailEnd/>
          </a:ln>
        </p:spPr>
      </p:pic>
      <p:pic>
        <p:nvPicPr>
          <p:cNvPr id="123907" name="Picture 3"/>
          <p:cNvPicPr>
            <a:picLocks noChangeAspect="1" noChangeArrowheads="1"/>
          </p:cNvPicPr>
          <p:nvPr/>
        </p:nvPicPr>
        <p:blipFill>
          <a:blip r:embed="rId5" cstate="print"/>
          <a:srcRect/>
          <a:stretch>
            <a:fillRect/>
          </a:stretch>
        </p:blipFill>
        <p:spPr bwMode="auto">
          <a:xfrm>
            <a:off x="1981200" y="5334000"/>
            <a:ext cx="2666626" cy="561975"/>
          </a:xfrm>
          <a:prstGeom prst="rect">
            <a:avLst/>
          </a:prstGeom>
          <a:noFill/>
          <a:ln w="9525">
            <a:noFill/>
            <a:miter lim="800000"/>
            <a:headEnd/>
            <a:tailEnd/>
          </a:ln>
        </p:spPr>
      </p:pic>
      <p:sp>
        <p:nvSpPr>
          <p:cNvPr id="18" name="TextBox 17"/>
          <p:cNvSpPr txBox="1"/>
          <p:nvPr/>
        </p:nvSpPr>
        <p:spPr>
          <a:xfrm>
            <a:off x="3048000" y="3733800"/>
            <a:ext cx="3657600" cy="369332"/>
          </a:xfrm>
          <a:prstGeom prst="rect">
            <a:avLst/>
          </a:prstGeom>
          <a:noFill/>
        </p:spPr>
        <p:txBody>
          <a:bodyPr wrap="square" rtlCol="0">
            <a:spAutoFit/>
          </a:bodyPr>
          <a:lstStyle/>
          <a:p>
            <a:r>
              <a:rPr lang="en-US" dirty="0" smtClean="0"/>
              <a:t> is the natural frequency (</a:t>
            </a:r>
            <a:r>
              <a:rPr lang="en-US" dirty="0" err="1" smtClean="0"/>
              <a:t>rad</a:t>
            </a:r>
            <a:r>
              <a:rPr lang="en-US" dirty="0" smtClean="0"/>
              <a:t>/sec)</a:t>
            </a:r>
            <a:endParaRPr lang="en-US" dirty="0"/>
          </a:p>
        </p:txBody>
      </p:sp>
      <p:pic>
        <p:nvPicPr>
          <p:cNvPr id="123908" name="Picture 4"/>
          <p:cNvPicPr>
            <a:picLocks noChangeAspect="1" noChangeArrowheads="1"/>
          </p:cNvPicPr>
          <p:nvPr/>
        </p:nvPicPr>
        <p:blipFill>
          <a:blip r:embed="rId6" cstate="print"/>
          <a:srcRect/>
          <a:stretch>
            <a:fillRect/>
          </a:stretch>
        </p:blipFill>
        <p:spPr bwMode="auto">
          <a:xfrm>
            <a:off x="2362200" y="3714750"/>
            <a:ext cx="457200" cy="381000"/>
          </a:xfrm>
          <a:prstGeom prst="rect">
            <a:avLst/>
          </a:prstGeom>
          <a:noFill/>
          <a:ln w="9525">
            <a:noFill/>
            <a:miter lim="800000"/>
            <a:headEnd/>
            <a:tailEnd/>
          </a:ln>
        </p:spPr>
      </p:pic>
      <p:pic>
        <p:nvPicPr>
          <p:cNvPr id="123909" name="Picture 5"/>
          <p:cNvPicPr>
            <a:picLocks noChangeAspect="1" noChangeArrowheads="1"/>
          </p:cNvPicPr>
          <p:nvPr/>
        </p:nvPicPr>
        <p:blipFill>
          <a:blip r:embed="rId7" cstate="print"/>
          <a:srcRect/>
          <a:stretch>
            <a:fillRect/>
          </a:stretch>
        </p:blipFill>
        <p:spPr bwMode="auto">
          <a:xfrm>
            <a:off x="2438400" y="4419600"/>
            <a:ext cx="152400" cy="342900"/>
          </a:xfrm>
          <a:prstGeom prst="rect">
            <a:avLst/>
          </a:prstGeom>
          <a:noFill/>
          <a:ln w="9525">
            <a:noFill/>
            <a:miter lim="800000"/>
            <a:headEnd/>
            <a:tailEnd/>
          </a:ln>
        </p:spPr>
      </p:pic>
      <p:sp>
        <p:nvSpPr>
          <p:cNvPr id="21" name="Rectangle 20"/>
          <p:cNvSpPr/>
          <p:nvPr/>
        </p:nvSpPr>
        <p:spPr>
          <a:xfrm>
            <a:off x="3048000" y="4419600"/>
            <a:ext cx="2058128" cy="369332"/>
          </a:xfrm>
          <a:prstGeom prst="rect">
            <a:avLst/>
          </a:prstGeom>
        </p:spPr>
        <p:txBody>
          <a:bodyPr wrap="none">
            <a:spAutoFit/>
          </a:bodyPr>
          <a:lstStyle/>
          <a:p>
            <a:r>
              <a:rPr lang="en-US" dirty="0" smtClean="0"/>
              <a:t>is the damping ratio</a:t>
            </a:r>
            <a:endParaRPr lang="en-US" dirty="0"/>
          </a:p>
        </p:txBody>
      </p:sp>
      <p:sp>
        <p:nvSpPr>
          <p:cNvPr id="22" name="Rectangle 21"/>
          <p:cNvSpPr/>
          <p:nvPr/>
        </p:nvSpPr>
        <p:spPr>
          <a:xfrm>
            <a:off x="1295400" y="1600200"/>
            <a:ext cx="1510798" cy="369332"/>
          </a:xfrm>
          <a:prstGeom prst="rect">
            <a:avLst/>
          </a:prstGeom>
        </p:spPr>
        <p:txBody>
          <a:bodyPr wrap="none">
            <a:spAutoFit/>
          </a:bodyPr>
          <a:lstStyle/>
          <a:p>
            <a:r>
              <a:rPr lang="en-US" dirty="0" smtClean="0"/>
              <a:t>By convention</a:t>
            </a:r>
            <a:endParaRPr lang="en-US"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21</a:t>
            </a:fld>
            <a:endParaRPr lang="en-US" dirty="0"/>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Base Excitation </a:t>
            </a:r>
            <a:endParaRPr lang="en-US" sz="2000" b="1" dirty="0">
              <a:solidFill>
                <a:schemeClr val="accent5">
                  <a:lumMod val="75000"/>
                </a:schemeClr>
              </a:solidFill>
              <a:latin typeface="Arial" pitchFamily="34" charset="0"/>
              <a:cs typeface="Arial" pitchFamily="34" charset="0"/>
            </a:endParaRPr>
          </a:p>
        </p:txBody>
      </p:sp>
      <p:pic>
        <p:nvPicPr>
          <p:cNvPr id="79875" name="Picture 3"/>
          <p:cNvPicPr>
            <a:picLocks noChangeAspect="1" noChangeArrowheads="1"/>
          </p:cNvPicPr>
          <p:nvPr/>
        </p:nvPicPr>
        <p:blipFill>
          <a:blip r:embed="rId3" cstate="print"/>
          <a:srcRect/>
          <a:stretch>
            <a:fillRect/>
          </a:stretch>
        </p:blipFill>
        <p:spPr bwMode="auto">
          <a:xfrm>
            <a:off x="1295400" y="4572000"/>
            <a:ext cx="4495800" cy="611041"/>
          </a:xfrm>
          <a:prstGeom prst="rect">
            <a:avLst/>
          </a:prstGeom>
          <a:noFill/>
          <a:ln w="9525">
            <a:noFill/>
            <a:miter lim="800000"/>
            <a:headEnd/>
            <a:tailEnd/>
          </a:ln>
        </p:spPr>
      </p:pic>
      <p:sp>
        <p:nvSpPr>
          <p:cNvPr id="6" name="Rectangle 5"/>
          <p:cNvSpPr/>
          <p:nvPr/>
        </p:nvSpPr>
        <p:spPr>
          <a:xfrm>
            <a:off x="3733800" y="3124200"/>
            <a:ext cx="3810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q1.png"/>
          <p:cNvPicPr>
            <a:picLocks noChangeAspect="1"/>
          </p:cNvPicPr>
          <p:nvPr/>
        </p:nvPicPr>
        <p:blipFill>
          <a:blip r:embed="rId4" cstate="print"/>
          <a:stretch>
            <a:fillRect/>
          </a:stretch>
        </p:blipFill>
        <p:spPr>
          <a:xfrm>
            <a:off x="1219200" y="1981200"/>
            <a:ext cx="2743200" cy="1379621"/>
          </a:xfrm>
          <a:prstGeom prst="rect">
            <a:avLst/>
          </a:prstGeom>
        </p:spPr>
      </p:pic>
      <p:sp>
        <p:nvSpPr>
          <p:cNvPr id="8" name="TextBox 7"/>
          <p:cNvSpPr txBox="1"/>
          <p:nvPr/>
        </p:nvSpPr>
        <p:spPr>
          <a:xfrm>
            <a:off x="685800" y="3886200"/>
            <a:ext cx="5410200" cy="369332"/>
          </a:xfrm>
          <a:prstGeom prst="rect">
            <a:avLst/>
          </a:prstGeom>
          <a:noFill/>
        </p:spPr>
        <p:txBody>
          <a:bodyPr wrap="square" rtlCol="0">
            <a:spAutoFit/>
          </a:bodyPr>
          <a:lstStyle/>
          <a:p>
            <a:r>
              <a:rPr lang="en-US" dirty="0" smtClean="0"/>
              <a:t>Equation of Motion</a:t>
            </a:r>
            <a:endParaRPr lang="en-US" dirty="0"/>
          </a:p>
        </p:txBody>
      </p:sp>
      <p:sp>
        <p:nvSpPr>
          <p:cNvPr id="9" name="TextBox 8"/>
          <p:cNvSpPr txBox="1"/>
          <p:nvPr/>
        </p:nvSpPr>
        <p:spPr>
          <a:xfrm>
            <a:off x="762000" y="5638800"/>
            <a:ext cx="5410200" cy="369332"/>
          </a:xfrm>
          <a:prstGeom prst="rect">
            <a:avLst/>
          </a:prstGeom>
          <a:noFill/>
        </p:spPr>
        <p:txBody>
          <a:bodyPr wrap="square" rtlCol="0">
            <a:spAutoFit/>
          </a:bodyPr>
          <a:lstStyle/>
          <a:p>
            <a:r>
              <a:rPr lang="en-US" dirty="0" smtClean="0"/>
              <a:t>Solve using Laplace transforms.</a:t>
            </a:r>
            <a:endParaRPr lang="en-US" dirty="0"/>
          </a:p>
        </p:txBody>
      </p:sp>
      <p:sp>
        <p:nvSpPr>
          <p:cNvPr id="10" name="TextBox 9"/>
          <p:cNvSpPr txBox="1"/>
          <p:nvPr/>
        </p:nvSpPr>
        <p:spPr>
          <a:xfrm>
            <a:off x="685800" y="1371600"/>
            <a:ext cx="5410200" cy="369332"/>
          </a:xfrm>
          <a:prstGeom prst="rect">
            <a:avLst/>
          </a:prstGeom>
          <a:noFill/>
        </p:spPr>
        <p:txBody>
          <a:bodyPr wrap="square" rtlCol="0">
            <a:spAutoFit/>
          </a:bodyPr>
          <a:lstStyle/>
          <a:p>
            <a:r>
              <a:rPr lang="en-US" dirty="0" smtClean="0"/>
              <a:t>Half-sine Pulse</a:t>
            </a:r>
            <a:endParaRPr lang="en-US"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22</a:t>
            </a:fld>
            <a:endParaRPr lang="en-US" dirty="0"/>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SDOF Example </a:t>
            </a:r>
            <a:endParaRPr lang="en-US" sz="2000" b="1" dirty="0">
              <a:solidFill>
                <a:schemeClr val="accent5">
                  <a:lumMod val="75000"/>
                </a:schemeClr>
              </a:solidFill>
              <a:latin typeface="Arial" pitchFamily="34" charset="0"/>
              <a:cs typeface="Arial" pitchFamily="34" charset="0"/>
            </a:endParaRPr>
          </a:p>
        </p:txBody>
      </p:sp>
      <p:sp>
        <p:nvSpPr>
          <p:cNvPr id="6" name="Rectangle 5"/>
          <p:cNvSpPr/>
          <p:nvPr/>
        </p:nvSpPr>
        <p:spPr>
          <a:xfrm>
            <a:off x="685800" y="1371600"/>
            <a:ext cx="7391400" cy="892552"/>
          </a:xfrm>
          <a:prstGeom prst="rect">
            <a:avLst/>
          </a:prstGeom>
        </p:spPr>
        <p:txBody>
          <a:bodyPr wrap="square">
            <a:spAutoFit/>
          </a:bodyPr>
          <a:lstStyle/>
          <a:p>
            <a:pPr marL="285750" lvl="0" indent="-285750">
              <a:spcBef>
                <a:spcPts val="900"/>
              </a:spcBef>
              <a:spcAft>
                <a:spcPts val="900"/>
              </a:spcAft>
              <a:buClr>
                <a:schemeClr val="accent5">
                  <a:lumMod val="75000"/>
                </a:schemeClr>
              </a:buClr>
              <a:buFont typeface="Wingdings" pitchFamily="2" charset="2"/>
              <a:buChar char="§"/>
            </a:pPr>
            <a:r>
              <a:rPr lang="en-US" sz="1850" dirty="0" smtClean="0">
                <a:cs typeface="Arial" pitchFamily="34" charset="0"/>
              </a:rPr>
              <a:t>A spring-mass system is subjected to:</a:t>
            </a:r>
          </a:p>
          <a:p>
            <a:pPr marL="285750" lvl="0" indent="-285750">
              <a:spcBef>
                <a:spcPts val="900"/>
              </a:spcBef>
              <a:spcAft>
                <a:spcPts val="900"/>
              </a:spcAft>
              <a:buClr>
                <a:schemeClr val="accent5">
                  <a:lumMod val="75000"/>
                </a:schemeClr>
              </a:buClr>
            </a:pPr>
            <a:r>
              <a:rPr lang="en-US" sz="1850" dirty="0" smtClean="0">
                <a:cs typeface="Arial" pitchFamily="34" charset="0"/>
              </a:rPr>
              <a:t>                           10 G, 0.010 sec, half-sine base input</a:t>
            </a:r>
          </a:p>
        </p:txBody>
      </p:sp>
      <p:sp>
        <p:nvSpPr>
          <p:cNvPr id="7" name="Rectangle 6"/>
          <p:cNvSpPr/>
          <p:nvPr/>
        </p:nvSpPr>
        <p:spPr>
          <a:xfrm>
            <a:off x="685800" y="2514600"/>
            <a:ext cx="7848600" cy="2954655"/>
          </a:xfrm>
          <a:prstGeom prst="rect">
            <a:avLst/>
          </a:prstGeom>
        </p:spPr>
        <p:txBody>
          <a:bodyPr wrap="square">
            <a:spAutoFit/>
          </a:bodyPr>
          <a:lstStyle/>
          <a:p>
            <a:pPr marL="285750" lvl="0" indent="-285750">
              <a:spcBef>
                <a:spcPts val="900"/>
              </a:spcBef>
              <a:spcAft>
                <a:spcPts val="900"/>
              </a:spcAft>
              <a:buClr>
                <a:schemeClr val="accent5">
                  <a:lumMod val="75000"/>
                </a:schemeClr>
              </a:buClr>
              <a:buFont typeface="Wingdings" pitchFamily="2" charset="2"/>
              <a:buChar char="§"/>
            </a:pPr>
            <a:r>
              <a:rPr lang="en-US" sz="1850" dirty="0" smtClean="0">
                <a:cs typeface="Arial" pitchFamily="34" charset="0"/>
              </a:rPr>
              <a:t>The natural frequency is an independent variable</a:t>
            </a:r>
          </a:p>
          <a:p>
            <a:pPr marL="285750" lvl="0" indent="-285750">
              <a:spcBef>
                <a:spcPts val="900"/>
              </a:spcBef>
              <a:spcAft>
                <a:spcPts val="900"/>
              </a:spcAft>
              <a:buClr>
                <a:schemeClr val="accent5">
                  <a:lumMod val="75000"/>
                </a:schemeClr>
              </a:buClr>
              <a:buFont typeface="Wingdings" pitchFamily="2" charset="2"/>
              <a:buChar char="§"/>
            </a:pPr>
            <a:r>
              <a:rPr lang="en-US" sz="1850" dirty="0" smtClean="0">
                <a:cs typeface="Arial" pitchFamily="34" charset="0"/>
              </a:rPr>
              <a:t>The amplification factor is Q=10</a:t>
            </a:r>
          </a:p>
          <a:p>
            <a:pPr marL="285750" lvl="0" indent="-285750">
              <a:spcBef>
                <a:spcPts val="900"/>
              </a:spcBef>
              <a:spcAft>
                <a:spcPts val="900"/>
              </a:spcAft>
              <a:buClr>
                <a:schemeClr val="accent5">
                  <a:lumMod val="75000"/>
                </a:schemeClr>
              </a:buClr>
              <a:buFont typeface="Wingdings" pitchFamily="2" charset="2"/>
              <a:buChar char="§"/>
            </a:pPr>
            <a:r>
              <a:rPr lang="en-US" sz="1850" dirty="0" smtClean="0">
                <a:cs typeface="Arial" pitchFamily="34" charset="0"/>
              </a:rPr>
              <a:t>Will the peak response be</a:t>
            </a:r>
          </a:p>
          <a:p>
            <a:pPr marL="285750" lvl="0" indent="-285750">
              <a:spcBef>
                <a:spcPts val="900"/>
              </a:spcBef>
              <a:spcAft>
                <a:spcPts val="900"/>
              </a:spcAft>
              <a:buClr>
                <a:schemeClr val="accent5">
                  <a:lumMod val="75000"/>
                </a:schemeClr>
              </a:buClr>
            </a:pPr>
            <a:r>
              <a:rPr lang="en-US" sz="1850" dirty="0" smtClean="0">
                <a:cs typeface="Arial" pitchFamily="34" charset="0"/>
              </a:rPr>
              <a:t>            &gt; 10 G,   = 10 G,   or  &lt; 10 G ?</a:t>
            </a:r>
          </a:p>
          <a:p>
            <a:pPr marL="285750" lvl="0" indent="-285750">
              <a:spcBef>
                <a:spcPts val="900"/>
              </a:spcBef>
              <a:spcAft>
                <a:spcPts val="900"/>
              </a:spcAft>
              <a:buClr>
                <a:schemeClr val="accent5">
                  <a:lumMod val="75000"/>
                </a:schemeClr>
              </a:buClr>
              <a:buFont typeface="Wingdings" pitchFamily="2" charset="2"/>
              <a:buChar char="§"/>
            </a:pPr>
            <a:r>
              <a:rPr lang="en-US" sz="1850" dirty="0" smtClean="0">
                <a:cs typeface="Arial" pitchFamily="34" charset="0"/>
              </a:rPr>
              <a:t>Will the peak response occur during the input pulse or afterward?</a:t>
            </a:r>
          </a:p>
          <a:p>
            <a:pPr marL="285750" lvl="0" indent="-285750">
              <a:spcBef>
                <a:spcPts val="900"/>
              </a:spcBef>
              <a:spcAft>
                <a:spcPts val="900"/>
              </a:spcAft>
              <a:buClr>
                <a:schemeClr val="accent5">
                  <a:lumMod val="75000"/>
                </a:schemeClr>
              </a:buClr>
              <a:buFont typeface="Wingdings" pitchFamily="2" charset="2"/>
              <a:buChar char="§"/>
            </a:pPr>
            <a:r>
              <a:rPr lang="en-US" sz="1850" dirty="0" smtClean="0">
                <a:cs typeface="Arial" pitchFamily="34" charset="0"/>
              </a:rPr>
              <a:t>Calculate the time history response for natural frequencies = 10, 80, 500 Hz</a:t>
            </a:r>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23</a:t>
            </a:fld>
            <a:endParaRPr lang="en-US" dirty="0"/>
          </a:p>
        </p:txBody>
      </p:sp>
      <p:sp>
        <p:nvSpPr>
          <p:cNvPr id="5" name="Rectangle 4"/>
          <p:cNvSpPr/>
          <p:nvPr/>
        </p:nvSpPr>
        <p:spPr>
          <a:xfrm>
            <a:off x="457200" y="685800"/>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SDOF </a:t>
            </a:r>
            <a:r>
              <a:rPr lang="en-US" b="1" dirty="0" smtClean="0">
                <a:solidFill>
                  <a:schemeClr val="accent5">
                    <a:lumMod val="75000"/>
                  </a:schemeClr>
                </a:solidFill>
                <a:latin typeface="Arial" pitchFamily="34" charset="0"/>
                <a:cs typeface="Arial" pitchFamily="34" charset="0"/>
              </a:rPr>
              <a:t>Response to Half-Sine Base Input</a:t>
            </a:r>
            <a:r>
              <a:rPr lang="en-US" b="1" dirty="0" smtClean="0">
                <a:solidFill>
                  <a:schemeClr val="accent5">
                    <a:lumMod val="75000"/>
                  </a:schemeClr>
                </a:solidFill>
                <a:latin typeface="Arial" pitchFamily="34" charset="0"/>
                <a:cs typeface="Arial" pitchFamily="34" charset="0"/>
              </a:rPr>
              <a:t> </a:t>
            </a:r>
            <a:endParaRPr lang="en-US" b="1" dirty="0">
              <a:solidFill>
                <a:schemeClr val="accent5">
                  <a:lumMod val="75000"/>
                </a:schemeClr>
              </a:solidFill>
              <a:latin typeface="Arial" pitchFamily="34" charset="0"/>
              <a:cs typeface="Arial" pitchFamily="34" charset="0"/>
            </a:endParaRPr>
          </a:p>
        </p:txBody>
      </p:sp>
      <p:sp>
        <p:nvSpPr>
          <p:cNvPr id="9" name="TextBox 8"/>
          <p:cNvSpPr txBox="1"/>
          <p:nvPr/>
        </p:nvSpPr>
        <p:spPr>
          <a:xfrm>
            <a:off x="609600" y="1371600"/>
            <a:ext cx="8153400" cy="4893647"/>
          </a:xfrm>
          <a:prstGeom prst="rect">
            <a:avLst/>
          </a:prstGeom>
          <a:noFill/>
        </p:spPr>
        <p:txBody>
          <a:bodyPr wrap="square" rtlCol="0">
            <a:spAutoFit/>
          </a:bodyPr>
          <a:lstStyle/>
          <a:p>
            <a:r>
              <a:rPr lang="en-US" sz="1400" dirty="0" smtClean="0">
                <a:cs typeface="Courier New" pitchFamily="49" charset="0"/>
              </a:rPr>
              <a:t>&gt;&gt; </a:t>
            </a:r>
            <a:r>
              <a:rPr lang="en-US" sz="1400" dirty="0" err="1" smtClean="0">
                <a:cs typeface="Courier New" pitchFamily="49" charset="0"/>
              </a:rPr>
              <a:t>halfsine</a:t>
            </a:r>
            <a:endParaRPr lang="en-US" sz="1400" dirty="0" smtClean="0">
              <a:cs typeface="Courier New" pitchFamily="49" charset="0"/>
            </a:endParaRPr>
          </a:p>
          <a:p>
            <a:r>
              <a:rPr lang="en-US" sz="1400" dirty="0" smtClean="0">
                <a:cs typeface="Courier New" pitchFamily="49" charset="0"/>
              </a:rPr>
              <a:t> </a:t>
            </a:r>
          </a:p>
          <a:p>
            <a:r>
              <a:rPr lang="en-US" sz="1400" dirty="0" smtClean="0">
                <a:cs typeface="Courier New" pitchFamily="49" charset="0"/>
              </a:rPr>
              <a:t> </a:t>
            </a:r>
            <a:r>
              <a:rPr lang="en-US" sz="1400" dirty="0" err="1" smtClean="0">
                <a:cs typeface="Courier New" pitchFamily="49" charset="0"/>
              </a:rPr>
              <a:t>halfsine.m</a:t>
            </a:r>
            <a:r>
              <a:rPr lang="en-US" sz="1400" dirty="0" smtClean="0">
                <a:cs typeface="Courier New" pitchFamily="49" charset="0"/>
              </a:rPr>
              <a:t>  version 1.4    December 20, 2008 </a:t>
            </a:r>
          </a:p>
          <a:p>
            <a:r>
              <a:rPr lang="en-US" sz="1400" dirty="0" smtClean="0">
                <a:cs typeface="Courier New" pitchFamily="49" charset="0"/>
              </a:rPr>
              <a:t> By Tom Irvine   Email:  tomirvine@aol.com </a:t>
            </a:r>
          </a:p>
          <a:p>
            <a:r>
              <a:rPr lang="en-US" sz="1400" dirty="0" smtClean="0">
                <a:cs typeface="Courier New" pitchFamily="49" charset="0"/>
              </a:rPr>
              <a:t> </a:t>
            </a:r>
          </a:p>
          <a:p>
            <a:r>
              <a:rPr lang="en-US" sz="1400" dirty="0" smtClean="0">
                <a:cs typeface="Courier New" pitchFamily="49" charset="0"/>
              </a:rPr>
              <a:t>This program calculates the response of a single-degree-of-freedom system subjected to a half-sine base input shock.</a:t>
            </a:r>
          </a:p>
          <a:p>
            <a:r>
              <a:rPr lang="en-US" sz="1400" dirty="0" smtClean="0">
                <a:cs typeface="Courier New" pitchFamily="49" charset="0"/>
              </a:rPr>
              <a:t> </a:t>
            </a:r>
          </a:p>
          <a:p>
            <a:r>
              <a:rPr lang="en-US" sz="1400" dirty="0" smtClean="0">
                <a:cs typeface="Courier New" pitchFamily="49" charset="0"/>
              </a:rPr>
              <a:t> Select analysis </a:t>
            </a:r>
          </a:p>
          <a:p>
            <a:r>
              <a:rPr lang="en-US" sz="1400" dirty="0" smtClean="0">
                <a:cs typeface="Courier New" pitchFamily="49" charset="0"/>
              </a:rPr>
              <a:t>  1=time history response  2=SRS  1</a:t>
            </a:r>
          </a:p>
          <a:p>
            <a:r>
              <a:rPr lang="en-US" sz="1400" dirty="0" smtClean="0">
                <a:cs typeface="Courier New" pitchFamily="49" charset="0"/>
              </a:rPr>
              <a:t> </a:t>
            </a:r>
          </a:p>
          <a:p>
            <a:r>
              <a:rPr lang="en-US" sz="1400" dirty="0" smtClean="0">
                <a:cs typeface="Courier New" pitchFamily="49" charset="0"/>
              </a:rPr>
              <a:t>  Enter the amplitude (G) 10</a:t>
            </a:r>
          </a:p>
          <a:p>
            <a:r>
              <a:rPr lang="en-US" sz="1400" dirty="0" smtClean="0">
                <a:cs typeface="Courier New" pitchFamily="49" charset="0"/>
              </a:rPr>
              <a:t>  Enter the duration (seconds) 0.010</a:t>
            </a:r>
          </a:p>
          <a:p>
            <a:r>
              <a:rPr lang="en-US" sz="1400" dirty="0" smtClean="0">
                <a:cs typeface="Courier New" pitchFamily="49" charset="0"/>
              </a:rPr>
              <a:t> </a:t>
            </a:r>
          </a:p>
          <a:p>
            <a:r>
              <a:rPr lang="en-US" sz="1400" dirty="0" smtClean="0">
                <a:cs typeface="Courier New" pitchFamily="49" charset="0"/>
              </a:rPr>
              <a:t>  Enter the natural frequency (Hz) 10</a:t>
            </a:r>
          </a:p>
          <a:p>
            <a:r>
              <a:rPr lang="en-US" sz="1400" dirty="0" smtClean="0">
                <a:cs typeface="Courier New" pitchFamily="49" charset="0"/>
              </a:rPr>
              <a:t>  Enter amplification factor Q 10</a:t>
            </a:r>
          </a:p>
          <a:p>
            <a:endParaRPr lang="en-US" sz="1400" dirty="0" smtClean="0">
              <a:cs typeface="Courier New" pitchFamily="49" charset="0"/>
            </a:endParaRPr>
          </a:p>
          <a:p>
            <a:r>
              <a:rPr lang="en-US" sz="1400" dirty="0" smtClean="0">
                <a:cs typeface="Courier New" pitchFamily="49" charset="0"/>
              </a:rPr>
              <a:t> maximum acceleration =         3.69 G</a:t>
            </a:r>
          </a:p>
          <a:p>
            <a:r>
              <a:rPr lang="en-US" sz="1400" dirty="0" smtClean="0">
                <a:cs typeface="Courier New" pitchFamily="49" charset="0"/>
              </a:rPr>
              <a:t> minimum acceleration =       -3.154 G</a:t>
            </a:r>
          </a:p>
          <a:p>
            <a:r>
              <a:rPr lang="en-US" dirty="0" smtClean="0">
                <a:cs typeface="Courier New" pitchFamily="49" charset="0"/>
              </a:rPr>
              <a:t> </a:t>
            </a:r>
          </a:p>
          <a:p>
            <a:r>
              <a:rPr lang="en-US" sz="1400" dirty="0" smtClean="0">
                <a:cs typeface="Courier New" pitchFamily="49" charset="0"/>
              </a:rPr>
              <a:t> Plot the acceleration response time history ?</a:t>
            </a:r>
          </a:p>
          <a:p>
            <a:r>
              <a:rPr lang="en-US" sz="1400" dirty="0" smtClean="0">
                <a:cs typeface="Courier New" pitchFamily="49" charset="0"/>
              </a:rPr>
              <a:t> 1=yes  2= no  1</a:t>
            </a:r>
            <a:endParaRPr lang="en-US" sz="1400" dirty="0">
              <a:cs typeface="Courier New" pitchFamily="49" charset="0"/>
            </a:endParaRPr>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24</a:t>
            </a:fld>
            <a:endParaRPr lang="en-US" dirty="0"/>
          </a:p>
        </p:txBody>
      </p:sp>
      <p:pic>
        <p:nvPicPr>
          <p:cNvPr id="118785" name="Picture 1"/>
          <p:cNvPicPr>
            <a:picLocks noChangeAspect="1" noChangeArrowheads="1"/>
          </p:cNvPicPr>
          <p:nvPr/>
        </p:nvPicPr>
        <p:blipFill>
          <a:blip r:embed="rId3" cstate="print"/>
          <a:srcRect/>
          <a:stretch>
            <a:fillRect/>
          </a:stretch>
        </p:blipFill>
        <p:spPr bwMode="auto">
          <a:xfrm>
            <a:off x="533400" y="381000"/>
            <a:ext cx="8199437" cy="5495925"/>
          </a:xfrm>
          <a:prstGeom prst="rect">
            <a:avLst/>
          </a:prstGeom>
          <a:noFill/>
          <a:ln w="9525">
            <a:noFill/>
            <a:miter lim="800000"/>
            <a:headEnd/>
            <a:tailEnd/>
          </a:ln>
        </p:spPr>
      </p:pic>
      <p:sp>
        <p:nvSpPr>
          <p:cNvPr id="6" name="TextBox 5"/>
          <p:cNvSpPr txBox="1"/>
          <p:nvPr/>
        </p:nvSpPr>
        <p:spPr>
          <a:xfrm>
            <a:off x="2514600" y="6019800"/>
            <a:ext cx="3581400" cy="646331"/>
          </a:xfrm>
          <a:prstGeom prst="rect">
            <a:avLst/>
          </a:prstGeom>
          <a:noFill/>
        </p:spPr>
        <p:txBody>
          <a:bodyPr wrap="square" rtlCol="0">
            <a:spAutoFit/>
          </a:bodyPr>
          <a:lstStyle/>
          <a:p>
            <a:r>
              <a:rPr lang="en-US" dirty="0" smtClean="0"/>
              <a:t>maximum acceleration =         3.69 G</a:t>
            </a:r>
          </a:p>
          <a:p>
            <a:r>
              <a:rPr lang="en-US" dirty="0" smtClean="0"/>
              <a:t> minimum acceleration =       -3.15 G</a:t>
            </a:r>
            <a:endParaRPr lang="en-US"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25</a:t>
            </a:fld>
            <a:endParaRPr lang="en-US" dirty="0"/>
          </a:p>
        </p:txBody>
      </p:sp>
      <p:pic>
        <p:nvPicPr>
          <p:cNvPr id="112642" name="Picture 2"/>
          <p:cNvPicPr>
            <a:picLocks noChangeAspect="1" noChangeArrowheads="1"/>
          </p:cNvPicPr>
          <p:nvPr/>
        </p:nvPicPr>
        <p:blipFill>
          <a:blip r:embed="rId3" cstate="print"/>
          <a:srcRect/>
          <a:stretch>
            <a:fillRect/>
          </a:stretch>
        </p:blipFill>
        <p:spPr bwMode="auto">
          <a:xfrm>
            <a:off x="457200" y="228600"/>
            <a:ext cx="8247063" cy="5534025"/>
          </a:xfrm>
          <a:prstGeom prst="rect">
            <a:avLst/>
          </a:prstGeom>
          <a:noFill/>
          <a:ln w="9525">
            <a:noFill/>
            <a:miter lim="800000"/>
            <a:headEnd/>
            <a:tailEnd/>
          </a:ln>
        </p:spPr>
      </p:pic>
      <p:sp>
        <p:nvSpPr>
          <p:cNvPr id="6" name="Rectangle 5"/>
          <p:cNvSpPr/>
          <p:nvPr/>
        </p:nvSpPr>
        <p:spPr>
          <a:xfrm>
            <a:off x="2438400" y="5943600"/>
            <a:ext cx="4572000" cy="646331"/>
          </a:xfrm>
          <a:prstGeom prst="rect">
            <a:avLst/>
          </a:prstGeom>
        </p:spPr>
        <p:txBody>
          <a:bodyPr>
            <a:spAutoFit/>
          </a:bodyPr>
          <a:lstStyle/>
          <a:p>
            <a:r>
              <a:rPr lang="en-US" dirty="0" smtClean="0"/>
              <a:t> maximum acceleration =        16.51 G</a:t>
            </a:r>
          </a:p>
          <a:p>
            <a:r>
              <a:rPr lang="en-US" dirty="0" smtClean="0"/>
              <a:t> minimum acceleration =       -13.18 G</a:t>
            </a:r>
            <a:endParaRPr lang="en-US"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26</a:t>
            </a:fld>
            <a:endParaRPr lang="en-US" dirty="0"/>
          </a:p>
        </p:txBody>
      </p:sp>
      <p:pic>
        <p:nvPicPr>
          <p:cNvPr id="113666" name="Picture 2"/>
          <p:cNvPicPr>
            <a:picLocks noChangeAspect="1" noChangeArrowheads="1"/>
          </p:cNvPicPr>
          <p:nvPr/>
        </p:nvPicPr>
        <p:blipFill>
          <a:blip r:embed="rId3" cstate="print"/>
          <a:srcRect/>
          <a:stretch>
            <a:fillRect/>
          </a:stretch>
        </p:blipFill>
        <p:spPr bwMode="auto">
          <a:xfrm>
            <a:off x="609600" y="304800"/>
            <a:ext cx="8132763" cy="5467350"/>
          </a:xfrm>
          <a:prstGeom prst="rect">
            <a:avLst/>
          </a:prstGeom>
          <a:noFill/>
          <a:ln w="9525">
            <a:noFill/>
            <a:miter lim="800000"/>
            <a:headEnd/>
            <a:tailEnd/>
          </a:ln>
        </p:spPr>
      </p:pic>
      <p:sp>
        <p:nvSpPr>
          <p:cNvPr id="6" name="Rectangle 5"/>
          <p:cNvSpPr/>
          <p:nvPr/>
        </p:nvSpPr>
        <p:spPr>
          <a:xfrm>
            <a:off x="2209800" y="5943600"/>
            <a:ext cx="4572000" cy="646331"/>
          </a:xfrm>
          <a:prstGeom prst="rect">
            <a:avLst/>
          </a:prstGeom>
        </p:spPr>
        <p:txBody>
          <a:bodyPr>
            <a:spAutoFit/>
          </a:bodyPr>
          <a:lstStyle/>
          <a:p>
            <a:r>
              <a:rPr lang="en-US" dirty="0" smtClean="0"/>
              <a:t> maximum acceleration =        10.43 G</a:t>
            </a:r>
          </a:p>
          <a:p>
            <a:r>
              <a:rPr lang="en-US" dirty="0" smtClean="0"/>
              <a:t> minimum acceleration =       -1.129 G</a:t>
            </a:r>
            <a:endParaRPr lang="en-US"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27</a:t>
            </a:fld>
            <a:endParaRPr lang="en-US" dirty="0"/>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Summary of Three Cases </a:t>
            </a:r>
            <a:endParaRPr lang="en-US" sz="2000" b="1" dirty="0">
              <a:solidFill>
                <a:schemeClr val="accent5">
                  <a:lumMod val="75000"/>
                </a:schemeClr>
              </a:solidFill>
              <a:latin typeface="Arial" pitchFamily="34" charset="0"/>
              <a:cs typeface="Arial" pitchFamily="34" charset="0"/>
            </a:endParaRPr>
          </a:p>
        </p:txBody>
      </p:sp>
      <p:graphicFrame>
        <p:nvGraphicFramePr>
          <p:cNvPr id="6" name="Table 5"/>
          <p:cNvGraphicFramePr>
            <a:graphicFrameLocks noGrp="1"/>
          </p:cNvGraphicFramePr>
          <p:nvPr>
            <p:custDataLst>
              <p:tags r:id="rId2"/>
            </p:custDataLst>
          </p:nvPr>
        </p:nvGraphicFramePr>
        <p:xfrm>
          <a:off x="1371600" y="3429000"/>
          <a:ext cx="6096000" cy="1752600"/>
        </p:xfrm>
        <a:graphic>
          <a:graphicData uri="http://schemas.openxmlformats.org/drawingml/2006/table">
            <a:tbl>
              <a:tblPr firstRow="1" bandRow="1">
                <a:tableStyleId>{5C22544A-7EE6-4342-B048-85BDC9FD1C3A}</a:tableStyleId>
              </a:tblPr>
              <a:tblGrid>
                <a:gridCol w="2032000"/>
                <a:gridCol w="2032000"/>
                <a:gridCol w="2032000"/>
              </a:tblGrid>
              <a:tr h="457200">
                <a:tc>
                  <a:txBody>
                    <a:bodyPr/>
                    <a:lstStyle/>
                    <a:p>
                      <a:pPr algn="ctr"/>
                      <a:r>
                        <a:rPr lang="en-US" dirty="0" smtClean="0"/>
                        <a:t>Natural </a:t>
                      </a:r>
                      <a:br>
                        <a:rPr lang="en-US" dirty="0" smtClean="0"/>
                      </a:br>
                      <a:r>
                        <a:rPr lang="en-US" dirty="0" smtClean="0"/>
                        <a:t>Frequency (Hz)</a:t>
                      </a:r>
                      <a:endParaRPr lang="en-US" dirty="0"/>
                    </a:p>
                  </a:txBody>
                  <a:tcPr/>
                </a:tc>
                <a:tc>
                  <a:txBody>
                    <a:bodyPr/>
                    <a:lstStyle/>
                    <a:p>
                      <a:pPr algn="ctr"/>
                      <a:r>
                        <a:rPr lang="en-US" dirty="0" smtClean="0"/>
                        <a:t>Peak </a:t>
                      </a:r>
                      <a:r>
                        <a:rPr lang="en-US" baseline="0" dirty="0" smtClean="0"/>
                        <a:t> </a:t>
                      </a:r>
                      <a:r>
                        <a:rPr lang="en-US" dirty="0" smtClean="0"/>
                        <a:t>Positive</a:t>
                      </a:r>
                    </a:p>
                    <a:p>
                      <a:pPr algn="ctr"/>
                      <a:r>
                        <a:rPr lang="en-US" dirty="0" smtClean="0"/>
                        <a:t>Accel (G)</a:t>
                      </a:r>
                      <a:endParaRPr lang="en-US" dirty="0"/>
                    </a:p>
                  </a:txBody>
                  <a:tcPr/>
                </a:tc>
                <a:tc>
                  <a:txBody>
                    <a:bodyPr/>
                    <a:lstStyle/>
                    <a:p>
                      <a:pPr algn="ctr"/>
                      <a:r>
                        <a:rPr lang="en-US" dirty="0" smtClean="0"/>
                        <a:t>Peak </a:t>
                      </a:r>
                      <a:r>
                        <a:rPr lang="en-US" baseline="0" dirty="0" smtClean="0"/>
                        <a:t> Negative Accel (G)</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t>3.69</a:t>
                      </a:r>
                      <a:endParaRPr lang="en-US" dirty="0"/>
                    </a:p>
                  </a:txBody>
                  <a:tcPr/>
                </a:tc>
                <a:tc>
                  <a:txBody>
                    <a:bodyPr/>
                    <a:lstStyle/>
                    <a:p>
                      <a:pPr algn="ctr"/>
                      <a:r>
                        <a:rPr lang="en-US" dirty="0" smtClean="0"/>
                        <a:t>3.15</a:t>
                      </a:r>
                      <a:endParaRPr lang="en-US" dirty="0"/>
                    </a:p>
                  </a:txBody>
                  <a:tcPr/>
                </a:tc>
              </a:tr>
              <a:tr h="370840">
                <a:tc>
                  <a:txBody>
                    <a:bodyPr/>
                    <a:lstStyle/>
                    <a:p>
                      <a:pPr algn="ctr"/>
                      <a:r>
                        <a:rPr lang="en-US" dirty="0" smtClean="0"/>
                        <a:t>80</a:t>
                      </a:r>
                      <a:endParaRPr lang="en-US" dirty="0"/>
                    </a:p>
                  </a:txBody>
                  <a:tcPr/>
                </a:tc>
                <a:tc>
                  <a:txBody>
                    <a:bodyPr/>
                    <a:lstStyle/>
                    <a:p>
                      <a:pPr algn="ctr"/>
                      <a:r>
                        <a:rPr lang="en-US" dirty="0" smtClean="0"/>
                        <a:t>16.5</a:t>
                      </a:r>
                      <a:endParaRPr lang="en-US" dirty="0"/>
                    </a:p>
                  </a:txBody>
                  <a:tcPr/>
                </a:tc>
                <a:tc>
                  <a:txBody>
                    <a:bodyPr/>
                    <a:lstStyle/>
                    <a:p>
                      <a:pPr algn="ctr"/>
                      <a:r>
                        <a:rPr lang="en-US" dirty="0" smtClean="0"/>
                        <a:t>13.2</a:t>
                      </a:r>
                      <a:endParaRPr lang="en-US" dirty="0"/>
                    </a:p>
                  </a:txBody>
                  <a:tcPr/>
                </a:tc>
              </a:tr>
              <a:tr h="370840">
                <a:tc>
                  <a:txBody>
                    <a:bodyPr/>
                    <a:lstStyle/>
                    <a:p>
                      <a:pPr algn="ctr"/>
                      <a:r>
                        <a:rPr lang="en-US" dirty="0" smtClean="0"/>
                        <a:t>500</a:t>
                      </a:r>
                      <a:endParaRPr lang="en-US" dirty="0"/>
                    </a:p>
                  </a:txBody>
                  <a:tcPr/>
                </a:tc>
                <a:tc>
                  <a:txBody>
                    <a:bodyPr/>
                    <a:lstStyle/>
                    <a:p>
                      <a:pPr algn="ctr"/>
                      <a:r>
                        <a:rPr lang="en-US" dirty="0" smtClean="0"/>
                        <a:t>10.4</a:t>
                      </a:r>
                      <a:endParaRPr lang="en-US" dirty="0"/>
                    </a:p>
                  </a:txBody>
                  <a:tcPr/>
                </a:tc>
                <a:tc>
                  <a:txBody>
                    <a:bodyPr/>
                    <a:lstStyle/>
                    <a:p>
                      <a:pPr algn="ctr"/>
                      <a:r>
                        <a:rPr lang="en-US" dirty="0" smtClean="0"/>
                        <a:t>1.1</a:t>
                      </a:r>
                      <a:endParaRPr lang="en-US" dirty="0"/>
                    </a:p>
                  </a:txBody>
                  <a:tcPr/>
                </a:tc>
              </a:tr>
            </a:tbl>
          </a:graphicData>
        </a:graphic>
      </p:graphicFrame>
      <p:sp>
        <p:nvSpPr>
          <p:cNvPr id="7" name="Rectangle 6"/>
          <p:cNvSpPr/>
          <p:nvPr/>
        </p:nvSpPr>
        <p:spPr>
          <a:xfrm>
            <a:off x="1371600" y="1447800"/>
            <a:ext cx="5257800" cy="877163"/>
          </a:xfrm>
          <a:prstGeom prst="rect">
            <a:avLst/>
          </a:prstGeom>
        </p:spPr>
        <p:txBody>
          <a:bodyPr wrap="square">
            <a:spAutoFit/>
          </a:bodyPr>
          <a:lstStyle/>
          <a:p>
            <a:pPr marL="285750" lvl="0" indent="-285750">
              <a:spcBef>
                <a:spcPts val="900"/>
              </a:spcBef>
              <a:spcAft>
                <a:spcPts val="900"/>
              </a:spcAft>
              <a:buClr>
                <a:schemeClr val="accent5">
                  <a:lumMod val="75000"/>
                </a:schemeClr>
              </a:buClr>
            </a:pPr>
            <a:r>
              <a:rPr lang="en-US" dirty="0" smtClean="0">
                <a:cs typeface="Arial" pitchFamily="34" charset="0"/>
              </a:rPr>
              <a:t>A spring-mass system is subjected to:</a:t>
            </a:r>
          </a:p>
          <a:p>
            <a:pPr marL="285750" lvl="0" indent="-285750">
              <a:spcBef>
                <a:spcPts val="900"/>
              </a:spcBef>
              <a:spcAft>
                <a:spcPts val="900"/>
              </a:spcAft>
              <a:buClr>
                <a:schemeClr val="accent5">
                  <a:lumMod val="75000"/>
                </a:schemeClr>
              </a:buClr>
            </a:pPr>
            <a:r>
              <a:rPr lang="en-US" dirty="0" smtClean="0">
                <a:cs typeface="Arial" pitchFamily="34" charset="0"/>
              </a:rPr>
              <a:t>                           10 G, 0.010 sec, half-sine base input</a:t>
            </a:r>
          </a:p>
        </p:txBody>
      </p:sp>
      <p:sp>
        <p:nvSpPr>
          <p:cNvPr id="8" name="TextBox 7"/>
          <p:cNvSpPr txBox="1"/>
          <p:nvPr/>
        </p:nvSpPr>
        <p:spPr>
          <a:xfrm>
            <a:off x="2895600" y="2895600"/>
            <a:ext cx="3276600" cy="369332"/>
          </a:xfrm>
          <a:prstGeom prst="rect">
            <a:avLst/>
          </a:prstGeom>
          <a:noFill/>
        </p:spPr>
        <p:txBody>
          <a:bodyPr wrap="square" rtlCol="0">
            <a:spAutoFit/>
          </a:bodyPr>
          <a:lstStyle/>
          <a:p>
            <a:r>
              <a:rPr lang="en-US" b="1" dirty="0" smtClean="0">
                <a:solidFill>
                  <a:srgbClr val="003366"/>
                </a:solidFill>
              </a:rPr>
              <a:t>Shock Response Spectrum Q=10</a:t>
            </a:r>
            <a:endParaRPr lang="en-US" b="1" dirty="0">
              <a:solidFill>
                <a:srgbClr val="003366"/>
              </a:solidFill>
            </a:endParaRPr>
          </a:p>
        </p:txBody>
      </p:sp>
      <p:sp>
        <p:nvSpPr>
          <p:cNvPr id="9" name="TextBox 8"/>
          <p:cNvSpPr txBox="1"/>
          <p:nvPr/>
        </p:nvSpPr>
        <p:spPr>
          <a:xfrm>
            <a:off x="1676400" y="5791200"/>
            <a:ext cx="6324600" cy="369332"/>
          </a:xfrm>
          <a:prstGeom prst="rect">
            <a:avLst/>
          </a:prstGeom>
          <a:noFill/>
        </p:spPr>
        <p:txBody>
          <a:bodyPr wrap="square" rtlCol="0">
            <a:spAutoFit/>
          </a:bodyPr>
          <a:lstStyle/>
          <a:p>
            <a:r>
              <a:rPr lang="en-US" dirty="0" smtClean="0"/>
              <a:t>Note that the Peak Negative is in terms of absolute value.</a:t>
            </a:r>
            <a:endParaRPr lang="en-US"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28</a:t>
            </a:fld>
            <a:endParaRPr lang="en-US" dirty="0"/>
          </a:p>
        </p:txBody>
      </p:sp>
      <p:sp>
        <p:nvSpPr>
          <p:cNvPr id="5" name="Rectangle 4"/>
          <p:cNvSpPr/>
          <p:nvPr/>
        </p:nvSpPr>
        <p:spPr>
          <a:xfrm>
            <a:off x="381000" y="685800"/>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Half-Sine Pulse SRS</a:t>
            </a:r>
            <a:r>
              <a:rPr lang="en-US" b="1" dirty="0" smtClean="0">
                <a:solidFill>
                  <a:schemeClr val="accent5">
                    <a:lumMod val="75000"/>
                  </a:schemeClr>
                </a:solidFill>
                <a:latin typeface="Arial" pitchFamily="34" charset="0"/>
                <a:cs typeface="Arial" pitchFamily="34" charset="0"/>
              </a:rPr>
              <a:t> </a:t>
            </a:r>
            <a:endParaRPr lang="en-US" b="1" dirty="0">
              <a:solidFill>
                <a:schemeClr val="accent5">
                  <a:lumMod val="75000"/>
                </a:schemeClr>
              </a:solidFill>
              <a:latin typeface="Arial" pitchFamily="34" charset="0"/>
              <a:cs typeface="Arial" pitchFamily="34" charset="0"/>
            </a:endParaRPr>
          </a:p>
        </p:txBody>
      </p:sp>
      <p:sp>
        <p:nvSpPr>
          <p:cNvPr id="8" name="Rectangle 7"/>
          <p:cNvSpPr/>
          <p:nvPr/>
        </p:nvSpPr>
        <p:spPr>
          <a:xfrm>
            <a:off x="457200" y="1295400"/>
            <a:ext cx="8077200" cy="5047536"/>
          </a:xfrm>
          <a:prstGeom prst="rect">
            <a:avLst/>
          </a:prstGeom>
        </p:spPr>
        <p:txBody>
          <a:bodyPr wrap="square">
            <a:spAutoFit/>
          </a:bodyPr>
          <a:lstStyle/>
          <a:p>
            <a:r>
              <a:rPr lang="en-US" sz="1400" dirty="0" smtClean="0">
                <a:cs typeface="Courier New" pitchFamily="49" charset="0"/>
              </a:rPr>
              <a:t>&gt;&gt; </a:t>
            </a:r>
            <a:r>
              <a:rPr lang="en-US" sz="1400" dirty="0" err="1" smtClean="0">
                <a:cs typeface="Courier New" pitchFamily="49" charset="0"/>
              </a:rPr>
              <a:t>halfsine</a:t>
            </a:r>
            <a:endParaRPr lang="en-US" sz="1400" dirty="0" smtClean="0">
              <a:cs typeface="Courier New" pitchFamily="49" charset="0"/>
            </a:endParaRPr>
          </a:p>
          <a:p>
            <a:r>
              <a:rPr lang="en-US" sz="1400" dirty="0" smtClean="0">
                <a:cs typeface="Courier New" pitchFamily="49" charset="0"/>
              </a:rPr>
              <a:t> </a:t>
            </a:r>
          </a:p>
          <a:p>
            <a:r>
              <a:rPr lang="en-US" sz="1400" dirty="0" smtClean="0">
                <a:cs typeface="Courier New" pitchFamily="49" charset="0"/>
              </a:rPr>
              <a:t> </a:t>
            </a:r>
            <a:r>
              <a:rPr lang="en-US" sz="1400" dirty="0" err="1" smtClean="0">
                <a:cs typeface="Courier New" pitchFamily="49" charset="0"/>
              </a:rPr>
              <a:t>halfsine.m</a:t>
            </a:r>
            <a:r>
              <a:rPr lang="en-US" sz="1400" dirty="0" smtClean="0">
                <a:cs typeface="Courier New" pitchFamily="49" charset="0"/>
              </a:rPr>
              <a:t>  version 1.5    March 2, 2011 </a:t>
            </a:r>
          </a:p>
          <a:p>
            <a:r>
              <a:rPr lang="en-US" sz="1400" dirty="0" smtClean="0">
                <a:cs typeface="Courier New" pitchFamily="49" charset="0"/>
              </a:rPr>
              <a:t> By Tom Irvine   Email:  tomirvine@aol.com </a:t>
            </a:r>
          </a:p>
          <a:p>
            <a:r>
              <a:rPr lang="en-US" sz="1400" dirty="0" smtClean="0">
                <a:cs typeface="Courier New" pitchFamily="49" charset="0"/>
              </a:rPr>
              <a:t> </a:t>
            </a:r>
          </a:p>
          <a:p>
            <a:r>
              <a:rPr lang="en-US" sz="1400" dirty="0" smtClean="0">
                <a:cs typeface="Courier New" pitchFamily="49" charset="0"/>
              </a:rPr>
              <a:t> This program calculates the response of</a:t>
            </a:r>
          </a:p>
          <a:p>
            <a:r>
              <a:rPr lang="en-US" sz="1400" dirty="0" smtClean="0">
                <a:cs typeface="Courier New" pitchFamily="49" charset="0"/>
              </a:rPr>
              <a:t> a single-degree-of-freedom system subjected</a:t>
            </a:r>
          </a:p>
          <a:p>
            <a:r>
              <a:rPr lang="en-US" sz="1400" dirty="0" smtClean="0">
                <a:cs typeface="Courier New" pitchFamily="49" charset="0"/>
              </a:rPr>
              <a:t> to a half-sine base input shock.</a:t>
            </a:r>
          </a:p>
          <a:p>
            <a:r>
              <a:rPr lang="en-US" sz="1400" dirty="0" smtClean="0">
                <a:cs typeface="Courier New" pitchFamily="49" charset="0"/>
              </a:rPr>
              <a:t> </a:t>
            </a:r>
          </a:p>
          <a:p>
            <a:r>
              <a:rPr lang="en-US" sz="1400" dirty="0" smtClean="0">
                <a:cs typeface="Courier New" pitchFamily="49" charset="0"/>
              </a:rPr>
              <a:t> Assume zero initial displacement and zero initial velocity.</a:t>
            </a:r>
          </a:p>
          <a:p>
            <a:r>
              <a:rPr lang="en-US" sz="1400" dirty="0" smtClean="0">
                <a:cs typeface="Courier New" pitchFamily="49" charset="0"/>
              </a:rPr>
              <a:t> </a:t>
            </a:r>
          </a:p>
          <a:p>
            <a:r>
              <a:rPr lang="en-US" sz="1400" dirty="0" smtClean="0">
                <a:cs typeface="Courier New" pitchFamily="49" charset="0"/>
              </a:rPr>
              <a:t> Select analysis </a:t>
            </a:r>
          </a:p>
          <a:p>
            <a:r>
              <a:rPr lang="en-US" sz="1400" dirty="0" smtClean="0">
                <a:cs typeface="Courier New" pitchFamily="49" charset="0"/>
              </a:rPr>
              <a:t>  1=time history response  2=SRS  2</a:t>
            </a:r>
          </a:p>
          <a:p>
            <a:r>
              <a:rPr lang="en-US" sz="1400" dirty="0" smtClean="0">
                <a:cs typeface="Courier New" pitchFamily="49" charset="0"/>
              </a:rPr>
              <a:t> </a:t>
            </a:r>
          </a:p>
          <a:p>
            <a:r>
              <a:rPr lang="en-US" sz="1400" dirty="0" smtClean="0">
                <a:cs typeface="Courier New" pitchFamily="49" charset="0"/>
              </a:rPr>
              <a:t>  Enter the amplitude (G) 10</a:t>
            </a:r>
          </a:p>
          <a:p>
            <a:r>
              <a:rPr lang="en-US" sz="1400" dirty="0" smtClean="0">
                <a:cs typeface="Courier New" pitchFamily="49" charset="0"/>
              </a:rPr>
              <a:t>  Enter the duration (seconds) 0.010</a:t>
            </a:r>
          </a:p>
          <a:p>
            <a:r>
              <a:rPr lang="en-US" sz="1400" dirty="0" smtClean="0">
                <a:cs typeface="Courier New" pitchFamily="49" charset="0"/>
              </a:rPr>
              <a:t> </a:t>
            </a:r>
          </a:p>
          <a:p>
            <a:r>
              <a:rPr lang="en-US" sz="1400" dirty="0" smtClean="0">
                <a:cs typeface="Courier New" pitchFamily="49" charset="0"/>
              </a:rPr>
              <a:t>  Enter the starting frequency (Hz) 10</a:t>
            </a:r>
          </a:p>
          <a:p>
            <a:r>
              <a:rPr lang="en-US" sz="1400" dirty="0" smtClean="0">
                <a:cs typeface="Courier New" pitchFamily="49" charset="0"/>
              </a:rPr>
              <a:t>  Enter amplification factor Q 10</a:t>
            </a:r>
          </a:p>
          <a:p>
            <a:endParaRPr lang="en-US" sz="1400" dirty="0" smtClean="0">
              <a:cs typeface="Courier New" pitchFamily="49" charset="0"/>
            </a:endParaRPr>
          </a:p>
          <a:p>
            <a:r>
              <a:rPr lang="en-US" sz="1400" dirty="0" smtClean="0">
                <a:cs typeface="Courier New" pitchFamily="49" charset="0"/>
              </a:rPr>
              <a:t> Plot SRS ?</a:t>
            </a:r>
          </a:p>
          <a:p>
            <a:r>
              <a:rPr lang="en-US" sz="1400" dirty="0" smtClean="0">
                <a:cs typeface="Courier New" pitchFamily="49" charset="0"/>
              </a:rPr>
              <a:t> 1=yes  2= no  1</a:t>
            </a:r>
          </a:p>
          <a:p>
            <a:r>
              <a:rPr lang="en-US" sz="1400" dirty="0" smtClean="0"/>
              <a:t> </a:t>
            </a:r>
            <a:endParaRPr lang="en-US" sz="1400" dirty="0"/>
          </a:p>
        </p:txBody>
      </p:sp>
    </p:spTree>
    <p:custDataLst>
      <p:tags r:id="rId1"/>
    </p:custDataLst>
    <p:extLst>
      <p:ext uri="{BB962C8B-B14F-4D97-AF65-F5344CB8AC3E}">
        <p14:creationId xmlns="" xmlns:p14="http://schemas.microsoft.com/office/powerpoint/2010/main" val="399524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29</a:t>
            </a:fld>
            <a:endParaRPr lang="en-US" dirty="0"/>
          </a:p>
        </p:txBody>
      </p:sp>
      <p:pic>
        <p:nvPicPr>
          <p:cNvPr id="114691" name="Picture 3"/>
          <p:cNvPicPr>
            <a:picLocks noChangeAspect="1" noChangeArrowheads="1"/>
          </p:cNvPicPr>
          <p:nvPr/>
        </p:nvPicPr>
        <p:blipFill>
          <a:blip r:embed="rId3" cstate="print"/>
          <a:srcRect/>
          <a:stretch>
            <a:fillRect/>
          </a:stretch>
        </p:blipFill>
        <p:spPr bwMode="auto">
          <a:xfrm>
            <a:off x="438150" y="671513"/>
            <a:ext cx="8266113" cy="5514975"/>
          </a:xfrm>
          <a:prstGeom prst="rect">
            <a:avLst/>
          </a:prstGeom>
          <a:noFill/>
          <a:ln w="9525">
            <a:noFill/>
            <a:miter lim="800000"/>
            <a:headEnd/>
            <a:tailEnd/>
          </a:ln>
        </p:spPr>
      </p:pic>
      <p:sp>
        <p:nvSpPr>
          <p:cNvPr id="6" name="TextBox 5"/>
          <p:cNvSpPr txBox="1"/>
          <p:nvPr/>
        </p:nvSpPr>
        <p:spPr>
          <a:xfrm>
            <a:off x="3276600" y="1600200"/>
            <a:ext cx="1219200" cy="584775"/>
          </a:xfrm>
          <a:prstGeom prst="rect">
            <a:avLst/>
          </a:prstGeom>
          <a:solidFill>
            <a:schemeClr val="bg1"/>
          </a:solidFill>
        </p:spPr>
        <p:txBody>
          <a:bodyPr wrap="square" rtlCol="0">
            <a:spAutoFit/>
          </a:bodyPr>
          <a:lstStyle/>
          <a:p>
            <a:r>
              <a:rPr lang="en-US" sz="1600" dirty="0" smtClean="0"/>
              <a:t>X: 80 Hz</a:t>
            </a:r>
          </a:p>
          <a:p>
            <a:r>
              <a:rPr lang="en-US" sz="1600" dirty="0" smtClean="0"/>
              <a:t>Y: 16.51 G</a:t>
            </a:r>
            <a:endParaRPr lang="en-US" sz="1600" dirty="0"/>
          </a:p>
        </p:txBody>
      </p:sp>
      <p:sp>
        <p:nvSpPr>
          <p:cNvPr id="7" name="TextBox 6"/>
          <p:cNvSpPr txBox="1"/>
          <p:nvPr/>
        </p:nvSpPr>
        <p:spPr>
          <a:xfrm>
            <a:off x="2438400" y="533400"/>
            <a:ext cx="5105400" cy="381000"/>
          </a:xfrm>
          <a:prstGeom prst="rect">
            <a:avLst/>
          </a:prstGeom>
          <a:solidFill>
            <a:schemeClr val="bg1">
              <a:lumMod val="85000"/>
            </a:schemeClr>
          </a:solidFill>
        </p:spPr>
        <p:txBody>
          <a:bodyPr wrap="square" rtlCol="0">
            <a:spAutoFit/>
          </a:bodyPr>
          <a:lstStyle/>
          <a:p>
            <a:r>
              <a:rPr lang="en-US" dirty="0" smtClean="0"/>
              <a:t>SRS Q=10    10 G, 0.01 sec  Half-sine Base Input</a:t>
            </a:r>
            <a:endParaRPr lang="en-US" dirty="0"/>
          </a:p>
        </p:txBody>
      </p:sp>
      <p:sp>
        <p:nvSpPr>
          <p:cNvPr id="8" name="TextBox 7"/>
          <p:cNvSpPr txBox="1"/>
          <p:nvPr/>
        </p:nvSpPr>
        <p:spPr>
          <a:xfrm>
            <a:off x="3505200" y="5943600"/>
            <a:ext cx="2514600" cy="381000"/>
          </a:xfrm>
          <a:prstGeom prst="rect">
            <a:avLst/>
          </a:prstGeom>
          <a:solidFill>
            <a:schemeClr val="bg1">
              <a:lumMod val="85000"/>
            </a:schemeClr>
          </a:solidFill>
        </p:spPr>
        <p:txBody>
          <a:bodyPr wrap="square" rtlCol="0">
            <a:spAutoFit/>
          </a:bodyPr>
          <a:lstStyle/>
          <a:p>
            <a:r>
              <a:rPr lang="en-US" sz="1600" dirty="0" smtClean="0"/>
              <a:t>Natural Frequency (Hz</a:t>
            </a:r>
            <a:r>
              <a:rPr lang="en-US" dirty="0" smtClean="0"/>
              <a:t>)</a:t>
            </a:r>
            <a:endParaRPr lang="en-US"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l">
              <a:defRPr/>
            </a:pPr>
            <a:r>
              <a:rPr lang="en-US" dirty="0" smtClean="0">
                <a:effectLst>
                  <a:outerShdw blurRad="38100" dist="38100" dir="2700000" algn="tl">
                    <a:srgbClr val="000000">
                      <a:alpha val="43137"/>
                    </a:srgbClr>
                  </a:outerShdw>
                </a:effectLst>
              </a:rPr>
              <a:t>      </a:t>
            </a:r>
            <a:r>
              <a:rPr lang="en-US" sz="2400" b="1" dirty="0" smtClean="0">
                <a:solidFill>
                  <a:schemeClr val="accent5">
                    <a:lumMod val="75000"/>
                  </a:schemeClr>
                </a:solidFill>
              </a:rPr>
              <a:t>Contact Information</a:t>
            </a:r>
            <a:endParaRPr lang="en-US" sz="2400" b="1" dirty="0">
              <a:solidFill>
                <a:schemeClr val="accent5">
                  <a:lumMod val="75000"/>
                </a:schemeClr>
              </a:solidFill>
            </a:endParaRPr>
          </a:p>
        </p:txBody>
      </p:sp>
      <p:sp>
        <p:nvSpPr>
          <p:cNvPr id="5123" name="Content Placeholder 2"/>
          <p:cNvSpPr>
            <a:spLocks noGrp="1"/>
          </p:cNvSpPr>
          <p:nvPr>
            <p:ph idx="1"/>
          </p:nvPr>
        </p:nvSpPr>
        <p:spPr>
          <a:xfrm>
            <a:off x="4114800" y="1371600"/>
            <a:ext cx="4572000" cy="1828800"/>
          </a:xfrm>
        </p:spPr>
        <p:txBody>
          <a:bodyPr/>
          <a:lstStyle/>
          <a:p>
            <a:pPr>
              <a:buFont typeface="Monotype Sorts" pitchFamily="2" charset="2"/>
              <a:buNone/>
            </a:pPr>
            <a:r>
              <a:rPr lang="en-US" sz="2000" dirty="0" smtClean="0">
                <a:solidFill>
                  <a:srgbClr val="003366"/>
                </a:solidFill>
              </a:rPr>
              <a:t>Tom Irvine </a:t>
            </a:r>
          </a:p>
          <a:p>
            <a:pPr>
              <a:buFont typeface="Monotype Sorts" pitchFamily="2" charset="2"/>
              <a:buNone/>
            </a:pPr>
            <a:r>
              <a:rPr lang="en-US" sz="2000" dirty="0" smtClean="0">
                <a:solidFill>
                  <a:srgbClr val="003366"/>
                </a:solidFill>
              </a:rPr>
              <a:t>Email:  tirvine@dynamic-concepts.com</a:t>
            </a:r>
          </a:p>
          <a:p>
            <a:pPr>
              <a:buFont typeface="Monotype Sorts" pitchFamily="2" charset="2"/>
              <a:buNone/>
            </a:pPr>
            <a:endParaRPr lang="en-US" sz="2000" b="0" dirty="0" smtClean="0">
              <a:solidFill>
                <a:srgbClr val="003366"/>
              </a:solidFill>
            </a:endParaRPr>
          </a:p>
          <a:p>
            <a:pPr>
              <a:buFont typeface="Monotype Sorts" pitchFamily="2" charset="2"/>
              <a:buNone/>
            </a:pPr>
            <a:r>
              <a:rPr lang="en-US" sz="2000" b="0" dirty="0" smtClean="0">
                <a:solidFill>
                  <a:srgbClr val="003366"/>
                </a:solidFill>
              </a:rPr>
              <a:t>Phone: (256) 922-9888</a:t>
            </a:r>
          </a:p>
          <a:p>
            <a:pPr>
              <a:buFont typeface="Monotype Sorts" pitchFamily="2" charset="2"/>
              <a:buNone/>
            </a:pPr>
            <a:endParaRPr lang="en-US" sz="2000" dirty="0" smtClean="0">
              <a:solidFill>
                <a:srgbClr val="003366"/>
              </a:solidFill>
            </a:endParaRPr>
          </a:p>
          <a:p>
            <a:endParaRPr lang="en-US" dirty="0" smtClean="0"/>
          </a:p>
        </p:txBody>
      </p:sp>
      <p:pic>
        <p:nvPicPr>
          <p:cNvPr id="5125" name="Picture 2" descr="http://www.vibrationdata.com/tom_class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31913" y="1393825"/>
            <a:ext cx="2160587"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B484842E-5D5F-47DB-8A50-E3874C6A648E}" type="slidenum">
              <a:rPr lang="en-US" smtClean="0"/>
              <a:pPr/>
              <a:t>3</a:t>
            </a:fld>
            <a:endParaRPr lang="en-US" dirty="0"/>
          </a:p>
        </p:txBody>
      </p:sp>
      <p:sp>
        <p:nvSpPr>
          <p:cNvPr id="8" name="TextBox 7"/>
          <p:cNvSpPr txBox="1"/>
          <p:nvPr/>
        </p:nvSpPr>
        <p:spPr>
          <a:xfrm>
            <a:off x="1143000" y="3886200"/>
            <a:ext cx="6934200" cy="1754326"/>
          </a:xfrm>
          <a:prstGeom prst="rect">
            <a:avLst/>
          </a:prstGeom>
          <a:noFill/>
        </p:spPr>
        <p:txBody>
          <a:bodyPr wrap="square" rtlCol="0">
            <a:spAutoFit/>
          </a:bodyPr>
          <a:lstStyle/>
          <a:p>
            <a:r>
              <a:rPr lang="en-US" dirty="0" smtClean="0"/>
              <a:t>The software programs for this tutorial session are available at:</a:t>
            </a:r>
          </a:p>
          <a:p>
            <a:endParaRPr lang="en-US" dirty="0" smtClean="0"/>
          </a:p>
          <a:p>
            <a:r>
              <a:rPr lang="en-US" dirty="0" smtClean="0">
                <a:hlinkClick r:id="rId6"/>
              </a:rPr>
              <a:t>http://www.vibrationdata.com</a:t>
            </a:r>
            <a:endParaRPr lang="en-US" dirty="0" smtClean="0"/>
          </a:p>
          <a:p>
            <a:endParaRPr lang="en-US" dirty="0" smtClean="0"/>
          </a:p>
          <a:p>
            <a:r>
              <a:rPr lang="en-US" dirty="0" smtClean="0"/>
              <a:t>Username: lunar</a:t>
            </a:r>
          </a:p>
          <a:p>
            <a:r>
              <a:rPr lang="en-US" dirty="0" smtClean="0"/>
              <a:t>Password:  module</a:t>
            </a:r>
          </a:p>
        </p:txBody>
      </p:sp>
    </p:spTree>
    <p:custDataLst>
      <p:tags r:id="rId1"/>
    </p:custDataLst>
    <p:extLst>
      <p:ext uri="{BB962C8B-B14F-4D97-AF65-F5344CB8AC3E}">
        <p14:creationId xmlns:p14="http://schemas.microsoft.com/office/powerpoint/2010/main" xmlns="" val="607469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30</a:t>
            </a:fld>
            <a:endParaRPr lang="en-US" dirty="0"/>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Program Summary </a:t>
            </a:r>
            <a:endParaRPr lang="en-US" sz="2000" b="1" dirty="0">
              <a:solidFill>
                <a:schemeClr val="accent5">
                  <a:lumMod val="75000"/>
                </a:schemeClr>
              </a:solidFill>
              <a:latin typeface="Arial" pitchFamily="34" charset="0"/>
              <a:cs typeface="Arial" pitchFamily="34" charset="0"/>
            </a:endParaRPr>
          </a:p>
        </p:txBody>
      </p:sp>
      <p:sp>
        <p:nvSpPr>
          <p:cNvPr id="6" name="TextBox 5"/>
          <p:cNvSpPr txBox="1"/>
          <p:nvPr/>
        </p:nvSpPr>
        <p:spPr>
          <a:xfrm>
            <a:off x="914400" y="1600200"/>
            <a:ext cx="2819400" cy="2970942"/>
          </a:xfrm>
          <a:prstGeom prst="rect">
            <a:avLst/>
          </a:prstGeom>
          <a:noFill/>
        </p:spPr>
        <p:txBody>
          <a:bodyPr wrap="square" rtlCol="0">
            <a:spAutoFit/>
          </a:bodyPr>
          <a:lstStyle/>
          <a:p>
            <a:pPr>
              <a:lnSpc>
                <a:spcPct val="150000"/>
              </a:lnSpc>
            </a:pPr>
            <a:r>
              <a:rPr lang="en-US" sz="1900" u="sng" dirty="0" err="1" smtClean="0"/>
              <a:t>Matlab</a:t>
            </a:r>
            <a:r>
              <a:rPr lang="en-US" sz="1900" u="sng" dirty="0" smtClean="0"/>
              <a:t> Scripts</a:t>
            </a:r>
          </a:p>
          <a:p>
            <a:pPr>
              <a:lnSpc>
                <a:spcPct val="150000"/>
              </a:lnSpc>
            </a:pPr>
            <a:r>
              <a:rPr lang="en-US" sz="1900" dirty="0" err="1" smtClean="0"/>
              <a:t>halfsine.m</a:t>
            </a:r>
            <a:endParaRPr lang="en-US" sz="1900" dirty="0" smtClean="0"/>
          </a:p>
          <a:p>
            <a:pPr>
              <a:lnSpc>
                <a:spcPct val="150000"/>
              </a:lnSpc>
            </a:pPr>
            <a:r>
              <a:rPr lang="en-US" sz="1900" dirty="0" err="1" smtClean="0"/>
              <a:t>terminal_sawtooth.m</a:t>
            </a:r>
            <a:endParaRPr lang="en-US" sz="1900" dirty="0" smtClean="0"/>
          </a:p>
          <a:p>
            <a:endParaRPr lang="en-US" sz="1900" dirty="0" smtClean="0"/>
          </a:p>
          <a:p>
            <a:pPr>
              <a:lnSpc>
                <a:spcPct val="150000"/>
              </a:lnSpc>
            </a:pPr>
            <a:r>
              <a:rPr lang="en-US" sz="1900" u="sng" dirty="0" smtClean="0"/>
              <a:t/>
            </a:r>
            <a:br>
              <a:rPr lang="en-US" sz="1900" u="sng" dirty="0" smtClean="0"/>
            </a:br>
            <a:r>
              <a:rPr lang="en-US" sz="1900" u="sng" dirty="0" smtClean="0"/>
              <a:t>Video</a:t>
            </a:r>
          </a:p>
          <a:p>
            <a:pPr>
              <a:lnSpc>
                <a:spcPct val="150000"/>
              </a:lnSpc>
            </a:pPr>
            <a:r>
              <a:rPr lang="en-US" sz="1900" dirty="0" smtClean="0"/>
              <a:t>HS_SRS.avi</a:t>
            </a:r>
          </a:p>
        </p:txBody>
      </p:sp>
      <p:sp>
        <p:nvSpPr>
          <p:cNvPr id="7" name="TextBox 6"/>
          <p:cNvSpPr txBox="1"/>
          <p:nvPr/>
        </p:nvSpPr>
        <p:spPr>
          <a:xfrm>
            <a:off x="5334000" y="1524000"/>
            <a:ext cx="2819400" cy="2123658"/>
          </a:xfrm>
          <a:prstGeom prst="rect">
            <a:avLst/>
          </a:prstGeom>
          <a:noFill/>
        </p:spPr>
        <p:txBody>
          <a:bodyPr wrap="square" rtlCol="0">
            <a:spAutoFit/>
          </a:bodyPr>
          <a:lstStyle/>
          <a:p>
            <a:pPr>
              <a:lnSpc>
                <a:spcPct val="150000"/>
              </a:lnSpc>
            </a:pPr>
            <a:r>
              <a:rPr lang="en-US" sz="1900" u="sng" dirty="0" smtClean="0"/>
              <a:t>Papers   </a:t>
            </a:r>
            <a:r>
              <a:rPr lang="en-US" sz="1900" dirty="0" smtClean="0"/>
              <a:t>  </a:t>
            </a:r>
            <a:br>
              <a:rPr lang="en-US" sz="1900" dirty="0" smtClean="0"/>
            </a:br>
            <a:r>
              <a:rPr lang="en-US" sz="1900" dirty="0" smtClean="0"/>
              <a:t>sbase.pdf     </a:t>
            </a:r>
            <a:br>
              <a:rPr lang="en-US" sz="1900" dirty="0" smtClean="0"/>
            </a:br>
            <a:r>
              <a:rPr lang="en-US" sz="1900" dirty="0" smtClean="0"/>
              <a:t>terminal_sawtooth.pdf</a:t>
            </a:r>
          </a:p>
          <a:p>
            <a:pPr>
              <a:lnSpc>
                <a:spcPct val="150000"/>
              </a:lnSpc>
            </a:pPr>
            <a:r>
              <a:rPr lang="en-US" sz="1900" dirty="0" smtClean="0"/>
              <a:t>unit_step.pdf</a:t>
            </a:r>
          </a:p>
          <a:p>
            <a:endParaRPr lang="en-US" dirty="0"/>
          </a:p>
        </p:txBody>
      </p:sp>
    </p:spTree>
    <p:custDataLst>
      <p:tags r:id="rId1"/>
    </p:custDataLst>
    <p:extLst>
      <p:ext uri="{BB962C8B-B14F-4D97-AF65-F5344CB8AC3E}">
        <p14:creationId xmlns="" xmlns:p14="http://schemas.microsoft.com/office/powerpoint/2010/main" val="3995242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custDataLst>
              <p:tags r:id="rId2"/>
            </p:custDataLst>
          </p:nvPr>
        </p:nvSpPr>
        <p:spPr>
          <a:xfrm>
            <a:off x="1143000" y="2209800"/>
            <a:ext cx="6350000" cy="27733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3800"/>
              </a:lnSpc>
              <a:spcBef>
                <a:spcPts val="300"/>
              </a:spcBef>
              <a:spcAft>
                <a:spcPts val="300"/>
              </a:spcAft>
              <a:buFont typeface="Monotype Sorts" pitchFamily="2" charset="2"/>
              <a:buNone/>
              <a:defRPr/>
            </a:pPr>
            <a:r>
              <a:rPr lang="en-US" sz="2700" b="1" dirty="0" smtClean="0">
                <a:solidFill>
                  <a:srgbClr val="003366"/>
                </a:solidFill>
                <a:latin typeface="Arial" pitchFamily="34" charset="0"/>
                <a:cs typeface="Arial" pitchFamily="34" charset="0"/>
              </a:rPr>
              <a:t>Response to Seismic Excitation</a:t>
            </a: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lc3"/>
          <p:cNvPicPr>
            <a:picLocks noChangeAspect="1" noChangeArrowheads="1"/>
          </p:cNvPicPr>
          <p:nvPr/>
        </p:nvPicPr>
        <p:blipFill>
          <a:blip r:embed="rId3" cstate="print"/>
          <a:srcRect/>
          <a:stretch>
            <a:fillRect/>
          </a:stretch>
        </p:blipFill>
        <p:spPr>
          <a:xfrm>
            <a:off x="1828800" y="1295400"/>
            <a:ext cx="5029200" cy="3144838"/>
          </a:xfrm>
          <a:prstGeom prst="rect">
            <a:avLst/>
          </a:prstGeom>
          <a:noFill/>
          <a:ln/>
        </p:spPr>
      </p:pic>
      <p:sp>
        <p:nvSpPr>
          <p:cNvPr id="5" name="TextBox 4"/>
          <p:cNvSpPr txBox="1"/>
          <p:nvPr/>
        </p:nvSpPr>
        <p:spPr>
          <a:xfrm>
            <a:off x="914400" y="4648200"/>
            <a:ext cx="7391400" cy="2031325"/>
          </a:xfrm>
          <a:prstGeom prst="rect">
            <a:avLst/>
          </a:prstGeom>
          <a:noFill/>
        </p:spPr>
        <p:txBody>
          <a:bodyPr wrap="square" rtlCol="0">
            <a:spAutoFit/>
          </a:bodyPr>
          <a:lstStyle/>
          <a:p>
            <a:pPr algn="just"/>
            <a:r>
              <a:rPr lang="en-US" dirty="0" smtClean="0"/>
              <a:t>Nine people were killed by the May 1940 Imperial Valley earthquake. At Imperial, 80 percent of the buildings were damaged to some degree. In the business district of Brawley, all structures were damaged, and about 50 percent had to be condemned. The shock caused 40 miles of surface faulting on the Imperial Fault, part of the San Andreas system in southern California. Total damage has been estimated at about $6 million. The magnitude was 7.1.</a:t>
            </a:r>
            <a:endParaRPr lang="en-US" dirty="0"/>
          </a:p>
        </p:txBody>
      </p:sp>
      <p:sp>
        <p:nvSpPr>
          <p:cNvPr id="6" name="TextBox 5"/>
          <p:cNvSpPr txBox="1"/>
          <p:nvPr/>
        </p:nvSpPr>
        <p:spPr>
          <a:xfrm>
            <a:off x="457200" y="609600"/>
            <a:ext cx="5562600" cy="400110"/>
          </a:xfrm>
          <a:prstGeom prst="rect">
            <a:avLst/>
          </a:prstGeom>
          <a:noFill/>
        </p:spPr>
        <p:txBody>
          <a:bodyPr wrap="square" rtlCol="0">
            <a:spAutoFit/>
          </a:bodyPr>
          <a:lstStyle/>
          <a:p>
            <a:r>
              <a:rPr lang="en-US" sz="2000" b="1" dirty="0" smtClean="0">
                <a:solidFill>
                  <a:srgbClr val="006699"/>
                </a:solidFill>
              </a:rPr>
              <a:t>El Centro, Imperial Valley, Earthquake</a:t>
            </a:r>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9600"/>
            <a:ext cx="5562600" cy="400110"/>
          </a:xfrm>
          <a:prstGeom prst="rect">
            <a:avLst/>
          </a:prstGeom>
          <a:noFill/>
        </p:spPr>
        <p:txBody>
          <a:bodyPr wrap="square" rtlCol="0">
            <a:spAutoFit/>
          </a:bodyPr>
          <a:lstStyle/>
          <a:p>
            <a:r>
              <a:rPr lang="en-US" sz="2000" b="1" dirty="0" smtClean="0">
                <a:solidFill>
                  <a:srgbClr val="006699"/>
                </a:solidFill>
              </a:rPr>
              <a:t>El Centro Time History</a:t>
            </a:r>
          </a:p>
        </p:txBody>
      </p:sp>
      <p:pic>
        <p:nvPicPr>
          <p:cNvPr id="115714" name="Picture 2"/>
          <p:cNvPicPr>
            <a:picLocks noChangeAspect="1" noChangeArrowheads="1"/>
          </p:cNvPicPr>
          <p:nvPr/>
        </p:nvPicPr>
        <p:blipFill>
          <a:blip r:embed="rId3" cstate="print"/>
          <a:srcRect/>
          <a:stretch>
            <a:fillRect/>
          </a:stretch>
        </p:blipFill>
        <p:spPr bwMode="auto">
          <a:xfrm>
            <a:off x="1803400" y="1722438"/>
            <a:ext cx="5537200" cy="408940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smtClean="0">
                <a:solidFill>
                  <a:srgbClr val="006699"/>
                </a:solidFill>
              </a:rPr>
              <a:t>Algorithm</a:t>
            </a:r>
          </a:p>
        </p:txBody>
      </p:sp>
      <p:sp>
        <p:nvSpPr>
          <p:cNvPr id="5" name="TextBox 4"/>
          <p:cNvSpPr txBox="1"/>
          <p:nvPr/>
        </p:nvSpPr>
        <p:spPr>
          <a:xfrm>
            <a:off x="1295400" y="1676400"/>
            <a:ext cx="6781800" cy="1400383"/>
          </a:xfrm>
          <a:prstGeom prst="rect">
            <a:avLst/>
          </a:prstGeom>
          <a:noFill/>
        </p:spPr>
        <p:txBody>
          <a:bodyPr wrap="square" rtlCol="0">
            <a:spAutoFit/>
          </a:bodyPr>
          <a:lstStyle/>
          <a:p>
            <a:r>
              <a:rPr lang="en-US" sz="1700" dirty="0" smtClean="0"/>
              <a:t>Problems with arbitrary base excitation are solved using a convolution integral.</a:t>
            </a:r>
            <a:br>
              <a:rPr lang="en-US" sz="1700" dirty="0" smtClean="0"/>
            </a:br>
            <a:endParaRPr lang="en-US" sz="1700" dirty="0" smtClean="0"/>
          </a:p>
          <a:p>
            <a:r>
              <a:rPr lang="en-US" sz="1700" dirty="0" smtClean="0"/>
              <a:t>The convolution integral is represented by a digital recursive filtering relationship for numerical efficiency.</a:t>
            </a:r>
            <a:endParaRPr lang="en-US" sz="1700" dirty="0"/>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5562600" cy="400110"/>
          </a:xfrm>
          <a:prstGeom prst="rect">
            <a:avLst/>
          </a:prstGeom>
          <a:noFill/>
        </p:spPr>
        <p:txBody>
          <a:bodyPr wrap="square" rtlCol="0">
            <a:spAutoFit/>
          </a:bodyPr>
          <a:lstStyle/>
          <a:p>
            <a:r>
              <a:rPr lang="en-US" sz="2000" b="1" dirty="0" smtClean="0">
                <a:solidFill>
                  <a:srgbClr val="006699"/>
                </a:solidFill>
              </a:rPr>
              <a:t>Smallwood Digital Recursive Filtering Relationship</a:t>
            </a:r>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1366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3665" name="Object 1"/>
          <p:cNvGraphicFramePr>
            <a:graphicFrameLocks noChangeAspect="1"/>
          </p:cNvGraphicFramePr>
          <p:nvPr/>
        </p:nvGraphicFramePr>
        <p:xfrm>
          <a:off x="1524000" y="1752600"/>
          <a:ext cx="5458989" cy="3733800"/>
        </p:xfrm>
        <a:graphic>
          <a:graphicData uri="http://schemas.openxmlformats.org/presentationml/2006/ole">
            <p:oleObj spid="_x0000_s113665" name="Equation" r:id="rId4" imgW="4229100" imgH="2959100" progId="Equation.3">
              <p:embed/>
            </p:oleObj>
          </a:graphicData>
        </a:graphic>
      </p:graphicFrame>
    </p:spTree>
    <p:custDataLst>
      <p:tags r:id="rId2"/>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600200"/>
            <a:ext cx="6400800" cy="4247317"/>
          </a:xfrm>
          <a:prstGeom prst="rect">
            <a:avLst/>
          </a:prstGeom>
          <a:noFill/>
        </p:spPr>
        <p:txBody>
          <a:bodyPr wrap="square" rtlCol="0">
            <a:spAutoFit/>
          </a:bodyPr>
          <a:lstStyle/>
          <a:p>
            <a:r>
              <a:rPr lang="en-US" dirty="0" smtClean="0"/>
              <a:t>Run Matlab script:  </a:t>
            </a:r>
            <a:r>
              <a:rPr lang="en-US" dirty="0" err="1" smtClean="0"/>
              <a:t>arbit.m</a:t>
            </a:r>
            <a:endParaRPr lang="en-US" dirty="0" smtClean="0"/>
          </a:p>
          <a:p>
            <a:endParaRPr lang="en-US" dirty="0" smtClean="0"/>
          </a:p>
          <a:p>
            <a:r>
              <a:rPr lang="en-US" dirty="0" smtClean="0"/>
              <a:t>Acceleration unit :  G</a:t>
            </a:r>
          </a:p>
          <a:p>
            <a:endParaRPr lang="en-US" dirty="0" smtClean="0"/>
          </a:p>
          <a:p>
            <a:r>
              <a:rPr lang="en-US" dirty="0" smtClean="0"/>
              <a:t>ASCII text file: elcentro_NS.dat</a:t>
            </a:r>
          </a:p>
          <a:p>
            <a:endParaRPr lang="en-US" dirty="0" smtClean="0"/>
          </a:p>
          <a:p>
            <a:r>
              <a:rPr lang="en-US" dirty="0" smtClean="0"/>
              <a:t>Natural</a:t>
            </a:r>
            <a:r>
              <a:rPr lang="en-US" dirty="0" smtClean="0"/>
              <a:t> </a:t>
            </a:r>
            <a:r>
              <a:rPr lang="en-US" dirty="0" smtClean="0"/>
              <a:t>F</a:t>
            </a:r>
            <a:r>
              <a:rPr lang="en-US" dirty="0" smtClean="0"/>
              <a:t>requency </a:t>
            </a:r>
            <a:r>
              <a:rPr lang="en-US" dirty="0" smtClean="0"/>
              <a:t>(Hz):  </a:t>
            </a:r>
            <a:r>
              <a:rPr lang="en-US" dirty="0" smtClean="0"/>
              <a:t>1.8</a:t>
            </a:r>
            <a:endParaRPr lang="en-US" dirty="0" smtClean="0"/>
          </a:p>
          <a:p>
            <a:endParaRPr lang="en-US" dirty="0" smtClean="0"/>
          </a:p>
          <a:p>
            <a:r>
              <a:rPr lang="en-US" dirty="0" smtClean="0"/>
              <a:t>Q=10</a:t>
            </a:r>
          </a:p>
          <a:p>
            <a:endParaRPr lang="en-US" dirty="0" smtClean="0"/>
          </a:p>
          <a:p>
            <a:r>
              <a:rPr lang="en-US" dirty="0" smtClean="0"/>
              <a:t>Include Residual?  No</a:t>
            </a:r>
          </a:p>
          <a:p>
            <a:endParaRPr lang="en-US" dirty="0" smtClean="0"/>
          </a:p>
          <a:p>
            <a:r>
              <a:rPr lang="en-US" dirty="0" smtClean="0"/>
              <a:t>Plot:  </a:t>
            </a:r>
            <a:r>
              <a:rPr lang="en-US" dirty="0" err="1" smtClean="0"/>
              <a:t>maximax</a:t>
            </a:r>
            <a:r>
              <a:rPr lang="en-US" dirty="0" smtClean="0"/>
              <a:t> </a:t>
            </a:r>
          </a:p>
          <a:p>
            <a:endParaRPr lang="en-US" dirty="0" smtClean="0"/>
          </a:p>
          <a:p>
            <a:endParaRPr lang="en-US" dirty="0"/>
          </a:p>
        </p:txBody>
      </p:sp>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smtClean="0">
                <a:solidFill>
                  <a:srgbClr val="006699"/>
                </a:solidFill>
              </a:rPr>
              <a:t>El Centro Earthquake </a:t>
            </a:r>
            <a:r>
              <a:rPr lang="en-US" sz="2000" b="1" dirty="0" smtClean="0">
                <a:solidFill>
                  <a:srgbClr val="006699"/>
                </a:solidFill>
              </a:rPr>
              <a:t>Exercise I </a:t>
            </a:r>
            <a:endParaRPr lang="en-US" sz="2000" b="1" dirty="0" smtClean="0">
              <a:solidFill>
                <a:srgbClr val="006699"/>
              </a:solidFill>
            </a:endParaRPr>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smtClean="0">
                <a:solidFill>
                  <a:srgbClr val="006699"/>
                </a:solidFill>
              </a:rPr>
              <a:t>El Centro Earthquake </a:t>
            </a:r>
            <a:r>
              <a:rPr lang="en-US" sz="2000" b="1" dirty="0" smtClean="0">
                <a:solidFill>
                  <a:srgbClr val="006699"/>
                </a:solidFill>
              </a:rPr>
              <a:t>Exercise I </a:t>
            </a:r>
            <a:endParaRPr lang="en-US" sz="2000" b="1" dirty="0" smtClean="0">
              <a:solidFill>
                <a:srgbClr val="006699"/>
              </a:solidFill>
            </a:endParaRPr>
          </a:p>
        </p:txBody>
      </p:sp>
      <p:pic>
        <p:nvPicPr>
          <p:cNvPr id="164866" name="Picture 2"/>
          <p:cNvPicPr>
            <a:picLocks noChangeAspect="1" noChangeArrowheads="1"/>
          </p:cNvPicPr>
          <p:nvPr/>
        </p:nvPicPr>
        <p:blipFill>
          <a:blip r:embed="rId3" cstate="print"/>
          <a:srcRect/>
          <a:stretch>
            <a:fillRect/>
          </a:stretch>
        </p:blipFill>
        <p:spPr bwMode="auto">
          <a:xfrm>
            <a:off x="1524000" y="1447800"/>
            <a:ext cx="5334000" cy="4000500"/>
          </a:xfrm>
          <a:prstGeom prst="rect">
            <a:avLst/>
          </a:prstGeom>
          <a:noFill/>
          <a:ln w="9525">
            <a:noFill/>
            <a:miter lim="800000"/>
            <a:headEnd/>
            <a:tailEnd/>
          </a:ln>
        </p:spPr>
      </p:pic>
      <p:sp>
        <p:nvSpPr>
          <p:cNvPr id="5" name="Rectangle 4"/>
          <p:cNvSpPr/>
          <p:nvPr/>
        </p:nvSpPr>
        <p:spPr>
          <a:xfrm>
            <a:off x="3352800" y="5638800"/>
            <a:ext cx="1601336" cy="307777"/>
          </a:xfrm>
          <a:prstGeom prst="rect">
            <a:avLst/>
          </a:prstGeom>
        </p:spPr>
        <p:txBody>
          <a:bodyPr wrap="none">
            <a:spAutoFit/>
          </a:bodyPr>
          <a:lstStyle/>
          <a:p>
            <a:r>
              <a:rPr lang="en-US" sz="1400" dirty="0" smtClean="0"/>
              <a:t>Peak </a:t>
            </a:r>
            <a:r>
              <a:rPr lang="en-US" sz="1400" dirty="0" err="1" smtClean="0"/>
              <a:t>Accel</a:t>
            </a:r>
            <a:r>
              <a:rPr lang="en-US" sz="1400" dirty="0" smtClean="0"/>
              <a:t> </a:t>
            </a:r>
            <a:r>
              <a:rPr lang="en-US" sz="1400" dirty="0" smtClean="0"/>
              <a:t>= 0.92 G</a:t>
            </a:r>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smtClean="0">
                <a:solidFill>
                  <a:srgbClr val="006699"/>
                </a:solidFill>
              </a:rPr>
              <a:t>El Centro Earthquake </a:t>
            </a:r>
            <a:r>
              <a:rPr lang="en-US" sz="2000" b="1" dirty="0" smtClean="0">
                <a:solidFill>
                  <a:srgbClr val="006699"/>
                </a:solidFill>
              </a:rPr>
              <a:t>Exercise I </a:t>
            </a:r>
            <a:endParaRPr lang="en-US" sz="2000" b="1" dirty="0" smtClean="0">
              <a:solidFill>
                <a:srgbClr val="006699"/>
              </a:solidFill>
            </a:endParaRPr>
          </a:p>
        </p:txBody>
      </p:sp>
      <p:pic>
        <p:nvPicPr>
          <p:cNvPr id="165890" name="Picture 2"/>
          <p:cNvPicPr>
            <a:picLocks noChangeAspect="1" noChangeArrowheads="1"/>
          </p:cNvPicPr>
          <p:nvPr/>
        </p:nvPicPr>
        <p:blipFill>
          <a:blip r:embed="rId3" cstate="print"/>
          <a:srcRect/>
          <a:stretch>
            <a:fillRect/>
          </a:stretch>
        </p:blipFill>
        <p:spPr bwMode="auto">
          <a:xfrm>
            <a:off x="1828800" y="1524000"/>
            <a:ext cx="5334000" cy="4000500"/>
          </a:xfrm>
          <a:prstGeom prst="rect">
            <a:avLst/>
          </a:prstGeom>
          <a:noFill/>
          <a:ln w="9525">
            <a:noFill/>
            <a:miter lim="800000"/>
            <a:headEnd/>
            <a:tailEnd/>
          </a:ln>
        </p:spPr>
      </p:pic>
      <p:sp>
        <p:nvSpPr>
          <p:cNvPr id="5" name="TextBox 4"/>
          <p:cNvSpPr txBox="1"/>
          <p:nvPr/>
        </p:nvSpPr>
        <p:spPr>
          <a:xfrm>
            <a:off x="3505200" y="5791200"/>
            <a:ext cx="2057400" cy="307777"/>
          </a:xfrm>
          <a:prstGeom prst="rect">
            <a:avLst/>
          </a:prstGeom>
          <a:noFill/>
        </p:spPr>
        <p:txBody>
          <a:bodyPr wrap="square" rtlCol="0">
            <a:spAutoFit/>
          </a:bodyPr>
          <a:lstStyle/>
          <a:p>
            <a:r>
              <a:rPr lang="en-US" sz="1400" dirty="0" smtClean="0"/>
              <a:t>Peak </a:t>
            </a:r>
            <a:r>
              <a:rPr lang="en-US" sz="1400" dirty="0" err="1" smtClean="0"/>
              <a:t>Rel</a:t>
            </a:r>
            <a:r>
              <a:rPr lang="en-US" sz="1400" dirty="0" smtClean="0"/>
              <a:t> </a:t>
            </a:r>
            <a:r>
              <a:rPr lang="en-US" sz="1400" dirty="0" err="1" smtClean="0"/>
              <a:t>Disp</a:t>
            </a:r>
            <a:r>
              <a:rPr lang="en-US" sz="1400" dirty="0" smtClean="0"/>
              <a:t> = 2.8 in</a:t>
            </a:r>
            <a:endParaRPr lang="en-US" sz="1400"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676400"/>
            <a:ext cx="6400800" cy="4247317"/>
          </a:xfrm>
          <a:prstGeom prst="rect">
            <a:avLst/>
          </a:prstGeom>
          <a:noFill/>
        </p:spPr>
        <p:txBody>
          <a:bodyPr wrap="square" rtlCol="0">
            <a:spAutoFit/>
          </a:bodyPr>
          <a:lstStyle/>
          <a:p>
            <a:r>
              <a:rPr lang="en-US" dirty="0" smtClean="0"/>
              <a:t>Run </a:t>
            </a:r>
            <a:r>
              <a:rPr lang="en-US" dirty="0" err="1" smtClean="0"/>
              <a:t>Matlab</a:t>
            </a:r>
            <a:r>
              <a:rPr lang="en-US" dirty="0" smtClean="0"/>
              <a:t> script:  </a:t>
            </a:r>
            <a:r>
              <a:rPr lang="en-US" dirty="0" err="1" smtClean="0"/>
              <a:t>srs_tripartite</a:t>
            </a:r>
            <a:endParaRPr lang="en-US" dirty="0" smtClean="0"/>
          </a:p>
          <a:p>
            <a:endParaRPr lang="en-US" dirty="0" smtClean="0"/>
          </a:p>
          <a:p>
            <a:r>
              <a:rPr lang="en-US" dirty="0" smtClean="0"/>
              <a:t>Acceleration unit :  G</a:t>
            </a:r>
          </a:p>
          <a:p>
            <a:endParaRPr lang="en-US" dirty="0" smtClean="0"/>
          </a:p>
          <a:p>
            <a:r>
              <a:rPr lang="en-US" dirty="0" smtClean="0"/>
              <a:t>ASCII text file: elcentro_NS.dat</a:t>
            </a:r>
          </a:p>
          <a:p>
            <a:endParaRPr lang="en-US" dirty="0" smtClean="0"/>
          </a:p>
          <a:p>
            <a:r>
              <a:rPr lang="en-US" dirty="0" smtClean="0"/>
              <a:t>Starting frequency (Hz):  0.1</a:t>
            </a:r>
          </a:p>
          <a:p>
            <a:endParaRPr lang="en-US" dirty="0" smtClean="0"/>
          </a:p>
          <a:p>
            <a:r>
              <a:rPr lang="en-US" dirty="0" smtClean="0"/>
              <a:t>Q=10</a:t>
            </a:r>
          </a:p>
          <a:p>
            <a:endParaRPr lang="en-US" dirty="0" smtClean="0"/>
          </a:p>
          <a:p>
            <a:r>
              <a:rPr lang="en-US" dirty="0" smtClean="0"/>
              <a:t>Include Residual?  No</a:t>
            </a:r>
          </a:p>
          <a:p>
            <a:endParaRPr lang="en-US" dirty="0" smtClean="0"/>
          </a:p>
          <a:p>
            <a:r>
              <a:rPr lang="en-US" dirty="0" smtClean="0"/>
              <a:t>Plot:  </a:t>
            </a:r>
            <a:r>
              <a:rPr lang="en-US" dirty="0" err="1" smtClean="0"/>
              <a:t>maximax</a:t>
            </a:r>
            <a:r>
              <a:rPr lang="en-US" dirty="0" smtClean="0"/>
              <a:t> </a:t>
            </a:r>
          </a:p>
          <a:p>
            <a:endParaRPr lang="en-US" dirty="0" smtClean="0"/>
          </a:p>
          <a:p>
            <a:endParaRPr lang="en-US" dirty="0"/>
          </a:p>
        </p:txBody>
      </p:sp>
      <p:sp>
        <p:nvSpPr>
          <p:cNvPr id="3" name="TextBox 2"/>
          <p:cNvSpPr txBox="1"/>
          <p:nvPr/>
        </p:nvSpPr>
        <p:spPr>
          <a:xfrm>
            <a:off x="457200" y="609600"/>
            <a:ext cx="4419600" cy="400110"/>
          </a:xfrm>
          <a:prstGeom prst="rect">
            <a:avLst/>
          </a:prstGeom>
          <a:noFill/>
        </p:spPr>
        <p:txBody>
          <a:bodyPr wrap="square" rtlCol="0">
            <a:spAutoFit/>
          </a:bodyPr>
          <a:lstStyle/>
          <a:p>
            <a:r>
              <a:rPr lang="en-US" sz="2000" b="1" dirty="0" smtClean="0">
                <a:solidFill>
                  <a:srgbClr val="006699"/>
                </a:solidFill>
              </a:rPr>
              <a:t>El Centro Earthquake </a:t>
            </a:r>
            <a:r>
              <a:rPr lang="en-US" sz="2000" b="1" dirty="0" smtClean="0">
                <a:solidFill>
                  <a:srgbClr val="006699"/>
                </a:solidFill>
              </a:rPr>
              <a:t>Exercise II </a:t>
            </a:r>
            <a:endParaRPr lang="en-US" sz="2000" b="1" dirty="0" smtClean="0">
              <a:solidFill>
                <a:srgbClr val="006699"/>
              </a:solidFill>
            </a:endParaRPr>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custDataLst>
              <p:tags r:id="rId2"/>
            </p:custDataLst>
          </p:nvPr>
        </p:nvSpPr>
        <p:spPr>
          <a:xfrm>
            <a:off x="1143000" y="2209800"/>
            <a:ext cx="6350000" cy="27733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3800"/>
              </a:lnSpc>
              <a:spcBef>
                <a:spcPts val="300"/>
              </a:spcBef>
              <a:spcAft>
                <a:spcPts val="300"/>
              </a:spcAft>
              <a:buFont typeface="Monotype Sorts" pitchFamily="2" charset="2"/>
              <a:buNone/>
              <a:defRPr/>
            </a:pPr>
            <a:r>
              <a:rPr lang="en-US" sz="2700" b="1" dirty="0" smtClean="0">
                <a:solidFill>
                  <a:srgbClr val="003366"/>
                </a:solidFill>
                <a:latin typeface="Arial" pitchFamily="34" charset="0"/>
                <a:cs typeface="Arial" pitchFamily="34" charset="0"/>
              </a:rPr>
              <a:t>Response to Classical Pulse Excitation</a:t>
            </a: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q2untitled.tif"/>
          <p:cNvPicPr>
            <a:picLocks noChangeAspect="1"/>
          </p:cNvPicPr>
          <p:nvPr/>
        </p:nvPicPr>
        <p:blipFill>
          <a:blip r:embed="rId3" cstate="print"/>
          <a:stretch>
            <a:fillRect/>
          </a:stretch>
        </p:blipFill>
        <p:spPr>
          <a:xfrm>
            <a:off x="762000" y="1600200"/>
            <a:ext cx="6553200" cy="4846320"/>
          </a:xfrm>
          <a:prstGeom prst="rect">
            <a:avLst/>
          </a:prstGeom>
        </p:spPr>
      </p:pic>
      <p:sp>
        <p:nvSpPr>
          <p:cNvPr id="3" name="TextBox 2"/>
          <p:cNvSpPr txBox="1"/>
          <p:nvPr/>
        </p:nvSpPr>
        <p:spPr>
          <a:xfrm>
            <a:off x="457200" y="609600"/>
            <a:ext cx="3200400" cy="400110"/>
          </a:xfrm>
          <a:prstGeom prst="rect">
            <a:avLst/>
          </a:prstGeom>
          <a:noFill/>
        </p:spPr>
        <p:txBody>
          <a:bodyPr wrap="square" rtlCol="0">
            <a:spAutoFit/>
          </a:bodyPr>
          <a:lstStyle/>
          <a:p>
            <a:r>
              <a:rPr lang="en-US" sz="2000" b="1" dirty="0" smtClean="0">
                <a:solidFill>
                  <a:srgbClr val="006699"/>
                </a:solidFill>
              </a:rPr>
              <a:t>SRS   Q=10      El Centro NS</a:t>
            </a:r>
          </a:p>
        </p:txBody>
      </p:sp>
      <p:sp>
        <p:nvSpPr>
          <p:cNvPr id="4" name="TextBox 3"/>
          <p:cNvSpPr txBox="1"/>
          <p:nvPr/>
        </p:nvSpPr>
        <p:spPr>
          <a:xfrm>
            <a:off x="7162800" y="2514600"/>
            <a:ext cx="1600200" cy="1815882"/>
          </a:xfrm>
          <a:prstGeom prst="rect">
            <a:avLst/>
          </a:prstGeom>
          <a:noFill/>
        </p:spPr>
        <p:txBody>
          <a:bodyPr wrap="square" rtlCol="0">
            <a:spAutoFit/>
          </a:bodyPr>
          <a:lstStyle/>
          <a:p>
            <a:r>
              <a:rPr lang="en-US" sz="1600" dirty="0" smtClean="0"/>
              <a:t>fn = 1.8 Hz</a:t>
            </a:r>
          </a:p>
          <a:p>
            <a:endParaRPr lang="en-US" sz="1600" dirty="0" smtClean="0"/>
          </a:p>
          <a:p>
            <a:r>
              <a:rPr lang="en-US" sz="1600" dirty="0" err="1" smtClean="0"/>
              <a:t>Accel</a:t>
            </a:r>
            <a:r>
              <a:rPr lang="en-US" sz="1600" dirty="0" smtClean="0"/>
              <a:t> = 0.92 G</a:t>
            </a:r>
          </a:p>
          <a:p>
            <a:endParaRPr lang="en-US" sz="1600" dirty="0" smtClean="0"/>
          </a:p>
          <a:p>
            <a:r>
              <a:rPr lang="en-US" sz="1600" dirty="0" err="1" smtClean="0"/>
              <a:t>Vel</a:t>
            </a:r>
            <a:r>
              <a:rPr lang="en-US" sz="1600" dirty="0" smtClean="0"/>
              <a:t> = 31 in/sec</a:t>
            </a:r>
          </a:p>
          <a:p>
            <a:endParaRPr lang="en-US" sz="1600" dirty="0" smtClean="0"/>
          </a:p>
          <a:p>
            <a:r>
              <a:rPr lang="en-US" sz="1600" dirty="0" err="1" smtClean="0"/>
              <a:t>Rel</a:t>
            </a:r>
            <a:r>
              <a:rPr lang="en-US" sz="1600" dirty="0" smtClean="0"/>
              <a:t> </a:t>
            </a:r>
            <a:r>
              <a:rPr lang="en-US" sz="1600" dirty="0" err="1" smtClean="0"/>
              <a:t>Disp</a:t>
            </a:r>
            <a:r>
              <a:rPr lang="en-US" sz="1600" dirty="0" smtClean="0"/>
              <a:t> = 2.8 in</a:t>
            </a:r>
            <a:endParaRPr lang="en-US" sz="1600" dirty="0"/>
          </a:p>
        </p:txBody>
      </p:sp>
      <p:cxnSp>
        <p:nvCxnSpPr>
          <p:cNvPr id="7" name="Straight Arrow Connector 6"/>
          <p:cNvCxnSpPr/>
          <p:nvPr/>
        </p:nvCxnSpPr>
        <p:spPr>
          <a:xfrm flipH="1">
            <a:off x="4800600" y="2667000"/>
            <a:ext cx="381000" cy="304800"/>
          </a:xfrm>
          <a:prstGeom prst="straightConnector1">
            <a:avLst/>
          </a:prstGeom>
          <a:ln w="25400">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81600" y="2667000"/>
            <a:ext cx="1905000" cy="0"/>
          </a:xfrm>
          <a:prstGeom prst="line">
            <a:avLst/>
          </a:prstGeom>
          <a:ln w="25400">
            <a:solidFill>
              <a:srgbClr val="00669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09600"/>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Peak Level Conversion </a:t>
            </a:r>
            <a:endParaRPr lang="en-US" sz="2000" b="1" dirty="0">
              <a:solidFill>
                <a:schemeClr val="accent5">
                  <a:lumMod val="75000"/>
                </a:schemeClr>
              </a:solidFill>
              <a:latin typeface="Arial" pitchFamily="34" charset="0"/>
              <a:cs typeface="Arial" pitchFamily="34" charset="0"/>
            </a:endParaRPr>
          </a:p>
        </p:txBody>
      </p:sp>
      <p:sp>
        <p:nvSpPr>
          <p:cNvPr id="4" name="TextBox 3"/>
          <p:cNvSpPr txBox="1"/>
          <p:nvPr/>
        </p:nvSpPr>
        <p:spPr>
          <a:xfrm>
            <a:off x="1524000" y="1828800"/>
            <a:ext cx="5334000" cy="3046988"/>
          </a:xfrm>
          <a:prstGeom prst="rect">
            <a:avLst/>
          </a:prstGeom>
          <a:noFill/>
        </p:spPr>
        <p:txBody>
          <a:bodyPr wrap="square" rtlCol="0">
            <a:spAutoFit/>
          </a:bodyPr>
          <a:lstStyle/>
          <a:p>
            <a:r>
              <a:rPr lang="en-US" dirty="0" err="1" smtClean="0"/>
              <a:t>omegan</a:t>
            </a:r>
            <a:r>
              <a:rPr lang="en-US" dirty="0" smtClean="0"/>
              <a:t> = 2 </a:t>
            </a:r>
            <a:r>
              <a:rPr lang="en-US" dirty="0" smtClean="0">
                <a:sym typeface="Symbol"/>
              </a:rPr>
              <a:t>  fn</a:t>
            </a:r>
          </a:p>
          <a:p>
            <a:endParaRPr lang="en-US" dirty="0" smtClean="0">
              <a:sym typeface="Symbol"/>
            </a:endParaRPr>
          </a:p>
          <a:p>
            <a:r>
              <a:rPr lang="en-US" dirty="0" smtClean="0">
                <a:sym typeface="Symbol"/>
              </a:rPr>
              <a:t>Peak Acceleration   </a:t>
            </a:r>
            <a:r>
              <a:rPr lang="en-US" sz="2400" b="1" dirty="0" smtClean="0">
                <a:sym typeface="Symbol"/>
              </a:rPr>
              <a:t> </a:t>
            </a:r>
            <a:r>
              <a:rPr lang="en-US" b="1" dirty="0" smtClean="0">
                <a:sym typeface="Symbol"/>
              </a:rPr>
              <a:t> </a:t>
            </a:r>
            <a:r>
              <a:rPr lang="en-US" dirty="0" smtClean="0">
                <a:sym typeface="Symbol"/>
              </a:rPr>
              <a:t> ( Peak </a:t>
            </a:r>
            <a:r>
              <a:rPr lang="en-US" dirty="0" err="1" smtClean="0">
                <a:sym typeface="Symbol"/>
              </a:rPr>
              <a:t>Rel</a:t>
            </a:r>
            <a:r>
              <a:rPr lang="en-US" dirty="0" smtClean="0">
                <a:sym typeface="Symbol"/>
              </a:rPr>
              <a:t> </a:t>
            </a:r>
            <a:r>
              <a:rPr lang="en-US" dirty="0" err="1" smtClean="0">
                <a:sym typeface="Symbol"/>
              </a:rPr>
              <a:t>Disp</a:t>
            </a:r>
            <a:r>
              <a:rPr lang="en-US" dirty="0" smtClean="0">
                <a:sym typeface="Symbol"/>
              </a:rPr>
              <a:t> )( omegan^2)</a:t>
            </a:r>
          </a:p>
          <a:p>
            <a:endParaRPr lang="en-US" dirty="0" smtClean="0">
              <a:sym typeface="Symbol"/>
            </a:endParaRPr>
          </a:p>
          <a:p>
            <a:r>
              <a:rPr lang="en-US" dirty="0" smtClean="0">
                <a:sym typeface="Symbol"/>
              </a:rPr>
              <a:t>    Pseudo Velocity </a:t>
            </a:r>
            <a:r>
              <a:rPr lang="en-US" sz="2400" dirty="0" smtClean="0">
                <a:sym typeface="Symbol"/>
              </a:rPr>
              <a:t> </a:t>
            </a:r>
            <a:r>
              <a:rPr lang="en-US" sz="2400" b="1" dirty="0" smtClean="0">
                <a:sym typeface="Symbol"/>
              </a:rPr>
              <a:t>  </a:t>
            </a:r>
            <a:r>
              <a:rPr lang="en-US" dirty="0" smtClean="0">
                <a:sym typeface="Symbol"/>
              </a:rPr>
              <a:t>( Peak </a:t>
            </a:r>
            <a:r>
              <a:rPr lang="en-US" dirty="0" err="1" smtClean="0">
                <a:sym typeface="Symbol"/>
              </a:rPr>
              <a:t>Rel</a:t>
            </a:r>
            <a:r>
              <a:rPr lang="en-US" dirty="0" smtClean="0">
                <a:sym typeface="Symbol"/>
              </a:rPr>
              <a:t> </a:t>
            </a:r>
            <a:r>
              <a:rPr lang="en-US" dirty="0" err="1" smtClean="0">
                <a:sym typeface="Symbol"/>
              </a:rPr>
              <a:t>Disp</a:t>
            </a:r>
            <a:r>
              <a:rPr lang="en-US" dirty="0" smtClean="0">
                <a:sym typeface="Symbol"/>
              </a:rPr>
              <a:t> )( </a:t>
            </a:r>
            <a:r>
              <a:rPr lang="en-US" dirty="0" err="1" smtClean="0">
                <a:sym typeface="Symbol"/>
              </a:rPr>
              <a:t>omegan</a:t>
            </a:r>
            <a:r>
              <a:rPr lang="en-US" dirty="0" smtClean="0">
                <a:sym typeface="Symbol"/>
              </a:rPr>
              <a:t>)</a:t>
            </a:r>
          </a:p>
          <a:p>
            <a:endParaRPr lang="en-US" dirty="0" smtClean="0">
              <a:sym typeface="Symbol"/>
            </a:endParaRPr>
          </a:p>
          <a:p>
            <a:endParaRPr lang="en-US" dirty="0" smtClean="0">
              <a:sym typeface="Symbol"/>
            </a:endParaRPr>
          </a:p>
          <a:p>
            <a:r>
              <a:rPr lang="en-US" dirty="0" smtClean="0">
                <a:sym typeface="Symbol"/>
              </a:rPr>
              <a:t>Run </a:t>
            </a:r>
            <a:r>
              <a:rPr lang="en-US" dirty="0" err="1" smtClean="0">
                <a:sym typeface="Symbol"/>
              </a:rPr>
              <a:t>Matlab</a:t>
            </a:r>
            <a:r>
              <a:rPr lang="en-US" dirty="0" smtClean="0">
                <a:sym typeface="Symbol"/>
              </a:rPr>
              <a:t> script:   </a:t>
            </a:r>
            <a:r>
              <a:rPr lang="en-US" dirty="0" err="1" smtClean="0">
                <a:sym typeface="Symbol"/>
              </a:rPr>
              <a:t>srs_rel_disp</a:t>
            </a:r>
            <a:endParaRPr lang="en-US" dirty="0" smtClean="0">
              <a:sym typeface="Symbol"/>
            </a:endParaRPr>
          </a:p>
          <a:p>
            <a:endParaRPr lang="en-US" dirty="0" smtClean="0">
              <a:sym typeface="Symbol"/>
            </a:endParaRPr>
          </a:p>
          <a:p>
            <a:r>
              <a:rPr lang="en-US" dirty="0" smtClean="0">
                <a:sym typeface="Symbol"/>
              </a:rPr>
              <a:t>Input :   0.92 G  at 1.8 Hz</a:t>
            </a:r>
            <a:endParaRPr lang="en-US"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3" cstate="print"/>
          <a:srcRect/>
          <a:stretch>
            <a:fillRect/>
          </a:stretch>
        </p:blipFill>
        <p:spPr bwMode="auto">
          <a:xfrm>
            <a:off x="838200" y="1371600"/>
            <a:ext cx="5356225" cy="3300412"/>
          </a:xfrm>
          <a:prstGeom prst="rect">
            <a:avLst/>
          </a:prstGeom>
          <a:noFill/>
          <a:ln w="9525">
            <a:noFill/>
            <a:miter lim="800000"/>
            <a:headEnd/>
            <a:tailEnd/>
          </a:ln>
        </p:spPr>
      </p:pic>
      <p:sp>
        <p:nvSpPr>
          <p:cNvPr id="6" name="TextBox 5"/>
          <p:cNvSpPr txBox="1"/>
          <p:nvPr/>
        </p:nvSpPr>
        <p:spPr>
          <a:xfrm>
            <a:off x="762000" y="4953000"/>
            <a:ext cx="7620000" cy="1061829"/>
          </a:xfrm>
          <a:prstGeom prst="rect">
            <a:avLst/>
          </a:prstGeom>
          <a:noFill/>
        </p:spPr>
        <p:txBody>
          <a:bodyPr wrap="square" rtlCol="0">
            <a:spAutoFit/>
          </a:bodyPr>
          <a:lstStyle/>
          <a:p>
            <a:pPr algn="just"/>
            <a:r>
              <a:rPr lang="en-US" dirty="0" smtClean="0"/>
              <a:t>Note that current Caltrans standards require bridges to withstand an equivalent static earthquake force (EQ) of 2.0 G.</a:t>
            </a:r>
          </a:p>
          <a:p>
            <a:pPr algn="just"/>
            <a:endParaRPr lang="en-US" sz="900" dirty="0" smtClean="0"/>
          </a:p>
          <a:p>
            <a:pPr algn="just"/>
            <a:r>
              <a:rPr lang="en-US" dirty="0" smtClean="0"/>
              <a:t>May be based on El Centro SRS peak </a:t>
            </a:r>
            <a:r>
              <a:rPr lang="en-US" dirty="0" err="1" smtClean="0"/>
              <a:t>Accel</a:t>
            </a:r>
            <a:r>
              <a:rPr lang="en-US" dirty="0" smtClean="0"/>
              <a:t> + 6 dB.</a:t>
            </a:r>
            <a:endParaRPr lang="en-US" dirty="0"/>
          </a:p>
        </p:txBody>
      </p:sp>
      <p:sp>
        <p:nvSpPr>
          <p:cNvPr id="8" name="Rectangle 7"/>
          <p:cNvSpPr/>
          <p:nvPr/>
        </p:nvSpPr>
        <p:spPr>
          <a:xfrm>
            <a:off x="609600" y="609600"/>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Golden Gate Bridge</a:t>
            </a:r>
            <a:endParaRPr lang="en-US" sz="2000" b="1" dirty="0">
              <a:solidFill>
                <a:schemeClr val="accent5">
                  <a:lumMod val="75000"/>
                </a:schemeClr>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43</a:t>
            </a:fld>
            <a:endParaRPr lang="en-US" dirty="0"/>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Program Summary </a:t>
            </a:r>
            <a:endParaRPr lang="en-US" sz="2000" b="1" dirty="0">
              <a:solidFill>
                <a:schemeClr val="accent5">
                  <a:lumMod val="75000"/>
                </a:schemeClr>
              </a:solidFill>
              <a:latin typeface="Arial" pitchFamily="34" charset="0"/>
              <a:cs typeface="Arial" pitchFamily="34" charset="0"/>
            </a:endParaRPr>
          </a:p>
        </p:txBody>
      </p:sp>
      <p:sp>
        <p:nvSpPr>
          <p:cNvPr id="6" name="TextBox 5"/>
          <p:cNvSpPr txBox="1"/>
          <p:nvPr/>
        </p:nvSpPr>
        <p:spPr>
          <a:xfrm>
            <a:off x="914400" y="1600200"/>
            <a:ext cx="2819400" cy="2723823"/>
          </a:xfrm>
          <a:prstGeom prst="rect">
            <a:avLst/>
          </a:prstGeom>
          <a:noFill/>
        </p:spPr>
        <p:txBody>
          <a:bodyPr wrap="square" rtlCol="0">
            <a:spAutoFit/>
          </a:bodyPr>
          <a:lstStyle/>
          <a:p>
            <a:pPr>
              <a:lnSpc>
                <a:spcPct val="150000"/>
              </a:lnSpc>
            </a:pPr>
            <a:r>
              <a:rPr lang="en-US" sz="1900" u="sng" dirty="0" err="1" smtClean="0"/>
              <a:t>Matlab</a:t>
            </a:r>
            <a:r>
              <a:rPr lang="en-US" sz="1900" u="sng" dirty="0" smtClean="0"/>
              <a:t> Scripts</a:t>
            </a:r>
          </a:p>
          <a:p>
            <a:pPr>
              <a:lnSpc>
                <a:spcPct val="150000"/>
              </a:lnSpc>
            </a:pPr>
            <a:r>
              <a:rPr lang="en-US" sz="1900" dirty="0" err="1" smtClean="0"/>
              <a:t>arbit.m</a:t>
            </a:r>
            <a:endParaRPr lang="en-US" sz="1900" dirty="0" smtClean="0"/>
          </a:p>
          <a:p>
            <a:pPr>
              <a:lnSpc>
                <a:spcPct val="150000"/>
              </a:lnSpc>
            </a:pPr>
            <a:r>
              <a:rPr lang="en-US" sz="1900" dirty="0" err="1" smtClean="0"/>
              <a:t>srs.m</a:t>
            </a:r>
            <a:endParaRPr lang="en-US" sz="1900" dirty="0" smtClean="0"/>
          </a:p>
          <a:p>
            <a:pPr>
              <a:lnSpc>
                <a:spcPct val="150000"/>
              </a:lnSpc>
            </a:pPr>
            <a:r>
              <a:rPr lang="en-US" sz="1900" dirty="0" err="1" smtClean="0"/>
              <a:t>s</a:t>
            </a:r>
            <a:r>
              <a:rPr lang="en-US" sz="1900" dirty="0" err="1" smtClean="0"/>
              <a:t>rs_tripartite.m</a:t>
            </a:r>
            <a:endParaRPr lang="en-US" sz="1900" dirty="0" smtClean="0"/>
          </a:p>
          <a:p>
            <a:pPr>
              <a:lnSpc>
                <a:spcPct val="150000"/>
              </a:lnSpc>
            </a:pPr>
            <a:r>
              <a:rPr lang="en-US" sz="1900" u="sng" dirty="0" smtClean="0"/>
              <a:t/>
            </a:r>
            <a:br>
              <a:rPr lang="en-US" sz="1900" u="sng" dirty="0" smtClean="0"/>
            </a:br>
            <a:endParaRPr lang="en-US" sz="1900" dirty="0" smtClean="0"/>
          </a:p>
        </p:txBody>
      </p:sp>
    </p:spTree>
    <p:custDataLst>
      <p:tags r:id="rId1"/>
    </p:custDataLst>
    <p:extLst>
      <p:ext uri="{BB962C8B-B14F-4D97-AF65-F5344CB8AC3E}">
        <p14:creationId xmlns="" xmlns:p14="http://schemas.microsoft.com/office/powerpoint/2010/main" val="399524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custDataLst>
              <p:tags r:id="rId2"/>
            </p:custDataLst>
          </p:nvPr>
        </p:nvSpPr>
        <p:spPr>
          <a:xfrm>
            <a:off x="1143000" y="2209800"/>
            <a:ext cx="6350000" cy="27733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3800"/>
              </a:lnSpc>
              <a:spcBef>
                <a:spcPts val="300"/>
              </a:spcBef>
              <a:spcAft>
                <a:spcPts val="300"/>
              </a:spcAft>
              <a:buFont typeface="Monotype Sorts" pitchFamily="2" charset="2"/>
              <a:buNone/>
              <a:defRPr/>
            </a:pPr>
            <a:r>
              <a:rPr lang="en-US" sz="2700" b="1" dirty="0" smtClean="0">
                <a:solidFill>
                  <a:srgbClr val="003366"/>
                </a:solidFill>
                <a:latin typeface="Arial" pitchFamily="34" charset="0"/>
                <a:cs typeface="Arial" pitchFamily="34" charset="0"/>
              </a:rPr>
              <a:t>Pyrotechnic Shock Response</a:t>
            </a:r>
            <a:endParaRPr lang="en-US" sz="2700" b="1" dirty="0" smtClean="0">
              <a:solidFill>
                <a:srgbClr val="003366"/>
              </a:solidFill>
              <a:latin typeface="Arial" pitchFamily="34" charset="0"/>
              <a:cs typeface="Arial" pitchFamily="34" charset="0"/>
            </a:endParaRP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45</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Delta IV Heavy Launch</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4191000" y="1828800"/>
            <a:ext cx="3581400" cy="2739211"/>
          </a:xfrm>
          <a:prstGeom prst="rect">
            <a:avLst/>
          </a:prstGeom>
        </p:spPr>
        <p:txBody>
          <a:bodyPr wrap="square">
            <a:spAutoFit/>
          </a:bodyPr>
          <a:lstStyle/>
          <a:p>
            <a:pPr algn="just"/>
            <a:r>
              <a:rPr lang="en-US" dirty="0" smtClean="0">
                <a:cs typeface="Arial" pitchFamily="34" charset="0"/>
              </a:rPr>
              <a:t>The following video shows a Delta IV Heavy launch, with attention given to pyrotechnic </a:t>
            </a:r>
            <a:r>
              <a:rPr lang="en-US" dirty="0" smtClean="0">
                <a:cs typeface="Arial" pitchFamily="34" charset="0"/>
              </a:rPr>
              <a:t>events.</a:t>
            </a:r>
          </a:p>
          <a:p>
            <a:pPr algn="just"/>
            <a:endParaRPr lang="en-US" dirty="0" smtClean="0">
              <a:cs typeface="Arial" pitchFamily="34" charset="0"/>
            </a:endParaRPr>
          </a:p>
          <a:p>
            <a:pPr algn="just"/>
            <a:r>
              <a:rPr lang="en-US" dirty="0" smtClean="0">
                <a:cs typeface="Arial" pitchFamily="34" charset="0"/>
              </a:rPr>
              <a:t>Click on the box </a:t>
            </a:r>
            <a:r>
              <a:rPr lang="en-US" dirty="0" smtClean="0">
                <a:cs typeface="Arial" pitchFamily="34" charset="0"/>
              </a:rPr>
              <a:t>on the next slide.</a:t>
            </a:r>
            <a:endParaRPr lang="en-US" dirty="0" smtClean="0">
              <a:cs typeface="Arial" pitchFamily="34" charset="0"/>
            </a:endParaRPr>
          </a:p>
          <a:p>
            <a:pPr algn="just"/>
            <a:endParaRPr lang="en-US" dirty="0" smtClean="0">
              <a:cs typeface="Arial" pitchFamily="34" charset="0"/>
            </a:endParaRPr>
          </a:p>
          <a:p>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 </a:t>
            </a: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pic>
        <p:nvPicPr>
          <p:cNvPr id="159748" name="Picture 4" descr="http://collectspace.com/review/aresV_deltaIVheavy.jpg"/>
          <p:cNvPicPr>
            <a:picLocks noChangeAspect="1" noChangeArrowheads="1"/>
          </p:cNvPicPr>
          <p:nvPr/>
        </p:nvPicPr>
        <p:blipFill>
          <a:blip r:embed="rId3" cstate="print"/>
          <a:srcRect/>
          <a:stretch>
            <a:fillRect/>
          </a:stretch>
        </p:blipFill>
        <p:spPr bwMode="auto">
          <a:xfrm>
            <a:off x="685800" y="1711114"/>
            <a:ext cx="3001368" cy="4475374"/>
          </a:xfrm>
          <a:prstGeom prst="rect">
            <a:avLst/>
          </a:prstGeom>
          <a:noFill/>
        </p:spPr>
      </p:pic>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46</a:t>
            </a:fld>
            <a:endParaRPr lang="en-US"/>
          </a:p>
        </p:txBody>
      </p:sp>
      <p:sp>
        <p:nvSpPr>
          <p:cNvPr id="5" name="Rectangle 4"/>
          <p:cNvSpPr/>
          <p:nvPr/>
        </p:nvSpPr>
        <p:spPr>
          <a:xfrm>
            <a:off x="457200" y="569786"/>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Delta IV Heavy </a:t>
            </a:r>
            <a:r>
              <a:rPr lang="en-US" b="1" dirty="0" smtClean="0">
                <a:solidFill>
                  <a:schemeClr val="accent5">
                    <a:lumMod val="75000"/>
                  </a:schemeClr>
                </a:solidFill>
                <a:latin typeface="Arial" pitchFamily="34" charset="0"/>
                <a:cs typeface="Arial" pitchFamily="34" charset="0"/>
              </a:rPr>
              <a:t>Launch (click on box)</a:t>
            </a:r>
            <a:endParaRPr lang="en-US" b="1" dirty="0">
              <a:solidFill>
                <a:schemeClr val="accent5">
                  <a:lumMod val="75000"/>
                </a:schemeClr>
              </a:solidFill>
              <a:latin typeface="Arial" pitchFamily="34" charset="0"/>
              <a:cs typeface="Arial" pitchFamily="34" charset="0"/>
            </a:endParaRPr>
          </a:p>
        </p:txBody>
      </p:sp>
      <p:pic>
        <p:nvPicPr>
          <p:cNvPr id="6" name="Delta 4 Heavy first launch [www.keepvid.com]_416_1_03460.mp4">
            <a:hlinkClick r:id="" action="ppaction://media"/>
          </p:cNvPr>
          <p:cNvPicPr>
            <a:picLocks noRot="1" noChangeAspect="1"/>
          </p:cNvPicPr>
          <p:nvPr>
            <a:videoFile r:link="rId2"/>
          </p:nvPr>
        </p:nvPicPr>
        <p:blipFill>
          <a:blip r:embed="rId4" cstate="print"/>
          <a:stretch>
            <a:fillRect/>
          </a:stretch>
        </p:blipFill>
        <p:spPr>
          <a:xfrm>
            <a:off x="2895600" y="1905000"/>
            <a:ext cx="3048000" cy="2286000"/>
          </a:xfrm>
          <a:prstGeom prst="rect">
            <a:avLst/>
          </a:prstGeom>
        </p:spPr>
      </p:pic>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47</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Pyrotechnic Events</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1066800" y="1287244"/>
            <a:ext cx="6553200" cy="5570756"/>
          </a:xfrm>
          <a:prstGeom prst="rect">
            <a:avLst/>
          </a:prstGeom>
        </p:spPr>
        <p:txBody>
          <a:bodyPr wrap="square">
            <a:spAutoFit/>
          </a:bodyPr>
          <a:lstStyle/>
          <a:p>
            <a:r>
              <a:rPr lang="en-US" sz="2000" dirty="0" smtClean="0">
                <a:cs typeface="Arial" pitchFamily="34" charset="0"/>
              </a:rPr>
              <a:t>Avionics components must be designed and tested to withstand pyrotechnic shock from:</a:t>
            </a:r>
          </a:p>
          <a:p>
            <a:pPr indent="-285750">
              <a:spcBef>
                <a:spcPts val="300"/>
              </a:spcBef>
              <a:spcAft>
                <a:spcPts val="300"/>
              </a:spcAft>
              <a:buClr>
                <a:srgbClr val="006699"/>
              </a:buClr>
            </a:pPr>
            <a:endParaRPr lang="en-US" sz="2000" dirty="0" smtClean="0">
              <a:cs typeface="Arial" pitchFamily="34" charset="0"/>
            </a:endParaRPr>
          </a:p>
          <a:p>
            <a:pPr indent="-285750">
              <a:spcBef>
                <a:spcPts val="300"/>
              </a:spcBef>
              <a:spcAft>
                <a:spcPts val="300"/>
              </a:spcAft>
              <a:buClr>
                <a:srgbClr val="006699"/>
              </a:buClr>
            </a:pPr>
            <a:r>
              <a:rPr lang="en-US" sz="2000" dirty="0" smtClean="0">
                <a:cs typeface="Arial" pitchFamily="34" charset="0"/>
              </a:rPr>
              <a:t>Separation Events</a:t>
            </a:r>
          </a:p>
          <a:p>
            <a:pPr indent="-285750">
              <a:spcBef>
                <a:spcPts val="300"/>
              </a:spcBef>
              <a:spcAft>
                <a:spcPts val="300"/>
              </a:spcAft>
              <a:buClr>
                <a:srgbClr val="006699"/>
              </a:buClr>
              <a:buFont typeface="Arial" pitchFamily="34" charset="0"/>
              <a:buChar char="•"/>
            </a:pPr>
            <a:r>
              <a:rPr lang="en-US" sz="2000" dirty="0" smtClean="0">
                <a:cs typeface="Arial" pitchFamily="34" charset="0"/>
              </a:rPr>
              <a:t>Strap-on Boosters</a:t>
            </a:r>
          </a:p>
          <a:p>
            <a:pPr indent="-285750">
              <a:spcBef>
                <a:spcPts val="300"/>
              </a:spcBef>
              <a:spcAft>
                <a:spcPts val="300"/>
              </a:spcAft>
              <a:buClr>
                <a:srgbClr val="006699"/>
              </a:buClr>
              <a:buFont typeface="Arial" pitchFamily="34" charset="0"/>
              <a:buChar char="•"/>
            </a:pPr>
            <a:r>
              <a:rPr lang="en-US" sz="2000" dirty="0" smtClean="0">
                <a:cs typeface="Arial" pitchFamily="34" charset="0"/>
              </a:rPr>
              <a:t>Stage separation</a:t>
            </a:r>
          </a:p>
          <a:p>
            <a:pPr indent="-285750">
              <a:spcBef>
                <a:spcPts val="300"/>
              </a:spcBef>
              <a:spcAft>
                <a:spcPts val="300"/>
              </a:spcAft>
              <a:buClr>
                <a:srgbClr val="006699"/>
              </a:buClr>
              <a:buFont typeface="Arial" pitchFamily="34" charset="0"/>
              <a:buChar char="•"/>
            </a:pPr>
            <a:r>
              <a:rPr lang="en-US" sz="2000" dirty="0" smtClean="0">
                <a:cs typeface="Arial" pitchFamily="34" charset="0"/>
              </a:rPr>
              <a:t>Fairing Separation</a:t>
            </a:r>
          </a:p>
          <a:p>
            <a:pPr indent="-285750">
              <a:spcBef>
                <a:spcPts val="300"/>
              </a:spcBef>
              <a:spcAft>
                <a:spcPts val="300"/>
              </a:spcAft>
              <a:buClr>
                <a:srgbClr val="006699"/>
              </a:buClr>
              <a:buFont typeface="Arial" pitchFamily="34" charset="0"/>
              <a:buChar char="•"/>
            </a:pPr>
            <a:r>
              <a:rPr lang="en-US" sz="2000" dirty="0" smtClean="0">
                <a:cs typeface="Arial" pitchFamily="34" charset="0"/>
              </a:rPr>
              <a:t>Payload Separation</a:t>
            </a:r>
          </a:p>
          <a:p>
            <a:pPr indent="-285750">
              <a:spcBef>
                <a:spcPts val="300"/>
              </a:spcBef>
              <a:spcAft>
                <a:spcPts val="300"/>
              </a:spcAft>
              <a:buClr>
                <a:srgbClr val="006699"/>
              </a:buClr>
            </a:pPr>
            <a:endParaRPr lang="en-US" sz="2000" dirty="0" smtClean="0">
              <a:cs typeface="Arial" pitchFamily="34" charset="0"/>
            </a:endParaRPr>
          </a:p>
          <a:p>
            <a:pPr indent="-285750">
              <a:spcBef>
                <a:spcPts val="300"/>
              </a:spcBef>
              <a:spcAft>
                <a:spcPts val="300"/>
              </a:spcAft>
              <a:buClr>
                <a:srgbClr val="006699"/>
              </a:buClr>
            </a:pPr>
            <a:r>
              <a:rPr lang="en-US" sz="2000" dirty="0" smtClean="0">
                <a:cs typeface="Arial" pitchFamily="34" charset="0"/>
              </a:rPr>
              <a:t>Ignition Events</a:t>
            </a:r>
          </a:p>
          <a:p>
            <a:pPr indent="-285750">
              <a:spcBef>
                <a:spcPts val="300"/>
              </a:spcBef>
              <a:spcAft>
                <a:spcPts val="300"/>
              </a:spcAft>
              <a:buClr>
                <a:srgbClr val="006699"/>
              </a:buClr>
              <a:buFont typeface="Arial" pitchFamily="34" charset="0"/>
              <a:buChar char="•"/>
            </a:pPr>
            <a:r>
              <a:rPr lang="en-US" sz="2000" dirty="0" smtClean="0">
                <a:cs typeface="Arial" pitchFamily="34" charset="0"/>
              </a:rPr>
              <a:t>Solid Motor</a:t>
            </a:r>
          </a:p>
          <a:p>
            <a:pPr indent="-285750">
              <a:spcBef>
                <a:spcPts val="300"/>
              </a:spcBef>
              <a:spcAft>
                <a:spcPts val="300"/>
              </a:spcAft>
              <a:buClr>
                <a:srgbClr val="006699"/>
              </a:buClr>
              <a:buFont typeface="Arial" pitchFamily="34" charset="0"/>
              <a:buChar char="•"/>
            </a:pPr>
            <a:r>
              <a:rPr lang="en-US" sz="2000" dirty="0" smtClean="0">
                <a:cs typeface="Arial" pitchFamily="34" charset="0"/>
              </a:rPr>
              <a:t>Liquid Engine</a:t>
            </a:r>
          </a:p>
          <a:p>
            <a:pPr marL="285750" indent="-285750">
              <a:buClr>
                <a:srgbClr val="006699"/>
              </a:buClr>
            </a:pPr>
            <a:endParaRPr lang="en-US"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48</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Frangible Joint</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6" name="Rectangle 5"/>
          <p:cNvSpPr/>
          <p:nvPr/>
        </p:nvSpPr>
        <p:spPr>
          <a:xfrm>
            <a:off x="685800" y="1524001"/>
            <a:ext cx="7086600" cy="2585323"/>
          </a:xfrm>
          <a:prstGeom prst="rect">
            <a:avLst/>
          </a:prstGeom>
        </p:spPr>
        <p:txBody>
          <a:bodyPr wrap="square">
            <a:spAutoFit/>
          </a:bodyPr>
          <a:lstStyle/>
          <a:p>
            <a:endParaRPr lang="en" dirty="0" smtClean="0"/>
          </a:p>
          <a:p>
            <a:endParaRPr lang="en"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8" name="TextBox 7"/>
          <p:cNvSpPr txBox="1"/>
          <p:nvPr/>
        </p:nvSpPr>
        <p:spPr>
          <a:xfrm>
            <a:off x="3505200" y="1752600"/>
            <a:ext cx="4876800" cy="2693045"/>
          </a:xfrm>
          <a:prstGeom prst="rect">
            <a:avLst/>
          </a:prstGeom>
          <a:noFill/>
        </p:spPr>
        <p:txBody>
          <a:bodyPr wrap="square" rtlCol="0">
            <a:spAutoFit/>
          </a:bodyPr>
          <a:lstStyle/>
          <a:p>
            <a:r>
              <a:rPr lang="en-US" dirty="0" smtClean="0"/>
              <a:t>The key components of a Frangible Joint: </a:t>
            </a:r>
          </a:p>
          <a:p>
            <a:endParaRPr lang="en-US" dirty="0" smtClean="0">
              <a:cs typeface="Arial" pitchFamily="34" charset="0"/>
            </a:endParaRPr>
          </a:p>
          <a:p>
            <a:pPr marL="457200" indent="-285750">
              <a:spcBef>
                <a:spcPts val="300"/>
              </a:spcBef>
              <a:spcAft>
                <a:spcPts val="300"/>
              </a:spcAft>
              <a:buClr>
                <a:schemeClr val="tx2"/>
              </a:buClr>
              <a:buFont typeface="Arial" pitchFamily="34" charset="0"/>
              <a:buChar char="♦"/>
            </a:pPr>
            <a:r>
              <a:rPr lang="en-US" dirty="0" smtClean="0">
                <a:cs typeface="Arial" pitchFamily="34" charset="0"/>
              </a:rPr>
              <a:t>Mild Detonating Fuse (MDF)</a:t>
            </a:r>
          </a:p>
          <a:p>
            <a:pPr marL="457200" indent="-285750">
              <a:spcBef>
                <a:spcPts val="300"/>
              </a:spcBef>
              <a:spcAft>
                <a:spcPts val="300"/>
              </a:spcAft>
              <a:buClr>
                <a:schemeClr val="tx2"/>
              </a:buClr>
              <a:buFont typeface="Arial" pitchFamily="34" charset="0"/>
              <a:buChar char="♦"/>
            </a:pPr>
            <a:r>
              <a:rPr lang="en-US" dirty="0" smtClean="0">
                <a:cs typeface="Arial" pitchFamily="34" charset="0"/>
              </a:rPr>
              <a:t>Explosive confinement tub</a:t>
            </a:r>
          </a:p>
          <a:p>
            <a:pPr marL="457200" indent="-285750">
              <a:spcBef>
                <a:spcPts val="300"/>
              </a:spcBef>
              <a:spcAft>
                <a:spcPts val="300"/>
              </a:spcAft>
              <a:buClr>
                <a:schemeClr val="tx2"/>
              </a:buClr>
              <a:buFont typeface="Arial" pitchFamily="34" charset="0"/>
              <a:buChar char="♦"/>
            </a:pPr>
            <a:r>
              <a:rPr lang="en-US" dirty="0" smtClean="0">
                <a:cs typeface="Arial" pitchFamily="34" charset="0"/>
              </a:rPr>
              <a:t>Separable structural element</a:t>
            </a:r>
          </a:p>
          <a:p>
            <a:pPr marL="457200" indent="-285750">
              <a:spcBef>
                <a:spcPts val="300"/>
              </a:spcBef>
              <a:spcAft>
                <a:spcPts val="300"/>
              </a:spcAft>
              <a:buClr>
                <a:schemeClr val="tx2"/>
              </a:buClr>
              <a:buFont typeface="Arial" pitchFamily="34" charset="0"/>
              <a:buChar char="♦"/>
            </a:pPr>
            <a:r>
              <a:rPr lang="en-US" dirty="0" smtClean="0">
                <a:cs typeface="Arial" pitchFamily="34" charset="0"/>
              </a:rPr>
              <a:t>Initiation manifolds </a:t>
            </a:r>
          </a:p>
          <a:p>
            <a:pPr marL="457200" indent="-285750">
              <a:spcBef>
                <a:spcPts val="300"/>
              </a:spcBef>
              <a:spcAft>
                <a:spcPts val="300"/>
              </a:spcAft>
              <a:buClr>
                <a:schemeClr val="tx2"/>
              </a:buClr>
              <a:buFont typeface="Arial" pitchFamily="34" charset="0"/>
              <a:buChar char="♦"/>
            </a:pPr>
            <a:r>
              <a:rPr lang="en-US" dirty="0" smtClean="0">
                <a:cs typeface="Arial" pitchFamily="34" charset="0"/>
              </a:rPr>
              <a:t>Attachment hardware</a:t>
            </a:r>
          </a:p>
          <a:p>
            <a:endParaRPr lang="en-US" dirty="0" smtClean="0"/>
          </a:p>
        </p:txBody>
      </p:sp>
      <p:pic>
        <p:nvPicPr>
          <p:cNvPr id="153604" name="Picture 4" descr="http://www.eba-d.com/images/Frangible_img.gif"/>
          <p:cNvPicPr>
            <a:picLocks noChangeAspect="1" noChangeArrowheads="1"/>
          </p:cNvPicPr>
          <p:nvPr/>
        </p:nvPicPr>
        <p:blipFill>
          <a:blip r:embed="rId3" cstate="print"/>
          <a:srcRect/>
          <a:stretch>
            <a:fillRect/>
          </a:stretch>
        </p:blipFill>
        <p:spPr bwMode="auto">
          <a:xfrm>
            <a:off x="762000" y="1905000"/>
            <a:ext cx="2152650" cy="1905000"/>
          </a:xfrm>
          <a:prstGeom prst="rect">
            <a:avLst/>
          </a:prstGeom>
          <a:noFill/>
        </p:spPr>
      </p:pic>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49</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Sample SRS Specification</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914400" y="44196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6" name="Rectangle 5"/>
          <p:cNvSpPr/>
          <p:nvPr/>
        </p:nvSpPr>
        <p:spPr>
          <a:xfrm>
            <a:off x="685800" y="1524001"/>
            <a:ext cx="7086600" cy="2585323"/>
          </a:xfrm>
          <a:prstGeom prst="rect">
            <a:avLst/>
          </a:prstGeom>
        </p:spPr>
        <p:txBody>
          <a:bodyPr wrap="square">
            <a:spAutoFit/>
          </a:bodyPr>
          <a:lstStyle/>
          <a:p>
            <a:endParaRPr lang="en" dirty="0" smtClean="0"/>
          </a:p>
          <a:p>
            <a:endParaRPr lang="en"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graphicFrame>
        <p:nvGraphicFramePr>
          <p:cNvPr id="7" name="Table 6"/>
          <p:cNvGraphicFramePr>
            <a:graphicFrameLocks noGrp="1"/>
          </p:cNvGraphicFramePr>
          <p:nvPr>
            <p:custDataLst>
              <p:tags r:id="rId2"/>
            </p:custDataLst>
          </p:nvPr>
        </p:nvGraphicFramePr>
        <p:xfrm>
          <a:off x="838200" y="2438400"/>
          <a:ext cx="3352800" cy="1483360"/>
        </p:xfrm>
        <a:graphic>
          <a:graphicData uri="http://schemas.openxmlformats.org/drawingml/2006/table">
            <a:tbl>
              <a:tblPr firstRow="1" bandRow="1">
                <a:tableStyleId>{5C22544A-7EE6-4342-B048-85BDC9FD1C3A}</a:tableStyleId>
              </a:tblPr>
              <a:tblGrid>
                <a:gridCol w="1676400"/>
                <a:gridCol w="1676400"/>
              </a:tblGrid>
              <a:tr h="370840">
                <a:tc>
                  <a:txBody>
                    <a:bodyPr/>
                    <a:lstStyle/>
                    <a:p>
                      <a:pPr algn="ctr"/>
                      <a:r>
                        <a:rPr lang="en-US" dirty="0" smtClean="0"/>
                        <a:t>fn</a:t>
                      </a:r>
                      <a:r>
                        <a:rPr lang="en-US" baseline="0" dirty="0" smtClean="0"/>
                        <a:t> (Hz)</a:t>
                      </a:r>
                      <a:endParaRPr lang="en-US" dirty="0"/>
                    </a:p>
                  </a:txBody>
                  <a:tcPr/>
                </a:tc>
                <a:tc>
                  <a:txBody>
                    <a:bodyPr/>
                    <a:lstStyle/>
                    <a:p>
                      <a:pPr algn="ctr"/>
                      <a:r>
                        <a:rPr lang="en-US" dirty="0" smtClean="0"/>
                        <a:t>Peak (G)</a:t>
                      </a:r>
                      <a:endParaRPr lang="en-US" dirty="0"/>
                    </a:p>
                  </a:txBody>
                  <a:tcPr/>
                </a:tc>
              </a:tr>
              <a:tr h="370840">
                <a:tc>
                  <a:txBody>
                    <a:bodyPr/>
                    <a:lstStyle/>
                    <a:p>
                      <a:pPr algn="ctr"/>
                      <a:r>
                        <a:rPr lang="en-US" dirty="0" smtClean="0"/>
                        <a:t>100</a:t>
                      </a:r>
                      <a:endParaRPr lang="en-US" dirty="0"/>
                    </a:p>
                  </a:txBody>
                  <a:tcPr/>
                </a:tc>
                <a:tc>
                  <a:txBody>
                    <a:bodyPr/>
                    <a:lstStyle/>
                    <a:p>
                      <a:pPr algn="ctr"/>
                      <a:r>
                        <a:rPr lang="en-US" dirty="0" smtClean="0"/>
                        <a:t>100</a:t>
                      </a:r>
                      <a:endParaRPr lang="en-US" dirty="0"/>
                    </a:p>
                  </a:txBody>
                  <a:tcPr/>
                </a:tc>
              </a:tr>
              <a:tr h="370840">
                <a:tc>
                  <a:txBody>
                    <a:bodyPr/>
                    <a:lstStyle/>
                    <a:p>
                      <a:pPr algn="ctr"/>
                      <a:r>
                        <a:rPr lang="en-US" dirty="0" smtClean="0"/>
                        <a:t>4200</a:t>
                      </a:r>
                      <a:endParaRPr lang="en-US" dirty="0"/>
                    </a:p>
                  </a:txBody>
                  <a:tcPr/>
                </a:tc>
                <a:tc>
                  <a:txBody>
                    <a:bodyPr/>
                    <a:lstStyle/>
                    <a:p>
                      <a:pPr algn="ctr"/>
                      <a:r>
                        <a:rPr lang="en-US" dirty="0" smtClean="0"/>
                        <a:t>16,000</a:t>
                      </a:r>
                      <a:endParaRPr lang="en-US" dirty="0"/>
                    </a:p>
                  </a:txBody>
                  <a:tcPr/>
                </a:tc>
              </a:tr>
              <a:tr h="370840">
                <a:tc>
                  <a:txBody>
                    <a:bodyPr/>
                    <a:lstStyle/>
                    <a:p>
                      <a:pPr algn="ctr"/>
                      <a:r>
                        <a:rPr lang="en-US" dirty="0" smtClean="0"/>
                        <a:t>10,000</a:t>
                      </a:r>
                      <a:endParaRPr lang="en-US" dirty="0"/>
                    </a:p>
                  </a:txBody>
                  <a:tcPr/>
                </a:tc>
                <a:tc>
                  <a:txBody>
                    <a:bodyPr/>
                    <a:lstStyle/>
                    <a:p>
                      <a:pPr algn="ctr"/>
                      <a:r>
                        <a:rPr lang="en-US" dirty="0" smtClean="0"/>
                        <a:t>16,000</a:t>
                      </a:r>
                      <a:endParaRPr lang="en-US" dirty="0"/>
                    </a:p>
                  </a:txBody>
                  <a:tcPr/>
                </a:tc>
              </a:tr>
            </a:tbl>
          </a:graphicData>
        </a:graphic>
      </p:graphicFrame>
      <p:sp>
        <p:nvSpPr>
          <p:cNvPr id="9" name="TextBox 8"/>
          <p:cNvSpPr txBox="1"/>
          <p:nvPr/>
        </p:nvSpPr>
        <p:spPr>
          <a:xfrm>
            <a:off x="838200" y="1447800"/>
            <a:ext cx="4572000" cy="892552"/>
          </a:xfrm>
          <a:prstGeom prst="rect">
            <a:avLst/>
          </a:prstGeom>
          <a:noFill/>
        </p:spPr>
        <p:txBody>
          <a:bodyPr wrap="square" rtlCol="0">
            <a:spAutoFit/>
          </a:bodyPr>
          <a:lstStyle/>
          <a:p>
            <a:r>
              <a:rPr lang="en-US" sz="1600" dirty="0" smtClean="0">
                <a:latin typeface="Arial" pitchFamily="34" charset="0"/>
                <a:cs typeface="Arial" pitchFamily="34" charset="0"/>
              </a:rPr>
              <a:t>Frangible Joint, 26.25 </a:t>
            </a:r>
            <a:r>
              <a:rPr lang="en-US" sz="1600" dirty="0" smtClean="0">
                <a:latin typeface="Arial" pitchFamily="34" charset="0"/>
                <a:cs typeface="Arial" pitchFamily="34" charset="0"/>
              </a:rPr>
              <a:t>grain/ft, Source Shock</a:t>
            </a:r>
            <a:endParaRPr lang="en-US" sz="1600" dirty="0" smtClean="0">
              <a:latin typeface="Arial" pitchFamily="34" charset="0"/>
              <a:cs typeface="Arial" pitchFamily="34" charset="0"/>
            </a:endParaRPr>
          </a:p>
          <a:p>
            <a:endParaRPr lang="en-US" b="1" dirty="0" smtClean="0">
              <a:solidFill>
                <a:schemeClr val="accent5">
                  <a:lumMod val="75000"/>
                </a:schemeClr>
              </a:solidFill>
            </a:endParaRPr>
          </a:p>
          <a:p>
            <a:r>
              <a:rPr lang="en-US" b="1" dirty="0" smtClean="0">
                <a:solidFill>
                  <a:schemeClr val="accent5">
                    <a:lumMod val="75000"/>
                  </a:schemeClr>
                </a:solidFill>
              </a:rPr>
              <a:t>SRS  Q=10 </a:t>
            </a:r>
            <a:endParaRPr lang="en-US" b="1" dirty="0">
              <a:solidFill>
                <a:schemeClr val="accent5">
                  <a:lumMod val="75000"/>
                </a:schemeClr>
              </a:solidFill>
            </a:endParaRPr>
          </a:p>
        </p:txBody>
      </p:sp>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custDataLst>
              <p:tags r:id="rId2"/>
            </p:custDataLst>
          </p:nvPr>
        </p:nvSpPr>
        <p:spPr>
          <a:xfrm>
            <a:off x="1143000" y="2209800"/>
            <a:ext cx="6350000" cy="27733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p:txBody>
      </p:sp>
      <p:sp>
        <p:nvSpPr>
          <p:cNvPr id="4" name="Rectangle 3"/>
          <p:cNvSpPr/>
          <p:nvPr/>
        </p:nvSpPr>
        <p:spPr>
          <a:xfrm>
            <a:off x="533400" y="533400"/>
            <a:ext cx="979755" cy="510396"/>
          </a:xfrm>
          <a:prstGeom prst="rect">
            <a:avLst/>
          </a:prstGeom>
        </p:spPr>
        <p:txBody>
          <a:bodyPr wrap="none">
            <a:spAutoFit/>
          </a:bodyPr>
          <a:lstStyle/>
          <a:p>
            <a:pPr>
              <a:lnSpc>
                <a:spcPts val="3800"/>
              </a:lnSpc>
              <a:spcBef>
                <a:spcPts val="300"/>
              </a:spcBef>
              <a:spcAft>
                <a:spcPts val="300"/>
              </a:spcAft>
              <a:buFont typeface="Monotype Sorts" pitchFamily="2" charset="2"/>
              <a:buNone/>
              <a:defRPr/>
            </a:pPr>
            <a:r>
              <a:rPr lang="en-US" b="1" dirty="0" smtClean="0">
                <a:solidFill>
                  <a:srgbClr val="006699"/>
                </a:solidFill>
                <a:latin typeface="Arial" pitchFamily="34" charset="0"/>
                <a:cs typeface="Arial" pitchFamily="34" charset="0"/>
              </a:rPr>
              <a:t>Outline</a:t>
            </a:r>
            <a:endParaRPr lang="en-US" b="1" dirty="0" smtClean="0">
              <a:solidFill>
                <a:srgbClr val="006699"/>
              </a:solidFill>
              <a:latin typeface="Arial" pitchFamily="34" charset="0"/>
              <a:cs typeface="Arial" pitchFamily="34" charset="0"/>
            </a:endParaRPr>
          </a:p>
        </p:txBody>
      </p:sp>
      <p:sp>
        <p:nvSpPr>
          <p:cNvPr id="5" name="TextBox 4"/>
          <p:cNvSpPr txBox="1"/>
          <p:nvPr/>
        </p:nvSpPr>
        <p:spPr>
          <a:xfrm>
            <a:off x="1143000" y="1676400"/>
            <a:ext cx="5410200" cy="3111108"/>
          </a:xfrm>
          <a:prstGeom prst="rect">
            <a:avLst/>
          </a:prstGeom>
          <a:noFill/>
        </p:spPr>
        <p:txBody>
          <a:bodyPr wrap="square" rtlCol="0">
            <a:spAutoFit/>
          </a:bodyPr>
          <a:lstStyle/>
          <a:p>
            <a:pPr marL="342900" indent="-342900">
              <a:lnSpc>
                <a:spcPct val="150000"/>
              </a:lnSpc>
              <a:buFont typeface="+mj-lt"/>
              <a:buAutoNum type="arabicPeriod"/>
            </a:pPr>
            <a:r>
              <a:rPr lang="en-US" b="1" dirty="0" smtClean="0">
                <a:solidFill>
                  <a:schemeClr val="tx2"/>
                </a:solidFill>
                <a:cs typeface="Arial" pitchFamily="34" charset="0"/>
              </a:rPr>
              <a:t>Response to Classical Pulse </a:t>
            </a:r>
            <a:r>
              <a:rPr lang="en-US" b="1" dirty="0" smtClean="0">
                <a:solidFill>
                  <a:schemeClr val="tx2"/>
                </a:solidFill>
                <a:cs typeface="Arial" pitchFamily="34" charset="0"/>
              </a:rPr>
              <a:t>Excitation</a:t>
            </a:r>
          </a:p>
          <a:p>
            <a:pPr marL="342900" indent="-342900">
              <a:lnSpc>
                <a:spcPct val="150000"/>
              </a:lnSpc>
              <a:buFont typeface="+mj-lt"/>
              <a:buAutoNum type="arabicPeriod"/>
            </a:pPr>
            <a:r>
              <a:rPr lang="en-US" b="1" dirty="0" smtClean="0">
                <a:solidFill>
                  <a:schemeClr val="tx2"/>
                </a:solidFill>
              </a:rPr>
              <a:t>Response </a:t>
            </a:r>
            <a:r>
              <a:rPr lang="en-US" b="1" dirty="0" smtClean="0">
                <a:solidFill>
                  <a:schemeClr val="tx2"/>
                </a:solidFill>
              </a:rPr>
              <a:t>to Seismic Excitation</a:t>
            </a:r>
          </a:p>
          <a:p>
            <a:pPr marL="342900" indent="-342900">
              <a:lnSpc>
                <a:spcPct val="150000"/>
              </a:lnSpc>
              <a:buFont typeface="+mj-lt"/>
              <a:buAutoNum type="arabicPeriod"/>
            </a:pPr>
            <a:r>
              <a:rPr lang="en-US" b="1" dirty="0" smtClean="0">
                <a:solidFill>
                  <a:schemeClr val="tx2"/>
                </a:solidFill>
              </a:rPr>
              <a:t>Pyrotechnic Shock Response</a:t>
            </a:r>
          </a:p>
          <a:p>
            <a:pPr marL="342900" indent="-342900">
              <a:lnSpc>
                <a:spcPct val="150000"/>
              </a:lnSpc>
              <a:buFont typeface="+mj-lt"/>
              <a:buAutoNum type="arabicPeriod"/>
            </a:pPr>
            <a:r>
              <a:rPr lang="en-US" b="1" dirty="0" smtClean="0">
                <a:solidFill>
                  <a:schemeClr val="tx2"/>
                </a:solidFill>
              </a:rPr>
              <a:t>Wavelet Synthesis</a:t>
            </a:r>
          </a:p>
          <a:p>
            <a:pPr marL="342900" indent="-342900">
              <a:lnSpc>
                <a:spcPct val="150000"/>
              </a:lnSpc>
              <a:buFont typeface="+mj-lt"/>
              <a:buAutoNum type="arabicPeriod"/>
            </a:pPr>
            <a:r>
              <a:rPr lang="en-US" b="1" dirty="0" smtClean="0">
                <a:solidFill>
                  <a:schemeClr val="tx2"/>
                </a:solidFill>
              </a:rPr>
              <a:t>Damped Sine Synthesis</a:t>
            </a:r>
          </a:p>
          <a:p>
            <a:pPr marL="342900" indent="-342900">
              <a:lnSpc>
                <a:spcPct val="150000"/>
              </a:lnSpc>
              <a:buFont typeface="+mj-lt"/>
              <a:buAutoNum type="arabicPeriod"/>
            </a:pPr>
            <a:r>
              <a:rPr lang="en-US" b="1" dirty="0" smtClean="0">
                <a:solidFill>
                  <a:schemeClr val="tx2"/>
                </a:solidFill>
              </a:rPr>
              <a:t>MDOF Modal Transient Analysis</a:t>
            </a:r>
          </a:p>
          <a:p>
            <a:pPr>
              <a:lnSpc>
                <a:spcPts val="3800"/>
              </a:lnSpc>
              <a:spcBef>
                <a:spcPts val="300"/>
              </a:spcBef>
              <a:spcAft>
                <a:spcPts val="300"/>
              </a:spcAft>
              <a:buFont typeface="Monotype Sorts" pitchFamily="2" charset="2"/>
              <a:buNone/>
              <a:defRPr/>
            </a:pPr>
            <a:endParaRPr lang="en-US" b="1" dirty="0" smtClean="0">
              <a:solidFill>
                <a:srgbClr val="003366"/>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50</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dboct.exe</a:t>
            </a:r>
            <a:endParaRPr lang="en-US" sz="2000" b="1" dirty="0">
              <a:solidFill>
                <a:schemeClr val="accent5">
                  <a:lumMod val="75000"/>
                </a:schemeClr>
              </a:solidFill>
              <a:latin typeface="Arial" pitchFamily="34" charset="0"/>
              <a:cs typeface="Arial" pitchFamily="34" charset="0"/>
            </a:endParaRPr>
          </a:p>
        </p:txBody>
      </p:sp>
      <p:sp>
        <p:nvSpPr>
          <p:cNvPr id="6" name="Rectangle 5"/>
          <p:cNvSpPr/>
          <p:nvPr/>
        </p:nvSpPr>
        <p:spPr>
          <a:xfrm>
            <a:off x="685800" y="1524001"/>
            <a:ext cx="7086600" cy="2585323"/>
          </a:xfrm>
          <a:prstGeom prst="rect">
            <a:avLst/>
          </a:prstGeom>
        </p:spPr>
        <p:txBody>
          <a:bodyPr wrap="square">
            <a:spAutoFit/>
          </a:bodyPr>
          <a:lstStyle/>
          <a:p>
            <a:endParaRPr lang="en" dirty="0" smtClean="0"/>
          </a:p>
          <a:p>
            <a:endParaRPr lang="en"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1" name="Picture 2" descr="C:\Users\TOMIRV~1\AppData\Local\Temp\SNAGHTMLbbfabb6.PNG"/>
          <p:cNvPicPr>
            <a:picLocks noChangeAspect="1" noChangeArrowheads="1"/>
          </p:cNvPicPr>
          <p:nvPr/>
        </p:nvPicPr>
        <p:blipFill>
          <a:blip r:embed="rId3" cstate="print"/>
          <a:srcRect/>
          <a:stretch>
            <a:fillRect/>
          </a:stretch>
        </p:blipFill>
        <p:spPr bwMode="auto">
          <a:xfrm>
            <a:off x="1905000" y="1600200"/>
            <a:ext cx="4552950" cy="3143250"/>
          </a:xfrm>
          <a:prstGeom prst="rect">
            <a:avLst/>
          </a:prstGeom>
          <a:noFill/>
        </p:spPr>
      </p:pic>
      <p:sp>
        <p:nvSpPr>
          <p:cNvPr id="12" name="Rectangle 11"/>
          <p:cNvSpPr/>
          <p:nvPr/>
        </p:nvSpPr>
        <p:spPr>
          <a:xfrm>
            <a:off x="1676400" y="5257800"/>
            <a:ext cx="5486400" cy="923330"/>
          </a:xfrm>
          <a:prstGeom prst="rect">
            <a:avLst/>
          </a:prstGeom>
        </p:spPr>
        <p:txBody>
          <a:bodyPr wrap="square">
            <a:spAutoFit/>
          </a:bodyPr>
          <a:lstStyle/>
          <a:p>
            <a:pPr>
              <a:lnSpc>
                <a:spcPct val="150000"/>
              </a:lnSpc>
              <a:spcBef>
                <a:spcPts val="1200"/>
              </a:spcBef>
              <a:spcAft>
                <a:spcPts val="500"/>
              </a:spcAft>
            </a:pPr>
            <a:r>
              <a:rPr lang="en-US" dirty="0" smtClean="0">
                <a:cs typeface="Arial" pitchFamily="34" charset="0"/>
              </a:rPr>
              <a:t>Interpolate the specification at 600 Hz.</a:t>
            </a:r>
            <a:br>
              <a:rPr lang="en-US" dirty="0" smtClean="0">
                <a:cs typeface="Arial" pitchFamily="34" charset="0"/>
              </a:rPr>
            </a:br>
            <a:r>
              <a:rPr lang="en-US" dirty="0" smtClean="0">
                <a:cs typeface="Arial" pitchFamily="34" charset="0"/>
              </a:rPr>
              <a:t>The acceleration result will be used in a later exercise</a:t>
            </a:r>
            <a:r>
              <a:rPr lang="en-US" dirty="0" smtClean="0">
                <a:latin typeface="Arial" pitchFamily="34" charset="0"/>
                <a:cs typeface="Arial" pitchFamily="34" charset="0"/>
              </a:rPr>
              <a:t>. </a:t>
            </a:r>
          </a:p>
        </p:txBody>
      </p:sp>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51</a:t>
            </a:fld>
            <a:endParaRPr lang="en-US"/>
          </a:p>
        </p:txBody>
      </p:sp>
      <p:sp>
        <p:nvSpPr>
          <p:cNvPr id="2" name="Rectangle 1"/>
          <p:cNvSpPr/>
          <p:nvPr/>
        </p:nvSpPr>
        <p:spPr>
          <a:xfrm>
            <a:off x="914400" y="44196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6" name="Rectangle 5"/>
          <p:cNvSpPr/>
          <p:nvPr/>
        </p:nvSpPr>
        <p:spPr>
          <a:xfrm>
            <a:off x="685800" y="1524001"/>
            <a:ext cx="7086600" cy="2585323"/>
          </a:xfrm>
          <a:prstGeom prst="rect">
            <a:avLst/>
          </a:prstGeom>
        </p:spPr>
        <p:txBody>
          <a:bodyPr wrap="square">
            <a:spAutoFit/>
          </a:bodyPr>
          <a:lstStyle/>
          <a:p>
            <a:endParaRPr lang="en" dirty="0" smtClean="0"/>
          </a:p>
          <a:p>
            <a:endParaRPr lang="en"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82276" name="Picture 4" descr="C:\Users\TOMIRV~1\AppData\Local\Temp\SNAGHTMLbc0508d.PNG"/>
          <p:cNvPicPr>
            <a:picLocks noChangeAspect="1" noChangeArrowheads="1"/>
          </p:cNvPicPr>
          <p:nvPr/>
        </p:nvPicPr>
        <p:blipFill>
          <a:blip r:embed="rId3" cstate="print"/>
          <a:srcRect/>
          <a:stretch>
            <a:fillRect/>
          </a:stretch>
        </p:blipFill>
        <p:spPr bwMode="auto">
          <a:xfrm>
            <a:off x="1143000" y="838200"/>
            <a:ext cx="6800850" cy="5429251"/>
          </a:xfrm>
          <a:prstGeom prst="rect">
            <a:avLst/>
          </a:prstGeom>
          <a:noFill/>
        </p:spPr>
      </p:pic>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52</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Pyrotechnic Shock Failures</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6" name="TextBox 5"/>
          <p:cNvSpPr txBox="1"/>
          <p:nvPr/>
        </p:nvSpPr>
        <p:spPr>
          <a:xfrm>
            <a:off x="914400" y="5029200"/>
            <a:ext cx="6934200" cy="1092607"/>
          </a:xfrm>
          <a:prstGeom prst="rect">
            <a:avLst/>
          </a:prstGeom>
          <a:noFill/>
        </p:spPr>
        <p:txBody>
          <a:bodyPr wrap="square" rtlCol="0">
            <a:spAutoFit/>
          </a:bodyPr>
          <a:lstStyle/>
          <a:p>
            <a:pPr>
              <a:spcBef>
                <a:spcPts val="300"/>
              </a:spcBef>
              <a:spcAft>
                <a:spcPts val="300"/>
              </a:spcAft>
            </a:pPr>
            <a:r>
              <a:rPr lang="en-US" sz="2000" dirty="0" smtClean="0"/>
              <a:t>Crystal oscillators can shatter.</a:t>
            </a:r>
          </a:p>
          <a:p>
            <a:pPr>
              <a:spcBef>
                <a:spcPts val="300"/>
              </a:spcBef>
              <a:spcAft>
                <a:spcPts val="300"/>
              </a:spcAft>
            </a:pPr>
            <a:r>
              <a:rPr lang="en-US" sz="2000" dirty="0" smtClean="0"/>
              <a:t>Large components such as DC-DC converters can detached from circuit boards.</a:t>
            </a:r>
            <a:endParaRPr lang="en-US" sz="2000" dirty="0"/>
          </a:p>
        </p:txBody>
      </p:sp>
      <p:pic>
        <p:nvPicPr>
          <p:cNvPr id="158722" name="Picture 2" descr="https://www.egr.msu.edu/eceshop/Parts_Inventory/images/20mhz.jpg"/>
          <p:cNvPicPr>
            <a:picLocks noChangeAspect="1" noChangeArrowheads="1"/>
          </p:cNvPicPr>
          <p:nvPr/>
        </p:nvPicPr>
        <p:blipFill>
          <a:blip r:embed="rId3" cstate="print"/>
          <a:srcRect/>
          <a:stretch>
            <a:fillRect/>
          </a:stretch>
        </p:blipFill>
        <p:spPr bwMode="auto">
          <a:xfrm>
            <a:off x="1371600" y="1752600"/>
            <a:ext cx="914400" cy="914400"/>
          </a:xfrm>
          <a:prstGeom prst="rect">
            <a:avLst/>
          </a:prstGeom>
          <a:noFill/>
        </p:spPr>
      </p:pic>
      <p:pic>
        <p:nvPicPr>
          <p:cNvPr id="158724" name="Picture 4" descr="http://media.digikey.com/photos/CTS%20Photos/MXO45HS.jpg"/>
          <p:cNvPicPr>
            <a:picLocks noChangeAspect="1" noChangeArrowheads="1"/>
          </p:cNvPicPr>
          <p:nvPr/>
        </p:nvPicPr>
        <p:blipFill>
          <a:blip r:embed="rId4" cstate="print"/>
          <a:srcRect/>
          <a:stretch>
            <a:fillRect/>
          </a:stretch>
        </p:blipFill>
        <p:spPr bwMode="auto">
          <a:xfrm>
            <a:off x="1219200" y="3200400"/>
            <a:ext cx="1219200" cy="1219201"/>
          </a:xfrm>
          <a:prstGeom prst="rect">
            <a:avLst/>
          </a:prstGeom>
          <a:noFill/>
        </p:spPr>
      </p:pic>
      <p:pic>
        <p:nvPicPr>
          <p:cNvPr id="158728" name="Picture 8" descr="http://www.embeddedstar.com/postimages/2010/Microchip-Quarter-Brick.jpg"/>
          <p:cNvPicPr>
            <a:picLocks noChangeAspect="1" noChangeArrowheads="1"/>
          </p:cNvPicPr>
          <p:nvPr/>
        </p:nvPicPr>
        <p:blipFill>
          <a:blip r:embed="rId5" cstate="print"/>
          <a:srcRect/>
          <a:stretch>
            <a:fillRect/>
          </a:stretch>
        </p:blipFill>
        <p:spPr bwMode="auto">
          <a:xfrm>
            <a:off x="4572000" y="1600200"/>
            <a:ext cx="3333750" cy="2667000"/>
          </a:xfrm>
          <a:prstGeom prst="rect">
            <a:avLst/>
          </a:prstGeom>
          <a:noFill/>
        </p:spPr>
      </p:pic>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custDataLst>
              <p:tags r:id="rId2"/>
            </p:custDataLst>
          </p:nvPr>
        </p:nvSpPr>
        <p:spPr>
          <a:xfrm>
            <a:off x="1143000" y="2209800"/>
            <a:ext cx="6350000" cy="27733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p:txBody>
      </p:sp>
      <p:sp>
        <p:nvSpPr>
          <p:cNvPr id="4" name="Rectangle 3"/>
          <p:cNvSpPr/>
          <p:nvPr/>
        </p:nvSpPr>
        <p:spPr>
          <a:xfrm>
            <a:off x="609600" y="685800"/>
            <a:ext cx="5105400" cy="292388"/>
          </a:xfrm>
          <a:prstGeom prst="rect">
            <a:avLst/>
          </a:prstGeom>
        </p:spPr>
        <p:txBody>
          <a:bodyPr wrap="square">
            <a:spAutoFit/>
          </a:bodyPr>
          <a:lstStyle/>
          <a:p>
            <a:pPr>
              <a:spcBef>
                <a:spcPts val="200"/>
              </a:spcBef>
              <a:spcAft>
                <a:spcPts val="200"/>
              </a:spcAft>
            </a:pPr>
            <a:r>
              <a:rPr lang="en-US" sz="1300" b="1" dirty="0" smtClean="0">
                <a:solidFill>
                  <a:schemeClr val="accent5">
                    <a:lumMod val="75000"/>
                  </a:schemeClr>
                </a:solidFill>
                <a:latin typeface="Arial" pitchFamily="34" charset="0"/>
                <a:cs typeface="Arial" pitchFamily="34" charset="0"/>
              </a:rPr>
              <a:t>Flight Accelerometer Data, Re-entry Vehicle Separation Event</a:t>
            </a:r>
            <a:endParaRPr lang="en-US" sz="1300" b="1" dirty="0">
              <a:solidFill>
                <a:schemeClr val="accent5">
                  <a:lumMod val="75000"/>
                </a:schemeClr>
              </a:solidFill>
              <a:latin typeface="Arial" pitchFamily="34" charset="0"/>
              <a:cs typeface="Arial" pitchFamily="34" charset="0"/>
            </a:endParaRPr>
          </a:p>
        </p:txBody>
      </p:sp>
      <p:pic>
        <p:nvPicPr>
          <p:cNvPr id="166914" name="Picture 2"/>
          <p:cNvPicPr>
            <a:picLocks noChangeAspect="1" noChangeArrowheads="1"/>
          </p:cNvPicPr>
          <p:nvPr/>
        </p:nvPicPr>
        <p:blipFill>
          <a:blip r:embed="rId4" cstate="print"/>
          <a:srcRect/>
          <a:stretch>
            <a:fillRect/>
          </a:stretch>
        </p:blipFill>
        <p:spPr bwMode="auto">
          <a:xfrm>
            <a:off x="1066800" y="1219200"/>
            <a:ext cx="6343650" cy="4400550"/>
          </a:xfrm>
          <a:prstGeom prst="rect">
            <a:avLst/>
          </a:prstGeom>
          <a:noFill/>
          <a:ln w="9525">
            <a:noFill/>
            <a:miter lim="800000"/>
            <a:headEnd/>
            <a:tailEnd/>
          </a:ln>
        </p:spPr>
      </p:pic>
      <p:sp>
        <p:nvSpPr>
          <p:cNvPr id="5" name="TextBox 4"/>
          <p:cNvSpPr txBox="1"/>
          <p:nvPr/>
        </p:nvSpPr>
        <p:spPr>
          <a:xfrm>
            <a:off x="2286000" y="5943600"/>
            <a:ext cx="3352800" cy="707886"/>
          </a:xfrm>
          <a:prstGeom prst="rect">
            <a:avLst/>
          </a:prstGeom>
          <a:noFill/>
        </p:spPr>
        <p:txBody>
          <a:bodyPr wrap="square" rtlCol="0">
            <a:spAutoFit/>
          </a:bodyPr>
          <a:lstStyle/>
          <a:p>
            <a:r>
              <a:rPr lang="en-US" sz="1400" dirty="0" smtClean="0"/>
              <a:t>Source:  Linear Shaped Charge.  </a:t>
            </a:r>
          </a:p>
          <a:p>
            <a:endParaRPr lang="en-US" sz="1200" dirty="0" smtClean="0"/>
          </a:p>
          <a:p>
            <a:r>
              <a:rPr lang="en-US" sz="1400" dirty="0" smtClean="0"/>
              <a:t>Measurement location was near-field.</a:t>
            </a:r>
            <a:endParaRPr lang="en-US" sz="1400" dirty="0"/>
          </a:p>
        </p:txBody>
      </p:sp>
      <p:sp>
        <p:nvSpPr>
          <p:cNvPr id="6" name="Rectangle 5"/>
          <p:cNvSpPr/>
          <p:nvPr/>
        </p:nvSpPr>
        <p:spPr>
          <a:xfrm>
            <a:off x="838200" y="1219200"/>
            <a:ext cx="6858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4400" y="5486400"/>
            <a:ext cx="6858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90600" y="1371600"/>
            <a:ext cx="2286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39000" y="1295400"/>
            <a:ext cx="2286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custDataLst>
              <p:tags r:id="rId2"/>
            </p:custDataLst>
          </p:nvPr>
        </p:nvSpPr>
        <p:spPr>
          <a:xfrm>
            <a:off x="1143000" y="2209800"/>
            <a:ext cx="6350000" cy="27733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p:txBody>
      </p:sp>
      <p:sp>
        <p:nvSpPr>
          <p:cNvPr id="4" name="Rectangle 3"/>
          <p:cNvSpPr/>
          <p:nvPr/>
        </p:nvSpPr>
        <p:spPr>
          <a:xfrm>
            <a:off x="609600" y="609600"/>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Pyrotechnic Shock Exercise</a:t>
            </a:r>
            <a:endParaRPr lang="en-US" b="1" dirty="0">
              <a:solidFill>
                <a:schemeClr val="accent5">
                  <a:lumMod val="75000"/>
                </a:schemeClr>
              </a:solidFill>
              <a:latin typeface="Arial" pitchFamily="34" charset="0"/>
              <a:cs typeface="Arial" pitchFamily="34" charset="0"/>
            </a:endParaRPr>
          </a:p>
        </p:txBody>
      </p:sp>
      <p:sp>
        <p:nvSpPr>
          <p:cNvPr id="5" name="TextBox 4"/>
          <p:cNvSpPr txBox="1"/>
          <p:nvPr/>
        </p:nvSpPr>
        <p:spPr>
          <a:xfrm>
            <a:off x="838200" y="1752600"/>
            <a:ext cx="5867400" cy="2031325"/>
          </a:xfrm>
          <a:prstGeom prst="rect">
            <a:avLst/>
          </a:prstGeom>
          <a:noFill/>
        </p:spPr>
        <p:txBody>
          <a:bodyPr wrap="square" rtlCol="0">
            <a:spAutoFit/>
          </a:bodyPr>
          <a:lstStyle/>
          <a:p>
            <a:r>
              <a:rPr lang="en-US" dirty="0" smtClean="0"/>
              <a:t>Run script:  </a:t>
            </a:r>
            <a:r>
              <a:rPr lang="en-US" dirty="0" err="1" smtClean="0"/>
              <a:t>srs.m</a:t>
            </a:r>
            <a:endParaRPr lang="en-US" dirty="0" smtClean="0"/>
          </a:p>
          <a:p>
            <a:endParaRPr lang="en-US" dirty="0" smtClean="0"/>
          </a:p>
          <a:p>
            <a:r>
              <a:rPr lang="en-US" dirty="0" smtClean="0"/>
              <a:t>External ASCII file:  rv_separation.dat</a:t>
            </a:r>
          </a:p>
          <a:p>
            <a:endParaRPr lang="en-US" dirty="0" smtClean="0"/>
          </a:p>
          <a:p>
            <a:r>
              <a:rPr lang="en-US" dirty="0" smtClean="0"/>
              <a:t>Starting Frequency: 10 Hz</a:t>
            </a:r>
          </a:p>
          <a:p>
            <a:endParaRPr lang="en-US" dirty="0" smtClean="0"/>
          </a:p>
          <a:p>
            <a:r>
              <a:rPr lang="en-US" dirty="0" smtClean="0"/>
              <a:t>Q=10</a:t>
            </a:r>
            <a:endParaRPr lang="en-US"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custDataLst>
              <p:tags r:id="rId2"/>
            </p:custDataLst>
          </p:nvPr>
        </p:nvSpPr>
        <p:spPr>
          <a:xfrm>
            <a:off x="1143000" y="2209800"/>
            <a:ext cx="6350000" cy="27733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p:txBody>
      </p:sp>
      <p:sp>
        <p:nvSpPr>
          <p:cNvPr id="4" name="Rectangle 3"/>
          <p:cNvSpPr/>
          <p:nvPr/>
        </p:nvSpPr>
        <p:spPr>
          <a:xfrm>
            <a:off x="609600" y="609600"/>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Flight Accelerometer Data SRS</a:t>
            </a:r>
            <a:endParaRPr lang="en-US" b="1" dirty="0">
              <a:solidFill>
                <a:schemeClr val="accent5">
                  <a:lumMod val="75000"/>
                </a:schemeClr>
              </a:solidFill>
              <a:latin typeface="Arial" pitchFamily="34" charset="0"/>
              <a:cs typeface="Arial" pitchFamily="34" charset="0"/>
            </a:endParaRPr>
          </a:p>
        </p:txBody>
      </p:sp>
      <p:pic>
        <p:nvPicPr>
          <p:cNvPr id="167938" name="Picture 2"/>
          <p:cNvPicPr>
            <a:picLocks noChangeAspect="1" noChangeArrowheads="1"/>
          </p:cNvPicPr>
          <p:nvPr/>
        </p:nvPicPr>
        <p:blipFill>
          <a:blip r:embed="rId4" cstate="print"/>
          <a:srcRect/>
          <a:stretch>
            <a:fillRect/>
          </a:stretch>
        </p:blipFill>
        <p:spPr bwMode="auto">
          <a:xfrm>
            <a:off x="1600200" y="1371600"/>
            <a:ext cx="5334000" cy="4000500"/>
          </a:xfrm>
          <a:prstGeom prst="rect">
            <a:avLst/>
          </a:prstGeom>
          <a:noFill/>
          <a:ln w="9525">
            <a:noFill/>
            <a:miter lim="800000"/>
            <a:headEnd/>
            <a:tailEnd/>
          </a:ln>
        </p:spPr>
      </p:pic>
      <p:sp>
        <p:nvSpPr>
          <p:cNvPr id="5" name="TextBox 4"/>
          <p:cNvSpPr txBox="1"/>
          <p:nvPr/>
        </p:nvSpPr>
        <p:spPr>
          <a:xfrm>
            <a:off x="2514600" y="5791200"/>
            <a:ext cx="3657600" cy="369332"/>
          </a:xfrm>
          <a:prstGeom prst="rect">
            <a:avLst/>
          </a:prstGeom>
          <a:noFill/>
        </p:spPr>
        <p:txBody>
          <a:bodyPr wrap="square" rtlCol="0">
            <a:spAutoFit/>
          </a:bodyPr>
          <a:lstStyle/>
          <a:p>
            <a:r>
              <a:rPr lang="en-US" dirty="0" smtClean="0"/>
              <a:t> </a:t>
            </a:r>
            <a:r>
              <a:rPr lang="en-US" sz="1400" dirty="0" smtClean="0"/>
              <a:t>Absolute Peak is      20385 G at     </a:t>
            </a:r>
            <a:r>
              <a:rPr lang="en-US" sz="1400" dirty="0" smtClean="0"/>
              <a:t>2420 </a:t>
            </a:r>
            <a:r>
              <a:rPr lang="en-US" sz="1400" dirty="0" smtClean="0"/>
              <a:t>Hz </a:t>
            </a:r>
            <a:endParaRPr lang="en-US" sz="1400"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custDataLst>
              <p:tags r:id="rId2"/>
            </p:custDataLst>
          </p:nvPr>
        </p:nvSpPr>
        <p:spPr>
          <a:xfrm>
            <a:off x="1143000" y="2209800"/>
            <a:ext cx="6350000" cy="27733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p:txBody>
      </p:sp>
      <p:sp>
        <p:nvSpPr>
          <p:cNvPr id="5" name="Rectangle 4"/>
          <p:cNvSpPr/>
          <p:nvPr/>
        </p:nvSpPr>
        <p:spPr>
          <a:xfrm>
            <a:off x="457200" y="609600"/>
            <a:ext cx="4279761" cy="369332"/>
          </a:xfrm>
          <a:prstGeom prst="rect">
            <a:avLst/>
          </a:prstGeom>
        </p:spPr>
        <p:txBody>
          <a:bodyPr wrap="none">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Flight Accelerometer Data </a:t>
            </a:r>
            <a:r>
              <a:rPr lang="en-US" b="1" dirty="0" smtClean="0">
                <a:solidFill>
                  <a:schemeClr val="accent5">
                    <a:lumMod val="75000"/>
                  </a:schemeClr>
                </a:solidFill>
                <a:latin typeface="Arial" pitchFamily="34" charset="0"/>
                <a:cs typeface="Arial" pitchFamily="34" charset="0"/>
              </a:rPr>
              <a:t>SRS (cont)</a:t>
            </a:r>
            <a:endParaRPr lang="en-US" b="1" dirty="0">
              <a:solidFill>
                <a:schemeClr val="accent5">
                  <a:lumMod val="75000"/>
                </a:schemeClr>
              </a:solidFill>
              <a:latin typeface="Arial" pitchFamily="34" charset="0"/>
              <a:cs typeface="Arial" pitchFamily="34" charset="0"/>
            </a:endParaRPr>
          </a:p>
        </p:txBody>
      </p:sp>
      <p:pic>
        <p:nvPicPr>
          <p:cNvPr id="168962" name="Picture 2"/>
          <p:cNvPicPr>
            <a:picLocks noChangeAspect="1" noChangeArrowheads="1"/>
          </p:cNvPicPr>
          <p:nvPr/>
        </p:nvPicPr>
        <p:blipFill>
          <a:blip r:embed="rId4" cstate="print"/>
          <a:srcRect/>
          <a:stretch>
            <a:fillRect/>
          </a:stretch>
        </p:blipFill>
        <p:spPr bwMode="auto">
          <a:xfrm>
            <a:off x="1524000" y="1447800"/>
            <a:ext cx="5334000" cy="4000500"/>
          </a:xfrm>
          <a:prstGeom prst="rect">
            <a:avLst/>
          </a:prstGeom>
          <a:noFill/>
          <a:ln w="9525">
            <a:noFill/>
            <a:miter lim="800000"/>
            <a:headEnd/>
            <a:tailEnd/>
          </a:ln>
        </p:spPr>
      </p:pic>
      <p:sp>
        <p:nvSpPr>
          <p:cNvPr id="6" name="TextBox 5"/>
          <p:cNvSpPr txBox="1"/>
          <p:nvPr/>
        </p:nvSpPr>
        <p:spPr>
          <a:xfrm>
            <a:off x="2514600" y="5791200"/>
            <a:ext cx="3657600" cy="369332"/>
          </a:xfrm>
          <a:prstGeom prst="rect">
            <a:avLst/>
          </a:prstGeom>
          <a:noFill/>
        </p:spPr>
        <p:txBody>
          <a:bodyPr wrap="square" rtlCol="0">
            <a:spAutoFit/>
          </a:bodyPr>
          <a:lstStyle/>
          <a:p>
            <a:r>
              <a:rPr lang="en-US" dirty="0" smtClean="0"/>
              <a:t> </a:t>
            </a:r>
            <a:r>
              <a:rPr lang="en-US" sz="1400" dirty="0" smtClean="0"/>
              <a:t>Absolute Peak is       </a:t>
            </a:r>
            <a:r>
              <a:rPr lang="en-US" sz="1400" dirty="0" smtClean="0"/>
              <a:t>526 in/sec  </a:t>
            </a:r>
            <a:r>
              <a:rPr lang="en-US" sz="1400" dirty="0" smtClean="0"/>
              <a:t>at     </a:t>
            </a:r>
            <a:r>
              <a:rPr lang="en-US" sz="1400" dirty="0" smtClean="0"/>
              <a:t>2420 </a:t>
            </a:r>
            <a:r>
              <a:rPr lang="en-US" sz="1400" dirty="0" smtClean="0"/>
              <a:t>Hz </a:t>
            </a:r>
            <a:endParaRPr lang="en-US" sz="1400"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custDataLst>
              <p:tags r:id="rId2"/>
            </p:custDataLst>
          </p:nvPr>
        </p:nvSpPr>
        <p:spPr>
          <a:xfrm>
            <a:off x="1143000" y="2209800"/>
            <a:ext cx="6350000" cy="27733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p:txBody>
      </p:sp>
      <p:sp>
        <p:nvSpPr>
          <p:cNvPr id="4" name="Rectangle 3"/>
          <p:cNvSpPr/>
          <p:nvPr/>
        </p:nvSpPr>
        <p:spPr>
          <a:xfrm>
            <a:off x="609600" y="609600"/>
            <a:ext cx="4572000" cy="369332"/>
          </a:xfrm>
          <a:prstGeom prst="rect">
            <a:avLst/>
          </a:prstGeom>
        </p:spPr>
        <p:txBody>
          <a:bodyPr>
            <a:spAutoFit/>
          </a:bodyPr>
          <a:lstStyle/>
          <a:p>
            <a:pPr>
              <a:spcBef>
                <a:spcPts val="200"/>
              </a:spcBef>
              <a:spcAft>
                <a:spcPts val="200"/>
              </a:spcAft>
            </a:pPr>
            <a:endParaRPr lang="en-US" b="1" dirty="0">
              <a:solidFill>
                <a:schemeClr val="accent5">
                  <a:lumMod val="75000"/>
                </a:schemeClr>
              </a:solidFill>
              <a:latin typeface="Arial" pitchFamily="34" charset="0"/>
              <a:cs typeface="Arial" pitchFamily="34" charset="0"/>
            </a:endParaRPr>
          </a:p>
        </p:txBody>
      </p:sp>
      <p:sp>
        <p:nvSpPr>
          <p:cNvPr id="5" name="Rectangle 4"/>
          <p:cNvSpPr/>
          <p:nvPr/>
        </p:nvSpPr>
        <p:spPr>
          <a:xfrm>
            <a:off x="609600" y="1524000"/>
            <a:ext cx="7086600" cy="4401205"/>
          </a:xfrm>
          <a:prstGeom prst="rect">
            <a:avLst/>
          </a:prstGeom>
        </p:spPr>
        <p:txBody>
          <a:bodyPr wrap="square">
            <a:spAutoFit/>
          </a:bodyPr>
          <a:lstStyle/>
          <a:p>
            <a:r>
              <a:rPr lang="en-US" sz="1400" dirty="0" smtClean="0"/>
              <a:t>For electronic equipment . . .</a:t>
            </a:r>
          </a:p>
          <a:p>
            <a:endParaRPr lang="en-US" sz="1400" dirty="0" smtClean="0"/>
          </a:p>
          <a:p>
            <a:r>
              <a:rPr lang="en-US" sz="1400" dirty="0" smtClean="0"/>
              <a:t>An </a:t>
            </a:r>
            <a:r>
              <a:rPr lang="en-US" sz="1400" dirty="0" smtClean="0"/>
              <a:t>empirical rule-of-thumb in MIL-STD-810E states that a shock response spectrum is considered severe only if one of its components exceeds the </a:t>
            </a:r>
            <a:r>
              <a:rPr lang="en-US" sz="1400" dirty="0" smtClean="0"/>
              <a:t>level</a:t>
            </a:r>
          </a:p>
          <a:p>
            <a:r>
              <a:rPr lang="en-US" sz="1400" dirty="0" smtClean="0"/>
              <a:t> </a:t>
            </a:r>
            <a:endParaRPr lang="en-US" sz="1400" dirty="0" smtClean="0"/>
          </a:p>
          <a:p>
            <a:r>
              <a:rPr lang="en-US" sz="1400" dirty="0" smtClean="0"/>
              <a:t>Threshold = [ 0.8 (G/Hz) * Natural Frequency (Hz) </a:t>
            </a:r>
            <a:r>
              <a:rPr lang="en-US" sz="1400" dirty="0" smtClean="0"/>
              <a:t>]</a:t>
            </a:r>
          </a:p>
          <a:p>
            <a:endParaRPr lang="en-US" sz="1400" dirty="0" smtClean="0"/>
          </a:p>
          <a:p>
            <a:r>
              <a:rPr lang="en-US" sz="1400" dirty="0" smtClean="0"/>
              <a:t>For example, the severity threshold at 100 Hz would be 80 G. </a:t>
            </a:r>
          </a:p>
          <a:p>
            <a:endParaRPr lang="en-US" sz="1400" dirty="0" smtClean="0"/>
          </a:p>
          <a:p>
            <a:r>
              <a:rPr lang="en-US" sz="1400" dirty="0" smtClean="0"/>
              <a:t>This </a:t>
            </a:r>
            <a:r>
              <a:rPr lang="en-US" sz="1400" dirty="0" smtClean="0"/>
              <a:t>rule is effectively a velocity criterion. </a:t>
            </a:r>
            <a:endParaRPr lang="en-US" sz="1400" dirty="0" smtClean="0"/>
          </a:p>
          <a:p>
            <a:endParaRPr lang="en-US" sz="1400" dirty="0" smtClean="0"/>
          </a:p>
          <a:p>
            <a:r>
              <a:rPr lang="en-US" sz="1400" dirty="0" smtClean="0"/>
              <a:t>MIL-STD-810E states that it is based on unpublished observations that military-quality equipment does not tend to exhibit shock failures below a shock response spectrum velocity of 100 inches/sec (254 cm/sec). </a:t>
            </a:r>
          </a:p>
          <a:p>
            <a:endParaRPr lang="en-US" sz="1400" dirty="0" smtClean="0"/>
          </a:p>
          <a:p>
            <a:r>
              <a:rPr lang="en-US" sz="1400" dirty="0" smtClean="0"/>
              <a:t>The above equation  </a:t>
            </a:r>
            <a:r>
              <a:rPr lang="en-US" sz="1400" dirty="0" smtClean="0"/>
              <a:t>actually corresponds to 50 inches/sec. </a:t>
            </a:r>
            <a:endParaRPr lang="en-US" sz="1400" dirty="0" smtClean="0"/>
          </a:p>
          <a:p>
            <a:endParaRPr lang="en-US" sz="1400" dirty="0" smtClean="0"/>
          </a:p>
          <a:p>
            <a:r>
              <a:rPr lang="en-US" sz="1400" dirty="0" smtClean="0"/>
              <a:t>It </a:t>
            </a:r>
            <a:r>
              <a:rPr lang="en-US" sz="1400" dirty="0" smtClean="0"/>
              <a:t>thus has a built-in 6 dB margin of conservatism. </a:t>
            </a:r>
          </a:p>
          <a:p>
            <a:endParaRPr lang="en-US" sz="1400" dirty="0" smtClean="0"/>
          </a:p>
          <a:p>
            <a:r>
              <a:rPr lang="en-US" sz="1400" dirty="0" smtClean="0"/>
              <a:t>Note </a:t>
            </a:r>
            <a:r>
              <a:rPr lang="en-US" sz="1400" dirty="0" smtClean="0"/>
              <a:t>that this rule was not included in MIL-STD-810F or G, however. </a:t>
            </a:r>
            <a:endParaRPr lang="en-US" sz="1400" dirty="0"/>
          </a:p>
        </p:txBody>
      </p:sp>
      <p:sp>
        <p:nvSpPr>
          <p:cNvPr id="8" name="Rectangle 7"/>
          <p:cNvSpPr/>
          <p:nvPr/>
        </p:nvSpPr>
        <p:spPr>
          <a:xfrm>
            <a:off x="457200" y="685800"/>
            <a:ext cx="4314066" cy="369332"/>
          </a:xfrm>
          <a:prstGeom prst="rect">
            <a:avLst/>
          </a:prstGeom>
        </p:spPr>
        <p:txBody>
          <a:bodyPr wrap="none">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Historical Velocity Severity Threshold</a:t>
            </a:r>
            <a:endParaRPr lang="en-US" b="1" dirty="0">
              <a:solidFill>
                <a:schemeClr val="accent5">
                  <a:lumMod val="75000"/>
                </a:schemeClr>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custDataLst>
              <p:tags r:id="rId2"/>
            </p:custDataLst>
          </p:nvPr>
        </p:nvSpPr>
        <p:spPr>
          <a:xfrm>
            <a:off x="1143000" y="2209800"/>
            <a:ext cx="6350000" cy="27733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3800"/>
              </a:lnSpc>
              <a:spcBef>
                <a:spcPts val="300"/>
              </a:spcBef>
              <a:spcAft>
                <a:spcPts val="300"/>
              </a:spcAft>
              <a:buFont typeface="Monotype Sorts" pitchFamily="2" charset="2"/>
              <a:buNone/>
              <a:defRPr/>
            </a:pPr>
            <a:r>
              <a:rPr lang="en-US" sz="2700" b="1" dirty="0" smtClean="0">
                <a:solidFill>
                  <a:srgbClr val="003366"/>
                </a:solidFill>
                <a:latin typeface="Arial" pitchFamily="34" charset="0"/>
                <a:cs typeface="Arial" pitchFamily="34" charset="0"/>
              </a:rPr>
              <a:t>Wavelet Synthesis</a:t>
            </a: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59</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Shaker Shock</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4038600" y="1524000"/>
            <a:ext cx="4419600" cy="4308872"/>
          </a:xfrm>
          <a:prstGeom prst="rect">
            <a:avLst/>
          </a:prstGeom>
        </p:spPr>
        <p:txBody>
          <a:bodyPr wrap="square">
            <a:spAutoFit/>
          </a:bodyPr>
          <a:lstStyle/>
          <a:p>
            <a:r>
              <a:rPr lang="en-US" sz="1900" dirty="0" smtClean="0"/>
              <a:t>A shock test may be performed on a shaker if the shaker’s frequency and amplitude capabilities are sufficient.</a:t>
            </a:r>
          </a:p>
          <a:p>
            <a:endParaRPr lang="en-US" sz="1900" dirty="0" smtClean="0"/>
          </a:p>
          <a:p>
            <a:r>
              <a:rPr lang="en-US" sz="1900" dirty="0" smtClean="0"/>
              <a:t>A time history must be synthesized to meet the SRS specification.  </a:t>
            </a:r>
          </a:p>
          <a:p>
            <a:endParaRPr lang="en-US" sz="1900" dirty="0" smtClean="0"/>
          </a:p>
          <a:p>
            <a:r>
              <a:rPr lang="en-US" sz="1900" dirty="0" smtClean="0"/>
              <a:t>Typically damped </a:t>
            </a:r>
            <a:r>
              <a:rPr lang="en-US" sz="1900" dirty="0" err="1" smtClean="0"/>
              <a:t>sines</a:t>
            </a:r>
            <a:r>
              <a:rPr lang="en-US" sz="1900" dirty="0" smtClean="0"/>
              <a:t> or wavelets.</a:t>
            </a:r>
          </a:p>
          <a:p>
            <a:endParaRPr lang="en-US" sz="1900" dirty="0" smtClean="0"/>
          </a:p>
          <a:p>
            <a:r>
              <a:rPr lang="en-US" sz="1900" dirty="0" smtClean="0"/>
              <a:t>The net velocity and net displacement must be zero.</a:t>
            </a:r>
          </a:p>
          <a:p>
            <a:pPr algn="ctr"/>
            <a:endParaRPr lang="en-US" sz="1700" dirty="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pic>
        <p:nvPicPr>
          <p:cNvPr id="6" name="Picture 5" descr="on-the-shaker"/>
          <p:cNvPicPr>
            <a:picLocks noChangeAspect="1" noChangeArrowheads="1"/>
          </p:cNvPicPr>
          <p:nvPr/>
        </p:nvPicPr>
        <p:blipFill>
          <a:blip r:embed="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457200" y="1371600"/>
            <a:ext cx="3133725" cy="4181475"/>
          </a:xfrm>
          <a:prstGeom prst="rect">
            <a:avLst/>
          </a:prstGeom>
          <a:noFill/>
          <a:extLst>
            <a:ext uri="{909E8E84-426E-40DD-AFC4-6F175D3DCCD1}">
              <a14:hiddenFill xmlns:a14="http://schemas.microsoft.com/office/drawing/2010/main" xmlns:lc="http://schemas.openxmlformats.org/drawingml/2006/lockedCanvas" xmlns="">
                <a:solidFill>
                  <a:srgbClr val="FFFFFF"/>
                </a:solidFill>
              </a14:hiddenFill>
            </a:ext>
          </a:extLst>
        </p:spPr>
      </p:pic>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6</a:t>
            </a:fld>
            <a:endParaRPr lang="en-US" dirty="0"/>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Classical Pulse Introduction </a:t>
            </a:r>
            <a:endParaRPr lang="en-US" sz="2000" b="1" dirty="0">
              <a:solidFill>
                <a:schemeClr val="accent5">
                  <a:lumMod val="75000"/>
                </a:schemeClr>
              </a:solidFill>
              <a:latin typeface="Arial" pitchFamily="34" charset="0"/>
              <a:cs typeface="Arial" pitchFamily="34" charset="0"/>
            </a:endParaRPr>
          </a:p>
        </p:txBody>
      </p:sp>
      <p:sp>
        <p:nvSpPr>
          <p:cNvPr id="8" name="Rectangle 7"/>
          <p:cNvSpPr/>
          <p:nvPr/>
        </p:nvSpPr>
        <p:spPr>
          <a:xfrm>
            <a:off x="762000" y="1524001"/>
            <a:ext cx="4495800" cy="3985706"/>
          </a:xfrm>
          <a:prstGeom prst="rect">
            <a:avLst/>
          </a:prstGeom>
        </p:spPr>
        <p:txBody>
          <a:bodyPr wrap="square">
            <a:spAutoFit/>
          </a:bodyPr>
          <a:lstStyle/>
          <a:p>
            <a:pPr marL="285750" lvl="0" indent="-285750">
              <a:spcBef>
                <a:spcPts val="900"/>
              </a:spcBef>
              <a:spcAft>
                <a:spcPts val="900"/>
              </a:spcAft>
              <a:buClr>
                <a:schemeClr val="accent5">
                  <a:lumMod val="75000"/>
                </a:schemeClr>
              </a:buClr>
              <a:buFont typeface="Wingdings" pitchFamily="2" charset="2"/>
              <a:buChar char="§"/>
            </a:pPr>
            <a:r>
              <a:rPr lang="en-US" dirty="0" smtClean="0">
                <a:cs typeface="Arial" pitchFamily="34" charset="0"/>
              </a:rPr>
              <a:t>Vehicles, packages, avionics components and other systems may be subjected to base input shock pulses in the field</a:t>
            </a:r>
          </a:p>
          <a:p>
            <a:pPr marL="285750" lvl="0" indent="-285750">
              <a:spcBef>
                <a:spcPts val="900"/>
              </a:spcBef>
              <a:spcAft>
                <a:spcPts val="900"/>
              </a:spcAft>
              <a:buClr>
                <a:schemeClr val="accent5">
                  <a:lumMod val="75000"/>
                </a:schemeClr>
              </a:buClr>
              <a:buFont typeface="Wingdings" pitchFamily="2" charset="2"/>
              <a:buChar char="§"/>
            </a:pPr>
            <a:r>
              <a:rPr lang="en-US" dirty="0" smtClean="0">
                <a:cs typeface="Arial" pitchFamily="34" charset="0"/>
              </a:rPr>
              <a:t>The components must be designed and tested accordingly</a:t>
            </a:r>
          </a:p>
          <a:p>
            <a:pPr marL="285750" lvl="0" indent="-285750">
              <a:spcBef>
                <a:spcPts val="900"/>
              </a:spcBef>
              <a:spcAft>
                <a:spcPts val="900"/>
              </a:spcAft>
              <a:buClr>
                <a:schemeClr val="accent5">
                  <a:lumMod val="75000"/>
                </a:schemeClr>
              </a:buClr>
              <a:buFont typeface="Wingdings" pitchFamily="2" charset="2"/>
              <a:buChar char="§"/>
            </a:pPr>
            <a:r>
              <a:rPr lang="en-US" dirty="0" smtClean="0">
                <a:cs typeface="Arial" pitchFamily="34" charset="0"/>
              </a:rPr>
              <a:t>This units covers classical pulses which include:</a:t>
            </a:r>
          </a:p>
          <a:p>
            <a:pPr marL="742950" lvl="1" indent="-285750">
              <a:spcBef>
                <a:spcPts val="300"/>
              </a:spcBef>
              <a:spcAft>
                <a:spcPts val="300"/>
              </a:spcAft>
              <a:buClr>
                <a:schemeClr val="accent5">
                  <a:lumMod val="75000"/>
                </a:schemeClr>
              </a:buClr>
              <a:buFont typeface="Wingdings" pitchFamily="2" charset="2"/>
              <a:buChar char="§"/>
            </a:pPr>
            <a:r>
              <a:rPr lang="en-US" dirty="0" smtClean="0">
                <a:cs typeface="Arial" pitchFamily="34" charset="0"/>
              </a:rPr>
              <a:t>Half-sine</a:t>
            </a:r>
          </a:p>
          <a:p>
            <a:pPr marL="742950" lvl="1" indent="-285750">
              <a:spcBef>
                <a:spcPts val="300"/>
              </a:spcBef>
              <a:spcAft>
                <a:spcPts val="300"/>
              </a:spcAft>
              <a:buClr>
                <a:schemeClr val="accent5">
                  <a:lumMod val="75000"/>
                </a:schemeClr>
              </a:buClr>
              <a:buFont typeface="Wingdings" pitchFamily="2" charset="2"/>
              <a:buChar char="§"/>
            </a:pPr>
            <a:r>
              <a:rPr lang="en-US" dirty="0" err="1" smtClean="0">
                <a:cs typeface="Arial" pitchFamily="34" charset="0"/>
              </a:rPr>
              <a:t>Sawtooth</a:t>
            </a:r>
            <a:endParaRPr lang="en-US" dirty="0" smtClean="0">
              <a:cs typeface="Arial" pitchFamily="34" charset="0"/>
            </a:endParaRPr>
          </a:p>
          <a:p>
            <a:pPr marL="742950" lvl="1" indent="-285750">
              <a:spcBef>
                <a:spcPts val="300"/>
              </a:spcBef>
              <a:spcAft>
                <a:spcPts val="300"/>
              </a:spcAft>
              <a:buClr>
                <a:schemeClr val="accent5">
                  <a:lumMod val="75000"/>
                </a:schemeClr>
              </a:buClr>
              <a:buFont typeface="Wingdings" pitchFamily="2" charset="2"/>
              <a:buChar char="§"/>
            </a:pPr>
            <a:r>
              <a:rPr lang="en-US" dirty="0" smtClean="0">
                <a:cs typeface="Arial" pitchFamily="34" charset="0"/>
              </a:rPr>
              <a:t>Rectangular</a:t>
            </a:r>
          </a:p>
          <a:p>
            <a:pPr marL="742950" lvl="1" indent="-285750">
              <a:spcBef>
                <a:spcPts val="300"/>
              </a:spcBef>
              <a:spcAft>
                <a:spcPts val="300"/>
              </a:spcAft>
              <a:buClr>
                <a:schemeClr val="accent5">
                  <a:lumMod val="75000"/>
                </a:schemeClr>
              </a:buClr>
              <a:buFont typeface="Wingdings" pitchFamily="2" charset="2"/>
              <a:buChar char="§"/>
            </a:pPr>
            <a:r>
              <a:rPr lang="en-US" dirty="0" smtClean="0">
                <a:cs typeface="Arial" pitchFamily="34" charset="0"/>
              </a:rPr>
              <a:t>etc</a:t>
            </a:r>
          </a:p>
        </p:txBody>
      </p:sp>
      <p:pic>
        <p:nvPicPr>
          <p:cNvPr id="93186" name="Picture 2" descr="http://amp.hibio.us/images/SpeedBumps1.gif"/>
          <p:cNvPicPr>
            <a:picLocks noChangeAspect="1" noChangeArrowheads="1"/>
          </p:cNvPicPr>
          <p:nvPr/>
        </p:nvPicPr>
        <p:blipFill>
          <a:blip r:embed="rId3" cstate="print"/>
          <a:srcRect/>
          <a:stretch>
            <a:fillRect/>
          </a:stretch>
        </p:blipFill>
        <p:spPr bwMode="auto">
          <a:xfrm>
            <a:off x="6248400" y="1600200"/>
            <a:ext cx="1600200" cy="1600200"/>
          </a:xfrm>
          <a:prstGeom prst="rect">
            <a:avLst/>
          </a:prstGeom>
          <a:noFill/>
        </p:spPr>
      </p:pic>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60</a:t>
            </a:fld>
            <a:endParaRPr lang="en-US"/>
          </a:p>
        </p:txBody>
      </p:sp>
      <p:sp>
        <p:nvSpPr>
          <p:cNvPr id="5" name="Rectangle 4"/>
          <p:cNvSpPr/>
          <p:nvPr/>
        </p:nvSpPr>
        <p:spPr>
          <a:xfrm>
            <a:off x="457200" y="606383"/>
            <a:ext cx="5334000" cy="400110"/>
          </a:xfrm>
          <a:prstGeom prst="rect">
            <a:avLst/>
          </a:prstGeom>
        </p:spPr>
        <p:txBody>
          <a:bodyPr wrap="square">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Wavelets &amp; Damped </a:t>
            </a:r>
            <a:r>
              <a:rPr lang="en-US" sz="2000" b="1" dirty="0" err="1" smtClean="0">
                <a:solidFill>
                  <a:schemeClr val="accent5">
                    <a:lumMod val="75000"/>
                  </a:schemeClr>
                </a:solidFill>
                <a:latin typeface="Arial" pitchFamily="34" charset="0"/>
                <a:cs typeface="Arial" pitchFamily="34" charset="0"/>
              </a:rPr>
              <a:t>Sines</a:t>
            </a:r>
            <a:endParaRPr lang="en-US" sz="2000" b="1" dirty="0">
              <a:solidFill>
                <a:schemeClr val="accent5">
                  <a:lumMod val="75000"/>
                </a:schemeClr>
              </a:solidFill>
              <a:latin typeface="Arial" pitchFamily="34" charset="0"/>
              <a:cs typeface="Arial" pitchFamily="34" charset="0"/>
            </a:endParaRPr>
          </a:p>
        </p:txBody>
      </p:sp>
      <p:sp>
        <p:nvSpPr>
          <p:cNvPr id="8" name="Rectangle 7"/>
          <p:cNvSpPr/>
          <p:nvPr/>
        </p:nvSpPr>
        <p:spPr>
          <a:xfrm>
            <a:off x="457200" y="1143000"/>
            <a:ext cx="7772400" cy="4031873"/>
          </a:xfrm>
          <a:prstGeom prst="rect">
            <a:avLst/>
          </a:prstGeom>
        </p:spPr>
        <p:txBody>
          <a:bodyPr wrap="square">
            <a:spAutoFit/>
          </a:bodyPr>
          <a:lstStyle/>
          <a:p>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pPr marL="1200150" lvl="2" indent="-285750">
              <a:spcBef>
                <a:spcPts val="1200"/>
              </a:spcBef>
              <a:spcAft>
                <a:spcPts val="1200"/>
              </a:spcAft>
              <a:buClr>
                <a:schemeClr val="tx2"/>
              </a:buClr>
              <a:buSzPct val="100000"/>
              <a:buFont typeface="Arial" pitchFamily="34" charset="0"/>
              <a:buChar char="♦"/>
            </a:pPr>
            <a:r>
              <a:rPr kumimoji="1" lang="en-US" sz="2000" dirty="0" smtClean="0"/>
              <a:t>A </a:t>
            </a:r>
            <a:r>
              <a:rPr kumimoji="1" lang="en-US" sz="2000" u="sng" dirty="0" smtClean="0"/>
              <a:t>series</a:t>
            </a:r>
            <a:r>
              <a:rPr kumimoji="1" lang="en-US" sz="2000" dirty="0" smtClean="0"/>
              <a:t> of wavelets can be synthesized to satisfy an SRS specification for shaker shock</a:t>
            </a:r>
          </a:p>
          <a:p>
            <a:pPr marL="1200150" lvl="2" indent="-285750">
              <a:spcBef>
                <a:spcPts val="1200"/>
              </a:spcBef>
              <a:spcAft>
                <a:spcPts val="1200"/>
              </a:spcAft>
              <a:buClr>
                <a:schemeClr val="tx2"/>
              </a:buClr>
              <a:buSzPct val="100000"/>
              <a:buFont typeface="Arial" pitchFamily="34" charset="0"/>
              <a:buChar char="♦"/>
            </a:pPr>
            <a:r>
              <a:rPr kumimoji="1" lang="en-US" sz="2000" dirty="0" smtClean="0"/>
              <a:t>Wavelets have zero net displacement and zero net velocity</a:t>
            </a:r>
          </a:p>
          <a:p>
            <a:pPr marL="1200150" lvl="2" indent="-285750">
              <a:spcBef>
                <a:spcPts val="1200"/>
              </a:spcBef>
              <a:spcAft>
                <a:spcPts val="1200"/>
              </a:spcAft>
              <a:buClr>
                <a:schemeClr val="tx2"/>
              </a:buClr>
              <a:buSzPct val="100000"/>
              <a:buFont typeface="Arial" pitchFamily="34" charset="0"/>
              <a:buChar char="♦"/>
            </a:pPr>
            <a:r>
              <a:rPr kumimoji="1" lang="en-US" sz="2000" dirty="0" smtClean="0"/>
              <a:t>Damped </a:t>
            </a:r>
            <a:r>
              <a:rPr kumimoji="1" lang="en-US" sz="2000" dirty="0" err="1" smtClean="0"/>
              <a:t>sines</a:t>
            </a:r>
            <a:r>
              <a:rPr kumimoji="1" lang="en-US" sz="2000" dirty="0" smtClean="0"/>
              <a:t> require compensation pulse</a:t>
            </a:r>
          </a:p>
          <a:p>
            <a:pPr marL="1200150" lvl="2" indent="-285750">
              <a:spcBef>
                <a:spcPts val="1200"/>
              </a:spcBef>
              <a:spcAft>
                <a:spcPts val="1200"/>
              </a:spcAft>
              <a:buClr>
                <a:schemeClr val="tx2"/>
              </a:buClr>
              <a:buSzPct val="100000"/>
              <a:buFont typeface="Arial" pitchFamily="34" charset="0"/>
              <a:buChar char="♦"/>
            </a:pPr>
            <a:r>
              <a:rPr kumimoji="1" lang="en-US" sz="2000" dirty="0" smtClean="0"/>
              <a:t>Assume control computer accepts ASCII text time history file for shock test in following examples</a:t>
            </a:r>
            <a:r>
              <a:rPr lang="en-US" sz="1600" dirty="0" smtClean="0">
                <a:latin typeface="Arial" pitchFamily="34" charset="0"/>
                <a:cs typeface="Arial" pitchFamily="34" charset="0"/>
              </a:rPr>
              <a:t/>
            </a:r>
            <a:br>
              <a:rPr lang="en-US" sz="1600" dirty="0" smtClean="0">
                <a:latin typeface="Arial" pitchFamily="34" charset="0"/>
                <a:cs typeface="Arial" pitchFamily="34" charset="0"/>
              </a:rPr>
            </a:br>
            <a:endParaRPr lang="en-US" sz="1600" dirty="0" smtClean="0">
              <a:latin typeface="Arial" pitchFamily="34" charset="0"/>
              <a:cs typeface="Arial" pitchFamily="34" charset="0"/>
            </a:endParaRPr>
          </a:p>
          <a:p>
            <a:pPr lvl="2">
              <a:lnSpc>
                <a:spcPct val="50000"/>
              </a:lnSpc>
              <a:buSzPct val="135000"/>
            </a:pPr>
            <a:r>
              <a:rPr lang="en-US" sz="1600" dirty="0" smtClean="0">
                <a:latin typeface="Arial" pitchFamily="34" charset="0"/>
                <a:cs typeface="Arial" pitchFamily="34" charset="0"/>
              </a:rPr>
              <a:t> </a:t>
            </a:r>
          </a:p>
        </p:txBody>
      </p:sp>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61</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Wavelet Equation</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sp>
        <p:nvSpPr>
          <p:cNvPr id="7" name="Text Box 10"/>
          <p:cNvSpPr txBox="1">
            <a:spLocks noChangeArrowheads="1"/>
          </p:cNvSpPr>
          <p:nvPr/>
        </p:nvSpPr>
        <p:spPr bwMode="auto">
          <a:xfrm>
            <a:off x="838200" y="4572000"/>
            <a:ext cx="7772400" cy="1373188"/>
          </a:xfrm>
          <a:prstGeom prst="rect">
            <a:avLst/>
          </a:prstGeom>
          <a:noFill/>
          <a:ln>
            <a:noFill/>
          </a:ln>
          <a:extLst>
            <a:ext uri="{909E8E84-426E-40DD-AFC4-6F175D3DCCD1}">
              <a14:hiddenFill xmlns:a14="http://schemas.microsoft.com/office/drawing/2010/main" xmlns:lc="http://schemas.openxmlformats.org/drawingml/2006/lockedCanvas" xmlns="">
                <a:solidFill>
                  <a:srgbClr val="BBE0E3"/>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lnSpc>
                <a:spcPct val="140000"/>
              </a:lnSpc>
            </a:pPr>
            <a:r>
              <a:rPr lang="en-US" sz="2000" dirty="0" err="1">
                <a:solidFill>
                  <a:srgbClr val="000000"/>
                </a:solidFill>
              </a:rPr>
              <a:t>W</a:t>
            </a:r>
            <a:r>
              <a:rPr lang="en-US" sz="2800" baseline="-25000" dirty="0" err="1">
                <a:solidFill>
                  <a:srgbClr val="000000"/>
                </a:solidFill>
              </a:rPr>
              <a:t>m</a:t>
            </a:r>
            <a:r>
              <a:rPr lang="en-US" baseline="-25000" dirty="0">
                <a:solidFill>
                  <a:srgbClr val="000000"/>
                </a:solidFill>
              </a:rPr>
              <a:t> </a:t>
            </a:r>
            <a:r>
              <a:rPr lang="en-US" sz="2000" dirty="0">
                <a:solidFill>
                  <a:srgbClr val="000000"/>
                </a:solidFill>
              </a:rPr>
              <a:t>(t) = acceleration at time t for wavelet m</a:t>
            </a:r>
          </a:p>
          <a:p>
            <a:pPr eaLnBrk="1" hangingPunct="1">
              <a:lnSpc>
                <a:spcPct val="140000"/>
              </a:lnSpc>
            </a:pPr>
            <a:r>
              <a:rPr lang="en-US" sz="2000" dirty="0">
                <a:solidFill>
                  <a:srgbClr val="000000"/>
                </a:solidFill>
              </a:rPr>
              <a:t>A</a:t>
            </a:r>
            <a:r>
              <a:rPr lang="en-US" sz="2800" baseline="-25000" dirty="0">
                <a:solidFill>
                  <a:srgbClr val="000000"/>
                </a:solidFill>
              </a:rPr>
              <a:t>m</a:t>
            </a:r>
            <a:r>
              <a:rPr lang="en-US" sz="2000" dirty="0">
                <a:solidFill>
                  <a:srgbClr val="000000"/>
                </a:solidFill>
              </a:rPr>
              <a:t> = acceleration amplitude                f </a:t>
            </a:r>
            <a:r>
              <a:rPr lang="en-US" sz="2800" baseline="-25000" dirty="0">
                <a:solidFill>
                  <a:srgbClr val="000000"/>
                </a:solidFill>
              </a:rPr>
              <a:t>m</a:t>
            </a:r>
            <a:r>
              <a:rPr lang="en-US" sz="2000" dirty="0">
                <a:solidFill>
                  <a:srgbClr val="000000"/>
                </a:solidFill>
              </a:rPr>
              <a:t> = frequency          t </a:t>
            </a:r>
            <a:r>
              <a:rPr lang="en-US" sz="2800" baseline="-25000" dirty="0" err="1">
                <a:solidFill>
                  <a:srgbClr val="000000"/>
                </a:solidFill>
              </a:rPr>
              <a:t>dm</a:t>
            </a:r>
            <a:r>
              <a:rPr lang="en-US" sz="2000" dirty="0">
                <a:solidFill>
                  <a:srgbClr val="000000"/>
                </a:solidFill>
              </a:rPr>
              <a:t> = delay</a:t>
            </a:r>
          </a:p>
          <a:p>
            <a:pPr eaLnBrk="1" hangingPunct="1">
              <a:lnSpc>
                <a:spcPct val="140000"/>
              </a:lnSpc>
            </a:pPr>
            <a:r>
              <a:rPr lang="en-US" sz="2000" dirty="0">
                <a:solidFill>
                  <a:srgbClr val="000000"/>
                </a:solidFill>
              </a:rPr>
              <a:t>N</a:t>
            </a:r>
            <a:r>
              <a:rPr lang="en-US" sz="2800" baseline="-25000" dirty="0">
                <a:solidFill>
                  <a:srgbClr val="000000"/>
                </a:solidFill>
              </a:rPr>
              <a:t>m</a:t>
            </a:r>
            <a:r>
              <a:rPr lang="en-US" sz="2000" dirty="0">
                <a:solidFill>
                  <a:srgbClr val="000000"/>
                </a:solidFill>
              </a:rPr>
              <a:t> = number of half-</a:t>
            </a:r>
            <a:r>
              <a:rPr lang="en-US" sz="2000" dirty="0" err="1">
                <a:solidFill>
                  <a:srgbClr val="000000"/>
                </a:solidFill>
              </a:rPr>
              <a:t>sines</a:t>
            </a:r>
            <a:r>
              <a:rPr lang="en-US" sz="2000" dirty="0">
                <a:solidFill>
                  <a:srgbClr val="000000"/>
                </a:solidFill>
              </a:rPr>
              <a:t>, odd integer </a:t>
            </a:r>
            <a:r>
              <a:rPr lang="en-US" sz="2000" u="sng" dirty="0">
                <a:solidFill>
                  <a:srgbClr val="000000"/>
                </a:solidFill>
              </a:rPr>
              <a:t>&gt;</a:t>
            </a:r>
            <a:r>
              <a:rPr lang="en-US" sz="2000" dirty="0">
                <a:solidFill>
                  <a:srgbClr val="000000"/>
                </a:solidFill>
              </a:rPr>
              <a:t> 3</a:t>
            </a:r>
            <a:endParaRPr lang="en-US" sz="2000" dirty="0"/>
          </a:p>
        </p:txBody>
      </p:sp>
      <p:pic>
        <p:nvPicPr>
          <p:cNvPr id="72705" name="Picture 1"/>
          <p:cNvPicPr>
            <a:picLocks noChangeAspect="1" noChangeArrowheads="1"/>
          </p:cNvPicPr>
          <p:nvPr/>
        </p:nvPicPr>
        <p:blipFill>
          <a:blip r:embed="rId3" cstate="print"/>
          <a:srcRect/>
          <a:stretch>
            <a:fillRect/>
          </a:stretch>
        </p:blipFill>
        <p:spPr bwMode="auto">
          <a:xfrm>
            <a:off x="1143000" y="1676400"/>
            <a:ext cx="6029325" cy="2105025"/>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62</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Typical Wavelet</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1295400" y="1295400"/>
            <a:ext cx="6526213" cy="4708525"/>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63</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SRS Specification</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sp>
        <p:nvSpPr>
          <p:cNvPr id="6" name="Rectangle 5"/>
          <p:cNvSpPr>
            <a:spLocks noChangeArrowheads="1"/>
          </p:cNvSpPr>
          <p:nvPr/>
        </p:nvSpPr>
        <p:spPr bwMode="auto">
          <a:xfrm>
            <a:off x="685800" y="1447800"/>
            <a:ext cx="7620000" cy="7555915"/>
          </a:xfrm>
          <a:prstGeom prst="rect">
            <a:avLst/>
          </a:prstGeom>
          <a:noFill/>
          <a:ln>
            <a:noFill/>
          </a:ln>
          <a:effectLst/>
          <a:extLst>
            <a:ext uri="{909E8E84-426E-40DD-AFC4-6F175D3DCCD1}">
              <a14:hiddenFill xmlns:a14="http://schemas.microsoft.com/office/drawing/2010/main" xmlns:lc="http://schemas.openxmlformats.org/drawingml/2006/lockedCanvas" xmlns="">
                <a:solidFill>
                  <a:schemeClr val="accent1"/>
                </a:solidFill>
              </a14:hiddenFill>
            </a:ext>
            <a:ext uri="{91240B29-F687-4F45-9708-019B960494DF}">
              <a14:hiddenLine xmlns:a14="http://schemas.microsoft.com/office/drawing/2010/main" xmlns:lc="http://schemas.openxmlformats.org/drawingml/2006/lockedCanvas" xmlns="" w="9525">
                <a:solidFill>
                  <a:schemeClr val="tx1"/>
                </a:solidFill>
                <a:miter lim="800000"/>
                <a:headEnd/>
                <a:tailEnd/>
              </a14:hiddenLine>
            </a:ext>
            <a:ext uri="{AF507438-7753-43E0-B8FC-AC1667EBCBE1}">
              <a14:hiddenEffects xmlns:a14="http://schemas.microsoft.com/office/drawing/2010/main" xmlns:lc="http://schemas.openxmlformats.org/drawingml/2006/lockedCanvas" xmlns="">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800" dirty="0">
                <a:latin typeface="+mn-lt"/>
              </a:rPr>
              <a:t>MIL-STD-810E, Method 516.4, Crash Hazard for Ground Equipment</a:t>
            </a:r>
            <a:r>
              <a:rPr lang="en-US" sz="1800" dirty="0" smtClean="0">
                <a:latin typeface="+mn-lt"/>
              </a:rPr>
              <a:t>.</a:t>
            </a:r>
          </a:p>
          <a:p>
            <a:endParaRPr lang="en-US" sz="1800" dirty="0" smtClean="0">
              <a:latin typeface="+mn-lt"/>
            </a:endParaRPr>
          </a:p>
          <a:p>
            <a:r>
              <a:rPr lang="en-US" sz="1800" b="1" dirty="0" smtClean="0">
                <a:solidFill>
                  <a:srgbClr val="006699"/>
                </a:solidFill>
                <a:latin typeface="+mn-lt"/>
              </a:rPr>
              <a:t>       </a:t>
            </a:r>
            <a:r>
              <a:rPr lang="en-US" sz="1800" b="1" dirty="0" smtClean="0">
                <a:solidFill>
                  <a:srgbClr val="0099CC"/>
                </a:solidFill>
                <a:latin typeface="+mn-lt"/>
              </a:rPr>
              <a:t>SRS Q=10</a:t>
            </a:r>
            <a:endParaRPr lang="en-US" sz="1800" dirty="0" smtClean="0">
              <a:solidFill>
                <a:srgbClr val="0099CC"/>
              </a:solidFill>
              <a:latin typeface="+mn-lt"/>
            </a:endParaRPr>
          </a:p>
          <a:p>
            <a:endParaRPr lang="en-US" sz="1800" dirty="0" smtClean="0">
              <a:latin typeface="+mn-lt"/>
            </a:endParaRPr>
          </a:p>
          <a:p>
            <a:endParaRPr lang="en-US" sz="1800" dirty="0" smtClean="0">
              <a:latin typeface="+mn-lt"/>
            </a:endParaRPr>
          </a:p>
          <a:p>
            <a:endParaRPr lang="en-US" sz="1800" dirty="0" smtClean="0">
              <a:latin typeface="+mn-lt"/>
            </a:endParaRPr>
          </a:p>
          <a:p>
            <a:endParaRPr lang="en-US" sz="1800" dirty="0" smtClean="0">
              <a:latin typeface="+mn-lt"/>
            </a:endParaRPr>
          </a:p>
          <a:p>
            <a:endParaRPr lang="en-US" sz="1800" dirty="0" smtClean="0">
              <a:latin typeface="+mn-lt"/>
            </a:endParaRPr>
          </a:p>
          <a:p>
            <a:endParaRPr lang="en-US" sz="1800" dirty="0" smtClean="0">
              <a:latin typeface="+mn-lt"/>
            </a:endParaRPr>
          </a:p>
          <a:p>
            <a:endParaRPr lang="en-US" sz="1800" dirty="0" smtClean="0">
              <a:latin typeface="+mn-lt"/>
            </a:endParaRPr>
          </a:p>
          <a:p>
            <a:endParaRPr lang="en-US" sz="1800" dirty="0" smtClean="0">
              <a:latin typeface="+mn-lt"/>
            </a:endParaRPr>
          </a:p>
          <a:p>
            <a:r>
              <a:rPr lang="en-US" sz="1800" dirty="0" smtClean="0">
                <a:latin typeface="+mn-lt"/>
              </a:rPr>
              <a:t>Synthesize a series of wavelets as a base input time history.</a:t>
            </a:r>
          </a:p>
          <a:p>
            <a:endParaRPr lang="en-US" sz="1800" dirty="0" smtClean="0">
              <a:latin typeface="+mn-lt"/>
            </a:endParaRPr>
          </a:p>
          <a:p>
            <a:r>
              <a:rPr lang="en-US" sz="1800" dirty="0" smtClean="0">
                <a:latin typeface="+mn-lt"/>
              </a:rPr>
              <a:t>Goals:</a:t>
            </a:r>
          </a:p>
          <a:p>
            <a:endParaRPr lang="en-US" sz="1800" dirty="0" smtClean="0">
              <a:latin typeface="+mn-lt"/>
            </a:endParaRPr>
          </a:p>
          <a:p>
            <a:pPr marL="342900" indent="-342900">
              <a:buAutoNum type="arabicPeriod"/>
            </a:pPr>
            <a:r>
              <a:rPr lang="en-US" sz="1800" dirty="0" smtClean="0">
                <a:latin typeface="+mn-lt"/>
              </a:rPr>
              <a:t>Satisfy the SRS specification.</a:t>
            </a:r>
          </a:p>
          <a:p>
            <a:pPr marL="342900" indent="-342900">
              <a:buAutoNum type="arabicPeriod"/>
            </a:pPr>
            <a:r>
              <a:rPr lang="en-US" sz="1800" dirty="0" smtClean="0">
                <a:latin typeface="+mn-lt"/>
              </a:rPr>
              <a:t>Minimize the displacement, velocity and acceleration of the base input</a:t>
            </a:r>
            <a:r>
              <a:rPr lang="en-US" sz="1700" dirty="0" smtClean="0">
                <a:latin typeface="Arial" charset="0"/>
              </a:rPr>
              <a:t>.</a:t>
            </a:r>
          </a:p>
          <a:p>
            <a:endParaRPr lang="en-US" sz="1700" dirty="0" smtClean="0">
              <a:latin typeface="Arial" charset="0"/>
            </a:endParaRPr>
          </a:p>
          <a:p>
            <a:endParaRPr lang="en-US" sz="1800" dirty="0" smtClean="0">
              <a:latin typeface="Arial" charset="0"/>
            </a:endParaRPr>
          </a:p>
          <a:p>
            <a:r>
              <a:rPr lang="en-US" sz="1800" dirty="0" smtClean="0">
                <a:latin typeface="Arial" charset="0"/>
              </a:rPr>
              <a:t>      </a:t>
            </a:r>
            <a:endParaRPr lang="en-US" sz="1600" b="1" dirty="0" smtClean="0">
              <a:solidFill>
                <a:srgbClr val="006699"/>
              </a:solidFill>
              <a:latin typeface="Arial" charset="0"/>
            </a:endParaRPr>
          </a:p>
          <a:p>
            <a:endParaRPr lang="en-US" sz="1800" dirty="0" smtClean="0">
              <a:latin typeface="Arial" charset="0"/>
            </a:endParaRPr>
          </a:p>
          <a:p>
            <a:endParaRPr lang="en-US" sz="1800" dirty="0" smtClean="0">
              <a:latin typeface="Arial" charset="0"/>
            </a:endParaRPr>
          </a:p>
          <a:p>
            <a:endParaRPr lang="en-US" sz="1800" dirty="0" smtClean="0">
              <a:latin typeface="Arial" charset="0"/>
            </a:endParaRPr>
          </a:p>
          <a:p>
            <a:endParaRPr lang="en-US" sz="1800" dirty="0" smtClean="0">
              <a:latin typeface="Arial" charset="0"/>
            </a:endParaRPr>
          </a:p>
          <a:p>
            <a:endParaRPr lang="en-US" sz="1800" dirty="0" smtClean="0">
              <a:latin typeface="Arial" charset="0"/>
            </a:endParaRPr>
          </a:p>
          <a:p>
            <a:endParaRPr lang="en-US" sz="1800" dirty="0">
              <a:latin typeface="Arial" charset="0"/>
            </a:endParaRPr>
          </a:p>
        </p:txBody>
      </p:sp>
      <p:graphicFrame>
        <p:nvGraphicFramePr>
          <p:cNvPr id="8" name="Table 7"/>
          <p:cNvGraphicFramePr>
            <a:graphicFrameLocks noGrp="1"/>
          </p:cNvGraphicFramePr>
          <p:nvPr/>
        </p:nvGraphicFramePr>
        <p:xfrm>
          <a:off x="1143000" y="2362200"/>
          <a:ext cx="3733800" cy="1752600"/>
        </p:xfrm>
        <a:graphic>
          <a:graphicData uri="http://schemas.openxmlformats.org/drawingml/2006/table">
            <a:tbl>
              <a:tblPr firstRow="1" bandRow="1">
                <a:tableStyleId>{5C22544A-7EE6-4342-B048-85BDC9FD1C3A}</a:tableStyleId>
              </a:tblPr>
              <a:tblGrid>
                <a:gridCol w="1866900"/>
                <a:gridCol w="1866900"/>
              </a:tblGrid>
              <a:tr h="370840">
                <a:tc>
                  <a:txBody>
                    <a:bodyPr/>
                    <a:lstStyle/>
                    <a:p>
                      <a:pPr algn="ctr"/>
                      <a:r>
                        <a:rPr lang="en-US" dirty="0" smtClean="0"/>
                        <a:t>Natural </a:t>
                      </a:r>
                    </a:p>
                    <a:p>
                      <a:pPr algn="ctr"/>
                      <a:r>
                        <a:rPr lang="en-US" dirty="0" smtClean="0"/>
                        <a:t>Frequency (Hz)</a:t>
                      </a:r>
                      <a:endParaRPr lang="en-US" dirty="0"/>
                    </a:p>
                  </a:txBody>
                  <a:tcPr/>
                </a:tc>
                <a:tc>
                  <a:txBody>
                    <a:bodyPr/>
                    <a:lstStyle/>
                    <a:p>
                      <a:pPr algn="ctr"/>
                      <a:r>
                        <a:rPr lang="en-US" dirty="0" smtClean="0"/>
                        <a:t>Peak </a:t>
                      </a:r>
                    </a:p>
                    <a:p>
                      <a:pPr algn="ctr"/>
                      <a:r>
                        <a:rPr lang="en-US" dirty="0" err="1" smtClean="0"/>
                        <a:t>Accel</a:t>
                      </a:r>
                      <a:r>
                        <a:rPr lang="en-US" dirty="0" smtClean="0"/>
                        <a:t> (G)</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t>9.4</a:t>
                      </a:r>
                      <a:endParaRPr lang="en-US" dirty="0"/>
                    </a:p>
                  </a:txBody>
                  <a:tcPr/>
                </a:tc>
              </a:tr>
              <a:tr h="370840">
                <a:tc>
                  <a:txBody>
                    <a:bodyPr/>
                    <a:lstStyle/>
                    <a:p>
                      <a:pPr algn="ctr"/>
                      <a:r>
                        <a:rPr lang="en-US" dirty="0" smtClean="0"/>
                        <a:t>80</a:t>
                      </a:r>
                      <a:endParaRPr lang="en-US" dirty="0"/>
                    </a:p>
                  </a:txBody>
                  <a:tcPr/>
                </a:tc>
                <a:tc>
                  <a:txBody>
                    <a:bodyPr/>
                    <a:lstStyle/>
                    <a:p>
                      <a:pPr algn="ctr"/>
                      <a:r>
                        <a:rPr lang="en-US" smtClean="0"/>
                        <a:t>75</a:t>
                      </a:r>
                      <a:endParaRPr lang="en-US"/>
                    </a:p>
                  </a:txBody>
                  <a:tcPr/>
                </a:tc>
              </a:tr>
              <a:tr h="370840">
                <a:tc>
                  <a:txBody>
                    <a:bodyPr/>
                    <a:lstStyle/>
                    <a:p>
                      <a:pPr algn="ctr"/>
                      <a:r>
                        <a:rPr lang="en-US" dirty="0" smtClean="0"/>
                        <a:t>2000</a:t>
                      </a:r>
                      <a:endParaRPr lang="en-US" dirty="0"/>
                    </a:p>
                  </a:txBody>
                  <a:tcPr/>
                </a:tc>
                <a:tc>
                  <a:txBody>
                    <a:bodyPr/>
                    <a:lstStyle/>
                    <a:p>
                      <a:pPr algn="ctr"/>
                      <a:r>
                        <a:rPr lang="en-US" dirty="0" smtClean="0"/>
                        <a:t>75</a:t>
                      </a:r>
                      <a:endParaRPr lang="en-US" dirty="0"/>
                    </a:p>
                  </a:txBody>
                  <a:tcPr/>
                </a:tc>
              </a:tr>
            </a:tbl>
          </a:graphicData>
        </a:graphic>
      </p:graphicFrame>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64</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Synthesis Steps</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graphicFrame>
        <p:nvGraphicFramePr>
          <p:cNvPr id="7" name="Table 6"/>
          <p:cNvGraphicFramePr>
            <a:graphicFrameLocks noGrp="1"/>
          </p:cNvGraphicFramePr>
          <p:nvPr/>
        </p:nvGraphicFramePr>
        <p:xfrm>
          <a:off x="533400" y="1752600"/>
          <a:ext cx="7696200" cy="4267199"/>
        </p:xfrm>
        <a:graphic>
          <a:graphicData uri="http://schemas.openxmlformats.org/drawingml/2006/table">
            <a:tbl>
              <a:tblPr firstRow="1" bandRow="1">
                <a:tableStyleId>{5C22544A-7EE6-4342-B048-85BDC9FD1C3A}</a:tableStyleId>
              </a:tblPr>
              <a:tblGrid>
                <a:gridCol w="1539240"/>
                <a:gridCol w="6156960"/>
              </a:tblGrid>
              <a:tr h="520912">
                <a:tc>
                  <a:txBody>
                    <a:bodyPr/>
                    <a:lstStyle/>
                    <a:p>
                      <a:pPr algn="ctr"/>
                      <a:r>
                        <a:rPr lang="en-US" dirty="0" smtClean="0"/>
                        <a:t>Step</a:t>
                      </a:r>
                      <a:endParaRPr lang="en-US" dirty="0"/>
                    </a:p>
                  </a:txBody>
                  <a:tcPr/>
                </a:tc>
                <a:tc>
                  <a:txBody>
                    <a:bodyPr/>
                    <a:lstStyle/>
                    <a:p>
                      <a:pPr algn="ctr"/>
                      <a:r>
                        <a:rPr lang="en-US" dirty="0" smtClean="0"/>
                        <a:t>Description</a:t>
                      </a:r>
                      <a:endParaRPr lang="en-US" dirty="0"/>
                    </a:p>
                  </a:txBody>
                  <a:tcPr/>
                </a:tc>
              </a:tr>
              <a:tr h="1284442">
                <a:tc>
                  <a:txBody>
                    <a:bodyPr/>
                    <a:lstStyle/>
                    <a:p>
                      <a:pPr algn="ctr"/>
                      <a:r>
                        <a:rPr lang="en-US" dirty="0" smtClean="0"/>
                        <a:t>1</a:t>
                      </a:r>
                      <a:endParaRPr lang="en-US" dirty="0"/>
                    </a:p>
                  </a:txBody>
                  <a:tcPr/>
                </a:tc>
                <a:tc>
                  <a:txBody>
                    <a:bodyPr/>
                    <a:lstStyle/>
                    <a:p>
                      <a:r>
                        <a:rPr lang="en-US" dirty="0" smtClean="0"/>
                        <a:t>Generate a random amplitude, delay, and half-sine number</a:t>
                      </a:r>
                      <a:r>
                        <a:rPr lang="en-US" baseline="0" dirty="0" smtClean="0"/>
                        <a:t> for each wavelet.  Constrain the half-sine number to be odd.  These parameters form a wavelet table.</a:t>
                      </a:r>
                      <a:endParaRPr lang="en-US" dirty="0"/>
                    </a:p>
                  </a:txBody>
                  <a:tcPr/>
                </a:tc>
              </a:tr>
              <a:tr h="520912">
                <a:tc>
                  <a:txBody>
                    <a:bodyPr/>
                    <a:lstStyle/>
                    <a:p>
                      <a:pPr algn="ctr"/>
                      <a:r>
                        <a:rPr lang="en-US" dirty="0" smtClean="0"/>
                        <a:t>2</a:t>
                      </a:r>
                      <a:endParaRPr lang="en-US" dirty="0"/>
                    </a:p>
                  </a:txBody>
                  <a:tcPr/>
                </a:tc>
                <a:tc>
                  <a:txBody>
                    <a:bodyPr/>
                    <a:lstStyle/>
                    <a:p>
                      <a:r>
                        <a:rPr lang="en-US" dirty="0" smtClean="0"/>
                        <a:t>Synthesize</a:t>
                      </a:r>
                      <a:r>
                        <a:rPr lang="en-US" baseline="0" dirty="0" smtClean="0"/>
                        <a:t> an acceleration time history from the wavelet table.</a:t>
                      </a:r>
                      <a:endParaRPr lang="en-US" dirty="0"/>
                    </a:p>
                  </a:txBody>
                  <a:tcPr/>
                </a:tc>
              </a:tr>
              <a:tr h="520912">
                <a:tc>
                  <a:txBody>
                    <a:bodyPr/>
                    <a:lstStyle/>
                    <a:p>
                      <a:pPr algn="ctr"/>
                      <a:r>
                        <a:rPr lang="en-US" dirty="0" smtClean="0"/>
                        <a:t>3</a:t>
                      </a:r>
                      <a:endParaRPr lang="en-US" dirty="0"/>
                    </a:p>
                  </a:txBody>
                  <a:tcPr/>
                </a:tc>
                <a:tc>
                  <a:txBody>
                    <a:bodyPr/>
                    <a:lstStyle/>
                    <a:p>
                      <a:r>
                        <a:rPr lang="en-US" dirty="0" smtClean="0"/>
                        <a:t>Calculate the shock response spectrum of the synthesis.</a:t>
                      </a:r>
                      <a:endParaRPr lang="en-US" dirty="0"/>
                    </a:p>
                  </a:txBody>
                  <a:tcPr/>
                </a:tc>
              </a:tr>
              <a:tr h="899109">
                <a:tc>
                  <a:txBody>
                    <a:bodyPr/>
                    <a:lstStyle/>
                    <a:p>
                      <a:pPr algn="ctr"/>
                      <a:r>
                        <a:rPr lang="en-US" dirty="0" smtClean="0"/>
                        <a:t>4</a:t>
                      </a:r>
                      <a:endParaRPr lang="en-US" dirty="0"/>
                    </a:p>
                  </a:txBody>
                  <a:tcPr/>
                </a:tc>
                <a:tc>
                  <a:txBody>
                    <a:bodyPr/>
                    <a:lstStyle/>
                    <a:p>
                      <a:r>
                        <a:rPr lang="en-US" dirty="0" smtClean="0"/>
                        <a:t>Compare the shock response spectrum of the synthesis to</a:t>
                      </a:r>
                      <a:r>
                        <a:rPr lang="en-US" baseline="0" dirty="0" smtClean="0"/>
                        <a:t> the specification.  Form a scale factor for each frequency.</a:t>
                      </a:r>
                      <a:endParaRPr lang="en-US" dirty="0"/>
                    </a:p>
                  </a:txBody>
                  <a:tcPr/>
                </a:tc>
              </a:tr>
              <a:tr h="520912">
                <a:tc>
                  <a:txBody>
                    <a:bodyPr/>
                    <a:lstStyle/>
                    <a:p>
                      <a:pPr algn="ctr"/>
                      <a:r>
                        <a:rPr lang="en-US" dirty="0" smtClean="0"/>
                        <a:t>5</a:t>
                      </a:r>
                      <a:endParaRPr lang="en-US" dirty="0"/>
                    </a:p>
                  </a:txBody>
                  <a:tcPr/>
                </a:tc>
                <a:tc>
                  <a:txBody>
                    <a:bodyPr/>
                    <a:lstStyle/>
                    <a:p>
                      <a:r>
                        <a:rPr lang="en-US" dirty="0" smtClean="0"/>
                        <a:t>Scale the wavelet amplitudes.</a:t>
                      </a:r>
                      <a:endParaRPr lang="en-US" dirty="0"/>
                    </a:p>
                  </a:txBody>
                  <a:tcPr/>
                </a:tc>
              </a:tr>
            </a:tbl>
          </a:graphicData>
        </a:graphic>
      </p:graphicFrame>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65</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Synthesis Steps</a:t>
            </a:r>
            <a:r>
              <a:rPr lang="en-US" sz="2000" b="1" dirty="0">
                <a:solidFill>
                  <a:schemeClr val="accent5">
                    <a:lumMod val="75000"/>
                  </a:schemeClr>
                </a:solidFill>
                <a:latin typeface="Arial" pitchFamily="34" charset="0"/>
                <a:cs typeface="Arial" pitchFamily="34" charset="0"/>
              </a:rPr>
              <a:t> </a:t>
            </a:r>
            <a:r>
              <a:rPr lang="en-US" sz="2000" b="1" dirty="0" smtClean="0">
                <a:solidFill>
                  <a:schemeClr val="accent5">
                    <a:lumMod val="75000"/>
                  </a:schemeClr>
                </a:solidFill>
                <a:latin typeface="Arial" pitchFamily="34" charset="0"/>
                <a:cs typeface="Arial" pitchFamily="34" charset="0"/>
              </a:rPr>
              <a:t>(cont.)</a:t>
            </a: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graphicFrame>
        <p:nvGraphicFramePr>
          <p:cNvPr id="6" name="Table 5"/>
          <p:cNvGraphicFramePr>
            <a:graphicFrameLocks noGrp="1"/>
          </p:cNvGraphicFramePr>
          <p:nvPr/>
        </p:nvGraphicFramePr>
        <p:xfrm>
          <a:off x="609600" y="1447800"/>
          <a:ext cx="7696200" cy="4754880"/>
        </p:xfrm>
        <a:graphic>
          <a:graphicData uri="http://schemas.openxmlformats.org/drawingml/2006/table">
            <a:tbl>
              <a:tblPr firstRow="1" bandRow="1">
                <a:tableStyleId>{5C22544A-7EE6-4342-B048-85BDC9FD1C3A}</a:tableStyleId>
              </a:tblPr>
              <a:tblGrid>
                <a:gridCol w="1539240"/>
                <a:gridCol w="6156960"/>
              </a:tblGrid>
              <a:tr h="520912">
                <a:tc>
                  <a:txBody>
                    <a:bodyPr/>
                    <a:lstStyle/>
                    <a:p>
                      <a:pPr algn="ctr"/>
                      <a:r>
                        <a:rPr lang="en-US" dirty="0" smtClean="0"/>
                        <a:t>Step</a:t>
                      </a:r>
                      <a:endParaRPr lang="en-US" dirty="0"/>
                    </a:p>
                  </a:txBody>
                  <a:tcPr/>
                </a:tc>
                <a:tc>
                  <a:txBody>
                    <a:bodyPr/>
                    <a:lstStyle/>
                    <a:p>
                      <a:pPr algn="ctr"/>
                      <a:r>
                        <a:rPr lang="en-US" dirty="0" smtClean="0"/>
                        <a:t>Description</a:t>
                      </a:r>
                      <a:endParaRPr lang="en-US" dirty="0"/>
                    </a:p>
                  </a:txBody>
                  <a:tcPr/>
                </a:tc>
              </a:tr>
              <a:tr h="545888">
                <a:tc>
                  <a:txBody>
                    <a:bodyPr/>
                    <a:lstStyle/>
                    <a:p>
                      <a:pPr algn="ctr"/>
                      <a:r>
                        <a:rPr lang="en-US" dirty="0" smtClean="0"/>
                        <a:t>6</a:t>
                      </a:r>
                      <a:endParaRPr lang="en-US" dirty="0"/>
                    </a:p>
                  </a:txBody>
                  <a:tcPr/>
                </a:tc>
                <a:tc>
                  <a:txBody>
                    <a:bodyPr/>
                    <a:lstStyle/>
                    <a:p>
                      <a:r>
                        <a:rPr lang="en-US" dirty="0" smtClean="0"/>
                        <a:t>Generate a revised acceleration time history.</a:t>
                      </a:r>
                      <a:endParaRPr lang="en-US" dirty="0"/>
                    </a:p>
                  </a:txBody>
                  <a:tcPr/>
                </a:tc>
              </a:tr>
              <a:tr h="838200">
                <a:tc>
                  <a:txBody>
                    <a:bodyPr/>
                    <a:lstStyle/>
                    <a:p>
                      <a:pPr algn="ctr"/>
                      <a:r>
                        <a:rPr lang="en-US" dirty="0" smtClean="0"/>
                        <a:t>7</a:t>
                      </a:r>
                      <a:endParaRPr lang="en-US" dirty="0"/>
                    </a:p>
                  </a:txBody>
                  <a:tcPr/>
                </a:tc>
                <a:tc>
                  <a:txBody>
                    <a:bodyPr/>
                    <a:lstStyle/>
                    <a:p>
                      <a:r>
                        <a:rPr lang="en-US" dirty="0" smtClean="0"/>
                        <a:t>Repeat steps 3 through 6 until the SRS error</a:t>
                      </a:r>
                      <a:r>
                        <a:rPr lang="en-US" baseline="0" dirty="0" smtClean="0"/>
                        <a:t> is minimized or an iteration limit is reached.</a:t>
                      </a:r>
                      <a:endParaRPr lang="en-US" dirty="0"/>
                    </a:p>
                  </a:txBody>
                  <a:tcPr/>
                </a:tc>
              </a:tr>
              <a:tr h="1645920">
                <a:tc>
                  <a:txBody>
                    <a:bodyPr/>
                    <a:lstStyle/>
                    <a:p>
                      <a:pPr algn="ctr"/>
                      <a:r>
                        <a:rPr lang="en-US" dirty="0" smtClean="0"/>
                        <a:t>8</a:t>
                      </a:r>
                      <a:endParaRPr lang="en-US" dirty="0"/>
                    </a:p>
                  </a:txBody>
                  <a:tcPr/>
                </a:tc>
                <a:tc>
                  <a:txBody>
                    <a:bodyPr/>
                    <a:lstStyle/>
                    <a:p>
                      <a:r>
                        <a:rPr lang="en-US" dirty="0" smtClean="0"/>
                        <a:t>Calculate the final shock response</a:t>
                      </a:r>
                      <a:r>
                        <a:rPr lang="en-US" baseline="0" dirty="0" smtClean="0"/>
                        <a:t> spectrum error.  </a:t>
                      </a:r>
                    </a:p>
                    <a:p>
                      <a:r>
                        <a:rPr lang="en-US" baseline="0" dirty="0" smtClean="0"/>
                        <a:t>Also calculate the peak acceleration values.</a:t>
                      </a:r>
                    </a:p>
                    <a:p>
                      <a:r>
                        <a:rPr lang="en-US" baseline="0" dirty="0" smtClean="0"/>
                        <a:t>Integrate the signal to obtain velocity, and then again to obtain displacement.  Calculate the peak velocity and displacement values.</a:t>
                      </a:r>
                      <a:endParaRPr lang="en-US" dirty="0"/>
                    </a:p>
                  </a:txBody>
                  <a:tcPr/>
                </a:tc>
              </a:tr>
              <a:tr h="563880">
                <a:tc>
                  <a:txBody>
                    <a:bodyPr/>
                    <a:lstStyle/>
                    <a:p>
                      <a:pPr algn="ctr"/>
                      <a:r>
                        <a:rPr lang="en-US" dirty="0" smtClean="0"/>
                        <a:t>9</a:t>
                      </a:r>
                      <a:endParaRPr lang="en-US" dirty="0"/>
                    </a:p>
                  </a:txBody>
                  <a:tcPr/>
                </a:tc>
                <a:tc>
                  <a:txBody>
                    <a:bodyPr/>
                    <a:lstStyle/>
                    <a:p>
                      <a:r>
                        <a:rPr lang="en-US" dirty="0" smtClean="0"/>
                        <a:t>Repeat</a:t>
                      </a:r>
                      <a:r>
                        <a:rPr lang="en-US" baseline="0" dirty="0" smtClean="0"/>
                        <a:t> steps 1 through 8 many times.</a:t>
                      </a:r>
                      <a:endParaRPr lang="en-US" dirty="0"/>
                    </a:p>
                  </a:txBody>
                  <a:tcPr/>
                </a:tc>
              </a:tr>
              <a:tr h="520912">
                <a:tc>
                  <a:txBody>
                    <a:bodyPr/>
                    <a:lstStyle/>
                    <a:p>
                      <a:pPr algn="ctr"/>
                      <a:r>
                        <a:rPr lang="en-US" dirty="0" smtClean="0"/>
                        <a:t>10</a:t>
                      </a:r>
                      <a:endParaRPr lang="en-US" dirty="0"/>
                    </a:p>
                  </a:txBody>
                  <a:tcPr/>
                </a:tc>
                <a:tc>
                  <a:txBody>
                    <a:bodyPr/>
                    <a:lstStyle/>
                    <a:p>
                      <a:r>
                        <a:rPr lang="en-US" dirty="0" smtClean="0"/>
                        <a:t>Choose the waveform which gives the lowest combination</a:t>
                      </a:r>
                      <a:r>
                        <a:rPr lang="en-US" baseline="0" dirty="0" smtClean="0"/>
                        <a:t> of SRS error, acceleration, velocity and displacement.</a:t>
                      </a:r>
                      <a:endParaRPr lang="en-US" dirty="0"/>
                    </a:p>
                  </a:txBody>
                  <a:tcPr/>
                </a:tc>
              </a:tr>
            </a:tbl>
          </a:graphicData>
        </a:graphic>
      </p:graphicFrame>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66</a:t>
            </a:fld>
            <a:endParaRPr lang="en-US"/>
          </a:p>
        </p:txBody>
      </p:sp>
      <p:sp>
        <p:nvSpPr>
          <p:cNvPr id="5" name="Rectangle 4"/>
          <p:cNvSpPr/>
          <p:nvPr/>
        </p:nvSpPr>
        <p:spPr>
          <a:xfrm>
            <a:off x="457200" y="685800"/>
            <a:ext cx="4572000" cy="369332"/>
          </a:xfrm>
          <a:prstGeom prst="rect">
            <a:avLst/>
          </a:prstGeom>
        </p:spPr>
        <p:txBody>
          <a:bodyPr>
            <a:spAutoFit/>
          </a:bodyPr>
          <a:lstStyle/>
          <a:p>
            <a:pPr>
              <a:spcBef>
                <a:spcPts val="200"/>
              </a:spcBef>
              <a:spcAft>
                <a:spcPts val="200"/>
              </a:spcAft>
            </a:pPr>
            <a:r>
              <a:rPr lang="en-US" b="1" dirty="0" err="1" smtClean="0">
                <a:solidFill>
                  <a:schemeClr val="accent5">
                    <a:lumMod val="75000"/>
                  </a:schemeClr>
                </a:solidFill>
                <a:latin typeface="Arial" pitchFamily="34" charset="0"/>
                <a:cs typeface="Arial" pitchFamily="34" charset="0"/>
              </a:rPr>
              <a:t>Matlab</a:t>
            </a:r>
            <a:r>
              <a:rPr lang="en-US" b="1" dirty="0" smtClean="0">
                <a:solidFill>
                  <a:schemeClr val="accent5">
                    <a:lumMod val="75000"/>
                  </a:schemeClr>
                </a:solidFill>
                <a:latin typeface="Arial" pitchFamily="34" charset="0"/>
                <a:cs typeface="Arial" pitchFamily="34" charset="0"/>
              </a:rPr>
              <a:t> SRS Spec</a:t>
            </a:r>
            <a:endParaRPr lang="en-US" b="1" dirty="0">
              <a:solidFill>
                <a:schemeClr val="accent5">
                  <a:lumMod val="75000"/>
                </a:schemeClr>
              </a:solidFill>
              <a:latin typeface="Arial" pitchFamily="34" charset="0"/>
              <a:cs typeface="Arial" pitchFamily="34" charset="0"/>
            </a:endParaRP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sp>
        <p:nvSpPr>
          <p:cNvPr id="6" name="TextBox 5"/>
          <p:cNvSpPr txBox="1"/>
          <p:nvPr/>
        </p:nvSpPr>
        <p:spPr>
          <a:xfrm>
            <a:off x="609600" y="1600200"/>
            <a:ext cx="6858000" cy="2585323"/>
          </a:xfrm>
          <a:prstGeom prst="rect">
            <a:avLst/>
          </a:prstGeom>
          <a:noFill/>
        </p:spPr>
        <p:txBody>
          <a:bodyPr wrap="square" rtlCol="0">
            <a:spAutoFit/>
          </a:bodyPr>
          <a:lstStyle/>
          <a:p>
            <a:r>
              <a:rPr lang="fr-FR" sz="1600" dirty="0" smtClean="0">
                <a:cs typeface="Courier New" pitchFamily="49" charset="0"/>
              </a:rPr>
              <a:t>&gt;&gt; </a:t>
            </a:r>
            <a:r>
              <a:rPr lang="fr-FR" sz="1600" dirty="0" err="1" smtClean="0">
                <a:cs typeface="Courier New" pitchFamily="49" charset="0"/>
              </a:rPr>
              <a:t>srs_spec</a:t>
            </a:r>
            <a:r>
              <a:rPr lang="fr-FR" sz="1600" dirty="0" smtClean="0">
                <a:cs typeface="Courier New" pitchFamily="49" charset="0"/>
              </a:rPr>
              <a:t>=[ 10 9.4 ; 80 75 ; 2000 75 ]</a:t>
            </a:r>
          </a:p>
          <a:p>
            <a:endParaRPr lang="fr-FR" sz="1600" dirty="0" smtClean="0">
              <a:cs typeface="Courier New" pitchFamily="49" charset="0"/>
            </a:endParaRPr>
          </a:p>
          <a:p>
            <a:r>
              <a:rPr lang="fr-FR" sz="1600" dirty="0" err="1" smtClean="0">
                <a:cs typeface="Courier New" pitchFamily="49" charset="0"/>
              </a:rPr>
              <a:t>srs_spec</a:t>
            </a:r>
            <a:r>
              <a:rPr lang="fr-FR" sz="1600" dirty="0" smtClean="0">
                <a:cs typeface="Courier New" pitchFamily="49" charset="0"/>
              </a:rPr>
              <a:t> =</a:t>
            </a:r>
          </a:p>
          <a:p>
            <a:endParaRPr lang="fr-FR" sz="1600" dirty="0" smtClean="0">
              <a:cs typeface="Courier New" pitchFamily="49" charset="0"/>
            </a:endParaRPr>
          </a:p>
          <a:p>
            <a:r>
              <a:rPr lang="fr-FR" sz="1600" dirty="0" smtClean="0">
                <a:cs typeface="Courier New" pitchFamily="49" charset="0"/>
              </a:rPr>
              <a:t>  1.0e+003 *</a:t>
            </a:r>
          </a:p>
          <a:p>
            <a:endParaRPr lang="fr-FR" sz="1600" dirty="0" smtClean="0">
              <a:cs typeface="Courier New" pitchFamily="49" charset="0"/>
            </a:endParaRPr>
          </a:p>
          <a:p>
            <a:r>
              <a:rPr lang="fr-FR" sz="1600" dirty="0" smtClean="0">
                <a:cs typeface="Courier New" pitchFamily="49" charset="0"/>
              </a:rPr>
              <a:t>    0.0100    0.0094</a:t>
            </a:r>
          </a:p>
          <a:p>
            <a:r>
              <a:rPr lang="fr-FR" sz="1600" dirty="0" smtClean="0">
                <a:cs typeface="Courier New" pitchFamily="49" charset="0"/>
              </a:rPr>
              <a:t>    0.0800    0.0750</a:t>
            </a:r>
          </a:p>
          <a:p>
            <a:r>
              <a:rPr lang="fr-FR" sz="1600" dirty="0" smtClean="0">
                <a:cs typeface="Courier New" pitchFamily="49" charset="0"/>
              </a:rPr>
              <a:t>    2.0000    0.0750</a:t>
            </a:r>
          </a:p>
          <a:p>
            <a:endParaRPr lang="en-US" dirty="0"/>
          </a:p>
        </p:txBody>
      </p:sp>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67</a:t>
            </a:fld>
            <a:endParaRPr lang="en-US"/>
          </a:p>
        </p:txBody>
      </p:sp>
      <p:sp>
        <p:nvSpPr>
          <p:cNvPr id="5" name="Rectangle 4"/>
          <p:cNvSpPr/>
          <p:nvPr/>
        </p:nvSpPr>
        <p:spPr>
          <a:xfrm>
            <a:off x="457200" y="569786"/>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Wavelet Synthesis Example</a:t>
            </a:r>
            <a:endParaRPr lang="en-US" b="1" dirty="0">
              <a:solidFill>
                <a:schemeClr val="accent5">
                  <a:lumMod val="75000"/>
                </a:schemeClr>
              </a:solidFill>
              <a:latin typeface="Arial" pitchFamily="34" charset="0"/>
              <a:cs typeface="Arial" pitchFamily="34" charset="0"/>
            </a:endParaRP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sp>
        <p:nvSpPr>
          <p:cNvPr id="6" name="TextBox 5"/>
          <p:cNvSpPr txBox="1"/>
          <p:nvPr/>
        </p:nvSpPr>
        <p:spPr>
          <a:xfrm>
            <a:off x="457200" y="1447800"/>
            <a:ext cx="8305800" cy="4401205"/>
          </a:xfrm>
          <a:prstGeom prst="rect">
            <a:avLst/>
          </a:prstGeom>
          <a:noFill/>
        </p:spPr>
        <p:txBody>
          <a:bodyPr wrap="square" rtlCol="0">
            <a:spAutoFit/>
          </a:bodyPr>
          <a:lstStyle/>
          <a:p>
            <a:r>
              <a:rPr lang="en-US" sz="1400" dirty="0" smtClean="0">
                <a:cs typeface="Courier New" pitchFamily="49" charset="0"/>
              </a:rPr>
              <a:t>&gt;&gt; </a:t>
            </a:r>
            <a:r>
              <a:rPr lang="en-US" sz="1400" dirty="0" err="1" smtClean="0">
                <a:cs typeface="Courier New" pitchFamily="49" charset="0"/>
              </a:rPr>
              <a:t>wavelet_synth</a:t>
            </a:r>
            <a:endParaRPr lang="en-US" sz="1400" dirty="0" smtClean="0">
              <a:cs typeface="Courier New" pitchFamily="49" charset="0"/>
            </a:endParaRPr>
          </a:p>
          <a:p>
            <a:endParaRPr lang="en" sz="1400" dirty="0" smtClean="0">
              <a:cs typeface="Courier New" pitchFamily="49" charset="0"/>
            </a:endParaRPr>
          </a:p>
          <a:p>
            <a:r>
              <a:rPr lang="da-DK" sz="1400" dirty="0" smtClean="0">
                <a:cs typeface="Courier New" pitchFamily="49" charset="0"/>
              </a:rPr>
              <a:t> wavelet_synth.m,  ver 1.2, December 31, 2010 </a:t>
            </a:r>
          </a:p>
          <a:p>
            <a:endParaRPr lang="en" sz="1400" dirty="0" smtClean="0">
              <a:cs typeface="Courier New" pitchFamily="49" charset="0"/>
            </a:endParaRPr>
          </a:p>
          <a:p>
            <a:r>
              <a:rPr lang="en-US" sz="1400" dirty="0" smtClean="0">
                <a:cs typeface="Courier New" pitchFamily="49" charset="0"/>
              </a:rPr>
              <a:t> by Tom Irvine </a:t>
            </a:r>
          </a:p>
          <a:p>
            <a:r>
              <a:rPr lang="en-US" sz="1400" dirty="0" smtClean="0">
                <a:cs typeface="Courier New" pitchFamily="49" charset="0"/>
              </a:rPr>
              <a:t> Email: tomirvine@aol.com </a:t>
            </a:r>
          </a:p>
          <a:p>
            <a:endParaRPr lang="en" sz="1400" dirty="0" smtClean="0">
              <a:cs typeface="Courier New" pitchFamily="49" charset="0"/>
            </a:endParaRPr>
          </a:p>
          <a:p>
            <a:r>
              <a:rPr lang="en-US" sz="1400" dirty="0" smtClean="0">
                <a:cs typeface="Courier New" pitchFamily="49" charset="0"/>
              </a:rPr>
              <a:t>This program synthesizes a time history using wavelets to satisfy </a:t>
            </a:r>
          </a:p>
          <a:p>
            <a:r>
              <a:rPr lang="en-US" sz="1400" dirty="0" smtClean="0">
                <a:cs typeface="Courier New" pitchFamily="49" charset="0"/>
              </a:rPr>
              <a:t>a shock response spectrum (SRS) specification. </a:t>
            </a:r>
          </a:p>
          <a:p>
            <a:endParaRPr lang="en" sz="1400" dirty="0" smtClean="0">
              <a:cs typeface="Courier New" pitchFamily="49" charset="0"/>
            </a:endParaRPr>
          </a:p>
          <a:p>
            <a:r>
              <a:rPr lang="en-US" sz="1400" dirty="0" smtClean="0">
                <a:cs typeface="Courier New" pitchFamily="49" charset="0"/>
              </a:rPr>
              <a:t>The program also optimizes the time history to yield the lowest  overall error, acceleration, velocity, and displacement. </a:t>
            </a:r>
          </a:p>
          <a:p>
            <a:endParaRPr lang="en" sz="1400" dirty="0" smtClean="0">
              <a:cs typeface="Courier New" pitchFamily="49" charset="0"/>
            </a:endParaRPr>
          </a:p>
          <a:p>
            <a:r>
              <a:rPr lang="en-US" sz="1400" dirty="0" smtClean="0">
                <a:cs typeface="Courier New" pitchFamily="49" charset="0"/>
              </a:rPr>
              <a:t>The optimization is performed via trial-and-error.</a:t>
            </a:r>
          </a:p>
          <a:p>
            <a:endParaRPr lang="en" sz="1400" dirty="0" smtClean="0">
              <a:cs typeface="Courier New" pitchFamily="49" charset="0"/>
            </a:endParaRPr>
          </a:p>
          <a:p>
            <a:r>
              <a:rPr lang="en-US" sz="1400" dirty="0" smtClean="0">
                <a:cs typeface="Courier New" pitchFamily="49" charset="0"/>
              </a:rPr>
              <a:t>Select data input method.</a:t>
            </a:r>
          </a:p>
          <a:p>
            <a:r>
              <a:rPr lang="en-US" sz="1400" dirty="0" smtClean="0">
                <a:cs typeface="Courier New" pitchFamily="49" charset="0"/>
              </a:rPr>
              <a:t>  1=keyboard  </a:t>
            </a:r>
          </a:p>
          <a:p>
            <a:r>
              <a:rPr lang="en-US" sz="1400" dirty="0" smtClean="0">
                <a:cs typeface="Courier New" pitchFamily="49" charset="0"/>
              </a:rPr>
              <a:t>  2=internal </a:t>
            </a:r>
            <a:r>
              <a:rPr lang="en-US" sz="1400" dirty="0" err="1" smtClean="0">
                <a:cs typeface="Courier New" pitchFamily="49" charset="0"/>
              </a:rPr>
              <a:t>Matlab</a:t>
            </a:r>
            <a:r>
              <a:rPr lang="en-US" sz="1400" dirty="0" smtClean="0">
                <a:cs typeface="Courier New" pitchFamily="49" charset="0"/>
              </a:rPr>
              <a:t> array  </a:t>
            </a:r>
          </a:p>
          <a:p>
            <a:r>
              <a:rPr lang="en-US" sz="1400" dirty="0" smtClean="0">
                <a:cs typeface="Courier New" pitchFamily="49" charset="0"/>
              </a:rPr>
              <a:t>  3=external ASCII file   </a:t>
            </a:r>
          </a:p>
          <a:p>
            <a:r>
              <a:rPr lang="en" sz="1400" dirty="0" smtClean="0">
                <a:cs typeface="Courier New" pitchFamily="49" charset="0"/>
              </a:rPr>
              <a:t> 2</a:t>
            </a:r>
            <a:endParaRPr lang="en-US" sz="1400" dirty="0">
              <a:cs typeface="Courier New" pitchFamily="49" charset="0"/>
            </a:endParaRPr>
          </a:p>
        </p:txBody>
      </p:sp>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68</a:t>
            </a:fld>
            <a:endParaRPr lang="en-US"/>
          </a:p>
        </p:txBody>
      </p:sp>
      <p:sp>
        <p:nvSpPr>
          <p:cNvPr id="5" name="Rectangle 4"/>
          <p:cNvSpPr/>
          <p:nvPr/>
        </p:nvSpPr>
        <p:spPr>
          <a:xfrm>
            <a:off x="457200" y="569786"/>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Wavelet Synthesis </a:t>
            </a:r>
            <a:r>
              <a:rPr lang="en-US" b="1" dirty="0" smtClean="0">
                <a:solidFill>
                  <a:schemeClr val="accent5">
                    <a:lumMod val="75000"/>
                  </a:schemeClr>
                </a:solidFill>
                <a:latin typeface="Arial" pitchFamily="34" charset="0"/>
                <a:cs typeface="Arial" pitchFamily="34" charset="0"/>
              </a:rPr>
              <a:t>Example</a:t>
            </a:r>
            <a:r>
              <a:rPr lang="en-US" b="1" dirty="0">
                <a:solidFill>
                  <a:schemeClr val="accent5">
                    <a:lumMod val="75000"/>
                  </a:schemeClr>
                </a:solidFill>
                <a:latin typeface="Arial" pitchFamily="34" charset="0"/>
                <a:cs typeface="Arial" pitchFamily="34" charset="0"/>
              </a:rPr>
              <a:t> </a:t>
            </a:r>
            <a:r>
              <a:rPr lang="en-US" b="1" dirty="0" smtClean="0">
                <a:solidFill>
                  <a:schemeClr val="accent5">
                    <a:lumMod val="75000"/>
                  </a:schemeClr>
                </a:solidFill>
                <a:latin typeface="Arial" pitchFamily="34" charset="0"/>
                <a:cs typeface="Arial" pitchFamily="34" charset="0"/>
              </a:rPr>
              <a:t>(cont)</a:t>
            </a:r>
            <a:endParaRPr lang="en-US" b="1" dirty="0" smtClean="0">
              <a:solidFill>
                <a:schemeClr val="accent5">
                  <a:lumMod val="75000"/>
                </a:schemeClr>
              </a:solidFill>
              <a:latin typeface="Arial" pitchFamily="34" charset="0"/>
              <a:cs typeface="Arial" pitchFamily="34" charset="0"/>
            </a:endParaRP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sp>
        <p:nvSpPr>
          <p:cNvPr id="7" name="TextBox 6"/>
          <p:cNvSpPr txBox="1"/>
          <p:nvPr/>
        </p:nvSpPr>
        <p:spPr>
          <a:xfrm>
            <a:off x="609600" y="1295400"/>
            <a:ext cx="7924800" cy="5047536"/>
          </a:xfrm>
          <a:prstGeom prst="rect">
            <a:avLst/>
          </a:prstGeom>
          <a:noFill/>
        </p:spPr>
        <p:txBody>
          <a:bodyPr wrap="square" rtlCol="0">
            <a:spAutoFit/>
          </a:bodyPr>
          <a:lstStyle/>
          <a:p>
            <a:r>
              <a:rPr lang="en-US" sz="1400" dirty="0" smtClean="0">
                <a:cs typeface="Courier New" pitchFamily="49" charset="0"/>
              </a:rPr>
              <a:t>The array must have two columns:  Natural Freq(Hz)  SRS(G)   </a:t>
            </a:r>
          </a:p>
          <a:p>
            <a:r>
              <a:rPr lang="en-US" sz="1400" dirty="0" smtClean="0">
                <a:cs typeface="Courier New" pitchFamily="49" charset="0"/>
              </a:rPr>
              <a:t> Enter the array name:  </a:t>
            </a:r>
            <a:r>
              <a:rPr lang="en-US" sz="1400" dirty="0" err="1" smtClean="0">
                <a:cs typeface="Courier New" pitchFamily="49" charset="0"/>
              </a:rPr>
              <a:t>srs_spec</a:t>
            </a:r>
            <a:endParaRPr lang="en-US" sz="1400" dirty="0" smtClean="0">
              <a:cs typeface="Courier New" pitchFamily="49" charset="0"/>
            </a:endParaRPr>
          </a:p>
          <a:p>
            <a:endParaRPr lang="en" sz="1400" dirty="0" smtClean="0">
              <a:cs typeface="Courier New" pitchFamily="49" charset="0"/>
            </a:endParaRPr>
          </a:p>
          <a:p>
            <a:r>
              <a:rPr lang="en-US" sz="1400" dirty="0" smtClean="0">
                <a:cs typeface="Courier New" pitchFamily="49" charset="0"/>
              </a:rPr>
              <a:t> Enter octave spacing. </a:t>
            </a:r>
          </a:p>
          <a:p>
            <a:r>
              <a:rPr lang="en" sz="1400" dirty="0" smtClean="0">
                <a:cs typeface="Courier New" pitchFamily="49" charset="0"/>
              </a:rPr>
              <a:t> 1= 1/3   2= 1/6   3= 1/12 </a:t>
            </a:r>
          </a:p>
          <a:p>
            <a:endParaRPr lang="en" sz="1400" dirty="0" smtClean="0">
              <a:cs typeface="Courier New" pitchFamily="49" charset="0"/>
            </a:endParaRPr>
          </a:p>
          <a:p>
            <a:r>
              <a:rPr lang="en" sz="1400" dirty="0" smtClean="0">
                <a:cs typeface="Courier New" pitchFamily="49" charset="0"/>
              </a:rPr>
              <a:t> 3</a:t>
            </a:r>
          </a:p>
          <a:p>
            <a:endParaRPr lang="en" sz="1400" dirty="0" smtClean="0">
              <a:cs typeface="Courier New" pitchFamily="49" charset="0"/>
            </a:endParaRPr>
          </a:p>
          <a:p>
            <a:r>
              <a:rPr lang="en-US" sz="1400" dirty="0" smtClean="0">
                <a:cs typeface="Courier New" pitchFamily="49" charset="0"/>
              </a:rPr>
              <a:t> Enter damping format for SRS. </a:t>
            </a:r>
          </a:p>
          <a:p>
            <a:r>
              <a:rPr lang="sv-SE" sz="1400" dirty="0" smtClean="0">
                <a:cs typeface="Courier New" pitchFamily="49" charset="0"/>
              </a:rPr>
              <a:t> 1= damping ratio   2= Q </a:t>
            </a:r>
          </a:p>
          <a:p>
            <a:endParaRPr lang="en" sz="1400" dirty="0" smtClean="0">
              <a:cs typeface="Courier New" pitchFamily="49" charset="0"/>
            </a:endParaRPr>
          </a:p>
          <a:p>
            <a:r>
              <a:rPr lang="en" sz="1400" dirty="0" smtClean="0">
                <a:cs typeface="Courier New" pitchFamily="49" charset="0"/>
              </a:rPr>
              <a:t> 2</a:t>
            </a:r>
          </a:p>
          <a:p>
            <a:r>
              <a:rPr lang="en-US" sz="1400" dirty="0" smtClean="0">
                <a:cs typeface="Courier New" pitchFamily="49" charset="0"/>
              </a:rPr>
              <a:t> Enter SRS amplification factor Q (typically 10) </a:t>
            </a:r>
          </a:p>
          <a:p>
            <a:r>
              <a:rPr lang="en" sz="1400" dirty="0" smtClean="0">
                <a:cs typeface="Courier New" pitchFamily="49" charset="0"/>
              </a:rPr>
              <a:t> 10</a:t>
            </a:r>
          </a:p>
          <a:p>
            <a:r>
              <a:rPr lang="en" sz="1400" dirty="0" smtClean="0">
                <a:cs typeface="Courier New" pitchFamily="49" charset="0"/>
              </a:rPr>
              <a:t> </a:t>
            </a:r>
          </a:p>
          <a:p>
            <a:r>
              <a:rPr lang="en-US" sz="1400" dirty="0" smtClean="0">
                <a:cs typeface="Courier New" pitchFamily="49" charset="0"/>
              </a:rPr>
              <a:t> Enter the number of trials. </a:t>
            </a:r>
          </a:p>
          <a:p>
            <a:r>
              <a:rPr lang="en" sz="1400" dirty="0" smtClean="0">
                <a:cs typeface="Courier New" pitchFamily="49" charset="0"/>
              </a:rPr>
              <a:t> 200</a:t>
            </a:r>
          </a:p>
          <a:p>
            <a:endParaRPr lang="en" sz="1400" dirty="0" smtClean="0">
              <a:cs typeface="Courier New" pitchFamily="49" charset="0"/>
            </a:endParaRPr>
          </a:p>
          <a:p>
            <a:r>
              <a:rPr lang="en-US" sz="1400" dirty="0" smtClean="0">
                <a:cs typeface="Courier New" pitchFamily="49" charset="0"/>
              </a:rPr>
              <a:t> Enter units </a:t>
            </a:r>
          </a:p>
          <a:p>
            <a:r>
              <a:rPr lang="en-US" sz="1400" dirty="0" smtClean="0">
                <a:cs typeface="Courier New" pitchFamily="49" charset="0"/>
              </a:rPr>
              <a:t>    1=English:  G,       in/sec, in   </a:t>
            </a:r>
          </a:p>
          <a:p>
            <a:r>
              <a:rPr lang="en-US" sz="1400" dirty="0" smtClean="0">
                <a:cs typeface="Courier New" pitchFamily="49" charset="0"/>
              </a:rPr>
              <a:t>    2=metric:   G,       m/sec,  mm   </a:t>
            </a:r>
          </a:p>
          <a:p>
            <a:r>
              <a:rPr lang="en-US" sz="1400" dirty="0" smtClean="0">
                <a:cs typeface="Courier New" pitchFamily="49" charset="0"/>
              </a:rPr>
              <a:t>    3=metric:   m/sec^2, m/sec,  mm  </a:t>
            </a:r>
            <a:endParaRPr lang="en" sz="1400" dirty="0" smtClean="0">
              <a:cs typeface="Courier New" pitchFamily="49" charset="0"/>
            </a:endParaRPr>
          </a:p>
          <a:p>
            <a:r>
              <a:rPr lang="en" sz="1400" dirty="0" smtClean="0">
                <a:cs typeface="Courier New" pitchFamily="49" charset="0"/>
              </a:rPr>
              <a:t> 1</a:t>
            </a:r>
            <a:endParaRPr lang="en-US" sz="1400" dirty="0">
              <a:cs typeface="Courier New" pitchFamily="49" charset="0"/>
            </a:endParaRPr>
          </a:p>
        </p:txBody>
      </p:sp>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69</a:t>
            </a:fld>
            <a:endParaRPr lang="en-US"/>
          </a:p>
        </p:txBody>
      </p:sp>
      <p:sp>
        <p:nvSpPr>
          <p:cNvPr id="5" name="Rectangle 4"/>
          <p:cNvSpPr/>
          <p:nvPr/>
        </p:nvSpPr>
        <p:spPr>
          <a:xfrm>
            <a:off x="457200" y="609600"/>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Wavelet Synthesis Example (cont)</a:t>
            </a:r>
            <a:endParaRPr lang="en-US" b="1" dirty="0">
              <a:solidFill>
                <a:schemeClr val="accent5">
                  <a:lumMod val="75000"/>
                </a:schemeClr>
              </a:solidFill>
              <a:latin typeface="Arial" pitchFamily="34" charset="0"/>
              <a:cs typeface="Arial" pitchFamily="34" charset="0"/>
            </a:endParaRP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sp>
        <p:nvSpPr>
          <p:cNvPr id="6" name="TextBox 5"/>
          <p:cNvSpPr txBox="1"/>
          <p:nvPr/>
        </p:nvSpPr>
        <p:spPr>
          <a:xfrm>
            <a:off x="381000" y="1371600"/>
            <a:ext cx="8610600" cy="615553"/>
          </a:xfrm>
          <a:prstGeom prst="rect">
            <a:avLst/>
          </a:prstGeom>
          <a:noFill/>
        </p:spPr>
        <p:txBody>
          <a:bodyPr wrap="square" rtlCol="0">
            <a:spAutoFit/>
          </a:bodyPr>
          <a:lstStyle/>
          <a:p>
            <a:endParaRPr lang="en" sz="1700" dirty="0" smtClean="0">
              <a:latin typeface="Courier New" pitchFamily="49" charset="0"/>
              <a:cs typeface="Courier New" pitchFamily="49" charset="0"/>
            </a:endParaRPr>
          </a:p>
          <a:p>
            <a:r>
              <a:rPr lang="en-US" sz="1700" dirty="0" smtClean="0">
                <a:latin typeface="Courier New" pitchFamily="49" charset="0"/>
                <a:cs typeface="Courier New" pitchFamily="49" charset="0"/>
              </a:rPr>
              <a:t> </a:t>
            </a:r>
            <a:endParaRPr lang="en-US" dirty="0"/>
          </a:p>
        </p:txBody>
      </p:sp>
      <p:sp>
        <p:nvSpPr>
          <p:cNvPr id="7" name="TextBox 6"/>
          <p:cNvSpPr txBox="1"/>
          <p:nvPr/>
        </p:nvSpPr>
        <p:spPr>
          <a:xfrm>
            <a:off x="838200" y="1828800"/>
            <a:ext cx="7010400" cy="2308324"/>
          </a:xfrm>
          <a:prstGeom prst="rect">
            <a:avLst/>
          </a:prstGeom>
          <a:noFill/>
        </p:spPr>
        <p:txBody>
          <a:bodyPr wrap="square" rtlCol="0">
            <a:spAutoFit/>
          </a:bodyPr>
          <a:lstStyle/>
          <a:p>
            <a:r>
              <a:rPr lang="en-US" sz="1600" dirty="0" smtClean="0">
                <a:cs typeface="Courier New" pitchFamily="49" charset="0"/>
              </a:rPr>
              <a:t>The following weight numbers will be used to select the optimum waveform.</a:t>
            </a:r>
          </a:p>
          <a:p>
            <a:r>
              <a:rPr lang="en-US" sz="1600" dirty="0" smtClean="0">
                <a:cs typeface="Courier New" pitchFamily="49" charset="0"/>
              </a:rPr>
              <a:t> </a:t>
            </a:r>
          </a:p>
          <a:p>
            <a:r>
              <a:rPr lang="en-US" sz="1600" dirty="0" smtClean="0">
                <a:cs typeface="Courier New" pitchFamily="49" charset="0"/>
              </a:rPr>
              <a:t> Suggest using integers from 0 to 10 </a:t>
            </a:r>
          </a:p>
          <a:p>
            <a:r>
              <a:rPr lang="en" sz="1600" dirty="0" smtClean="0">
                <a:cs typeface="Courier New" pitchFamily="49" charset="0"/>
              </a:rPr>
              <a:t> </a:t>
            </a:r>
          </a:p>
          <a:p>
            <a:r>
              <a:rPr lang="en-US" sz="1600" dirty="0" smtClean="0">
                <a:cs typeface="Courier New" pitchFamily="49" charset="0"/>
              </a:rPr>
              <a:t> Enter individual error weight 2</a:t>
            </a:r>
          </a:p>
          <a:p>
            <a:r>
              <a:rPr lang="en-US" sz="1600" dirty="0" smtClean="0">
                <a:cs typeface="Courier New" pitchFamily="49" charset="0"/>
              </a:rPr>
              <a:t> Enter      total error weight 2</a:t>
            </a:r>
          </a:p>
          <a:p>
            <a:r>
              <a:rPr lang="en-US" sz="1600" dirty="0" smtClean="0">
                <a:cs typeface="Courier New" pitchFamily="49" charset="0"/>
              </a:rPr>
              <a:t> Enter     displacement weight 1</a:t>
            </a:r>
          </a:p>
          <a:p>
            <a:r>
              <a:rPr lang="en-US" sz="1600" dirty="0" smtClean="0">
                <a:cs typeface="Courier New" pitchFamily="49" charset="0"/>
              </a:rPr>
              <a:t> Enter         velocity weight 1</a:t>
            </a:r>
          </a:p>
          <a:p>
            <a:r>
              <a:rPr lang="en-US" sz="1600" dirty="0" smtClean="0">
                <a:cs typeface="Courier New" pitchFamily="49" charset="0"/>
              </a:rPr>
              <a:t> Enter     acceleration weight 1</a:t>
            </a:r>
            <a:endParaRPr lang="en-US" sz="1600" dirty="0">
              <a:cs typeface="Courier New" pitchFamily="49" charset="0"/>
            </a:endParaRPr>
          </a:p>
        </p:txBody>
      </p:sp>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7</a:t>
            </a:fld>
            <a:endParaRPr lang="en-US" dirty="0"/>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Shock Test Machine </a:t>
            </a:r>
            <a:endParaRPr lang="en-US" sz="2000" b="1" dirty="0">
              <a:solidFill>
                <a:schemeClr val="accent5">
                  <a:lumMod val="75000"/>
                </a:schemeClr>
              </a:solidFill>
              <a:latin typeface="Arial" pitchFamily="34" charset="0"/>
              <a:cs typeface="Arial" pitchFamily="34" charset="0"/>
            </a:endParaRPr>
          </a:p>
        </p:txBody>
      </p:sp>
      <p:sp>
        <p:nvSpPr>
          <p:cNvPr id="6" name="TextBox 5"/>
          <p:cNvSpPr txBox="1"/>
          <p:nvPr/>
        </p:nvSpPr>
        <p:spPr>
          <a:xfrm>
            <a:off x="685800" y="1676400"/>
            <a:ext cx="4419600" cy="646331"/>
          </a:xfrm>
          <a:prstGeom prst="rect">
            <a:avLst/>
          </a:prstGeom>
          <a:noFill/>
        </p:spPr>
        <p:txBody>
          <a:bodyPr wrap="square" rtlCol="0">
            <a:spAutoFit/>
          </a:bodyPr>
          <a:lstStyle/>
          <a:p>
            <a:endParaRPr lang="en-US" dirty="0" smtClean="0"/>
          </a:p>
          <a:p>
            <a:endParaRPr lang="en-US" dirty="0"/>
          </a:p>
        </p:txBody>
      </p:sp>
      <p:pic>
        <p:nvPicPr>
          <p:cNvPr id="116741" name="Picture 5"/>
          <p:cNvPicPr>
            <a:picLocks noChangeAspect="1" noChangeArrowheads="1"/>
          </p:cNvPicPr>
          <p:nvPr/>
        </p:nvPicPr>
        <p:blipFill>
          <a:blip r:embed="rId3" cstate="print"/>
          <a:srcRect/>
          <a:stretch>
            <a:fillRect/>
          </a:stretch>
        </p:blipFill>
        <p:spPr bwMode="auto">
          <a:xfrm>
            <a:off x="5638800" y="1295400"/>
            <a:ext cx="1847850" cy="4867275"/>
          </a:xfrm>
          <a:prstGeom prst="rect">
            <a:avLst/>
          </a:prstGeom>
          <a:noFill/>
          <a:ln w="9525">
            <a:noFill/>
            <a:miter lim="800000"/>
            <a:headEnd/>
            <a:tailEnd/>
          </a:ln>
        </p:spPr>
      </p:pic>
      <p:sp>
        <p:nvSpPr>
          <p:cNvPr id="8" name="Rectangle 7"/>
          <p:cNvSpPr/>
          <p:nvPr/>
        </p:nvSpPr>
        <p:spPr>
          <a:xfrm>
            <a:off x="381000" y="1447800"/>
            <a:ext cx="4724400" cy="4847481"/>
          </a:xfrm>
          <a:prstGeom prst="rect">
            <a:avLst/>
          </a:prstGeom>
        </p:spPr>
        <p:txBody>
          <a:bodyPr wrap="square">
            <a:spAutoFit/>
          </a:bodyPr>
          <a:lstStyle/>
          <a:p>
            <a:pPr marL="285750" lvl="0" indent="-285750">
              <a:spcBef>
                <a:spcPts val="900"/>
              </a:spcBef>
              <a:spcAft>
                <a:spcPts val="900"/>
              </a:spcAft>
              <a:buClr>
                <a:schemeClr val="accent5">
                  <a:lumMod val="75000"/>
                </a:schemeClr>
              </a:buClr>
              <a:buFont typeface="Wingdings" pitchFamily="2" charset="2"/>
              <a:buChar char="§"/>
            </a:pPr>
            <a:r>
              <a:rPr lang="en-US" dirty="0" smtClean="0"/>
              <a:t>Classical pulse shock testing has traditionally been performed on a drop tower</a:t>
            </a:r>
          </a:p>
          <a:p>
            <a:pPr marL="285750" lvl="0" indent="-285750">
              <a:spcBef>
                <a:spcPts val="900"/>
              </a:spcBef>
              <a:spcAft>
                <a:spcPts val="900"/>
              </a:spcAft>
              <a:buClr>
                <a:schemeClr val="accent5">
                  <a:lumMod val="75000"/>
                </a:schemeClr>
              </a:buClr>
              <a:buFont typeface="Wingdings" pitchFamily="2" charset="2"/>
              <a:buChar char="§"/>
            </a:pPr>
            <a:r>
              <a:rPr lang="en-US" dirty="0" smtClean="0"/>
              <a:t>The component is mounted on a platform which is raised to a certain height</a:t>
            </a:r>
          </a:p>
          <a:p>
            <a:pPr marL="285750" lvl="0" indent="-285750">
              <a:spcBef>
                <a:spcPts val="900"/>
              </a:spcBef>
              <a:spcAft>
                <a:spcPts val="900"/>
              </a:spcAft>
              <a:buClr>
                <a:schemeClr val="accent5">
                  <a:lumMod val="75000"/>
                </a:schemeClr>
              </a:buClr>
              <a:buFont typeface="Wingdings" pitchFamily="2" charset="2"/>
              <a:buChar char="§"/>
            </a:pPr>
            <a:r>
              <a:rPr lang="en-US" dirty="0" smtClean="0"/>
              <a:t>The platform is then released and travels downward to the base</a:t>
            </a:r>
          </a:p>
          <a:p>
            <a:pPr marL="285750" lvl="0" indent="-285750">
              <a:spcBef>
                <a:spcPts val="900"/>
              </a:spcBef>
              <a:spcAft>
                <a:spcPts val="900"/>
              </a:spcAft>
              <a:buClr>
                <a:schemeClr val="accent5">
                  <a:lumMod val="75000"/>
                </a:schemeClr>
              </a:buClr>
              <a:buFont typeface="Wingdings" pitchFamily="2" charset="2"/>
              <a:buChar char="§"/>
            </a:pPr>
            <a:r>
              <a:rPr lang="en-US" dirty="0" smtClean="0"/>
              <a:t>The base has pneumatic pistons to control the impact of the platform against the base</a:t>
            </a:r>
          </a:p>
          <a:p>
            <a:pPr marL="285750" lvl="0" indent="-285750">
              <a:spcBef>
                <a:spcPts val="900"/>
              </a:spcBef>
              <a:spcAft>
                <a:spcPts val="900"/>
              </a:spcAft>
              <a:buClr>
                <a:schemeClr val="accent5">
                  <a:lumMod val="75000"/>
                </a:schemeClr>
              </a:buClr>
              <a:buFont typeface="Wingdings" pitchFamily="2" charset="2"/>
              <a:buChar char="§"/>
            </a:pPr>
            <a:r>
              <a:rPr lang="en-US" dirty="0" smtClean="0"/>
              <a:t>In addition, the platform and base both have cushions for the model shown</a:t>
            </a:r>
          </a:p>
          <a:p>
            <a:pPr marL="285750" lvl="0" indent="-285750">
              <a:spcBef>
                <a:spcPts val="900"/>
              </a:spcBef>
              <a:spcAft>
                <a:spcPts val="900"/>
              </a:spcAft>
              <a:buClr>
                <a:schemeClr val="accent5">
                  <a:lumMod val="75000"/>
                </a:schemeClr>
              </a:buClr>
              <a:buFont typeface="Wingdings" pitchFamily="2" charset="2"/>
              <a:buChar char="§"/>
            </a:pPr>
            <a:r>
              <a:rPr lang="en-US" dirty="0" smtClean="0"/>
              <a:t>The pulse type, amplitude, and duration are determined by the initial height, cushions, and the pressure in the pistons</a:t>
            </a:r>
          </a:p>
        </p:txBody>
      </p:sp>
      <p:sp>
        <p:nvSpPr>
          <p:cNvPr id="9" name="TextBox 8"/>
          <p:cNvSpPr txBox="1"/>
          <p:nvPr/>
        </p:nvSpPr>
        <p:spPr>
          <a:xfrm>
            <a:off x="7620000" y="4343400"/>
            <a:ext cx="1143000" cy="369332"/>
          </a:xfrm>
          <a:prstGeom prst="rect">
            <a:avLst/>
          </a:prstGeom>
          <a:noFill/>
        </p:spPr>
        <p:txBody>
          <a:bodyPr wrap="square" rtlCol="0">
            <a:spAutoFit/>
          </a:bodyPr>
          <a:lstStyle/>
          <a:p>
            <a:r>
              <a:rPr lang="en-US" dirty="0" smtClean="0"/>
              <a:t>platform</a:t>
            </a:r>
            <a:endParaRPr lang="en-US" dirty="0"/>
          </a:p>
        </p:txBody>
      </p:sp>
      <p:sp>
        <p:nvSpPr>
          <p:cNvPr id="10" name="TextBox 9"/>
          <p:cNvSpPr txBox="1"/>
          <p:nvPr/>
        </p:nvSpPr>
        <p:spPr>
          <a:xfrm>
            <a:off x="7696200" y="5029200"/>
            <a:ext cx="685800" cy="369332"/>
          </a:xfrm>
          <a:prstGeom prst="rect">
            <a:avLst/>
          </a:prstGeom>
          <a:noFill/>
        </p:spPr>
        <p:txBody>
          <a:bodyPr wrap="square" rtlCol="0">
            <a:spAutoFit/>
          </a:bodyPr>
          <a:lstStyle/>
          <a:p>
            <a:r>
              <a:rPr lang="en-US" dirty="0" smtClean="0"/>
              <a:t>base</a:t>
            </a:r>
            <a:endParaRPr lang="en-US" dirty="0"/>
          </a:p>
        </p:txBody>
      </p:sp>
      <p:cxnSp>
        <p:nvCxnSpPr>
          <p:cNvPr id="12" name="Straight Arrow Connector 11"/>
          <p:cNvCxnSpPr/>
          <p:nvPr/>
        </p:nvCxnSpPr>
        <p:spPr>
          <a:xfrm rot="10800000" flipV="1">
            <a:off x="7010400" y="5257800"/>
            <a:ext cx="609600" cy="120134"/>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7010400" y="4572000"/>
            <a:ext cx="533400" cy="196334"/>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70</a:t>
            </a:fld>
            <a:endParaRPr lang="en-US"/>
          </a:p>
        </p:txBody>
      </p:sp>
      <p:sp>
        <p:nvSpPr>
          <p:cNvPr id="5" name="Rectangle 4"/>
          <p:cNvSpPr/>
          <p:nvPr/>
        </p:nvSpPr>
        <p:spPr>
          <a:xfrm>
            <a:off x="457200" y="609600"/>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Wavelet Synthesis Example (cont)</a:t>
            </a:r>
            <a:endParaRPr lang="en-US" b="1" dirty="0">
              <a:solidFill>
                <a:schemeClr val="accent5">
                  <a:lumMod val="75000"/>
                </a:schemeClr>
              </a:solidFill>
              <a:latin typeface="Arial" pitchFamily="34" charset="0"/>
              <a:cs typeface="Arial" pitchFamily="34" charset="0"/>
            </a:endParaRP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sp>
        <p:nvSpPr>
          <p:cNvPr id="6" name="TextBox 5"/>
          <p:cNvSpPr txBox="1"/>
          <p:nvPr/>
        </p:nvSpPr>
        <p:spPr>
          <a:xfrm>
            <a:off x="685800" y="1371600"/>
            <a:ext cx="6629400" cy="4124206"/>
          </a:xfrm>
          <a:prstGeom prst="rect">
            <a:avLst/>
          </a:prstGeom>
          <a:noFill/>
        </p:spPr>
        <p:txBody>
          <a:bodyPr wrap="square" rtlCol="0">
            <a:spAutoFit/>
          </a:bodyPr>
          <a:lstStyle/>
          <a:p>
            <a:endParaRPr lang="en" sz="1700" dirty="0" smtClean="0">
              <a:latin typeface="Courier New" pitchFamily="49" charset="0"/>
              <a:cs typeface="Courier New" pitchFamily="49" charset="0"/>
            </a:endParaRPr>
          </a:p>
          <a:p>
            <a:r>
              <a:rPr lang="en-US" sz="1700" dirty="0" smtClean="0">
                <a:latin typeface="Courier New" pitchFamily="49" charset="0"/>
                <a:cs typeface="Courier New" pitchFamily="49" charset="0"/>
              </a:rPr>
              <a:t> </a:t>
            </a:r>
            <a:r>
              <a:rPr lang="en-US" sz="1400" dirty="0" smtClean="0">
                <a:cs typeface="Courier New" pitchFamily="49" charset="0"/>
              </a:rPr>
              <a:t>Peak </a:t>
            </a:r>
            <a:r>
              <a:rPr lang="en-US" sz="1400" dirty="0" err="1" smtClean="0">
                <a:cs typeface="Courier New" pitchFamily="49" charset="0"/>
              </a:rPr>
              <a:t>Accel</a:t>
            </a:r>
            <a:r>
              <a:rPr lang="en-US" sz="1400" dirty="0" smtClean="0">
                <a:cs typeface="Courier New" pitchFamily="49" charset="0"/>
              </a:rPr>
              <a:t> =       25.274 G    </a:t>
            </a:r>
          </a:p>
          <a:p>
            <a:r>
              <a:rPr lang="en-US" sz="1400" dirty="0" smtClean="0">
                <a:cs typeface="Courier New" pitchFamily="49" charset="0"/>
              </a:rPr>
              <a:t>   Peak </a:t>
            </a:r>
            <a:r>
              <a:rPr lang="en-US" sz="1400" dirty="0" err="1" smtClean="0">
                <a:cs typeface="Courier New" pitchFamily="49" charset="0"/>
              </a:rPr>
              <a:t>Velox</a:t>
            </a:r>
            <a:r>
              <a:rPr lang="en-US" sz="1400" dirty="0" smtClean="0">
                <a:cs typeface="Courier New" pitchFamily="49" charset="0"/>
              </a:rPr>
              <a:t> =       39.119 in/sec    </a:t>
            </a:r>
          </a:p>
          <a:p>
            <a:r>
              <a:rPr lang="en-US" sz="1400" dirty="0" smtClean="0">
                <a:cs typeface="Courier New" pitchFamily="49" charset="0"/>
              </a:rPr>
              <a:t>   Peak </a:t>
            </a:r>
            <a:r>
              <a:rPr lang="en-US" sz="1400" dirty="0" err="1" smtClean="0">
                <a:cs typeface="Courier New" pitchFamily="49" charset="0"/>
              </a:rPr>
              <a:t>Disp</a:t>
            </a:r>
            <a:r>
              <a:rPr lang="en-US" sz="1400" dirty="0" smtClean="0">
                <a:cs typeface="Courier New" pitchFamily="49" charset="0"/>
              </a:rPr>
              <a:t>  =        0.450 inch    </a:t>
            </a:r>
          </a:p>
          <a:p>
            <a:r>
              <a:rPr lang="en-US" sz="1400" dirty="0" smtClean="0">
                <a:cs typeface="Courier New" pitchFamily="49" charset="0"/>
              </a:rPr>
              <a:t>   Max Error  =        2.013 dB </a:t>
            </a:r>
          </a:p>
          <a:p>
            <a:endParaRPr lang="en" sz="1400" dirty="0" smtClean="0">
              <a:cs typeface="Courier New" pitchFamily="49" charset="0"/>
            </a:endParaRPr>
          </a:p>
          <a:p>
            <a:endParaRPr lang="en" sz="1400" dirty="0" smtClean="0">
              <a:cs typeface="Courier New" pitchFamily="49" charset="0"/>
            </a:endParaRPr>
          </a:p>
          <a:p>
            <a:r>
              <a:rPr lang="en-US" sz="1400" dirty="0" smtClean="0">
                <a:cs typeface="Courier New" pitchFamily="49" charset="0"/>
              </a:rPr>
              <a:t> Output Time Histories:</a:t>
            </a:r>
          </a:p>
          <a:p>
            <a:endParaRPr lang="en-US" sz="1400" dirty="0" smtClean="0">
              <a:cs typeface="Courier New" pitchFamily="49" charset="0"/>
            </a:endParaRPr>
          </a:p>
          <a:p>
            <a:r>
              <a:rPr lang="en-US" sz="1400" dirty="0" smtClean="0">
                <a:cs typeface="Courier New" pitchFamily="49" charset="0"/>
              </a:rPr>
              <a:t>   displacement </a:t>
            </a:r>
          </a:p>
          <a:p>
            <a:r>
              <a:rPr lang="en-US" sz="1400" dirty="0" smtClean="0">
                <a:cs typeface="Courier New" pitchFamily="49" charset="0"/>
              </a:rPr>
              <a:t>   velocity </a:t>
            </a:r>
          </a:p>
          <a:p>
            <a:r>
              <a:rPr lang="en-US" sz="1400" dirty="0" smtClean="0">
                <a:cs typeface="Courier New" pitchFamily="49" charset="0"/>
              </a:rPr>
              <a:t>   acceleration </a:t>
            </a:r>
          </a:p>
          <a:p>
            <a:r>
              <a:rPr lang="en-US" sz="1400" dirty="0" smtClean="0">
                <a:cs typeface="Courier New" pitchFamily="49" charset="0"/>
              </a:rPr>
              <a:t>   </a:t>
            </a:r>
            <a:r>
              <a:rPr lang="en-US" sz="1400" dirty="0" err="1" smtClean="0">
                <a:cs typeface="Courier New" pitchFamily="49" charset="0"/>
              </a:rPr>
              <a:t>shock_response_spectrum</a:t>
            </a:r>
            <a:r>
              <a:rPr lang="en-US" sz="1400" dirty="0" smtClean="0">
                <a:cs typeface="Courier New" pitchFamily="49" charset="0"/>
              </a:rPr>
              <a:t> </a:t>
            </a:r>
          </a:p>
          <a:p>
            <a:r>
              <a:rPr lang="en" sz="1400" dirty="0" smtClean="0">
                <a:cs typeface="Courier New" pitchFamily="49" charset="0"/>
              </a:rPr>
              <a:t> </a:t>
            </a:r>
          </a:p>
          <a:p>
            <a:r>
              <a:rPr lang="en-US" sz="1400" dirty="0" err="1" smtClean="0">
                <a:cs typeface="Courier New" pitchFamily="49" charset="0"/>
              </a:rPr>
              <a:t>wavelet_table</a:t>
            </a:r>
            <a:r>
              <a:rPr lang="en-US" sz="1400" dirty="0" smtClean="0">
                <a:cs typeface="Courier New" pitchFamily="49" charset="0"/>
              </a:rPr>
              <a:t> [index  </a:t>
            </a:r>
            <a:r>
              <a:rPr lang="en-US" sz="1400" dirty="0" err="1" smtClean="0">
                <a:cs typeface="Courier New" pitchFamily="49" charset="0"/>
              </a:rPr>
              <a:t>accel</a:t>
            </a:r>
            <a:r>
              <a:rPr lang="en-US" sz="1400" dirty="0" smtClean="0">
                <a:cs typeface="Courier New" pitchFamily="49" charset="0"/>
              </a:rPr>
              <a:t>(G) freq(Hz) half-</a:t>
            </a:r>
            <a:r>
              <a:rPr lang="en-US" sz="1400" dirty="0" err="1" smtClean="0">
                <a:cs typeface="Courier New" pitchFamily="49" charset="0"/>
              </a:rPr>
              <a:t>sines</a:t>
            </a:r>
            <a:r>
              <a:rPr lang="en-US" sz="1400" dirty="0" smtClean="0">
                <a:cs typeface="Courier New" pitchFamily="49" charset="0"/>
              </a:rPr>
              <a:t>  delay(sec)]</a:t>
            </a:r>
          </a:p>
          <a:p>
            <a:r>
              <a:rPr lang="en" sz="1400" dirty="0" smtClean="0">
                <a:cs typeface="Courier New" pitchFamily="49" charset="0"/>
              </a:rPr>
              <a:t> </a:t>
            </a:r>
          </a:p>
          <a:p>
            <a:r>
              <a:rPr lang="en-US" sz="1400" dirty="0" smtClean="0">
                <a:cs typeface="Courier New" pitchFamily="49" charset="0"/>
              </a:rPr>
              <a:t>Elapsed time is 804.485450 seconds  </a:t>
            </a:r>
            <a:r>
              <a:rPr lang="en-US" sz="1400" i="1" dirty="0" smtClean="0">
                <a:cs typeface="Courier New" pitchFamily="49" charset="0"/>
              </a:rPr>
              <a:t>(about 13 min)</a:t>
            </a:r>
          </a:p>
          <a:p>
            <a:endParaRPr lang="en-US" dirty="0"/>
          </a:p>
        </p:txBody>
      </p:sp>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71</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Synthesized Acceleration</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pic>
        <p:nvPicPr>
          <p:cNvPr id="94211" name="Picture 3"/>
          <p:cNvPicPr>
            <a:picLocks noChangeAspect="1" noChangeArrowheads="1"/>
          </p:cNvPicPr>
          <p:nvPr/>
        </p:nvPicPr>
        <p:blipFill>
          <a:blip r:embed="rId3" cstate="print"/>
          <a:srcRect/>
          <a:stretch>
            <a:fillRect/>
          </a:stretch>
        </p:blipFill>
        <p:spPr bwMode="auto">
          <a:xfrm>
            <a:off x="990600" y="1503363"/>
            <a:ext cx="7162800" cy="3857625"/>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72</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Synthesized Velocity</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pic>
        <p:nvPicPr>
          <p:cNvPr id="6" name="Picture 2"/>
          <p:cNvPicPr>
            <a:picLocks noChangeAspect="1" noChangeArrowheads="1"/>
          </p:cNvPicPr>
          <p:nvPr/>
        </p:nvPicPr>
        <p:blipFill>
          <a:blip r:embed="rId3" cstate="print"/>
          <a:srcRect/>
          <a:stretch>
            <a:fillRect/>
          </a:stretch>
        </p:blipFill>
        <p:spPr bwMode="auto">
          <a:xfrm>
            <a:off x="838200" y="1752600"/>
            <a:ext cx="7162800" cy="363855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73</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Synthesized Displacement</a:t>
            </a: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pic>
        <p:nvPicPr>
          <p:cNvPr id="96258" name="Picture 2"/>
          <p:cNvPicPr>
            <a:picLocks noChangeAspect="1" noChangeArrowheads="1"/>
          </p:cNvPicPr>
          <p:nvPr/>
        </p:nvPicPr>
        <p:blipFill>
          <a:blip r:embed="rId3" cstate="print"/>
          <a:srcRect/>
          <a:stretch>
            <a:fillRect/>
          </a:stretch>
        </p:blipFill>
        <p:spPr bwMode="auto">
          <a:xfrm>
            <a:off x="990600" y="1612900"/>
            <a:ext cx="7162800" cy="363855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74</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Synthesized SRS</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pic>
        <p:nvPicPr>
          <p:cNvPr id="97284" name="Picture 4"/>
          <p:cNvPicPr>
            <a:picLocks noChangeAspect="1" noChangeArrowheads="1"/>
          </p:cNvPicPr>
          <p:nvPr/>
        </p:nvPicPr>
        <p:blipFill>
          <a:blip r:embed="rId3" cstate="print"/>
          <a:srcRect/>
          <a:stretch>
            <a:fillRect/>
          </a:stretch>
        </p:blipFill>
        <p:spPr bwMode="auto">
          <a:xfrm>
            <a:off x="990600" y="1600200"/>
            <a:ext cx="7162800" cy="417195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75</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err="1" smtClean="0">
                <a:solidFill>
                  <a:schemeClr val="accent5">
                    <a:lumMod val="75000"/>
                  </a:schemeClr>
                </a:solidFill>
                <a:latin typeface="Arial" pitchFamily="34" charset="0"/>
                <a:cs typeface="Arial" pitchFamily="34" charset="0"/>
              </a:rPr>
              <a:t>data_convert.m</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sp>
        <p:nvSpPr>
          <p:cNvPr id="6" name="Rectangle 5"/>
          <p:cNvSpPr/>
          <p:nvPr/>
        </p:nvSpPr>
        <p:spPr>
          <a:xfrm>
            <a:off x="457200" y="1295400"/>
            <a:ext cx="8229600" cy="4832092"/>
          </a:xfrm>
          <a:prstGeom prst="rect">
            <a:avLst/>
          </a:prstGeom>
        </p:spPr>
        <p:txBody>
          <a:bodyPr wrap="square">
            <a:spAutoFit/>
          </a:bodyPr>
          <a:lstStyle/>
          <a:p>
            <a:r>
              <a:rPr lang="en-US" sz="1400" dirty="0" smtClean="0">
                <a:cs typeface="Courier New" pitchFamily="49" charset="0"/>
              </a:rPr>
              <a:t>&gt;&gt; </a:t>
            </a:r>
            <a:r>
              <a:rPr lang="en-US" sz="1400" dirty="0" err="1" smtClean="0">
                <a:cs typeface="Courier New" pitchFamily="49" charset="0"/>
              </a:rPr>
              <a:t>data_convert</a:t>
            </a:r>
            <a:endParaRPr lang="en-US" sz="1400" dirty="0" smtClean="0">
              <a:cs typeface="Courier New" pitchFamily="49" charset="0"/>
            </a:endParaRPr>
          </a:p>
          <a:p>
            <a:endParaRPr lang="en-US" sz="1400" dirty="0" smtClean="0">
              <a:cs typeface="Courier New" pitchFamily="49" charset="0"/>
            </a:endParaRPr>
          </a:p>
          <a:p>
            <a:r>
              <a:rPr lang="en-US" sz="1400" dirty="0" smtClean="0">
                <a:cs typeface="Courier New" pitchFamily="49" charset="0"/>
              </a:rPr>
              <a:t> </a:t>
            </a:r>
            <a:r>
              <a:rPr lang="en-US" sz="1400" dirty="0" err="1" smtClean="0">
                <a:cs typeface="Courier New" pitchFamily="49" charset="0"/>
              </a:rPr>
              <a:t>data_convert.m</a:t>
            </a:r>
            <a:r>
              <a:rPr lang="en-US" sz="1400" dirty="0" smtClean="0">
                <a:cs typeface="Courier New" pitchFamily="49" charset="0"/>
              </a:rPr>
              <a:t>   </a:t>
            </a:r>
            <a:r>
              <a:rPr lang="en-US" sz="1400" dirty="0" err="1" smtClean="0">
                <a:cs typeface="Courier New" pitchFamily="49" charset="0"/>
              </a:rPr>
              <a:t>ver</a:t>
            </a:r>
            <a:r>
              <a:rPr lang="en-US" sz="1400" dirty="0" smtClean="0">
                <a:cs typeface="Courier New" pitchFamily="49" charset="0"/>
              </a:rPr>
              <a:t> 2.0   March 12, 2010 </a:t>
            </a:r>
          </a:p>
          <a:p>
            <a:endParaRPr lang="en-US" sz="1400" dirty="0" smtClean="0">
              <a:cs typeface="Courier New" pitchFamily="49" charset="0"/>
            </a:endParaRPr>
          </a:p>
          <a:p>
            <a:r>
              <a:rPr lang="en-US" sz="1400" dirty="0" smtClean="0">
                <a:cs typeface="Courier New" pitchFamily="49" charset="0"/>
              </a:rPr>
              <a:t> by Tom Irvine  Email: tomirvine@aol.com </a:t>
            </a:r>
          </a:p>
          <a:p>
            <a:endParaRPr lang="en-US" sz="1400" dirty="0" smtClean="0">
              <a:cs typeface="Courier New" pitchFamily="49" charset="0"/>
            </a:endParaRPr>
          </a:p>
          <a:p>
            <a:r>
              <a:rPr lang="en-US" sz="1400" dirty="0" smtClean="0">
                <a:cs typeface="Courier New" pitchFamily="49" charset="0"/>
              </a:rPr>
              <a:t> This program converts </a:t>
            </a:r>
            <a:r>
              <a:rPr lang="en-US" sz="1400" dirty="0" err="1" smtClean="0">
                <a:cs typeface="Courier New" pitchFamily="49" charset="0"/>
              </a:rPr>
              <a:t>Matlab</a:t>
            </a:r>
            <a:r>
              <a:rPr lang="en-US" sz="1400" dirty="0" smtClean="0">
                <a:cs typeface="Courier New" pitchFamily="49" charset="0"/>
              </a:rPr>
              <a:t> data to ASCII text data. </a:t>
            </a:r>
          </a:p>
          <a:p>
            <a:endParaRPr lang="en-US" sz="1400" dirty="0" smtClean="0">
              <a:cs typeface="Courier New" pitchFamily="49" charset="0"/>
            </a:endParaRPr>
          </a:p>
          <a:p>
            <a:r>
              <a:rPr lang="en-US" sz="1400" dirty="0" smtClean="0">
                <a:cs typeface="Courier New" pitchFamily="49" charset="0"/>
              </a:rPr>
              <a:t> Enter the output filename: </a:t>
            </a:r>
          </a:p>
          <a:p>
            <a:r>
              <a:rPr lang="en-US" sz="1400" dirty="0" smtClean="0">
                <a:cs typeface="Courier New" pitchFamily="49" charset="0"/>
              </a:rPr>
              <a:t> wavelet_table.txt</a:t>
            </a:r>
          </a:p>
          <a:p>
            <a:endParaRPr lang="en-US" sz="1400" dirty="0" smtClean="0">
              <a:cs typeface="Courier New" pitchFamily="49" charset="0"/>
            </a:endParaRPr>
          </a:p>
          <a:p>
            <a:r>
              <a:rPr lang="en-US" sz="1400" dirty="0" smtClean="0">
                <a:cs typeface="Courier New" pitchFamily="49" charset="0"/>
              </a:rPr>
              <a:t> Enter the </a:t>
            </a:r>
            <a:r>
              <a:rPr lang="en-US" sz="1400" dirty="0" err="1" smtClean="0">
                <a:cs typeface="Courier New" pitchFamily="49" charset="0"/>
              </a:rPr>
              <a:t>Matlab</a:t>
            </a:r>
            <a:r>
              <a:rPr lang="en-US" sz="1400" dirty="0" smtClean="0">
                <a:cs typeface="Courier New" pitchFamily="49" charset="0"/>
              </a:rPr>
              <a:t> data format: </a:t>
            </a:r>
          </a:p>
          <a:p>
            <a:r>
              <a:rPr lang="en-US" sz="1400" dirty="0" smtClean="0">
                <a:cs typeface="Courier New" pitchFamily="49" charset="0"/>
              </a:rPr>
              <a:t>  1=Data is in a single array </a:t>
            </a:r>
          </a:p>
          <a:p>
            <a:r>
              <a:rPr lang="en-US" sz="1400" dirty="0" smtClean="0">
                <a:cs typeface="Courier New" pitchFamily="49" charset="0"/>
              </a:rPr>
              <a:t>  2=Data is in multiple vectors </a:t>
            </a:r>
          </a:p>
          <a:p>
            <a:r>
              <a:rPr lang="en-US" sz="1400" dirty="0" smtClean="0">
                <a:cs typeface="Courier New" pitchFamily="49" charset="0"/>
              </a:rPr>
              <a:t> 1</a:t>
            </a:r>
          </a:p>
          <a:p>
            <a:r>
              <a:rPr lang="en-US" sz="1400" dirty="0" smtClean="0">
                <a:cs typeface="Courier New" pitchFamily="49" charset="0"/>
              </a:rPr>
              <a:t> </a:t>
            </a:r>
          </a:p>
          <a:p>
            <a:r>
              <a:rPr lang="en-US" sz="1400" dirty="0" smtClean="0">
                <a:cs typeface="Courier New" pitchFamily="49" charset="0"/>
              </a:rPr>
              <a:t> Enter the </a:t>
            </a:r>
            <a:r>
              <a:rPr lang="en-US" sz="1400" dirty="0" err="1" smtClean="0">
                <a:cs typeface="Courier New" pitchFamily="49" charset="0"/>
              </a:rPr>
              <a:t>Matlab</a:t>
            </a:r>
            <a:r>
              <a:rPr lang="en-US" sz="1400" dirty="0" smtClean="0">
                <a:cs typeface="Courier New" pitchFamily="49" charset="0"/>
              </a:rPr>
              <a:t> vector or array name:  </a:t>
            </a:r>
            <a:r>
              <a:rPr lang="en-US" sz="1400" dirty="0" err="1" smtClean="0">
                <a:cs typeface="Courier New" pitchFamily="49" charset="0"/>
              </a:rPr>
              <a:t>wavelet_table</a:t>
            </a:r>
            <a:endParaRPr lang="en-US" sz="1400" dirty="0" smtClean="0">
              <a:cs typeface="Courier New" pitchFamily="49" charset="0"/>
            </a:endParaRPr>
          </a:p>
          <a:p>
            <a:r>
              <a:rPr lang="en-US" sz="1400" dirty="0" smtClean="0">
                <a:cs typeface="Courier New" pitchFamily="49" charset="0"/>
              </a:rPr>
              <a:t> </a:t>
            </a:r>
          </a:p>
          <a:p>
            <a:r>
              <a:rPr lang="en-US" sz="1400" dirty="0" smtClean="0">
                <a:cs typeface="Courier New" pitchFamily="49" charset="0"/>
              </a:rPr>
              <a:t> Select precision: </a:t>
            </a:r>
          </a:p>
          <a:p>
            <a:r>
              <a:rPr lang="en-US" sz="1400" dirty="0" smtClean="0">
                <a:cs typeface="Courier New" pitchFamily="49" charset="0"/>
              </a:rPr>
              <a:t> 1=single  2=double </a:t>
            </a:r>
          </a:p>
          <a:p>
            <a:r>
              <a:rPr lang="en-US" sz="1400" dirty="0" smtClean="0">
                <a:cs typeface="Courier New" pitchFamily="49" charset="0"/>
              </a:rPr>
              <a:t> 1</a:t>
            </a:r>
          </a:p>
          <a:p>
            <a:r>
              <a:rPr lang="en-US" sz="1400" dirty="0" smtClean="0">
                <a:cs typeface="Courier New" pitchFamily="49" charset="0"/>
              </a:rPr>
              <a:t>  Data save complete.</a:t>
            </a:r>
            <a:endParaRPr lang="en-US" sz="1400" dirty="0">
              <a:cs typeface="Courier New" pitchFamily="49" charset="0"/>
            </a:endParaRPr>
          </a:p>
        </p:txBody>
      </p:sp>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76</a:t>
            </a:fld>
            <a:endParaRPr lang="en-US"/>
          </a:p>
        </p:txBody>
      </p:sp>
      <p:sp>
        <p:nvSpPr>
          <p:cNvPr id="5" name="Rectangle 4"/>
          <p:cNvSpPr/>
          <p:nvPr/>
        </p:nvSpPr>
        <p:spPr>
          <a:xfrm>
            <a:off x="457200" y="569786"/>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SDOF Modal Transient</a:t>
            </a:r>
            <a:endParaRPr lang="en-US" b="1" dirty="0">
              <a:solidFill>
                <a:schemeClr val="accent5">
                  <a:lumMod val="75000"/>
                </a:schemeClr>
              </a:solidFill>
              <a:latin typeface="Arial" pitchFamily="34" charset="0"/>
              <a:cs typeface="Arial" pitchFamily="34" charset="0"/>
            </a:endParaRP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pic>
        <p:nvPicPr>
          <p:cNvPr id="6" name="Picture 63" descr="sdd2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1752600"/>
            <a:ext cx="6391275" cy="233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990600" y="4648200"/>
            <a:ext cx="7010400" cy="1585049"/>
          </a:xfrm>
          <a:prstGeom prst="rect">
            <a:avLst/>
          </a:prstGeom>
          <a:noFill/>
        </p:spPr>
        <p:txBody>
          <a:bodyPr wrap="square" rtlCol="0">
            <a:spAutoFit/>
          </a:bodyPr>
          <a:lstStyle/>
          <a:p>
            <a:pPr>
              <a:spcBef>
                <a:spcPts val="600"/>
              </a:spcBef>
              <a:spcAft>
                <a:spcPts val="600"/>
              </a:spcAft>
            </a:pPr>
            <a:r>
              <a:rPr lang="en-US" dirty="0" smtClean="0"/>
              <a:t>Assume a circuit board with fn = 400 Hz,  Q=10</a:t>
            </a:r>
          </a:p>
          <a:p>
            <a:pPr>
              <a:spcBef>
                <a:spcPts val="600"/>
              </a:spcBef>
              <a:spcAft>
                <a:spcPts val="600"/>
              </a:spcAft>
            </a:pPr>
            <a:r>
              <a:rPr lang="en-US" dirty="0" smtClean="0"/>
              <a:t>Apply the reconstructed acceleration time history as a base input.</a:t>
            </a:r>
          </a:p>
          <a:p>
            <a:pPr>
              <a:spcBef>
                <a:spcPts val="600"/>
              </a:spcBef>
              <a:spcAft>
                <a:spcPts val="600"/>
              </a:spcAft>
            </a:pPr>
            <a:r>
              <a:rPr lang="en-US" dirty="0" smtClean="0"/>
              <a:t>Use </a:t>
            </a:r>
            <a:r>
              <a:rPr lang="en-US" dirty="0" err="1" smtClean="0"/>
              <a:t>arbit.m</a:t>
            </a:r>
            <a:endParaRPr lang="en-US" dirty="0" smtClean="0"/>
          </a:p>
          <a:p>
            <a:endParaRPr lang="en-US" dirty="0" smtClean="0"/>
          </a:p>
        </p:txBody>
      </p:sp>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77</a:t>
            </a:fld>
            <a:endParaRPr lang="en-US"/>
          </a:p>
        </p:txBody>
      </p:sp>
      <p:sp>
        <p:nvSpPr>
          <p:cNvPr id="5" name="Rectangle 4"/>
          <p:cNvSpPr/>
          <p:nvPr/>
        </p:nvSpPr>
        <p:spPr>
          <a:xfrm>
            <a:off x="457200" y="569786"/>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SDOF Response to Wavelet Series</a:t>
            </a:r>
            <a:endParaRPr lang="en-US" b="1" dirty="0">
              <a:solidFill>
                <a:schemeClr val="accent5">
                  <a:lumMod val="75000"/>
                </a:schemeClr>
              </a:solidFill>
              <a:latin typeface="Arial" pitchFamily="34" charset="0"/>
              <a:cs typeface="Arial" pitchFamily="34" charset="0"/>
            </a:endParaRP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sp>
        <p:nvSpPr>
          <p:cNvPr id="9" name="Rectangle 8"/>
          <p:cNvSpPr/>
          <p:nvPr/>
        </p:nvSpPr>
        <p:spPr>
          <a:xfrm>
            <a:off x="762000" y="1295400"/>
            <a:ext cx="7162800" cy="4832092"/>
          </a:xfrm>
          <a:prstGeom prst="rect">
            <a:avLst/>
          </a:prstGeom>
        </p:spPr>
        <p:txBody>
          <a:bodyPr wrap="square">
            <a:spAutoFit/>
          </a:bodyPr>
          <a:lstStyle/>
          <a:p>
            <a:r>
              <a:rPr lang="en-US" sz="1400" dirty="0" smtClean="0">
                <a:cs typeface="Courier New" pitchFamily="49" charset="0"/>
              </a:rPr>
              <a:t>&gt;&gt; </a:t>
            </a:r>
            <a:r>
              <a:rPr lang="en-US" sz="1400" dirty="0" err="1" smtClean="0">
                <a:cs typeface="Courier New" pitchFamily="49" charset="0"/>
              </a:rPr>
              <a:t>arbit</a:t>
            </a:r>
            <a:endParaRPr lang="en-US" sz="1400" dirty="0" smtClean="0">
              <a:cs typeface="Courier New" pitchFamily="49" charset="0"/>
            </a:endParaRPr>
          </a:p>
          <a:p>
            <a:r>
              <a:rPr lang="en-US" sz="1400" dirty="0" smtClean="0">
                <a:cs typeface="Courier New" pitchFamily="49" charset="0"/>
              </a:rPr>
              <a:t> </a:t>
            </a:r>
          </a:p>
          <a:p>
            <a:r>
              <a:rPr lang="en-US" sz="1400" dirty="0" smtClean="0">
                <a:cs typeface="Courier New" pitchFamily="49" charset="0"/>
              </a:rPr>
              <a:t> </a:t>
            </a:r>
            <a:r>
              <a:rPr lang="en-US" sz="1400" dirty="0" err="1" smtClean="0">
                <a:cs typeface="Courier New" pitchFamily="49" charset="0"/>
              </a:rPr>
              <a:t>arbit.m</a:t>
            </a:r>
            <a:r>
              <a:rPr lang="en-US" sz="1400" dirty="0" smtClean="0">
                <a:cs typeface="Courier New" pitchFamily="49" charset="0"/>
              </a:rPr>
              <a:t>   </a:t>
            </a:r>
            <a:r>
              <a:rPr lang="en-US" sz="1400" dirty="0" err="1" smtClean="0">
                <a:cs typeface="Courier New" pitchFamily="49" charset="0"/>
              </a:rPr>
              <a:t>ver</a:t>
            </a:r>
            <a:r>
              <a:rPr lang="en-US" sz="1400" dirty="0" smtClean="0">
                <a:cs typeface="Courier New" pitchFamily="49" charset="0"/>
              </a:rPr>
              <a:t> 2.6   January 3, 2011</a:t>
            </a:r>
          </a:p>
          <a:p>
            <a:r>
              <a:rPr lang="en-US" sz="1400" dirty="0" smtClean="0">
                <a:cs typeface="Courier New" pitchFamily="49" charset="0"/>
              </a:rPr>
              <a:t> by Tom Irvine   Email: tomirvine@aol.com</a:t>
            </a:r>
          </a:p>
          <a:p>
            <a:r>
              <a:rPr lang="en-US" sz="1400" dirty="0" smtClean="0">
                <a:cs typeface="Courier New" pitchFamily="49" charset="0"/>
              </a:rPr>
              <a:t> </a:t>
            </a:r>
          </a:p>
          <a:p>
            <a:r>
              <a:rPr lang="en-US" sz="1400" dirty="0" smtClean="0">
                <a:cs typeface="Courier New" pitchFamily="49" charset="0"/>
              </a:rPr>
              <a:t>This program calculates the response of a single-degree-of-freedom system to an arbitrary base input time history. </a:t>
            </a:r>
          </a:p>
          <a:p>
            <a:r>
              <a:rPr lang="en-US" sz="1400" dirty="0" smtClean="0">
                <a:cs typeface="Courier New" pitchFamily="49" charset="0"/>
              </a:rPr>
              <a:t> </a:t>
            </a:r>
          </a:p>
          <a:p>
            <a:r>
              <a:rPr lang="en-US" sz="1400" dirty="0" smtClean="0">
                <a:cs typeface="Courier New" pitchFamily="49" charset="0"/>
              </a:rPr>
              <a:t> The input time history must have two columns: time(sec) &amp; </a:t>
            </a:r>
            <a:r>
              <a:rPr lang="en-US" sz="1400" dirty="0" err="1" smtClean="0">
                <a:cs typeface="Courier New" pitchFamily="49" charset="0"/>
              </a:rPr>
              <a:t>accel</a:t>
            </a:r>
            <a:r>
              <a:rPr lang="en-US" sz="1400" dirty="0" smtClean="0">
                <a:cs typeface="Courier New" pitchFamily="49" charset="0"/>
              </a:rPr>
              <a:t>(G)</a:t>
            </a:r>
          </a:p>
          <a:p>
            <a:r>
              <a:rPr lang="en-US" sz="1400" dirty="0" smtClean="0">
                <a:cs typeface="Courier New" pitchFamily="49" charset="0"/>
              </a:rPr>
              <a:t> </a:t>
            </a:r>
          </a:p>
          <a:p>
            <a:r>
              <a:rPr lang="en-US" sz="1400" dirty="0" smtClean="0">
                <a:cs typeface="Courier New" pitchFamily="49" charset="0"/>
              </a:rPr>
              <a:t> Select file input method </a:t>
            </a:r>
          </a:p>
          <a:p>
            <a:r>
              <a:rPr lang="en-US" sz="1400" dirty="0" smtClean="0">
                <a:cs typeface="Courier New" pitchFamily="49" charset="0"/>
              </a:rPr>
              <a:t>   1=external ASCII file </a:t>
            </a:r>
          </a:p>
          <a:p>
            <a:r>
              <a:rPr lang="en-US" sz="1400" dirty="0" smtClean="0">
                <a:cs typeface="Courier New" pitchFamily="49" charset="0"/>
              </a:rPr>
              <a:t>   2=file preloaded into </a:t>
            </a:r>
            <a:r>
              <a:rPr lang="en-US" sz="1400" dirty="0" err="1" smtClean="0">
                <a:cs typeface="Courier New" pitchFamily="49" charset="0"/>
              </a:rPr>
              <a:t>Matlab</a:t>
            </a:r>
            <a:r>
              <a:rPr lang="en-US" sz="1400" dirty="0" smtClean="0">
                <a:cs typeface="Courier New" pitchFamily="49" charset="0"/>
              </a:rPr>
              <a:t> </a:t>
            </a:r>
          </a:p>
          <a:p>
            <a:r>
              <a:rPr lang="en-US" sz="1400" dirty="0" smtClean="0">
                <a:cs typeface="Courier New" pitchFamily="49" charset="0"/>
              </a:rPr>
              <a:t>   3=Excel file </a:t>
            </a:r>
          </a:p>
          <a:p>
            <a:r>
              <a:rPr lang="en-US" sz="1400" dirty="0" smtClean="0">
                <a:cs typeface="Courier New" pitchFamily="49" charset="0"/>
              </a:rPr>
              <a:t>2</a:t>
            </a:r>
          </a:p>
          <a:p>
            <a:r>
              <a:rPr lang="en-US" sz="1400" dirty="0" smtClean="0">
                <a:cs typeface="Courier New" pitchFamily="49" charset="0"/>
              </a:rPr>
              <a:t> Enter the matrix name:  acceleration</a:t>
            </a:r>
          </a:p>
          <a:p>
            <a:endParaRPr lang="en-US" sz="1400" dirty="0" smtClean="0">
              <a:cs typeface="Courier New" pitchFamily="49" charset="0"/>
            </a:endParaRPr>
          </a:p>
          <a:p>
            <a:r>
              <a:rPr lang="en-US" sz="1400" dirty="0" smtClean="0">
                <a:cs typeface="Courier New" pitchFamily="49" charset="0"/>
              </a:rPr>
              <a:t> Enter the natural frequency (Hz)  400</a:t>
            </a:r>
          </a:p>
          <a:p>
            <a:r>
              <a:rPr lang="en-US" sz="1400" dirty="0" smtClean="0">
                <a:cs typeface="Courier New" pitchFamily="49" charset="0"/>
              </a:rPr>
              <a:t> </a:t>
            </a:r>
          </a:p>
          <a:p>
            <a:r>
              <a:rPr lang="en-US" sz="1400" dirty="0" smtClean="0">
                <a:cs typeface="Courier New" pitchFamily="49" charset="0"/>
              </a:rPr>
              <a:t> Enter damping format:  1= damping ratio   2= Q  2</a:t>
            </a:r>
          </a:p>
          <a:p>
            <a:r>
              <a:rPr lang="en-US" sz="1400" dirty="0" smtClean="0">
                <a:cs typeface="Courier New" pitchFamily="49" charset="0"/>
              </a:rPr>
              <a:t> </a:t>
            </a:r>
          </a:p>
          <a:p>
            <a:r>
              <a:rPr lang="en-US" sz="1400" dirty="0" smtClean="0">
                <a:cs typeface="Courier New" pitchFamily="49" charset="0"/>
              </a:rPr>
              <a:t> Enter the amplification factor (typically Q=10) 10</a:t>
            </a:r>
            <a:endParaRPr lang="en-US" sz="1400" dirty="0">
              <a:cs typeface="Courier New" pitchFamily="49" charset="0"/>
            </a:endParaRPr>
          </a:p>
        </p:txBody>
      </p:sp>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78</a:t>
            </a:fld>
            <a:endParaRPr lang="en-US"/>
          </a:p>
        </p:txBody>
      </p:sp>
      <p:sp>
        <p:nvSpPr>
          <p:cNvPr id="5" name="Rectangle 4"/>
          <p:cNvSpPr/>
          <p:nvPr/>
        </p:nvSpPr>
        <p:spPr>
          <a:xfrm>
            <a:off x="457200" y="569786"/>
            <a:ext cx="5715000" cy="369332"/>
          </a:xfrm>
          <a:prstGeom prst="rect">
            <a:avLst/>
          </a:prstGeom>
        </p:spPr>
        <p:txBody>
          <a:bodyPr wrap="square">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 </a:t>
            </a:r>
            <a:r>
              <a:rPr lang="en-US" b="1" dirty="0" smtClean="0">
                <a:solidFill>
                  <a:schemeClr val="accent5">
                    <a:lumMod val="75000"/>
                  </a:schemeClr>
                </a:solidFill>
                <a:latin typeface="Arial" pitchFamily="34" charset="0"/>
                <a:cs typeface="Arial" pitchFamily="34" charset="0"/>
              </a:rPr>
              <a:t>SDOF Response to Wavelet </a:t>
            </a:r>
            <a:r>
              <a:rPr lang="en-US" b="1" dirty="0" smtClean="0">
                <a:solidFill>
                  <a:schemeClr val="accent5">
                    <a:lumMod val="75000"/>
                  </a:schemeClr>
                </a:solidFill>
                <a:latin typeface="Arial" pitchFamily="34" charset="0"/>
                <a:cs typeface="Arial" pitchFamily="34" charset="0"/>
              </a:rPr>
              <a:t>Series (cont)</a:t>
            </a:r>
            <a:endParaRPr lang="en-US" b="1" dirty="0">
              <a:solidFill>
                <a:schemeClr val="accent5">
                  <a:lumMod val="75000"/>
                </a:schemeClr>
              </a:solidFill>
              <a:latin typeface="Arial" pitchFamily="34" charset="0"/>
              <a:cs typeface="Arial" pitchFamily="34" charset="0"/>
            </a:endParaRP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sp>
        <p:nvSpPr>
          <p:cNvPr id="8" name="Rectangle 7"/>
          <p:cNvSpPr/>
          <p:nvPr/>
        </p:nvSpPr>
        <p:spPr>
          <a:xfrm>
            <a:off x="1295400" y="1600200"/>
            <a:ext cx="5791200" cy="4185761"/>
          </a:xfrm>
          <a:prstGeom prst="rect">
            <a:avLst/>
          </a:prstGeom>
        </p:spPr>
        <p:txBody>
          <a:bodyPr wrap="square">
            <a:spAutoFit/>
          </a:bodyPr>
          <a:lstStyle/>
          <a:p>
            <a:r>
              <a:rPr lang="en-US" sz="1400" dirty="0" smtClean="0">
                <a:cs typeface="Courier New" pitchFamily="49" charset="0"/>
              </a:rPr>
              <a:t>Include residual? </a:t>
            </a:r>
          </a:p>
          <a:p>
            <a:r>
              <a:rPr lang="en-US" sz="1400" dirty="0" smtClean="0">
                <a:cs typeface="Courier New" pitchFamily="49" charset="0"/>
              </a:rPr>
              <a:t>  1=yes  2=no </a:t>
            </a:r>
          </a:p>
          <a:p>
            <a:r>
              <a:rPr lang="en-US" sz="1400" dirty="0" smtClean="0">
                <a:cs typeface="Courier New" pitchFamily="49" charset="0"/>
              </a:rPr>
              <a:t> 1</a:t>
            </a:r>
          </a:p>
          <a:p>
            <a:r>
              <a:rPr lang="en-US" sz="1400" dirty="0" smtClean="0">
                <a:cs typeface="Courier New" pitchFamily="49" charset="0"/>
              </a:rPr>
              <a:t> </a:t>
            </a:r>
          </a:p>
          <a:p>
            <a:r>
              <a:rPr lang="en-US" sz="1400" dirty="0" smtClean="0">
                <a:cs typeface="Courier New" pitchFamily="49" charset="0"/>
              </a:rPr>
              <a:t> Add trailing zeros for residual response</a:t>
            </a:r>
          </a:p>
          <a:p>
            <a:r>
              <a:rPr lang="en-US" sz="1400" dirty="0" smtClean="0">
                <a:cs typeface="Courier New" pitchFamily="49" charset="0"/>
              </a:rPr>
              <a:t> </a:t>
            </a:r>
          </a:p>
          <a:p>
            <a:r>
              <a:rPr lang="en-US" sz="1400" dirty="0" smtClean="0">
                <a:cs typeface="Courier New" pitchFamily="49" charset="0"/>
              </a:rPr>
              <a:t> Calculating acceleration</a:t>
            </a:r>
          </a:p>
          <a:p>
            <a:r>
              <a:rPr lang="en-US" sz="1400" dirty="0" smtClean="0">
                <a:cs typeface="Courier New" pitchFamily="49" charset="0"/>
              </a:rPr>
              <a:t> </a:t>
            </a:r>
          </a:p>
          <a:p>
            <a:r>
              <a:rPr lang="en-US" sz="1400" dirty="0" smtClean="0">
                <a:cs typeface="Courier New" pitchFamily="49" charset="0"/>
              </a:rPr>
              <a:t> Calculating relative displacement</a:t>
            </a:r>
          </a:p>
          <a:p>
            <a:r>
              <a:rPr lang="en-US" sz="1400" dirty="0" smtClean="0">
                <a:cs typeface="Courier New" pitchFamily="49" charset="0"/>
              </a:rPr>
              <a:t> </a:t>
            </a:r>
          </a:p>
          <a:p>
            <a:r>
              <a:rPr lang="en-US" sz="1400" dirty="0" smtClean="0">
                <a:cs typeface="Courier New" pitchFamily="49" charset="0"/>
              </a:rPr>
              <a:t> </a:t>
            </a:r>
          </a:p>
          <a:p>
            <a:r>
              <a:rPr lang="en-US" sz="1400" dirty="0" smtClean="0">
                <a:cs typeface="Courier New" pitchFamily="49" charset="0"/>
              </a:rPr>
              <a:t> Acceleration Response </a:t>
            </a:r>
          </a:p>
          <a:p>
            <a:endParaRPr lang="en-US" sz="1400" dirty="0" smtClean="0">
              <a:cs typeface="Courier New" pitchFamily="49" charset="0"/>
            </a:endParaRPr>
          </a:p>
          <a:p>
            <a:r>
              <a:rPr lang="en-US" sz="1400" dirty="0" smtClean="0">
                <a:cs typeface="Courier New" pitchFamily="49" charset="0"/>
              </a:rPr>
              <a:t> absolute peak =      78.22 G </a:t>
            </a:r>
          </a:p>
          <a:p>
            <a:endParaRPr lang="en-US" sz="1400" dirty="0" smtClean="0">
              <a:cs typeface="Courier New" pitchFamily="49" charset="0"/>
            </a:endParaRPr>
          </a:p>
          <a:p>
            <a:endParaRPr lang="en-US" sz="1400" dirty="0" smtClean="0">
              <a:cs typeface="Courier New" pitchFamily="49" charset="0"/>
            </a:endParaRPr>
          </a:p>
          <a:p>
            <a:r>
              <a:rPr lang="en-US" sz="1400" dirty="0" smtClean="0">
                <a:cs typeface="Courier New" pitchFamily="49" charset="0"/>
              </a:rPr>
              <a:t>      maximum =      72.26 G</a:t>
            </a:r>
          </a:p>
          <a:p>
            <a:r>
              <a:rPr lang="en-US" sz="1400" dirty="0" smtClean="0">
                <a:cs typeface="Courier New" pitchFamily="49" charset="0"/>
              </a:rPr>
              <a:t>      minimum =     -78.22 G</a:t>
            </a:r>
          </a:p>
          <a:p>
            <a:r>
              <a:rPr lang="en-US" sz="1400" dirty="0" smtClean="0">
                <a:cs typeface="Courier New" pitchFamily="49" charset="0"/>
              </a:rPr>
              <a:t>      overall =      15.22 GRMS</a:t>
            </a:r>
            <a:endParaRPr lang="en-US" sz="1400" dirty="0">
              <a:cs typeface="Courier New" pitchFamily="49" charset="0"/>
            </a:endParaRPr>
          </a:p>
        </p:txBody>
      </p:sp>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79</a:t>
            </a:fld>
            <a:endParaRPr lang="en-US"/>
          </a:p>
        </p:txBody>
      </p:sp>
      <p:sp>
        <p:nvSpPr>
          <p:cNvPr id="5" name="Rectangle 4"/>
          <p:cNvSpPr/>
          <p:nvPr/>
        </p:nvSpPr>
        <p:spPr>
          <a:xfrm>
            <a:off x="457200" y="569786"/>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SDOF Acceleration</a:t>
            </a:r>
            <a:endParaRPr lang="en-US" b="1" dirty="0">
              <a:solidFill>
                <a:schemeClr val="accent5">
                  <a:lumMod val="75000"/>
                </a:schemeClr>
              </a:solidFill>
              <a:latin typeface="Arial" pitchFamily="34" charset="0"/>
              <a:cs typeface="Arial" pitchFamily="34" charset="0"/>
            </a:endParaRPr>
          </a:p>
        </p:txBody>
      </p:sp>
      <p:sp>
        <p:nvSpPr>
          <p:cNvPr id="2" name="Rectangle 1"/>
          <p:cNvSpPr/>
          <p:nvPr/>
        </p:nvSpPr>
        <p:spPr>
          <a:xfrm>
            <a:off x="609600" y="1553028"/>
            <a:ext cx="8077200" cy="338554"/>
          </a:xfrm>
          <a:prstGeom prst="rect">
            <a:avLst/>
          </a:prstGeom>
        </p:spPr>
        <p:txBody>
          <a:bodyPr wrap="square">
            <a:spAutoFit/>
          </a:bodyPr>
          <a:lstStyle/>
          <a:p>
            <a:r>
              <a:rPr lang="en-US" sz="1600" dirty="0">
                <a:latin typeface="Arial" pitchFamily="34" charset="0"/>
                <a:cs typeface="Arial" pitchFamily="34" charset="0"/>
              </a:rPr>
              <a:t> </a:t>
            </a:r>
          </a:p>
        </p:txBody>
      </p:sp>
      <p:pic>
        <p:nvPicPr>
          <p:cNvPr id="98307" name="Picture 3"/>
          <p:cNvPicPr>
            <a:picLocks noChangeAspect="1" noChangeArrowheads="1"/>
          </p:cNvPicPr>
          <p:nvPr/>
        </p:nvPicPr>
        <p:blipFill>
          <a:blip r:embed="rId3" cstate="print"/>
          <a:srcRect/>
          <a:stretch>
            <a:fillRect/>
          </a:stretch>
        </p:blipFill>
        <p:spPr bwMode="auto">
          <a:xfrm>
            <a:off x="990600" y="1676400"/>
            <a:ext cx="7162800" cy="4171950"/>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xmlns="" val="3078408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p:spPr>
        <p:txBody>
          <a:bodyPr/>
          <a:lstStyle/>
          <a:p>
            <a:fld id="{B484842E-5D5F-47DB-8A50-E3874C6A648E}" type="slidenum">
              <a:rPr lang="en-US" smtClean="0"/>
              <a:pPr/>
              <a:t>8</a:t>
            </a:fld>
            <a:endParaRPr lang="en-US" dirty="0"/>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Half-sine Base Input </a:t>
            </a:r>
            <a:endParaRPr lang="en-US" sz="2000" b="1" dirty="0">
              <a:solidFill>
                <a:schemeClr val="accent5">
                  <a:lumMod val="75000"/>
                </a:schemeClr>
              </a:solidFill>
              <a:latin typeface="Arial" pitchFamily="34" charset="0"/>
              <a:cs typeface="Arial" pitchFamily="34" charset="0"/>
            </a:endParaRPr>
          </a:p>
        </p:txBody>
      </p:sp>
      <p:pic>
        <p:nvPicPr>
          <p:cNvPr id="6" name="Picture 5" descr="hse"/>
          <p:cNvPicPr>
            <a:picLocks noChangeAspect="1" noChangeArrowheads="1"/>
          </p:cNvPicPr>
          <p:nvPr/>
        </p:nvPicPr>
        <p:blipFill>
          <a:blip r:embed="rId3"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609600" y="1295400"/>
            <a:ext cx="6743700" cy="5051425"/>
          </a:xfrm>
          <a:prstGeom prst="rect">
            <a:avLst/>
          </a:prstGeom>
          <a:noFill/>
          <a:ln>
            <a:noFill/>
          </a:ln>
          <a:effectLst/>
          <a:extLst>
            <a:ext uri="{909E8E84-426E-40DD-AFC4-6F175D3DCCD1}">
              <a14:hiddenFill xmlns="" xmlns:lc="http://schemas.openxmlformats.org/drawingml/2006/lockedCanvas" xmlns:a14="http://schemas.microsoft.com/office/drawing/2010/main">
                <a:solidFill>
                  <a:srgbClr val="FFFFFF"/>
                </a:solidFill>
              </a14:hiddenFill>
            </a:ext>
            <a:ext uri="{91240B29-F687-4F45-9708-019B960494DF}">
              <a14:hiddenLine xmlns="" xmlns:lc="http://schemas.openxmlformats.org/drawingml/2006/lockedCanvas" xmlns:a14="http://schemas.microsoft.com/office/drawing/2010/main" w="9525">
                <a:solidFill>
                  <a:srgbClr val="000000"/>
                </a:solidFill>
                <a:miter lim="800000"/>
                <a:headEnd/>
                <a:tailEnd/>
              </a14:hiddenLine>
            </a:ext>
            <a:ext uri="{AF507438-7753-43E0-B8FC-AC1667EBCBE1}">
              <a14:hiddenEffects xmlns="" xmlns:lc="http://schemas.openxmlformats.org/drawingml/2006/lockedCanvas" xmlns:a14="http://schemas.microsoft.com/office/drawing/2010/main">
                <a:effectLst>
                  <a:outerShdw dist="35921" dir="2700000" algn="ctr" rotWithShape="0">
                    <a:srgbClr val="808080"/>
                  </a:outerShdw>
                </a:effectLst>
              </a14:hiddenEffects>
            </a:ext>
          </a:extLst>
        </p:spPr>
      </p:pic>
      <p:sp>
        <p:nvSpPr>
          <p:cNvPr id="7" name="TextBox 6"/>
          <p:cNvSpPr txBox="1"/>
          <p:nvPr/>
        </p:nvSpPr>
        <p:spPr>
          <a:xfrm>
            <a:off x="2971800" y="1219200"/>
            <a:ext cx="3200400" cy="338554"/>
          </a:xfrm>
          <a:prstGeom prst="rect">
            <a:avLst/>
          </a:prstGeom>
          <a:solidFill>
            <a:schemeClr val="bg1"/>
          </a:solidFill>
        </p:spPr>
        <p:txBody>
          <a:bodyPr wrap="square" rtlCol="0">
            <a:spAutoFit/>
          </a:bodyPr>
          <a:lstStyle/>
          <a:p>
            <a:r>
              <a:rPr lang="en-US" sz="1600" dirty="0" smtClean="0"/>
              <a:t>1 G, 1 sec HALF-SINE PULSE</a:t>
            </a:r>
            <a:endParaRPr lang="en-US" sz="1600" dirty="0"/>
          </a:p>
        </p:txBody>
      </p:sp>
      <p:sp>
        <p:nvSpPr>
          <p:cNvPr id="8" name="TextBox 7"/>
          <p:cNvSpPr txBox="1"/>
          <p:nvPr/>
        </p:nvSpPr>
        <p:spPr>
          <a:xfrm>
            <a:off x="3810000" y="6096000"/>
            <a:ext cx="1600200" cy="338554"/>
          </a:xfrm>
          <a:prstGeom prst="rect">
            <a:avLst/>
          </a:prstGeom>
          <a:solidFill>
            <a:schemeClr val="bg1"/>
          </a:solidFill>
        </p:spPr>
        <p:txBody>
          <a:bodyPr wrap="square" rtlCol="0">
            <a:spAutoFit/>
          </a:bodyPr>
          <a:lstStyle/>
          <a:p>
            <a:r>
              <a:rPr lang="en-US" sz="1600" dirty="0" smtClean="0"/>
              <a:t>Time (sec)</a:t>
            </a:r>
            <a:endParaRPr lang="en-US" sz="1600" dirty="0"/>
          </a:p>
        </p:txBody>
      </p:sp>
      <p:sp>
        <p:nvSpPr>
          <p:cNvPr id="9" name="TextBox 8"/>
          <p:cNvSpPr txBox="1"/>
          <p:nvPr/>
        </p:nvSpPr>
        <p:spPr>
          <a:xfrm>
            <a:off x="304800" y="3200400"/>
            <a:ext cx="762000" cy="1569660"/>
          </a:xfrm>
          <a:prstGeom prst="rect">
            <a:avLst/>
          </a:prstGeom>
          <a:solidFill>
            <a:schemeClr val="bg1"/>
          </a:solidFill>
        </p:spPr>
        <p:txBody>
          <a:bodyPr wrap="square" rtlCol="0">
            <a:spAutoFit/>
          </a:bodyPr>
          <a:lstStyle/>
          <a:p>
            <a:pPr algn="ctr"/>
            <a:r>
              <a:rPr lang="en-US" sz="1600" dirty="0" smtClean="0"/>
              <a:t>Accel (G)</a:t>
            </a:r>
          </a:p>
          <a:p>
            <a:endParaRPr lang="en-US" sz="1600" dirty="0" smtClean="0"/>
          </a:p>
          <a:p>
            <a:endParaRPr lang="en-US" sz="1600" dirty="0" smtClean="0"/>
          </a:p>
          <a:p>
            <a:endParaRPr lang="en-US" sz="1600" dirty="0" smtClean="0"/>
          </a:p>
          <a:p>
            <a:endParaRPr lang="en-US" sz="1600"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533400" y="533400"/>
            <a:ext cx="8229600" cy="1143000"/>
          </a:xfrm>
        </p:spPr>
        <p:txBody>
          <a:bodyPr>
            <a:normAutofit/>
          </a:bodyPr>
          <a:lstStyle/>
          <a:p>
            <a:pPr algn="l">
              <a:lnSpc>
                <a:spcPts val="3000"/>
              </a:lnSpc>
            </a:pPr>
            <a:r>
              <a:rPr lang="en-US" sz="1900" b="1" dirty="0" smtClean="0">
                <a:solidFill>
                  <a:srgbClr val="006699"/>
                </a:solidFill>
                <a:latin typeface="Arial" pitchFamily="34" charset="0"/>
                <a:cs typeface="Arial" pitchFamily="34" charset="0"/>
              </a:rPr>
              <a:t>Program Summary </a:t>
            </a:r>
          </a:p>
        </p:txBody>
      </p:sp>
      <p:sp>
        <p:nvSpPr>
          <p:cNvPr id="40963" name="Content Placeholder 2"/>
          <p:cNvSpPr>
            <a:spLocks noGrp="1"/>
          </p:cNvSpPr>
          <p:nvPr>
            <p:ph idx="1"/>
          </p:nvPr>
        </p:nvSpPr>
        <p:spPr>
          <a:xfrm>
            <a:off x="685800" y="1676400"/>
            <a:ext cx="7467600" cy="4648199"/>
          </a:xfrm>
        </p:spPr>
        <p:txBody>
          <a:bodyPr>
            <a:normAutofit/>
          </a:bodyPr>
          <a:lstStyle/>
          <a:p>
            <a:pPr>
              <a:lnSpc>
                <a:spcPts val="2800"/>
              </a:lnSpc>
              <a:spcBef>
                <a:spcPts val="600"/>
              </a:spcBef>
              <a:buFont typeface="Monotype Sorts" pitchFamily="2" charset="2"/>
              <a:buNone/>
            </a:pPr>
            <a:r>
              <a:rPr lang="en-US" sz="1700" u="sng" dirty="0" smtClean="0">
                <a:cs typeface="Arial" pitchFamily="34" charset="0"/>
              </a:rPr>
              <a:t>Programs</a:t>
            </a:r>
          </a:p>
          <a:p>
            <a:pPr>
              <a:lnSpc>
                <a:spcPts val="2800"/>
              </a:lnSpc>
              <a:spcBef>
                <a:spcPts val="600"/>
              </a:spcBef>
              <a:spcAft>
                <a:spcPts val="300"/>
              </a:spcAft>
              <a:buFont typeface="Monotype Sorts" pitchFamily="2" charset="2"/>
              <a:buNone/>
            </a:pPr>
            <a:r>
              <a:rPr lang="en-US" sz="1700" dirty="0" err="1" smtClean="0">
                <a:cs typeface="Arial" pitchFamily="34" charset="0"/>
              </a:rPr>
              <a:t>wavelet_synth.m</a:t>
            </a:r>
            <a:endParaRPr lang="en-US" sz="1700" dirty="0" smtClean="0">
              <a:cs typeface="Arial" pitchFamily="34" charset="0"/>
            </a:endParaRPr>
          </a:p>
          <a:p>
            <a:pPr>
              <a:lnSpc>
                <a:spcPts val="2800"/>
              </a:lnSpc>
              <a:spcBef>
                <a:spcPts val="600"/>
              </a:spcBef>
              <a:spcAft>
                <a:spcPts val="300"/>
              </a:spcAft>
              <a:buFont typeface="Monotype Sorts" pitchFamily="2" charset="2"/>
              <a:buNone/>
            </a:pPr>
            <a:r>
              <a:rPr lang="en-US" sz="1700" dirty="0" err="1" smtClean="0">
                <a:cs typeface="Arial" pitchFamily="34" charset="0"/>
              </a:rPr>
              <a:t>data_convert.m</a:t>
            </a:r>
            <a:endParaRPr lang="en-US" sz="1700" dirty="0" smtClean="0">
              <a:cs typeface="Arial" pitchFamily="34" charset="0"/>
            </a:endParaRPr>
          </a:p>
          <a:p>
            <a:pPr>
              <a:lnSpc>
                <a:spcPts val="2800"/>
              </a:lnSpc>
              <a:spcBef>
                <a:spcPts val="600"/>
              </a:spcBef>
              <a:spcAft>
                <a:spcPts val="300"/>
              </a:spcAft>
              <a:buFont typeface="Monotype Sorts" pitchFamily="2" charset="2"/>
              <a:buNone/>
            </a:pPr>
            <a:r>
              <a:rPr lang="en-US" sz="1700" dirty="0" err="1" smtClean="0">
                <a:cs typeface="Arial" pitchFamily="34" charset="0"/>
              </a:rPr>
              <a:t>th_from_wavelet_table.m</a:t>
            </a:r>
            <a:endParaRPr lang="en-US" sz="1700" dirty="0" smtClean="0">
              <a:cs typeface="Arial" pitchFamily="34" charset="0"/>
            </a:endParaRPr>
          </a:p>
          <a:p>
            <a:pPr>
              <a:lnSpc>
                <a:spcPts val="2800"/>
              </a:lnSpc>
              <a:spcBef>
                <a:spcPts val="600"/>
              </a:spcBef>
              <a:spcAft>
                <a:spcPts val="300"/>
              </a:spcAft>
              <a:buFont typeface="Monotype Sorts" pitchFamily="2" charset="2"/>
              <a:buNone/>
            </a:pPr>
            <a:r>
              <a:rPr lang="en-US" sz="1700" dirty="0" err="1" smtClean="0">
                <a:cs typeface="Arial" pitchFamily="34" charset="0"/>
              </a:rPr>
              <a:t>arbit.m</a:t>
            </a:r>
            <a:endParaRPr lang="en-US" sz="1700" dirty="0" smtClean="0">
              <a:cs typeface="Arial" pitchFamily="34" charset="0"/>
            </a:endParaRPr>
          </a:p>
          <a:p>
            <a:pPr>
              <a:lnSpc>
                <a:spcPts val="2800"/>
              </a:lnSpc>
              <a:buFont typeface="Monotype Sorts" pitchFamily="2" charset="2"/>
              <a:buNone/>
            </a:pPr>
            <a:endParaRPr lang="en-US" sz="1700" dirty="0">
              <a:cs typeface="Arial" pitchFamily="34" charset="0"/>
            </a:endParaRPr>
          </a:p>
          <a:p>
            <a:pPr>
              <a:lnSpc>
                <a:spcPts val="2800"/>
              </a:lnSpc>
              <a:buFont typeface="Monotype Sorts" pitchFamily="2" charset="2"/>
              <a:buNone/>
            </a:pPr>
            <a:r>
              <a:rPr lang="en-US" sz="1700" u="sng" dirty="0" smtClean="0">
                <a:cs typeface="Arial" pitchFamily="34" charset="0"/>
              </a:rPr>
              <a:t>Homework</a:t>
            </a:r>
          </a:p>
          <a:p>
            <a:pPr marL="0">
              <a:lnSpc>
                <a:spcPts val="2800"/>
              </a:lnSpc>
              <a:buFont typeface="Monotype Sorts" pitchFamily="2" charset="2"/>
              <a:buNone/>
            </a:pPr>
            <a:r>
              <a:rPr lang="en-US" sz="1700" dirty="0" smtClean="0">
                <a:cs typeface="Arial" pitchFamily="34" charset="0"/>
              </a:rPr>
              <a:t>If you have access to a vibration control computer . . .  Determine whether the </a:t>
            </a:r>
            <a:r>
              <a:rPr lang="en-US" sz="1700" dirty="0" err="1" smtClean="0">
                <a:cs typeface="Arial" pitchFamily="34" charset="0"/>
              </a:rPr>
              <a:t>wavelet_synth.m</a:t>
            </a:r>
            <a:r>
              <a:rPr lang="en-US" sz="1700" dirty="0" smtClean="0">
                <a:cs typeface="Arial" pitchFamily="34" charset="0"/>
              </a:rPr>
              <a:t> script will outperform the control computer in terms of minimizing displacement, velocity and acceleration.</a:t>
            </a:r>
          </a:p>
        </p:txBody>
      </p:sp>
      <p:sp>
        <p:nvSpPr>
          <p:cNvPr id="4096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kumimoji="1" sz="2400">
                <a:solidFill>
                  <a:schemeClr val="bg2"/>
                </a:solidFill>
                <a:latin typeface="Arial" pitchFamily="34" charset="0"/>
              </a:defRPr>
            </a:lvl1pPr>
            <a:lvl2pPr marL="742950" indent="-285750">
              <a:defRPr kumimoji="1" sz="2400">
                <a:solidFill>
                  <a:schemeClr val="bg2"/>
                </a:solidFill>
                <a:latin typeface="Arial" pitchFamily="34" charset="0"/>
              </a:defRPr>
            </a:lvl2pPr>
            <a:lvl3pPr marL="1143000" indent="-228600">
              <a:defRPr kumimoji="1" sz="2400">
                <a:solidFill>
                  <a:schemeClr val="bg2"/>
                </a:solidFill>
                <a:latin typeface="Arial" pitchFamily="34" charset="0"/>
              </a:defRPr>
            </a:lvl3pPr>
            <a:lvl4pPr marL="1600200" indent="-228600">
              <a:defRPr kumimoji="1" sz="2400">
                <a:solidFill>
                  <a:schemeClr val="bg2"/>
                </a:solidFill>
                <a:latin typeface="Arial" pitchFamily="34" charset="0"/>
              </a:defRPr>
            </a:lvl4pPr>
            <a:lvl5pPr marL="2057400" indent="-228600">
              <a:defRPr kumimoji="1" sz="2400">
                <a:solidFill>
                  <a:schemeClr val="bg2"/>
                </a:solidFill>
                <a:latin typeface="Arial" pitchFamily="34" charset="0"/>
              </a:defRPr>
            </a:lvl5pPr>
            <a:lvl6pPr marL="2514600" indent="-228600" eaLnBrk="0" fontAlgn="base" hangingPunct="0">
              <a:spcBef>
                <a:spcPct val="0"/>
              </a:spcBef>
              <a:spcAft>
                <a:spcPct val="0"/>
              </a:spcAft>
              <a:defRPr kumimoji="1" sz="2400">
                <a:solidFill>
                  <a:schemeClr val="bg2"/>
                </a:solidFill>
                <a:latin typeface="Arial" pitchFamily="34" charset="0"/>
              </a:defRPr>
            </a:lvl6pPr>
            <a:lvl7pPr marL="2971800" indent="-228600" eaLnBrk="0" fontAlgn="base" hangingPunct="0">
              <a:spcBef>
                <a:spcPct val="0"/>
              </a:spcBef>
              <a:spcAft>
                <a:spcPct val="0"/>
              </a:spcAft>
              <a:defRPr kumimoji="1" sz="2400">
                <a:solidFill>
                  <a:schemeClr val="bg2"/>
                </a:solidFill>
                <a:latin typeface="Arial" pitchFamily="34" charset="0"/>
              </a:defRPr>
            </a:lvl7pPr>
            <a:lvl8pPr marL="3429000" indent="-228600" eaLnBrk="0" fontAlgn="base" hangingPunct="0">
              <a:spcBef>
                <a:spcPct val="0"/>
              </a:spcBef>
              <a:spcAft>
                <a:spcPct val="0"/>
              </a:spcAft>
              <a:defRPr kumimoji="1" sz="2400">
                <a:solidFill>
                  <a:schemeClr val="bg2"/>
                </a:solidFill>
                <a:latin typeface="Arial" pitchFamily="34" charset="0"/>
              </a:defRPr>
            </a:lvl8pPr>
            <a:lvl9pPr marL="3886200" indent="-228600" eaLnBrk="0" fontAlgn="base" hangingPunct="0">
              <a:spcBef>
                <a:spcPct val="0"/>
              </a:spcBef>
              <a:spcAft>
                <a:spcPct val="0"/>
              </a:spcAft>
              <a:defRPr kumimoji="1" sz="2400">
                <a:solidFill>
                  <a:schemeClr val="bg2"/>
                </a:solidFill>
                <a:latin typeface="Arial" pitchFamily="34" charset="0"/>
              </a:defRPr>
            </a:lvl9pPr>
          </a:lstStyle>
          <a:p>
            <a:fld id="{96976154-AAE4-4489-A545-C74BC3C43EF1}" type="slidenum">
              <a:rPr lang="en-US" sz="1400" smtClean="0"/>
              <a:pPr/>
              <a:t>80</a:t>
            </a:fld>
            <a:endParaRPr lang="en-US" sz="1400" smtClean="0"/>
          </a:p>
        </p:txBody>
      </p:sp>
      <p:sp>
        <p:nvSpPr>
          <p:cNvPr id="40965" name="Line 5"/>
          <p:cNvSpPr>
            <a:spLocks noChangeShapeType="1"/>
          </p:cNvSpPr>
          <p:nvPr/>
        </p:nvSpPr>
        <p:spPr bwMode="auto">
          <a:xfrm>
            <a:off x="503238" y="1484313"/>
            <a:ext cx="774065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 name="Rectangle 4"/>
          <p:cNvSpPr>
            <a:spLocks noChangeArrowheads="1"/>
          </p:cNvSpPr>
          <p:nvPr/>
        </p:nvSpPr>
        <p:spPr bwMode="auto">
          <a:xfrm>
            <a:off x="6119813" y="892205"/>
            <a:ext cx="2290179" cy="430887"/>
          </a:xfrm>
          <a:prstGeom prst="rect">
            <a:avLst/>
          </a:prstGeom>
          <a:noFill/>
          <a:ln w="9525">
            <a:noFill/>
            <a:miter lim="800000"/>
            <a:headEnd/>
            <a:tailEnd/>
          </a:ln>
          <a:effectLst/>
        </p:spPr>
        <p:txBody>
          <a:bodyPr wrap="none">
            <a:spAutoFit/>
          </a:bodyPr>
          <a:lstStyle/>
          <a:p>
            <a:pPr>
              <a:defRPr/>
            </a:pPr>
            <a:r>
              <a:rPr kumimoji="0" lang="en-US" sz="2200" b="1" dirty="0">
                <a:solidFill>
                  <a:srgbClr val="003399"/>
                </a:solidFill>
                <a:latin typeface="Arial" pitchFamily="34" charset="0"/>
                <a:cs typeface="Arial" pitchFamily="34" charset="0"/>
              </a:rPr>
              <a:t>NESC </a:t>
            </a:r>
            <a:r>
              <a:rPr kumimoji="0" lang="en-US" sz="2200" b="1" dirty="0" smtClean="0">
                <a:solidFill>
                  <a:srgbClr val="003399"/>
                </a:solidFill>
                <a:latin typeface="Arial" pitchFamily="34" charset="0"/>
                <a:cs typeface="Arial" pitchFamily="34" charset="0"/>
              </a:rPr>
              <a:t>Academy</a:t>
            </a:r>
            <a:endParaRPr kumimoji="0" lang="en-US" sz="2200" b="1" dirty="0">
              <a:solidFill>
                <a:srgbClr val="003399"/>
              </a:solidFill>
              <a:latin typeface="Arial" pitchFamily="34" charset="0"/>
              <a:cs typeface="Arial" pitchFamily="34" charset="0"/>
            </a:endParaRPr>
          </a:p>
        </p:txBody>
      </p:sp>
    </p:spTree>
    <p:extLst>
      <p:ext uri="{BB962C8B-B14F-4D97-AF65-F5344CB8AC3E}">
        <p14:creationId xmlns:p14="http://schemas.microsoft.com/office/powerpoint/2010/main" xmlns="" val="27011223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81</a:t>
            </a:fld>
            <a:endParaRPr lang="en-US"/>
          </a:p>
        </p:txBody>
      </p:sp>
      <p:sp>
        <p:nvSpPr>
          <p:cNvPr id="6" name="Rectangle 3"/>
          <p:cNvSpPr txBox="1">
            <a:spLocks noChangeArrowheads="1"/>
          </p:cNvSpPr>
          <p:nvPr>
            <p:custDataLst>
              <p:tags r:id="rId2"/>
            </p:custDataLst>
          </p:nvPr>
        </p:nvSpPr>
        <p:spPr>
          <a:xfrm>
            <a:off x="1143000" y="2209800"/>
            <a:ext cx="6350000" cy="277336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3800"/>
              </a:lnSpc>
              <a:spcBef>
                <a:spcPts val="300"/>
              </a:spcBef>
              <a:spcAft>
                <a:spcPts val="300"/>
              </a:spcAft>
              <a:buFont typeface="Monotype Sorts" pitchFamily="2" charset="2"/>
              <a:buNone/>
              <a:defRPr/>
            </a:pPr>
            <a:r>
              <a:rPr lang="en-US" sz="2700" b="1" dirty="0" smtClean="0">
                <a:solidFill>
                  <a:srgbClr val="003366"/>
                </a:solidFill>
                <a:latin typeface="Arial" pitchFamily="34" charset="0"/>
                <a:cs typeface="Arial" pitchFamily="34" charset="0"/>
              </a:rPr>
              <a:t>Damped Sine Synthesis</a:t>
            </a: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a:p>
            <a:pPr>
              <a:buFont typeface="Monotype Sorts" pitchFamily="2" charset="2"/>
              <a:buNone/>
              <a:defRPr/>
            </a:pPr>
            <a:endParaRPr lang="en-US" sz="2800" dirty="0" smtClean="0">
              <a:solidFill>
                <a:srgbClr val="003366"/>
              </a:solidFill>
              <a:effectLst>
                <a:outerShdw blurRad="38100" dist="38100" dir="2700000" algn="tl">
                  <a:srgbClr val="000000">
                    <a:alpha val="43137"/>
                  </a:srgbClr>
                </a:outerShdw>
              </a:effectLst>
              <a:latin typeface="Helvetica" charset="0"/>
            </a:endParaRPr>
          </a:p>
        </p:txBody>
      </p:sp>
    </p:spTree>
    <p:custDataLst>
      <p:tags r:id="rId1"/>
    </p:custDataLst>
    <p:extLst>
      <p:ext uri="{BB962C8B-B14F-4D97-AF65-F5344CB8AC3E}">
        <p14:creationId xmlns="" xmlns:p14="http://schemas.microsoft.com/office/powerpoint/2010/main" val="38444153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82</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Damped Sinusoids</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6" name="TextBox 5"/>
          <p:cNvSpPr txBox="1"/>
          <p:nvPr/>
        </p:nvSpPr>
        <p:spPr>
          <a:xfrm>
            <a:off x="685800" y="1371601"/>
            <a:ext cx="7010400" cy="2977738"/>
          </a:xfrm>
          <a:prstGeom prst="rect">
            <a:avLst/>
          </a:prstGeom>
          <a:noFill/>
        </p:spPr>
        <p:txBody>
          <a:bodyPr wrap="square" rtlCol="0">
            <a:spAutoFit/>
          </a:bodyPr>
          <a:lstStyle/>
          <a:p>
            <a:pPr>
              <a:spcBef>
                <a:spcPts val="300"/>
              </a:spcBef>
              <a:spcAft>
                <a:spcPts val="300"/>
              </a:spcAft>
            </a:pPr>
            <a:r>
              <a:rPr lang="en-US" dirty="0" smtClean="0"/>
              <a:t>Synthesize a series of damped sinusoids to satisfy the SRS.</a:t>
            </a:r>
          </a:p>
          <a:p>
            <a:pPr>
              <a:spcBef>
                <a:spcPts val="300"/>
              </a:spcBef>
              <a:spcAft>
                <a:spcPts val="300"/>
              </a:spcAft>
            </a:pPr>
            <a:r>
              <a:rPr lang="en-US" dirty="0" smtClean="0"/>
              <a:t>Individual damped-sinusoid</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Rectangle 9"/>
          <p:cNvSpPr/>
          <p:nvPr/>
        </p:nvSpPr>
        <p:spPr>
          <a:xfrm>
            <a:off x="685800" y="3886200"/>
            <a:ext cx="2751074" cy="369332"/>
          </a:xfrm>
          <a:prstGeom prst="rect">
            <a:avLst/>
          </a:prstGeom>
        </p:spPr>
        <p:txBody>
          <a:bodyPr wrap="none">
            <a:spAutoFit/>
          </a:bodyPr>
          <a:lstStyle/>
          <a:p>
            <a:r>
              <a:rPr lang="en-US" dirty="0" smtClean="0"/>
              <a:t>Series of damped-sinusoids</a:t>
            </a:r>
          </a:p>
        </p:txBody>
      </p:sp>
      <p:pic>
        <p:nvPicPr>
          <p:cNvPr id="155653" name="Picture 5"/>
          <p:cNvPicPr>
            <a:picLocks noChangeAspect="1" noChangeArrowheads="1"/>
          </p:cNvPicPr>
          <p:nvPr/>
        </p:nvPicPr>
        <p:blipFill>
          <a:blip r:embed="rId3" cstate="print"/>
          <a:srcRect/>
          <a:stretch>
            <a:fillRect/>
          </a:stretch>
        </p:blipFill>
        <p:spPr bwMode="auto">
          <a:xfrm>
            <a:off x="1828800" y="4495800"/>
            <a:ext cx="1704975" cy="685800"/>
          </a:xfrm>
          <a:prstGeom prst="rect">
            <a:avLst/>
          </a:prstGeom>
          <a:noFill/>
          <a:ln w="9525">
            <a:noFill/>
            <a:miter lim="800000"/>
            <a:headEnd/>
            <a:tailEnd/>
          </a:ln>
        </p:spPr>
      </p:pic>
      <p:pic>
        <p:nvPicPr>
          <p:cNvPr id="155654" name="Picture 6"/>
          <p:cNvPicPr>
            <a:picLocks noChangeAspect="1" noChangeArrowheads="1"/>
          </p:cNvPicPr>
          <p:nvPr/>
        </p:nvPicPr>
        <p:blipFill>
          <a:blip r:embed="rId4" cstate="print"/>
          <a:srcRect/>
          <a:stretch>
            <a:fillRect/>
          </a:stretch>
        </p:blipFill>
        <p:spPr bwMode="auto">
          <a:xfrm>
            <a:off x="1295400" y="2209800"/>
            <a:ext cx="5781675" cy="1466850"/>
          </a:xfrm>
          <a:prstGeom prst="rect">
            <a:avLst/>
          </a:prstGeom>
          <a:noFill/>
          <a:ln w="9525">
            <a:noFill/>
            <a:miter lim="800000"/>
            <a:headEnd/>
            <a:tailEnd/>
          </a:ln>
        </p:spPr>
      </p:pic>
      <p:sp>
        <p:nvSpPr>
          <p:cNvPr id="13" name="Rectangle 12"/>
          <p:cNvSpPr/>
          <p:nvPr/>
        </p:nvSpPr>
        <p:spPr>
          <a:xfrm>
            <a:off x="762000" y="5715000"/>
            <a:ext cx="7467600" cy="646331"/>
          </a:xfrm>
          <a:prstGeom prst="rect">
            <a:avLst/>
          </a:prstGeom>
        </p:spPr>
        <p:txBody>
          <a:bodyPr wrap="square">
            <a:spAutoFit/>
          </a:bodyPr>
          <a:lstStyle/>
          <a:p>
            <a:r>
              <a:rPr lang="en-US" i="1" dirty="0" smtClean="0"/>
              <a:t>Additional information about the equations is given in Reference documents which are included with the zip file.</a:t>
            </a:r>
          </a:p>
        </p:txBody>
      </p:sp>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83</a:t>
            </a:fld>
            <a:endParaRPr lang="en-US"/>
          </a:p>
        </p:txBody>
      </p:sp>
      <p:sp>
        <p:nvSpPr>
          <p:cNvPr id="5" name="Rectangle 4"/>
          <p:cNvSpPr/>
          <p:nvPr/>
        </p:nvSpPr>
        <p:spPr>
          <a:xfrm>
            <a:off x="457200" y="685800"/>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Typical Damped Sinusoid</a:t>
            </a:r>
            <a:endParaRPr lang="en-US" b="1" dirty="0">
              <a:solidFill>
                <a:schemeClr val="accent5">
                  <a:lumMod val="75000"/>
                </a:schemeClr>
              </a:solidFill>
              <a:latin typeface="Arial" pitchFamily="34" charset="0"/>
              <a:cs typeface="Arial" pitchFamily="34" charset="0"/>
            </a:endParaRP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pic>
        <p:nvPicPr>
          <p:cNvPr id="173058" name="Picture 2"/>
          <p:cNvPicPr>
            <a:picLocks noChangeAspect="1" noChangeArrowheads="1"/>
          </p:cNvPicPr>
          <p:nvPr/>
        </p:nvPicPr>
        <p:blipFill>
          <a:blip r:embed="rId3" cstate="print"/>
          <a:srcRect/>
          <a:stretch>
            <a:fillRect/>
          </a:stretch>
        </p:blipFill>
        <p:spPr bwMode="auto">
          <a:xfrm>
            <a:off x="990600" y="1371600"/>
            <a:ext cx="6400800" cy="5038647"/>
          </a:xfrm>
          <a:prstGeom prst="rect">
            <a:avLst/>
          </a:prstGeom>
          <a:noFill/>
          <a:ln w="9525">
            <a:noFill/>
            <a:miter lim="800000"/>
            <a:headEnd/>
            <a:tailEnd/>
          </a:ln>
        </p:spPr>
      </p:pic>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84</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Synthesis Steps</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graphicFrame>
        <p:nvGraphicFramePr>
          <p:cNvPr id="8" name="Table 7"/>
          <p:cNvGraphicFramePr>
            <a:graphicFrameLocks noGrp="1"/>
          </p:cNvGraphicFramePr>
          <p:nvPr/>
        </p:nvGraphicFramePr>
        <p:xfrm>
          <a:off x="838200" y="1600200"/>
          <a:ext cx="7162800" cy="4504605"/>
        </p:xfrm>
        <a:graphic>
          <a:graphicData uri="http://schemas.openxmlformats.org/drawingml/2006/table">
            <a:tbl>
              <a:tblPr firstRow="1" bandRow="1">
                <a:tableStyleId>{5C22544A-7EE6-4342-B048-85BDC9FD1C3A}</a:tableStyleId>
              </a:tblPr>
              <a:tblGrid>
                <a:gridCol w="895350"/>
                <a:gridCol w="6267450"/>
              </a:tblGrid>
              <a:tr h="461946">
                <a:tc>
                  <a:txBody>
                    <a:bodyPr/>
                    <a:lstStyle/>
                    <a:p>
                      <a:pPr algn="ctr"/>
                      <a:r>
                        <a:rPr lang="en-US" dirty="0" smtClean="0"/>
                        <a:t>Step</a:t>
                      </a:r>
                      <a:endParaRPr lang="en-US" dirty="0"/>
                    </a:p>
                  </a:txBody>
                  <a:tcPr/>
                </a:tc>
                <a:tc>
                  <a:txBody>
                    <a:bodyPr/>
                    <a:lstStyle/>
                    <a:p>
                      <a:r>
                        <a:rPr lang="en-US" dirty="0" smtClean="0"/>
                        <a:t>Description</a:t>
                      </a:r>
                      <a:endParaRPr lang="en-US" dirty="0"/>
                    </a:p>
                  </a:txBody>
                  <a:tcPr/>
                </a:tc>
              </a:tr>
              <a:tr h="1139045">
                <a:tc>
                  <a:txBody>
                    <a:bodyPr/>
                    <a:lstStyle/>
                    <a:p>
                      <a:pPr algn="ctr"/>
                      <a:r>
                        <a:rPr lang="en-US" dirty="0" smtClean="0"/>
                        <a:t>1</a:t>
                      </a:r>
                      <a:endParaRPr lang="en-US" dirty="0"/>
                    </a:p>
                  </a:txBody>
                  <a:tcPr/>
                </a:tc>
                <a:tc>
                  <a:txBody>
                    <a:bodyPr/>
                    <a:lstStyle/>
                    <a:p>
                      <a:r>
                        <a:rPr lang="en-US" dirty="0" smtClean="0"/>
                        <a:t>Generate random values for the following for each damped sinusoid:  amplitude, damping ratio and delay. </a:t>
                      </a:r>
                    </a:p>
                    <a:p>
                      <a:r>
                        <a:rPr lang="en-US" dirty="0" smtClean="0"/>
                        <a:t/>
                      </a:r>
                      <a:br>
                        <a:rPr lang="en-US" dirty="0" smtClean="0"/>
                      </a:br>
                      <a:r>
                        <a:rPr lang="en-US" dirty="0" smtClean="0"/>
                        <a:t>The natural frequencies are taken in one-twelfth octave steps. </a:t>
                      </a:r>
                    </a:p>
                  </a:txBody>
                  <a:tcPr/>
                </a:tc>
              </a:tr>
              <a:tr h="797331">
                <a:tc>
                  <a:txBody>
                    <a:bodyPr/>
                    <a:lstStyle/>
                    <a:p>
                      <a:pPr algn="ctr"/>
                      <a:r>
                        <a:rPr lang="en-US" dirty="0" smtClean="0"/>
                        <a:t>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Synthesize an acceleration time history from the randomly generated parameters. </a:t>
                      </a:r>
                    </a:p>
                  </a:txBody>
                  <a:tcPr/>
                </a:tc>
              </a:tr>
              <a:tr h="461946">
                <a:tc>
                  <a:txBody>
                    <a:bodyPr/>
                    <a:lstStyle/>
                    <a:p>
                      <a:pPr algn="ctr"/>
                      <a:r>
                        <a:rPr lang="en-US" dirty="0" smtClean="0"/>
                        <a:t>3</a:t>
                      </a:r>
                      <a:endParaRPr lang="en-US" dirty="0"/>
                    </a:p>
                  </a:txBody>
                  <a:tcPr/>
                </a:tc>
                <a:tc>
                  <a:txBody>
                    <a:bodyPr/>
                    <a:lstStyle/>
                    <a:p>
                      <a:r>
                        <a:rPr lang="en-US" dirty="0" smtClean="0"/>
                        <a:t>Calculate the shock response spectrum of the synthesis</a:t>
                      </a:r>
                      <a:endParaRPr lang="en-US" dirty="0"/>
                    </a:p>
                  </a:txBody>
                  <a:tcPr/>
                </a:tc>
              </a:tr>
              <a:tr h="797331">
                <a:tc>
                  <a:txBody>
                    <a:bodyPr/>
                    <a:lstStyle/>
                    <a:p>
                      <a:pPr algn="ctr"/>
                      <a:r>
                        <a:rPr lang="en-US" dirty="0" smtClean="0"/>
                        <a:t>4</a:t>
                      </a:r>
                      <a:endParaRPr lang="en-US" dirty="0"/>
                    </a:p>
                  </a:txBody>
                  <a:tcPr/>
                </a:tc>
                <a:tc>
                  <a:txBody>
                    <a:bodyPr/>
                    <a:lstStyle/>
                    <a:p>
                      <a:r>
                        <a:rPr lang="en-US" dirty="0" smtClean="0"/>
                        <a:t>Compare the shock response spectrum of the synthesis to the </a:t>
                      </a:r>
                    </a:p>
                    <a:p>
                      <a:r>
                        <a:rPr lang="en-US" dirty="0" smtClean="0"/>
                        <a:t>specification.   Form a scale factor for each frequency. </a:t>
                      </a:r>
                    </a:p>
                  </a:txBody>
                  <a:tcPr/>
                </a:tc>
              </a:tr>
              <a:tr h="797331">
                <a:tc>
                  <a:txBody>
                    <a:bodyPr/>
                    <a:lstStyle/>
                    <a:p>
                      <a:pPr algn="ctr"/>
                      <a:r>
                        <a:rPr lang="en-US" dirty="0" smtClean="0"/>
                        <a:t>5</a:t>
                      </a:r>
                      <a:endParaRPr lang="en-US" dirty="0"/>
                    </a:p>
                  </a:txBody>
                  <a:tcPr/>
                </a:tc>
                <a:tc>
                  <a:txBody>
                    <a:bodyPr/>
                    <a:lstStyle/>
                    <a:p>
                      <a:r>
                        <a:rPr lang="en-US" dirty="0" smtClean="0"/>
                        <a:t>Scale the amplitudes of the damped sine components</a:t>
                      </a:r>
                    </a:p>
                  </a:txBody>
                  <a:tcPr/>
                </a:tc>
              </a:tr>
            </a:tbl>
          </a:graphicData>
        </a:graphic>
      </p:graphicFrame>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85</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Synthesis Steps (cont.)</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graphicFrame>
        <p:nvGraphicFramePr>
          <p:cNvPr id="8" name="Table 7"/>
          <p:cNvGraphicFramePr>
            <a:graphicFrameLocks noGrp="1"/>
          </p:cNvGraphicFramePr>
          <p:nvPr/>
        </p:nvGraphicFramePr>
        <p:xfrm>
          <a:off x="762000" y="1524000"/>
          <a:ext cx="7162800" cy="4169254"/>
        </p:xfrm>
        <a:graphic>
          <a:graphicData uri="http://schemas.openxmlformats.org/drawingml/2006/table">
            <a:tbl>
              <a:tblPr firstRow="1" bandRow="1">
                <a:tableStyleId>{5C22544A-7EE6-4342-B048-85BDC9FD1C3A}</a:tableStyleId>
              </a:tblPr>
              <a:tblGrid>
                <a:gridCol w="895350"/>
                <a:gridCol w="6267450"/>
              </a:tblGrid>
              <a:tr h="437690">
                <a:tc>
                  <a:txBody>
                    <a:bodyPr/>
                    <a:lstStyle/>
                    <a:p>
                      <a:pPr algn="ctr"/>
                      <a:r>
                        <a:rPr lang="en-US" dirty="0" smtClean="0"/>
                        <a:t>Step</a:t>
                      </a:r>
                      <a:endParaRPr lang="en-US" dirty="0"/>
                    </a:p>
                  </a:txBody>
                  <a:tcPr/>
                </a:tc>
                <a:tc>
                  <a:txBody>
                    <a:bodyPr/>
                    <a:lstStyle/>
                    <a:p>
                      <a:r>
                        <a:rPr lang="en-US" dirty="0" smtClean="0"/>
                        <a:t>Description</a:t>
                      </a:r>
                      <a:endParaRPr lang="en-US" dirty="0"/>
                    </a:p>
                  </a:txBody>
                  <a:tcPr/>
                </a:tc>
              </a:tr>
              <a:tr h="645293">
                <a:tc>
                  <a:txBody>
                    <a:bodyPr/>
                    <a:lstStyle/>
                    <a:p>
                      <a:pPr algn="ctr"/>
                      <a:r>
                        <a:rPr lang="en-US" dirty="0" smtClean="0"/>
                        <a:t>6</a:t>
                      </a:r>
                      <a:endParaRPr lang="en-US" dirty="0"/>
                    </a:p>
                  </a:txBody>
                  <a:tcPr/>
                </a:tc>
                <a:tc>
                  <a:txBody>
                    <a:bodyPr/>
                    <a:lstStyle/>
                    <a:p>
                      <a:r>
                        <a:rPr lang="en-US" dirty="0" smtClean="0"/>
                        <a:t>Generate a revised acceleration time history</a:t>
                      </a:r>
                    </a:p>
                  </a:txBody>
                  <a:tcPr/>
                </a:tc>
              </a:tr>
              <a:tr h="624198">
                <a:tc>
                  <a:txBody>
                    <a:bodyPr/>
                    <a:lstStyle/>
                    <a:p>
                      <a:pPr algn="ctr"/>
                      <a:r>
                        <a:rPr lang="en-US" dirty="0" smtClean="0"/>
                        <a:t>7</a:t>
                      </a:r>
                      <a:endParaRPr lang="en-US" dirty="0"/>
                    </a:p>
                  </a:txBody>
                  <a:tcPr/>
                </a:tc>
                <a:tc>
                  <a:txBody>
                    <a:bodyPr/>
                    <a:lstStyle/>
                    <a:p>
                      <a:r>
                        <a:rPr lang="en-US" dirty="0" smtClean="0"/>
                        <a:t>Repeat steps 3 through 6 as the inner loop until the SRS error </a:t>
                      </a:r>
                    </a:p>
                    <a:p>
                      <a:r>
                        <a:rPr lang="en-US" dirty="0" smtClean="0"/>
                        <a:t>diverges</a:t>
                      </a:r>
                    </a:p>
                  </a:txBody>
                  <a:tcPr/>
                </a:tc>
              </a:tr>
              <a:tr h="624198">
                <a:tc>
                  <a:txBody>
                    <a:bodyPr/>
                    <a:lstStyle/>
                    <a:p>
                      <a:pPr algn="ctr"/>
                      <a:r>
                        <a:rPr lang="en-US" dirty="0" smtClean="0"/>
                        <a:t>8</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Repeat steps 1 through 7 as the outer loop until an iteration limit is reached</a:t>
                      </a:r>
                    </a:p>
                  </a:txBody>
                  <a:tcPr/>
                </a:tc>
              </a:tr>
              <a:tr h="891711">
                <a:tc>
                  <a:txBody>
                    <a:bodyPr/>
                    <a:lstStyle/>
                    <a:p>
                      <a:pPr algn="ctr"/>
                      <a:r>
                        <a:rPr lang="en-US" dirty="0" smtClean="0"/>
                        <a:t>9</a:t>
                      </a:r>
                      <a:endParaRPr lang="en-US" dirty="0"/>
                    </a:p>
                  </a:txBody>
                  <a:tcPr/>
                </a:tc>
                <a:tc>
                  <a:txBody>
                    <a:bodyPr/>
                    <a:lstStyle/>
                    <a:p>
                      <a:r>
                        <a:rPr lang="en-US" dirty="0" smtClean="0"/>
                        <a:t>Choose the waveform which meets the specified SRS with the </a:t>
                      </a:r>
                    </a:p>
                    <a:p>
                      <a:r>
                        <a:rPr lang="en-US" dirty="0" smtClean="0"/>
                        <a:t>least error</a:t>
                      </a:r>
                    </a:p>
                  </a:txBody>
                  <a:tcPr/>
                </a:tc>
              </a:tr>
              <a:tr h="891711">
                <a:tc>
                  <a:txBody>
                    <a:bodyPr/>
                    <a:lstStyle/>
                    <a:p>
                      <a:pPr algn="ctr"/>
                      <a:r>
                        <a:rPr lang="en-US" dirty="0" smtClean="0"/>
                        <a:t>10</a:t>
                      </a:r>
                      <a:endParaRPr lang="en-US" dirty="0"/>
                    </a:p>
                  </a:txBody>
                  <a:tcPr/>
                </a:tc>
                <a:tc>
                  <a:txBody>
                    <a:bodyPr/>
                    <a:lstStyle/>
                    <a:p>
                      <a:r>
                        <a:rPr lang="en-US" dirty="0" smtClean="0"/>
                        <a:t>Perform</a:t>
                      </a:r>
                      <a:r>
                        <a:rPr lang="en-US" baseline="0" dirty="0" smtClean="0"/>
                        <a:t> wavelet reconstruction of the acceleration time history so that velocity and displacement will each have net values of zero</a:t>
                      </a:r>
                      <a:endParaRPr lang="en-US" dirty="0" smtClean="0"/>
                    </a:p>
                  </a:txBody>
                  <a:tcPr/>
                </a:tc>
              </a:tr>
            </a:tbl>
          </a:graphicData>
        </a:graphic>
      </p:graphicFrame>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86</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Specification Matrix</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7" name="Rectangle 6"/>
          <p:cNvSpPr/>
          <p:nvPr/>
        </p:nvSpPr>
        <p:spPr>
          <a:xfrm>
            <a:off x="914400" y="2057400"/>
            <a:ext cx="6858000" cy="1815882"/>
          </a:xfrm>
          <a:prstGeom prst="rect">
            <a:avLst/>
          </a:prstGeom>
        </p:spPr>
        <p:txBody>
          <a:bodyPr wrap="square">
            <a:spAutoFit/>
          </a:bodyPr>
          <a:lstStyle/>
          <a:p>
            <a:r>
              <a:rPr lang="fr-FR" sz="1600" dirty="0" smtClean="0">
                <a:cs typeface="Courier New" pitchFamily="49" charset="0"/>
              </a:rPr>
              <a:t>&gt;&gt; </a:t>
            </a:r>
            <a:r>
              <a:rPr lang="fr-FR" sz="1600" dirty="0" err="1" smtClean="0">
                <a:cs typeface="Courier New" pitchFamily="49" charset="0"/>
              </a:rPr>
              <a:t>srs_spec</a:t>
            </a:r>
            <a:r>
              <a:rPr lang="fr-FR" sz="1600" dirty="0" smtClean="0">
                <a:cs typeface="Courier New" pitchFamily="49" charset="0"/>
              </a:rPr>
              <a:t>=[100 </a:t>
            </a:r>
            <a:r>
              <a:rPr lang="fr-FR" sz="1600" dirty="0" err="1" smtClean="0">
                <a:cs typeface="Courier New" pitchFamily="49" charset="0"/>
              </a:rPr>
              <a:t>100</a:t>
            </a:r>
            <a:r>
              <a:rPr lang="fr-FR" sz="1600" dirty="0" smtClean="0">
                <a:cs typeface="Courier New" pitchFamily="49" charset="0"/>
              </a:rPr>
              <a:t>; 2000 </a:t>
            </a:r>
            <a:r>
              <a:rPr lang="fr-FR" sz="1600" dirty="0" err="1" smtClean="0">
                <a:cs typeface="Courier New" pitchFamily="49" charset="0"/>
              </a:rPr>
              <a:t>2000</a:t>
            </a:r>
            <a:r>
              <a:rPr lang="fr-FR" sz="1600" dirty="0" smtClean="0">
                <a:cs typeface="Courier New" pitchFamily="49" charset="0"/>
              </a:rPr>
              <a:t>; 10000 2000]</a:t>
            </a:r>
          </a:p>
          <a:p>
            <a:endParaRPr lang="fr-FR" sz="1600" dirty="0" smtClean="0">
              <a:cs typeface="Courier New" pitchFamily="49" charset="0"/>
            </a:endParaRPr>
          </a:p>
          <a:p>
            <a:r>
              <a:rPr lang="fr-FR" sz="1600" dirty="0" err="1" smtClean="0">
                <a:cs typeface="Courier New" pitchFamily="49" charset="0"/>
              </a:rPr>
              <a:t>srs_spec</a:t>
            </a:r>
            <a:r>
              <a:rPr lang="fr-FR" sz="1600" dirty="0" smtClean="0">
                <a:cs typeface="Courier New" pitchFamily="49" charset="0"/>
              </a:rPr>
              <a:t> =</a:t>
            </a:r>
          </a:p>
          <a:p>
            <a:endParaRPr lang="fr-FR" sz="1600" dirty="0" smtClean="0">
              <a:cs typeface="Courier New" pitchFamily="49" charset="0"/>
            </a:endParaRPr>
          </a:p>
          <a:p>
            <a:r>
              <a:rPr lang="fr-FR" sz="1600" dirty="0" smtClean="0">
                <a:cs typeface="Courier New" pitchFamily="49" charset="0"/>
              </a:rPr>
              <a:t>         100         </a:t>
            </a:r>
            <a:r>
              <a:rPr lang="fr-FR" sz="1600" dirty="0" err="1" smtClean="0">
                <a:cs typeface="Courier New" pitchFamily="49" charset="0"/>
              </a:rPr>
              <a:t>100</a:t>
            </a:r>
            <a:endParaRPr lang="fr-FR" sz="1600" dirty="0" smtClean="0">
              <a:cs typeface="Courier New" pitchFamily="49" charset="0"/>
            </a:endParaRPr>
          </a:p>
          <a:p>
            <a:r>
              <a:rPr lang="fr-FR" sz="1600" dirty="0" smtClean="0">
                <a:cs typeface="Courier New" pitchFamily="49" charset="0"/>
              </a:rPr>
              <a:t>        2000        </a:t>
            </a:r>
            <a:r>
              <a:rPr lang="fr-FR" sz="1600" dirty="0" err="1" smtClean="0">
                <a:cs typeface="Courier New" pitchFamily="49" charset="0"/>
              </a:rPr>
              <a:t>2000</a:t>
            </a:r>
            <a:endParaRPr lang="fr-FR" sz="1600" dirty="0" smtClean="0">
              <a:cs typeface="Courier New" pitchFamily="49" charset="0"/>
            </a:endParaRPr>
          </a:p>
          <a:p>
            <a:r>
              <a:rPr lang="fr-FR" sz="1600" dirty="0" smtClean="0">
                <a:cs typeface="Courier New" pitchFamily="49" charset="0"/>
              </a:rPr>
              <a:t>       10000        2000</a:t>
            </a:r>
            <a:endParaRPr lang="en-US" sz="1600" dirty="0">
              <a:cs typeface="Courier New" pitchFamily="49" charset="0"/>
            </a:endParaRPr>
          </a:p>
        </p:txBody>
      </p:sp>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87</a:t>
            </a:fld>
            <a:endParaRPr lang="en-US"/>
          </a:p>
        </p:txBody>
      </p:sp>
      <p:sp>
        <p:nvSpPr>
          <p:cNvPr id="5" name="Rectangle 4"/>
          <p:cNvSpPr/>
          <p:nvPr/>
        </p:nvSpPr>
        <p:spPr>
          <a:xfrm>
            <a:off x="457200" y="569786"/>
            <a:ext cx="4572000" cy="384721"/>
          </a:xfrm>
          <a:prstGeom prst="rect">
            <a:avLst/>
          </a:prstGeom>
        </p:spPr>
        <p:txBody>
          <a:bodyPr>
            <a:spAutoFit/>
          </a:bodyPr>
          <a:lstStyle/>
          <a:p>
            <a:pPr>
              <a:spcBef>
                <a:spcPts val="200"/>
              </a:spcBef>
              <a:spcAft>
                <a:spcPts val="200"/>
              </a:spcAft>
            </a:pPr>
            <a:r>
              <a:rPr lang="en-US" sz="1900" b="1" dirty="0" err="1" smtClean="0">
                <a:solidFill>
                  <a:schemeClr val="accent5">
                    <a:lumMod val="75000"/>
                  </a:schemeClr>
                </a:solidFill>
                <a:latin typeface="Arial" pitchFamily="34" charset="0"/>
                <a:cs typeface="Arial" pitchFamily="34" charset="0"/>
              </a:rPr>
              <a:t>damped_sine_syn.m</a:t>
            </a:r>
            <a:endParaRPr lang="en-US" sz="1900" b="1" dirty="0" smtClean="0">
              <a:solidFill>
                <a:schemeClr val="accent5">
                  <a:lumMod val="75000"/>
                </a:schemeClr>
              </a:solidFill>
              <a:latin typeface="Arial" pitchFamily="34" charset="0"/>
              <a:cs typeface="Arial" pitchFamily="34" charset="0"/>
            </a:endParaRP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6" name="TextBox 5"/>
          <p:cNvSpPr txBox="1"/>
          <p:nvPr/>
        </p:nvSpPr>
        <p:spPr>
          <a:xfrm>
            <a:off x="838200" y="2133600"/>
            <a:ext cx="7010400" cy="646331"/>
          </a:xfrm>
          <a:prstGeom prst="rect">
            <a:avLst/>
          </a:prstGeom>
          <a:noFill/>
        </p:spPr>
        <p:txBody>
          <a:bodyPr wrap="square" rtlCol="0">
            <a:spAutoFit/>
          </a:bodyPr>
          <a:lstStyle/>
          <a:p>
            <a:endParaRPr lang="en-US" dirty="0" smtClean="0"/>
          </a:p>
          <a:p>
            <a:endParaRPr lang="en-US" dirty="0" smtClean="0"/>
          </a:p>
        </p:txBody>
      </p:sp>
      <p:sp>
        <p:nvSpPr>
          <p:cNvPr id="8" name="Rectangle 7"/>
          <p:cNvSpPr/>
          <p:nvPr/>
        </p:nvSpPr>
        <p:spPr>
          <a:xfrm>
            <a:off x="762000" y="1676400"/>
            <a:ext cx="7696200" cy="3970318"/>
          </a:xfrm>
          <a:prstGeom prst="rect">
            <a:avLst/>
          </a:prstGeom>
        </p:spPr>
        <p:txBody>
          <a:bodyPr wrap="square">
            <a:spAutoFit/>
          </a:bodyPr>
          <a:lstStyle/>
          <a:p>
            <a:r>
              <a:rPr lang="en-US" sz="1400" dirty="0" smtClean="0"/>
              <a:t>&gt;&gt; </a:t>
            </a:r>
            <a:r>
              <a:rPr lang="en-US" sz="1400" dirty="0" err="1" smtClean="0"/>
              <a:t>damped_sine_syn</a:t>
            </a:r>
            <a:r>
              <a:rPr lang="en-US" sz="1400" dirty="0" smtClean="0"/>
              <a:t/>
            </a:r>
            <a:br>
              <a:rPr lang="en-US" sz="1400" dirty="0" smtClean="0"/>
            </a:br>
            <a:r>
              <a:rPr lang="en-US" sz="1400" dirty="0" smtClean="0"/>
              <a:t> </a:t>
            </a:r>
            <a:br>
              <a:rPr lang="en-US" sz="1400" dirty="0" smtClean="0"/>
            </a:br>
            <a:r>
              <a:rPr lang="en-US" sz="1400" dirty="0" smtClean="0"/>
              <a:t> </a:t>
            </a:r>
            <a:r>
              <a:rPr lang="en-US" sz="1400" dirty="0" err="1" smtClean="0"/>
              <a:t>damped_sine_syn.m</a:t>
            </a:r>
            <a:r>
              <a:rPr lang="en-US" sz="1400" dirty="0" smtClean="0"/>
              <a:t>  </a:t>
            </a:r>
            <a:r>
              <a:rPr lang="en-US" sz="1400" dirty="0" err="1" smtClean="0"/>
              <a:t>ver</a:t>
            </a:r>
            <a:r>
              <a:rPr lang="en-US" sz="1400" dirty="0" smtClean="0"/>
              <a:t> 3.9  October 9, 2012 </a:t>
            </a:r>
            <a:br>
              <a:rPr lang="en-US" sz="1400" dirty="0" smtClean="0"/>
            </a:br>
            <a:r>
              <a:rPr lang="en-US" sz="1400" dirty="0" smtClean="0"/>
              <a:t> by Tom Irvine</a:t>
            </a:r>
            <a:br>
              <a:rPr lang="en-US" sz="1400" dirty="0" smtClean="0"/>
            </a:br>
            <a:r>
              <a:rPr lang="en-US" sz="1400" dirty="0" smtClean="0"/>
              <a:t> Email:  tomirvine@aol.com</a:t>
            </a:r>
            <a:br>
              <a:rPr lang="en-US" sz="1400" dirty="0" smtClean="0"/>
            </a:br>
            <a:r>
              <a:rPr lang="en-US" sz="1400" dirty="0" smtClean="0"/>
              <a:t> </a:t>
            </a:r>
            <a:br>
              <a:rPr lang="en-US" sz="1400" dirty="0" smtClean="0"/>
            </a:br>
            <a:r>
              <a:rPr lang="en-US" sz="1400" dirty="0" smtClean="0"/>
              <a:t> This program synthesizes a time history to satisfy a shock</a:t>
            </a:r>
            <a:br>
              <a:rPr lang="en-US" sz="1400" dirty="0" smtClean="0"/>
            </a:br>
            <a:r>
              <a:rPr lang="en-US" sz="1400" dirty="0" smtClean="0"/>
              <a:t> response spectrum specification.  Damped sinusoids are used</a:t>
            </a:r>
            <a:br>
              <a:rPr lang="en-US" sz="1400" dirty="0" smtClean="0"/>
            </a:br>
            <a:r>
              <a:rPr lang="en-US" sz="1400" dirty="0" smtClean="0"/>
              <a:t> for the synthesis. </a:t>
            </a:r>
            <a:br>
              <a:rPr lang="en-US" sz="1400" dirty="0" smtClean="0"/>
            </a:br>
            <a:r>
              <a:rPr lang="en-US" sz="1400" dirty="0" smtClean="0"/>
              <a:t> </a:t>
            </a:r>
            <a:br>
              <a:rPr lang="en-US" sz="1400" dirty="0" smtClean="0"/>
            </a:br>
            <a:r>
              <a:rPr lang="en-US" sz="1400" dirty="0" smtClean="0"/>
              <a:t> Select data input method.</a:t>
            </a:r>
            <a:br>
              <a:rPr lang="en-US" sz="1400" dirty="0" smtClean="0"/>
            </a:br>
            <a:r>
              <a:rPr lang="en-US" sz="1400" dirty="0" smtClean="0"/>
              <a:t>  1=keyboard  </a:t>
            </a:r>
            <a:br>
              <a:rPr lang="en-US" sz="1400" dirty="0" smtClean="0"/>
            </a:br>
            <a:r>
              <a:rPr lang="en-US" sz="1400" dirty="0" smtClean="0"/>
              <a:t>  2=internal </a:t>
            </a:r>
            <a:r>
              <a:rPr lang="en-US" sz="1400" dirty="0" err="1" smtClean="0"/>
              <a:t>Matlab</a:t>
            </a:r>
            <a:r>
              <a:rPr lang="en-US" sz="1400" dirty="0" smtClean="0"/>
              <a:t> array  </a:t>
            </a:r>
            <a:br>
              <a:rPr lang="en-US" sz="1400" dirty="0" smtClean="0"/>
            </a:br>
            <a:r>
              <a:rPr lang="en-US" sz="1400" dirty="0" smtClean="0"/>
              <a:t>  3=external ASCII file   </a:t>
            </a:r>
            <a:br>
              <a:rPr lang="en-US" sz="1400" dirty="0" smtClean="0"/>
            </a:br>
            <a:r>
              <a:rPr lang="en-US" sz="1400" dirty="0" smtClean="0"/>
              <a:t> 2</a:t>
            </a:r>
            <a:br>
              <a:rPr lang="en-US" sz="1400" dirty="0" smtClean="0"/>
            </a:br>
            <a:r>
              <a:rPr lang="en-US" sz="1400" dirty="0" smtClean="0"/>
              <a:t> </a:t>
            </a:r>
            <a:br>
              <a:rPr lang="en-US" sz="1400" dirty="0" smtClean="0"/>
            </a:br>
            <a:r>
              <a:rPr lang="en-US" sz="1400" dirty="0" smtClean="0"/>
              <a:t>The array must have two columns:  Natural Freq(Hz)  SRS(G)   </a:t>
            </a:r>
            <a:br>
              <a:rPr lang="en-US" sz="1400" dirty="0" smtClean="0"/>
            </a:br>
            <a:r>
              <a:rPr lang="en-US" sz="1400" dirty="0" smtClean="0"/>
              <a:t> Enter the array name:  </a:t>
            </a:r>
            <a:r>
              <a:rPr lang="en-US" sz="1400" dirty="0" err="1" smtClean="0"/>
              <a:t>srs_spec</a:t>
            </a:r>
            <a:endParaRPr lang="en-US" sz="1400" dirty="0"/>
          </a:p>
        </p:txBody>
      </p:sp>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88</a:t>
            </a:fld>
            <a:endParaRPr lang="en-US"/>
          </a:p>
        </p:txBody>
      </p:sp>
      <p:sp>
        <p:nvSpPr>
          <p:cNvPr id="5" name="Rectangle 4"/>
          <p:cNvSpPr/>
          <p:nvPr/>
        </p:nvSpPr>
        <p:spPr>
          <a:xfrm>
            <a:off x="457200" y="569786"/>
            <a:ext cx="4572000" cy="369332"/>
          </a:xfrm>
          <a:prstGeom prst="rect">
            <a:avLst/>
          </a:prstGeom>
        </p:spPr>
        <p:txBody>
          <a:bodyPr>
            <a:spAutoFit/>
          </a:bodyPr>
          <a:lstStyle/>
          <a:p>
            <a:pPr>
              <a:spcBef>
                <a:spcPts val="200"/>
              </a:spcBef>
              <a:spcAft>
                <a:spcPts val="200"/>
              </a:spcAft>
            </a:pPr>
            <a:r>
              <a:rPr lang="en-US" b="1" dirty="0" err="1" smtClean="0">
                <a:solidFill>
                  <a:schemeClr val="accent5">
                    <a:lumMod val="75000"/>
                  </a:schemeClr>
                </a:solidFill>
                <a:latin typeface="Arial" pitchFamily="34" charset="0"/>
                <a:cs typeface="Arial" pitchFamily="34" charset="0"/>
              </a:rPr>
              <a:t>damped_sine_syn.m</a:t>
            </a:r>
            <a:r>
              <a:rPr lang="en-US" b="1" dirty="0">
                <a:solidFill>
                  <a:schemeClr val="accent5">
                    <a:lumMod val="75000"/>
                  </a:schemeClr>
                </a:solidFill>
                <a:latin typeface="Arial" pitchFamily="34" charset="0"/>
                <a:cs typeface="Arial" pitchFamily="34" charset="0"/>
              </a:rPr>
              <a:t> </a:t>
            </a:r>
            <a:r>
              <a:rPr lang="en-US" b="1" dirty="0" smtClean="0">
                <a:solidFill>
                  <a:schemeClr val="accent5">
                    <a:lumMod val="75000"/>
                  </a:schemeClr>
                </a:solidFill>
                <a:latin typeface="Arial" pitchFamily="34" charset="0"/>
                <a:cs typeface="Arial" pitchFamily="34" charset="0"/>
              </a:rPr>
              <a:t> (cont.)</a:t>
            </a: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6" name="TextBox 5"/>
          <p:cNvSpPr txBox="1"/>
          <p:nvPr/>
        </p:nvSpPr>
        <p:spPr>
          <a:xfrm>
            <a:off x="838200" y="2133600"/>
            <a:ext cx="7010400" cy="646331"/>
          </a:xfrm>
          <a:prstGeom prst="rect">
            <a:avLst/>
          </a:prstGeom>
          <a:noFill/>
        </p:spPr>
        <p:txBody>
          <a:bodyPr wrap="square" rtlCol="0">
            <a:spAutoFit/>
          </a:bodyPr>
          <a:lstStyle/>
          <a:p>
            <a:endParaRPr lang="en-US" dirty="0" smtClean="0"/>
          </a:p>
          <a:p>
            <a:endParaRPr lang="en-US" dirty="0" smtClean="0"/>
          </a:p>
        </p:txBody>
      </p:sp>
      <p:sp>
        <p:nvSpPr>
          <p:cNvPr id="8" name="TextBox 7"/>
          <p:cNvSpPr txBox="1"/>
          <p:nvPr/>
        </p:nvSpPr>
        <p:spPr>
          <a:xfrm>
            <a:off x="762000" y="1600200"/>
            <a:ext cx="7620000" cy="3323987"/>
          </a:xfrm>
          <a:prstGeom prst="rect">
            <a:avLst/>
          </a:prstGeom>
          <a:noFill/>
        </p:spPr>
        <p:txBody>
          <a:bodyPr wrap="square" rtlCol="0">
            <a:spAutoFit/>
          </a:bodyPr>
          <a:lstStyle/>
          <a:p>
            <a:r>
              <a:rPr lang="en-US" sz="1400" dirty="0" smtClean="0"/>
              <a:t> Enter duration (sec): </a:t>
            </a:r>
            <a:br>
              <a:rPr lang="en-US" sz="1400" dirty="0" smtClean="0"/>
            </a:br>
            <a:r>
              <a:rPr lang="en-US" sz="1400" dirty="0" smtClean="0"/>
              <a:t> (recommend &gt;=     0.04) </a:t>
            </a:r>
            <a:br>
              <a:rPr lang="en-US" sz="1400" dirty="0" smtClean="0"/>
            </a:br>
            <a:r>
              <a:rPr lang="en-US" sz="1400" dirty="0" smtClean="0"/>
              <a:t>  0.04</a:t>
            </a:r>
            <a:br>
              <a:rPr lang="en-US" sz="1400" dirty="0" smtClean="0"/>
            </a:br>
            <a:r>
              <a:rPr lang="en-US" sz="1400" dirty="0" smtClean="0"/>
              <a:t> </a:t>
            </a:r>
            <a:br>
              <a:rPr lang="en-US" sz="1400" dirty="0" smtClean="0"/>
            </a:br>
            <a:r>
              <a:rPr lang="en-US" sz="1400" dirty="0" smtClean="0"/>
              <a:t> Recommend sample rate =       100000 samples/sec</a:t>
            </a:r>
            <a:br>
              <a:rPr lang="en-US" sz="1400" dirty="0" smtClean="0"/>
            </a:br>
            <a:r>
              <a:rPr lang="en-US" sz="1400" dirty="0" smtClean="0"/>
              <a:t/>
            </a:r>
            <a:br>
              <a:rPr lang="en-US" sz="1400" dirty="0" smtClean="0"/>
            </a:br>
            <a:r>
              <a:rPr lang="en-US" sz="1400" dirty="0" smtClean="0"/>
              <a:t> Accept recommended rate?  1=yes 2=no 1</a:t>
            </a:r>
            <a:br>
              <a:rPr lang="en-US" sz="1400" dirty="0" smtClean="0"/>
            </a:br>
            <a:r>
              <a:rPr lang="en-US" sz="1400" dirty="0" smtClean="0"/>
              <a:t> </a:t>
            </a:r>
            <a:br>
              <a:rPr lang="en-US" sz="1400" dirty="0" smtClean="0"/>
            </a:br>
            <a:r>
              <a:rPr lang="en-US" sz="1400" dirty="0" smtClean="0"/>
              <a:t> sample rate =        1e+05 samples/sec</a:t>
            </a:r>
            <a:br>
              <a:rPr lang="en-US" sz="1400" dirty="0" smtClean="0"/>
            </a:br>
            <a:r>
              <a:rPr lang="en-US" sz="1400" dirty="0" smtClean="0"/>
              <a:t> </a:t>
            </a:r>
            <a:br>
              <a:rPr lang="en-US" sz="1400" dirty="0" smtClean="0"/>
            </a:br>
            <a:r>
              <a:rPr lang="en-US" sz="1400" dirty="0" smtClean="0"/>
              <a:t> Enter damping format:  1=damping ratio   2=Q 2</a:t>
            </a:r>
            <a:br>
              <a:rPr lang="en-US" sz="1400" dirty="0" smtClean="0"/>
            </a:br>
            <a:r>
              <a:rPr lang="en-US" sz="1400" dirty="0" smtClean="0"/>
              <a:t> </a:t>
            </a:r>
          </a:p>
          <a:p>
            <a:r>
              <a:rPr lang="en-US" sz="1400" dirty="0" smtClean="0"/>
              <a:t>Enter amplification factor Q (typically 10) 10</a:t>
            </a:r>
          </a:p>
          <a:p>
            <a:endParaRPr lang="en-US" sz="1400" dirty="0" smtClean="0"/>
          </a:p>
          <a:p>
            <a:r>
              <a:rPr lang="en-US" sz="1400" dirty="0" smtClean="0"/>
              <a:t>Number of Iterations for outer loop:  200</a:t>
            </a:r>
            <a:endParaRPr lang="en-US" sz="1400" dirty="0"/>
          </a:p>
        </p:txBody>
      </p:sp>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89</a:t>
            </a:fld>
            <a:endParaRPr lang="en-US"/>
          </a:p>
        </p:txBody>
      </p:sp>
      <p:sp>
        <p:nvSpPr>
          <p:cNvPr id="5" name="Rectangle 4"/>
          <p:cNvSpPr/>
          <p:nvPr/>
        </p:nvSpPr>
        <p:spPr>
          <a:xfrm>
            <a:off x="457200" y="569786"/>
            <a:ext cx="4572000" cy="369332"/>
          </a:xfrm>
          <a:prstGeom prst="rect">
            <a:avLst/>
          </a:prstGeom>
        </p:spPr>
        <p:txBody>
          <a:bodyPr>
            <a:spAutoFit/>
          </a:bodyPr>
          <a:lstStyle/>
          <a:p>
            <a:pPr>
              <a:spcBef>
                <a:spcPts val="200"/>
              </a:spcBef>
              <a:spcAft>
                <a:spcPts val="200"/>
              </a:spcAft>
            </a:pPr>
            <a:r>
              <a:rPr lang="en-US" b="1" dirty="0" err="1" smtClean="0">
                <a:solidFill>
                  <a:schemeClr val="accent5">
                    <a:lumMod val="75000"/>
                  </a:schemeClr>
                </a:solidFill>
                <a:latin typeface="Arial" pitchFamily="34" charset="0"/>
                <a:cs typeface="Arial" pitchFamily="34" charset="0"/>
              </a:rPr>
              <a:t>damped_sine_syn.m</a:t>
            </a:r>
            <a:r>
              <a:rPr lang="en-US" b="1" dirty="0">
                <a:solidFill>
                  <a:schemeClr val="accent5">
                    <a:lumMod val="75000"/>
                  </a:schemeClr>
                </a:solidFill>
                <a:latin typeface="Arial" pitchFamily="34" charset="0"/>
                <a:cs typeface="Arial" pitchFamily="34" charset="0"/>
              </a:rPr>
              <a:t> </a:t>
            </a:r>
            <a:r>
              <a:rPr lang="en-US" b="1" dirty="0" smtClean="0">
                <a:solidFill>
                  <a:schemeClr val="accent5">
                    <a:lumMod val="75000"/>
                  </a:schemeClr>
                </a:solidFill>
                <a:latin typeface="Arial" pitchFamily="34" charset="0"/>
                <a:cs typeface="Arial" pitchFamily="34" charset="0"/>
              </a:rPr>
              <a:t> (cont.)</a:t>
            </a: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6" name="TextBox 5"/>
          <p:cNvSpPr txBox="1"/>
          <p:nvPr/>
        </p:nvSpPr>
        <p:spPr>
          <a:xfrm>
            <a:off x="838200" y="1600200"/>
            <a:ext cx="7010400" cy="646331"/>
          </a:xfrm>
          <a:prstGeom prst="rect">
            <a:avLst/>
          </a:prstGeom>
          <a:noFill/>
        </p:spPr>
        <p:txBody>
          <a:bodyPr wrap="square" rtlCol="0">
            <a:spAutoFit/>
          </a:bodyPr>
          <a:lstStyle/>
          <a:p>
            <a:endParaRPr lang="en-US" dirty="0" smtClean="0"/>
          </a:p>
          <a:p>
            <a:endParaRPr lang="en-US" dirty="0" smtClean="0"/>
          </a:p>
        </p:txBody>
      </p:sp>
      <p:sp>
        <p:nvSpPr>
          <p:cNvPr id="7" name="Rectangle 6"/>
          <p:cNvSpPr/>
          <p:nvPr/>
        </p:nvSpPr>
        <p:spPr>
          <a:xfrm>
            <a:off x="838200" y="1676400"/>
            <a:ext cx="6096000" cy="1384995"/>
          </a:xfrm>
          <a:prstGeom prst="rect">
            <a:avLst/>
          </a:prstGeom>
        </p:spPr>
        <p:txBody>
          <a:bodyPr wrap="square">
            <a:spAutoFit/>
          </a:bodyPr>
          <a:lstStyle/>
          <a:p>
            <a:r>
              <a:rPr lang="en-US" sz="1400" dirty="0" smtClean="0"/>
              <a:t>Perform waveform reconstruction?   1=yes  2=no </a:t>
            </a:r>
            <a:br>
              <a:rPr lang="en-US" sz="1400" dirty="0" smtClean="0"/>
            </a:br>
            <a:r>
              <a:rPr lang="en-US" sz="1400" dirty="0" smtClean="0"/>
              <a:t> 1</a:t>
            </a:r>
            <a:br>
              <a:rPr lang="en-US" sz="1400" dirty="0" smtClean="0"/>
            </a:br>
            <a:r>
              <a:rPr lang="en-US" sz="1400" dirty="0" smtClean="0"/>
              <a:t> </a:t>
            </a:r>
            <a:br>
              <a:rPr lang="en-US" sz="1400" dirty="0" smtClean="0"/>
            </a:br>
            <a:r>
              <a:rPr lang="en-US" sz="1400" dirty="0" smtClean="0"/>
              <a:t> Enter the number of trials per frequency. (suggest 5000) 5000</a:t>
            </a:r>
            <a:br>
              <a:rPr lang="en-US" sz="1400" dirty="0" smtClean="0"/>
            </a:br>
            <a:r>
              <a:rPr lang="en-US" sz="1400" dirty="0" smtClean="0"/>
              <a:t> </a:t>
            </a:r>
            <a:br>
              <a:rPr lang="en-US" sz="1400" dirty="0" smtClean="0"/>
            </a:br>
            <a:r>
              <a:rPr lang="en-US" sz="1400" dirty="0" smtClean="0"/>
              <a:t> Enter the number of frequencies. (suggest 500) 500</a:t>
            </a:r>
            <a:endParaRPr lang="en-US" sz="1400" dirty="0"/>
          </a:p>
        </p:txBody>
      </p:sp>
      <p:sp>
        <p:nvSpPr>
          <p:cNvPr id="8" name="Rectangle 7"/>
          <p:cNvSpPr/>
          <p:nvPr/>
        </p:nvSpPr>
        <p:spPr>
          <a:xfrm>
            <a:off x="990600" y="4343400"/>
            <a:ext cx="3962400" cy="784830"/>
          </a:xfrm>
          <a:prstGeom prst="rect">
            <a:avLst/>
          </a:prstGeom>
        </p:spPr>
        <p:txBody>
          <a:bodyPr wrap="square">
            <a:spAutoFit/>
          </a:bodyPr>
          <a:lstStyle/>
          <a:p>
            <a:r>
              <a:rPr lang="en-US" sz="1500" dirty="0" smtClean="0"/>
              <a:t>After script complete, copy array as follows:</a:t>
            </a:r>
          </a:p>
          <a:p>
            <a:endParaRPr lang="en-US" sz="1500" dirty="0" smtClean="0"/>
          </a:p>
          <a:p>
            <a:r>
              <a:rPr lang="en-US" sz="1500" dirty="0" err="1" smtClean="0"/>
              <a:t>accel_base</a:t>
            </a:r>
            <a:r>
              <a:rPr lang="en-US" sz="1500" dirty="0" smtClean="0"/>
              <a:t> = acceleration;</a:t>
            </a:r>
            <a:endParaRPr lang="en-US" sz="1500" dirty="0"/>
          </a:p>
        </p:txBody>
      </p:sp>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484842E-5D5F-47DB-8A50-E3874C6A648E}" type="slidenum">
              <a:rPr lang="en-US" smtClean="0"/>
              <a:pPr/>
              <a:t>9</a:t>
            </a:fld>
            <a:endParaRPr lang="en-US" dirty="0"/>
          </a:p>
        </p:txBody>
      </p:sp>
      <p:pic>
        <p:nvPicPr>
          <p:cNvPr id="6" name="Picture 5" descr="image0.png"/>
          <p:cNvPicPr>
            <a:picLocks noChangeAspect="1"/>
          </p:cNvPicPr>
          <p:nvPr/>
        </p:nvPicPr>
        <p:blipFill>
          <a:blip r:embed="rId3" cstate="print"/>
          <a:stretch>
            <a:fillRect/>
          </a:stretch>
        </p:blipFill>
        <p:spPr>
          <a:xfrm>
            <a:off x="609600" y="685800"/>
            <a:ext cx="8028572" cy="3980953"/>
          </a:xfrm>
          <a:prstGeom prst="rect">
            <a:avLst/>
          </a:prstGeom>
        </p:spPr>
      </p:pic>
      <p:sp>
        <p:nvSpPr>
          <p:cNvPr id="7" name="Rectangle 6"/>
          <p:cNvSpPr/>
          <p:nvPr/>
        </p:nvSpPr>
        <p:spPr>
          <a:xfrm>
            <a:off x="304800" y="457200"/>
            <a:ext cx="4572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610600" y="457200"/>
            <a:ext cx="304800" cy="419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14400" y="4953000"/>
            <a:ext cx="8001000" cy="1061829"/>
          </a:xfrm>
          <a:prstGeom prst="rect">
            <a:avLst/>
          </a:prstGeom>
          <a:noFill/>
        </p:spPr>
        <p:txBody>
          <a:bodyPr wrap="square" rtlCol="0">
            <a:spAutoFit/>
          </a:bodyPr>
          <a:lstStyle/>
          <a:p>
            <a:pPr>
              <a:spcBef>
                <a:spcPct val="50000"/>
              </a:spcBef>
            </a:pPr>
            <a:r>
              <a:rPr lang="en-US" dirty="0" smtClean="0"/>
              <a:t>Natural Frequencies (Hz):</a:t>
            </a:r>
          </a:p>
          <a:p>
            <a:pPr>
              <a:spcBef>
                <a:spcPct val="50000"/>
              </a:spcBef>
            </a:pPr>
            <a:r>
              <a:rPr lang="en-US" dirty="0" smtClean="0"/>
              <a:t>0.063         0.125              0.25              0.50               1.0                  2.0                4.0 </a:t>
            </a:r>
          </a:p>
          <a:p>
            <a:endParaRPr lang="en-US" dirty="0"/>
          </a:p>
        </p:txBody>
      </p:sp>
      <p:sp>
        <p:nvSpPr>
          <p:cNvPr id="10" name="TextBox 9"/>
          <p:cNvSpPr txBox="1"/>
          <p:nvPr/>
        </p:nvSpPr>
        <p:spPr>
          <a:xfrm>
            <a:off x="3505200" y="533400"/>
            <a:ext cx="2209800" cy="400110"/>
          </a:xfrm>
          <a:prstGeom prst="rect">
            <a:avLst/>
          </a:prstGeom>
          <a:solidFill>
            <a:schemeClr val="bg1"/>
          </a:solidFill>
        </p:spPr>
        <p:txBody>
          <a:bodyPr wrap="square" rtlCol="0">
            <a:spAutoFit/>
          </a:bodyPr>
          <a:lstStyle/>
          <a:p>
            <a:r>
              <a:rPr lang="en-US" b="1" dirty="0" smtClean="0"/>
              <a:t>   </a:t>
            </a:r>
            <a:r>
              <a:rPr lang="en-US" sz="2000" dirty="0" smtClean="0"/>
              <a:t>Systems at Rest</a:t>
            </a:r>
            <a:endParaRPr lang="en-US" sz="2000" dirty="0"/>
          </a:p>
        </p:txBody>
      </p:sp>
      <p:sp>
        <p:nvSpPr>
          <p:cNvPr id="11" name="TextBox 10"/>
          <p:cNvSpPr txBox="1"/>
          <p:nvPr/>
        </p:nvSpPr>
        <p:spPr>
          <a:xfrm>
            <a:off x="762000" y="1676400"/>
            <a:ext cx="685800" cy="369332"/>
          </a:xfrm>
          <a:prstGeom prst="rect">
            <a:avLst/>
          </a:prstGeom>
          <a:solidFill>
            <a:schemeClr val="bg1"/>
          </a:solidFill>
        </p:spPr>
        <p:txBody>
          <a:bodyPr wrap="square" rtlCol="0">
            <a:spAutoFit/>
          </a:bodyPr>
          <a:lstStyle/>
          <a:p>
            <a:r>
              <a:rPr lang="en-US" dirty="0" smtClean="0"/>
              <a:t>Soft</a:t>
            </a:r>
            <a:endParaRPr lang="en-US" dirty="0"/>
          </a:p>
        </p:txBody>
      </p:sp>
      <p:sp>
        <p:nvSpPr>
          <p:cNvPr id="12" name="TextBox 11"/>
          <p:cNvSpPr txBox="1"/>
          <p:nvPr/>
        </p:nvSpPr>
        <p:spPr>
          <a:xfrm>
            <a:off x="8001000" y="1676400"/>
            <a:ext cx="685800" cy="369332"/>
          </a:xfrm>
          <a:prstGeom prst="rect">
            <a:avLst/>
          </a:prstGeom>
          <a:solidFill>
            <a:schemeClr val="bg1"/>
          </a:solidFill>
        </p:spPr>
        <p:txBody>
          <a:bodyPr wrap="square" rtlCol="0">
            <a:spAutoFit/>
          </a:bodyPr>
          <a:lstStyle/>
          <a:p>
            <a:r>
              <a:rPr lang="en-US" dirty="0" smtClean="0"/>
              <a:t>Hard</a:t>
            </a:r>
            <a:endParaRPr lang="en-US" dirty="0"/>
          </a:p>
        </p:txBody>
      </p:sp>
      <p:sp>
        <p:nvSpPr>
          <p:cNvPr id="13" name="TextBox 12"/>
          <p:cNvSpPr txBox="1"/>
          <p:nvPr/>
        </p:nvSpPr>
        <p:spPr>
          <a:xfrm>
            <a:off x="990600" y="6172200"/>
            <a:ext cx="5410200" cy="369332"/>
          </a:xfrm>
          <a:prstGeom prst="rect">
            <a:avLst/>
          </a:prstGeom>
          <a:noFill/>
        </p:spPr>
        <p:txBody>
          <a:bodyPr wrap="square" rtlCol="0">
            <a:spAutoFit/>
          </a:bodyPr>
          <a:lstStyle/>
          <a:p>
            <a:r>
              <a:rPr lang="en-US" dirty="0" smtClean="0"/>
              <a:t>Each system has an amplification factor of Q=10</a:t>
            </a:r>
            <a:endParaRPr lang="en-US" dirty="0"/>
          </a:p>
        </p:txBody>
      </p:sp>
    </p:spTree>
    <p:custDataLst>
      <p:tags r:id="rId1"/>
    </p:custDataLst>
    <p:extLst>
      <p:ext uri="{BB962C8B-B14F-4D97-AF65-F5344CB8AC3E}">
        <p14:creationId xmlns:p14="http://schemas.microsoft.com/office/powerpoint/2010/main" xmlns="" val="39952427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90</a:t>
            </a:fld>
            <a:endParaRPr lang="en-US"/>
          </a:p>
        </p:txBody>
      </p:sp>
      <p:sp>
        <p:nvSpPr>
          <p:cNvPr id="5" name="Rectangle 4"/>
          <p:cNvSpPr/>
          <p:nvPr/>
        </p:nvSpPr>
        <p:spPr>
          <a:xfrm>
            <a:off x="457200" y="569786"/>
            <a:ext cx="4572000" cy="384721"/>
          </a:xfrm>
          <a:prstGeom prst="rect">
            <a:avLst/>
          </a:prstGeom>
        </p:spPr>
        <p:txBody>
          <a:bodyPr>
            <a:spAutoFit/>
          </a:bodyPr>
          <a:lstStyle/>
          <a:p>
            <a:pPr>
              <a:spcBef>
                <a:spcPts val="200"/>
              </a:spcBef>
              <a:spcAft>
                <a:spcPts val="200"/>
              </a:spcAft>
            </a:pPr>
            <a:r>
              <a:rPr lang="en-US" sz="1900" b="1" dirty="0" smtClean="0">
                <a:solidFill>
                  <a:schemeClr val="accent5">
                    <a:lumMod val="75000"/>
                  </a:schemeClr>
                </a:solidFill>
                <a:latin typeface="Arial" pitchFamily="34" charset="0"/>
                <a:cs typeface="Arial" pitchFamily="34" charset="0"/>
              </a:rPr>
              <a:t>Acceleration</a:t>
            </a:r>
            <a:endParaRPr lang="en-US" sz="1900" b="1" dirty="0">
              <a:solidFill>
                <a:schemeClr val="accent5">
                  <a:lumMod val="75000"/>
                </a:schemeClr>
              </a:solidFill>
              <a:latin typeface="Arial" pitchFamily="34" charset="0"/>
              <a:cs typeface="Arial" pitchFamily="34" charset="0"/>
            </a:endParaRP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6" name="TextBox 5"/>
          <p:cNvSpPr txBox="1"/>
          <p:nvPr/>
        </p:nvSpPr>
        <p:spPr>
          <a:xfrm>
            <a:off x="838200" y="2133600"/>
            <a:ext cx="7010400" cy="646331"/>
          </a:xfrm>
          <a:prstGeom prst="rect">
            <a:avLst/>
          </a:prstGeom>
          <a:noFill/>
        </p:spPr>
        <p:txBody>
          <a:bodyPr wrap="square" rtlCol="0">
            <a:spAutoFit/>
          </a:bodyPr>
          <a:lstStyle/>
          <a:p>
            <a:endParaRPr lang="en-US" dirty="0" smtClean="0"/>
          </a:p>
          <a:p>
            <a:endParaRPr lang="en-US" dirty="0" smtClean="0"/>
          </a:p>
        </p:txBody>
      </p:sp>
      <p:pic>
        <p:nvPicPr>
          <p:cNvPr id="165891" name="Picture 3"/>
          <p:cNvPicPr>
            <a:picLocks noChangeAspect="1" noChangeArrowheads="1"/>
          </p:cNvPicPr>
          <p:nvPr/>
        </p:nvPicPr>
        <p:blipFill>
          <a:blip r:embed="rId3" cstate="print"/>
          <a:srcRect/>
          <a:stretch>
            <a:fillRect/>
          </a:stretch>
        </p:blipFill>
        <p:spPr bwMode="auto">
          <a:xfrm>
            <a:off x="1600200" y="1676400"/>
            <a:ext cx="5688013" cy="4089400"/>
          </a:xfrm>
          <a:prstGeom prst="rect">
            <a:avLst/>
          </a:prstGeom>
          <a:noFill/>
          <a:ln w="9525">
            <a:noFill/>
            <a:miter lim="800000"/>
            <a:headEnd/>
            <a:tailEnd/>
          </a:ln>
          <a:effectLst/>
        </p:spPr>
      </p:pic>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91</a:t>
            </a:fld>
            <a:endParaRPr lang="en-US"/>
          </a:p>
        </p:txBody>
      </p:sp>
      <p:sp>
        <p:nvSpPr>
          <p:cNvPr id="5" name="Rectangle 4"/>
          <p:cNvSpPr/>
          <p:nvPr/>
        </p:nvSpPr>
        <p:spPr>
          <a:xfrm>
            <a:off x="457200" y="569786"/>
            <a:ext cx="4572000" cy="384721"/>
          </a:xfrm>
          <a:prstGeom prst="rect">
            <a:avLst/>
          </a:prstGeom>
        </p:spPr>
        <p:txBody>
          <a:bodyPr>
            <a:spAutoFit/>
          </a:bodyPr>
          <a:lstStyle/>
          <a:p>
            <a:pPr>
              <a:spcBef>
                <a:spcPts val="200"/>
              </a:spcBef>
              <a:spcAft>
                <a:spcPts val="200"/>
              </a:spcAft>
            </a:pPr>
            <a:r>
              <a:rPr lang="en-US" sz="1900" b="1" dirty="0" smtClean="0">
                <a:solidFill>
                  <a:schemeClr val="accent5">
                    <a:lumMod val="75000"/>
                  </a:schemeClr>
                </a:solidFill>
                <a:latin typeface="Arial" pitchFamily="34" charset="0"/>
                <a:cs typeface="Arial" pitchFamily="34" charset="0"/>
              </a:rPr>
              <a:t>Velocity</a:t>
            </a:r>
            <a:endParaRPr lang="en-US" sz="1900" b="1" dirty="0">
              <a:solidFill>
                <a:schemeClr val="accent5">
                  <a:lumMod val="75000"/>
                </a:schemeClr>
              </a:solidFill>
              <a:latin typeface="Arial" pitchFamily="34" charset="0"/>
              <a:cs typeface="Arial" pitchFamily="34" charset="0"/>
            </a:endParaRP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6" name="TextBox 5"/>
          <p:cNvSpPr txBox="1"/>
          <p:nvPr/>
        </p:nvSpPr>
        <p:spPr>
          <a:xfrm>
            <a:off x="838200" y="2133600"/>
            <a:ext cx="7010400" cy="646331"/>
          </a:xfrm>
          <a:prstGeom prst="rect">
            <a:avLst/>
          </a:prstGeom>
          <a:noFill/>
        </p:spPr>
        <p:txBody>
          <a:bodyPr wrap="square" rtlCol="0">
            <a:spAutoFit/>
          </a:bodyPr>
          <a:lstStyle/>
          <a:p>
            <a:endParaRPr lang="en-US" dirty="0" smtClean="0"/>
          </a:p>
          <a:p>
            <a:endParaRPr lang="en-US" dirty="0" smtClean="0"/>
          </a:p>
        </p:txBody>
      </p:sp>
      <p:pic>
        <p:nvPicPr>
          <p:cNvPr id="166914" name="Picture 2"/>
          <p:cNvPicPr>
            <a:picLocks noChangeAspect="1" noChangeArrowheads="1"/>
          </p:cNvPicPr>
          <p:nvPr/>
        </p:nvPicPr>
        <p:blipFill>
          <a:blip r:embed="rId3" cstate="print"/>
          <a:srcRect/>
          <a:stretch>
            <a:fillRect/>
          </a:stretch>
        </p:blipFill>
        <p:spPr bwMode="auto">
          <a:xfrm>
            <a:off x="1600200" y="1524000"/>
            <a:ext cx="5621337" cy="4089400"/>
          </a:xfrm>
          <a:prstGeom prst="rect">
            <a:avLst/>
          </a:prstGeom>
          <a:noFill/>
          <a:ln w="9525">
            <a:noFill/>
            <a:miter lim="800000"/>
            <a:headEnd/>
            <a:tailEnd/>
          </a:ln>
          <a:effectLst/>
        </p:spPr>
      </p:pic>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92</a:t>
            </a:fld>
            <a:endParaRPr lang="en-US"/>
          </a:p>
        </p:txBody>
      </p:sp>
      <p:sp>
        <p:nvSpPr>
          <p:cNvPr id="5" name="Rectangle 4"/>
          <p:cNvSpPr/>
          <p:nvPr/>
        </p:nvSpPr>
        <p:spPr>
          <a:xfrm>
            <a:off x="457200" y="569786"/>
            <a:ext cx="4572000" cy="384721"/>
          </a:xfrm>
          <a:prstGeom prst="rect">
            <a:avLst/>
          </a:prstGeom>
        </p:spPr>
        <p:txBody>
          <a:bodyPr>
            <a:spAutoFit/>
          </a:bodyPr>
          <a:lstStyle/>
          <a:p>
            <a:pPr>
              <a:spcBef>
                <a:spcPts val="200"/>
              </a:spcBef>
              <a:spcAft>
                <a:spcPts val="200"/>
              </a:spcAft>
            </a:pPr>
            <a:r>
              <a:rPr lang="en-US" sz="1900" b="1" dirty="0" smtClean="0">
                <a:solidFill>
                  <a:schemeClr val="accent5">
                    <a:lumMod val="75000"/>
                  </a:schemeClr>
                </a:solidFill>
                <a:latin typeface="Arial" pitchFamily="34" charset="0"/>
                <a:cs typeface="Arial" pitchFamily="34" charset="0"/>
              </a:rPr>
              <a:t>Displacement</a:t>
            </a:r>
            <a:endParaRPr lang="en-US" sz="1900" b="1" dirty="0">
              <a:solidFill>
                <a:schemeClr val="accent5">
                  <a:lumMod val="75000"/>
                </a:schemeClr>
              </a:solidFill>
              <a:latin typeface="Arial" pitchFamily="34" charset="0"/>
              <a:cs typeface="Arial" pitchFamily="34" charset="0"/>
            </a:endParaRP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6" name="TextBox 5"/>
          <p:cNvSpPr txBox="1"/>
          <p:nvPr/>
        </p:nvSpPr>
        <p:spPr>
          <a:xfrm>
            <a:off x="838200" y="2133600"/>
            <a:ext cx="7010400" cy="646331"/>
          </a:xfrm>
          <a:prstGeom prst="rect">
            <a:avLst/>
          </a:prstGeom>
          <a:noFill/>
        </p:spPr>
        <p:txBody>
          <a:bodyPr wrap="square" rtlCol="0">
            <a:spAutoFit/>
          </a:bodyPr>
          <a:lstStyle/>
          <a:p>
            <a:endParaRPr lang="en-US" dirty="0" smtClean="0"/>
          </a:p>
          <a:p>
            <a:endParaRPr lang="en-US" dirty="0" smtClean="0"/>
          </a:p>
        </p:txBody>
      </p:sp>
      <p:pic>
        <p:nvPicPr>
          <p:cNvPr id="7" name="Picture 6"/>
          <p:cNvPicPr>
            <a:picLocks noChangeAspect="1" noChangeArrowheads="1"/>
          </p:cNvPicPr>
          <p:nvPr/>
        </p:nvPicPr>
        <p:blipFill>
          <a:blip r:embed="rId3" cstate="print"/>
          <a:srcRect/>
          <a:stretch>
            <a:fillRect/>
          </a:stretch>
        </p:blipFill>
        <p:spPr bwMode="auto">
          <a:xfrm>
            <a:off x="1600200" y="1600200"/>
            <a:ext cx="5721350" cy="4089400"/>
          </a:xfrm>
          <a:prstGeom prst="rect">
            <a:avLst/>
          </a:prstGeom>
          <a:noFill/>
          <a:ln w="9525">
            <a:noFill/>
            <a:miter lim="800000"/>
            <a:headEnd/>
            <a:tailEnd/>
          </a:ln>
          <a:effectLst/>
        </p:spPr>
      </p:pic>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93</a:t>
            </a:fld>
            <a:endParaRPr lang="en-US"/>
          </a:p>
        </p:txBody>
      </p:sp>
      <p:sp>
        <p:nvSpPr>
          <p:cNvPr id="5" name="Rectangle 4"/>
          <p:cNvSpPr/>
          <p:nvPr/>
        </p:nvSpPr>
        <p:spPr>
          <a:xfrm>
            <a:off x="457200" y="569786"/>
            <a:ext cx="4572000" cy="384721"/>
          </a:xfrm>
          <a:prstGeom prst="rect">
            <a:avLst/>
          </a:prstGeom>
        </p:spPr>
        <p:txBody>
          <a:bodyPr>
            <a:spAutoFit/>
          </a:bodyPr>
          <a:lstStyle/>
          <a:p>
            <a:pPr>
              <a:spcBef>
                <a:spcPts val="200"/>
              </a:spcBef>
              <a:spcAft>
                <a:spcPts val="200"/>
              </a:spcAft>
            </a:pPr>
            <a:r>
              <a:rPr lang="en-US" sz="1900" b="1" dirty="0" smtClean="0">
                <a:solidFill>
                  <a:schemeClr val="accent5">
                    <a:lumMod val="75000"/>
                  </a:schemeClr>
                </a:solidFill>
                <a:latin typeface="Arial" pitchFamily="34" charset="0"/>
                <a:cs typeface="Arial" pitchFamily="34" charset="0"/>
              </a:rPr>
              <a:t>Shock Response Spectrum</a:t>
            </a:r>
            <a:endParaRPr lang="en-US" sz="1900" b="1" dirty="0">
              <a:solidFill>
                <a:schemeClr val="accent5">
                  <a:lumMod val="75000"/>
                </a:schemeClr>
              </a:solidFill>
              <a:latin typeface="Arial" pitchFamily="34" charset="0"/>
              <a:cs typeface="Arial" pitchFamily="34" charset="0"/>
            </a:endParaRP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6" name="TextBox 5"/>
          <p:cNvSpPr txBox="1"/>
          <p:nvPr/>
        </p:nvSpPr>
        <p:spPr>
          <a:xfrm>
            <a:off x="838200" y="2133600"/>
            <a:ext cx="7010400" cy="646331"/>
          </a:xfrm>
          <a:prstGeom prst="rect">
            <a:avLst/>
          </a:prstGeom>
          <a:noFill/>
        </p:spPr>
        <p:txBody>
          <a:bodyPr wrap="square" rtlCol="0">
            <a:spAutoFit/>
          </a:bodyPr>
          <a:lstStyle/>
          <a:p>
            <a:endParaRPr lang="en-US" dirty="0" smtClean="0"/>
          </a:p>
          <a:p>
            <a:endParaRPr lang="en-US" dirty="0" smtClean="0"/>
          </a:p>
        </p:txBody>
      </p:sp>
      <p:pic>
        <p:nvPicPr>
          <p:cNvPr id="164869" name="Picture 5"/>
          <p:cNvPicPr>
            <a:picLocks noChangeAspect="1" noChangeArrowheads="1"/>
          </p:cNvPicPr>
          <p:nvPr/>
        </p:nvPicPr>
        <p:blipFill>
          <a:blip r:embed="rId3" cstate="print"/>
          <a:srcRect/>
          <a:stretch>
            <a:fillRect/>
          </a:stretch>
        </p:blipFill>
        <p:spPr bwMode="auto">
          <a:xfrm>
            <a:off x="1371600" y="1676400"/>
            <a:ext cx="5830887" cy="4338637"/>
          </a:xfrm>
          <a:prstGeom prst="rect">
            <a:avLst/>
          </a:prstGeom>
          <a:noFill/>
          <a:ln w="9525">
            <a:noFill/>
            <a:miter lim="800000"/>
            <a:headEnd/>
            <a:tailEnd/>
          </a:ln>
          <a:effectLst/>
        </p:spPr>
      </p:pic>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94</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SDOF Modal Transient</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6" name="TextBox 5"/>
          <p:cNvSpPr txBox="1"/>
          <p:nvPr/>
        </p:nvSpPr>
        <p:spPr>
          <a:xfrm>
            <a:off x="990600" y="4648200"/>
            <a:ext cx="7010400" cy="1585049"/>
          </a:xfrm>
          <a:prstGeom prst="rect">
            <a:avLst/>
          </a:prstGeom>
          <a:noFill/>
        </p:spPr>
        <p:txBody>
          <a:bodyPr wrap="square" rtlCol="0">
            <a:spAutoFit/>
          </a:bodyPr>
          <a:lstStyle/>
          <a:p>
            <a:pPr>
              <a:spcBef>
                <a:spcPts val="600"/>
              </a:spcBef>
              <a:spcAft>
                <a:spcPts val="600"/>
              </a:spcAft>
            </a:pPr>
            <a:r>
              <a:rPr lang="en-US" dirty="0" smtClean="0"/>
              <a:t>Assume a circuit board with fn = 600 Hz,  Q=10</a:t>
            </a:r>
          </a:p>
          <a:p>
            <a:pPr>
              <a:spcBef>
                <a:spcPts val="600"/>
              </a:spcBef>
              <a:spcAft>
                <a:spcPts val="600"/>
              </a:spcAft>
            </a:pPr>
            <a:r>
              <a:rPr lang="en-US" dirty="0" smtClean="0"/>
              <a:t>Apply the reconstructed acceleration time history as a base input.</a:t>
            </a:r>
          </a:p>
          <a:p>
            <a:pPr>
              <a:spcBef>
                <a:spcPts val="600"/>
              </a:spcBef>
              <a:spcAft>
                <a:spcPts val="600"/>
              </a:spcAft>
            </a:pPr>
            <a:r>
              <a:rPr lang="en-US" dirty="0" smtClean="0"/>
              <a:t>Use </a:t>
            </a:r>
            <a:r>
              <a:rPr lang="en-US" dirty="0" err="1" smtClean="0"/>
              <a:t>arbit.m</a:t>
            </a:r>
            <a:endParaRPr lang="en-US" dirty="0" smtClean="0"/>
          </a:p>
          <a:p>
            <a:endParaRPr lang="en-US" dirty="0" smtClean="0"/>
          </a:p>
        </p:txBody>
      </p:sp>
      <p:pic>
        <p:nvPicPr>
          <p:cNvPr id="7" name="Picture 63" descr="sdd2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6800" y="1524000"/>
            <a:ext cx="6391275" cy="233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95</a:t>
            </a:fld>
            <a:endParaRPr lang="en-US"/>
          </a:p>
        </p:txBody>
      </p:sp>
      <p:sp>
        <p:nvSpPr>
          <p:cNvPr id="5" name="Rectangle 4"/>
          <p:cNvSpPr/>
          <p:nvPr/>
        </p:nvSpPr>
        <p:spPr>
          <a:xfrm>
            <a:off x="457200" y="569786"/>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SDOF Response </a:t>
            </a:r>
            <a:r>
              <a:rPr lang="en-US" b="1" dirty="0" smtClean="0">
                <a:solidFill>
                  <a:schemeClr val="accent5">
                    <a:lumMod val="75000"/>
                  </a:schemeClr>
                </a:solidFill>
                <a:latin typeface="Arial" pitchFamily="34" charset="0"/>
                <a:cs typeface="Arial" pitchFamily="34" charset="0"/>
              </a:rPr>
              <a:t>to Synthesis</a:t>
            </a:r>
            <a:endParaRPr lang="en-US" b="1" dirty="0">
              <a:solidFill>
                <a:schemeClr val="accent5">
                  <a:lumMod val="75000"/>
                </a:schemeClr>
              </a:solidFill>
              <a:latin typeface="Arial" pitchFamily="34" charset="0"/>
              <a:cs typeface="Arial" pitchFamily="34" charset="0"/>
            </a:endParaRP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6" name="TextBox 5"/>
          <p:cNvSpPr txBox="1"/>
          <p:nvPr/>
        </p:nvSpPr>
        <p:spPr>
          <a:xfrm>
            <a:off x="838200" y="2133600"/>
            <a:ext cx="7010400" cy="646331"/>
          </a:xfrm>
          <a:prstGeom prst="rect">
            <a:avLst/>
          </a:prstGeom>
          <a:noFill/>
        </p:spPr>
        <p:txBody>
          <a:bodyPr wrap="square" rtlCol="0">
            <a:spAutoFit/>
          </a:bodyPr>
          <a:lstStyle/>
          <a:p>
            <a:endParaRPr lang="en-US" dirty="0" smtClean="0"/>
          </a:p>
          <a:p>
            <a:endParaRPr lang="en-US" dirty="0" smtClean="0"/>
          </a:p>
        </p:txBody>
      </p:sp>
      <p:sp>
        <p:nvSpPr>
          <p:cNvPr id="8" name="TextBox 7"/>
          <p:cNvSpPr txBox="1"/>
          <p:nvPr/>
        </p:nvSpPr>
        <p:spPr>
          <a:xfrm>
            <a:off x="609600" y="1295400"/>
            <a:ext cx="7772400" cy="4832092"/>
          </a:xfrm>
          <a:prstGeom prst="rect">
            <a:avLst/>
          </a:prstGeom>
          <a:noFill/>
        </p:spPr>
        <p:txBody>
          <a:bodyPr wrap="square" rtlCol="0">
            <a:spAutoFit/>
          </a:bodyPr>
          <a:lstStyle/>
          <a:p>
            <a:r>
              <a:rPr lang="en-US" sz="1400" dirty="0" smtClean="0">
                <a:cs typeface="Courier New" pitchFamily="49" charset="0"/>
              </a:rPr>
              <a:t>&gt;&gt; </a:t>
            </a:r>
            <a:r>
              <a:rPr lang="en-US" sz="1400" dirty="0" err="1" smtClean="0">
                <a:cs typeface="Courier New" pitchFamily="49" charset="0"/>
              </a:rPr>
              <a:t>arbit</a:t>
            </a:r>
            <a:endParaRPr lang="en-US" sz="1400" dirty="0" smtClean="0">
              <a:cs typeface="Courier New" pitchFamily="49" charset="0"/>
            </a:endParaRPr>
          </a:p>
          <a:p>
            <a:r>
              <a:rPr lang="en-US" sz="1400" dirty="0" smtClean="0">
                <a:cs typeface="Courier New" pitchFamily="49" charset="0"/>
              </a:rPr>
              <a:t> </a:t>
            </a:r>
          </a:p>
          <a:p>
            <a:r>
              <a:rPr lang="en-US" sz="1400" dirty="0" smtClean="0">
                <a:cs typeface="Courier New" pitchFamily="49" charset="0"/>
              </a:rPr>
              <a:t> </a:t>
            </a:r>
            <a:r>
              <a:rPr lang="en-US" sz="1400" dirty="0" err="1" smtClean="0">
                <a:cs typeface="Courier New" pitchFamily="49" charset="0"/>
              </a:rPr>
              <a:t>arbit.m</a:t>
            </a:r>
            <a:r>
              <a:rPr lang="en-US" sz="1400" dirty="0" smtClean="0">
                <a:cs typeface="Courier New" pitchFamily="49" charset="0"/>
              </a:rPr>
              <a:t>   </a:t>
            </a:r>
            <a:r>
              <a:rPr lang="en-US" sz="1400" dirty="0" err="1" smtClean="0">
                <a:cs typeface="Courier New" pitchFamily="49" charset="0"/>
              </a:rPr>
              <a:t>ver</a:t>
            </a:r>
            <a:r>
              <a:rPr lang="en-US" sz="1400" dirty="0" smtClean="0">
                <a:cs typeface="Courier New" pitchFamily="49" charset="0"/>
              </a:rPr>
              <a:t> 2.5   November 11, 2010</a:t>
            </a:r>
          </a:p>
          <a:p>
            <a:r>
              <a:rPr lang="en-US" sz="1400" dirty="0" smtClean="0">
                <a:cs typeface="Courier New" pitchFamily="49" charset="0"/>
              </a:rPr>
              <a:t> by Tom Irvine   Email: tomirvine@aol.com</a:t>
            </a:r>
          </a:p>
          <a:p>
            <a:r>
              <a:rPr lang="en-US" sz="1400" dirty="0" smtClean="0">
                <a:cs typeface="Courier New" pitchFamily="49" charset="0"/>
              </a:rPr>
              <a:t> </a:t>
            </a:r>
          </a:p>
          <a:p>
            <a:r>
              <a:rPr lang="en-US" sz="1400" dirty="0" smtClean="0">
                <a:cs typeface="Courier New" pitchFamily="49" charset="0"/>
              </a:rPr>
              <a:t> This program calculates the response of a single-degree-of-freedom system to an arbitrary base input time history. </a:t>
            </a:r>
          </a:p>
          <a:p>
            <a:r>
              <a:rPr lang="en-US" sz="1400" dirty="0" smtClean="0">
                <a:cs typeface="Courier New" pitchFamily="49" charset="0"/>
              </a:rPr>
              <a:t> </a:t>
            </a:r>
          </a:p>
          <a:p>
            <a:r>
              <a:rPr lang="en-US" sz="1400" dirty="0" smtClean="0">
                <a:cs typeface="Courier New" pitchFamily="49" charset="0"/>
              </a:rPr>
              <a:t> The input time history must have two columns: time(sec) &amp; </a:t>
            </a:r>
            <a:r>
              <a:rPr lang="en-US" sz="1400" dirty="0" err="1" smtClean="0">
                <a:cs typeface="Courier New" pitchFamily="49" charset="0"/>
              </a:rPr>
              <a:t>accel</a:t>
            </a:r>
            <a:r>
              <a:rPr lang="en-US" sz="1400" dirty="0" smtClean="0">
                <a:cs typeface="Courier New" pitchFamily="49" charset="0"/>
              </a:rPr>
              <a:t>(G)</a:t>
            </a:r>
          </a:p>
          <a:p>
            <a:r>
              <a:rPr lang="en-US" sz="1400" dirty="0" smtClean="0">
                <a:cs typeface="Courier New" pitchFamily="49" charset="0"/>
              </a:rPr>
              <a:t> </a:t>
            </a:r>
          </a:p>
          <a:p>
            <a:r>
              <a:rPr lang="en-US" sz="1400" dirty="0" smtClean="0">
                <a:cs typeface="Courier New" pitchFamily="49" charset="0"/>
              </a:rPr>
              <a:t> Select file input method </a:t>
            </a:r>
          </a:p>
          <a:p>
            <a:r>
              <a:rPr lang="en-US" sz="1400" dirty="0" smtClean="0">
                <a:cs typeface="Courier New" pitchFamily="49" charset="0"/>
              </a:rPr>
              <a:t>   1=external ASCII file </a:t>
            </a:r>
          </a:p>
          <a:p>
            <a:r>
              <a:rPr lang="en-US" sz="1400" dirty="0" smtClean="0">
                <a:cs typeface="Courier New" pitchFamily="49" charset="0"/>
              </a:rPr>
              <a:t>   2=file preloaded into </a:t>
            </a:r>
            <a:r>
              <a:rPr lang="en-US" sz="1400" dirty="0" err="1" smtClean="0">
                <a:cs typeface="Courier New" pitchFamily="49" charset="0"/>
              </a:rPr>
              <a:t>Matlab</a:t>
            </a:r>
            <a:r>
              <a:rPr lang="en-US" sz="1400" dirty="0" smtClean="0">
                <a:cs typeface="Courier New" pitchFamily="49" charset="0"/>
              </a:rPr>
              <a:t> </a:t>
            </a:r>
          </a:p>
          <a:p>
            <a:r>
              <a:rPr lang="en-US" sz="1400" dirty="0" smtClean="0">
                <a:cs typeface="Courier New" pitchFamily="49" charset="0"/>
              </a:rPr>
              <a:t>   3=Excel file </a:t>
            </a:r>
          </a:p>
          <a:p>
            <a:r>
              <a:rPr lang="en-US" sz="1400" dirty="0" smtClean="0">
                <a:cs typeface="Courier New" pitchFamily="49" charset="0"/>
              </a:rPr>
              <a:t>2</a:t>
            </a:r>
          </a:p>
          <a:p>
            <a:r>
              <a:rPr lang="en-US" sz="1400" dirty="0" smtClean="0">
                <a:cs typeface="Courier New" pitchFamily="49" charset="0"/>
              </a:rPr>
              <a:t> Enter the matrix name: </a:t>
            </a:r>
            <a:r>
              <a:rPr lang="en-US" sz="1400" dirty="0" err="1" smtClean="0"/>
              <a:t>accel_base</a:t>
            </a:r>
            <a:endParaRPr lang="en-US" sz="1400" dirty="0" smtClean="0">
              <a:cs typeface="Courier New" pitchFamily="49" charset="0"/>
            </a:endParaRPr>
          </a:p>
          <a:p>
            <a:r>
              <a:rPr lang="en-US" sz="1400" dirty="0" smtClean="0">
                <a:cs typeface="Courier New" pitchFamily="49" charset="0"/>
              </a:rPr>
              <a:t> </a:t>
            </a:r>
          </a:p>
          <a:p>
            <a:r>
              <a:rPr lang="en-US" sz="1400" dirty="0" smtClean="0">
                <a:cs typeface="Courier New" pitchFamily="49" charset="0"/>
              </a:rPr>
              <a:t> Enter the natural frequency (Hz)  600</a:t>
            </a:r>
          </a:p>
          <a:p>
            <a:r>
              <a:rPr lang="en-US" sz="1400" dirty="0" smtClean="0">
                <a:cs typeface="Courier New" pitchFamily="49" charset="0"/>
              </a:rPr>
              <a:t> </a:t>
            </a:r>
          </a:p>
          <a:p>
            <a:r>
              <a:rPr lang="en-US" sz="1400" dirty="0" smtClean="0">
                <a:cs typeface="Courier New" pitchFamily="49" charset="0"/>
              </a:rPr>
              <a:t> Enter damping format:  1= damping ratio   2= Q  2</a:t>
            </a:r>
          </a:p>
          <a:p>
            <a:r>
              <a:rPr lang="en-US" sz="1400" dirty="0" smtClean="0">
                <a:cs typeface="Courier New" pitchFamily="49" charset="0"/>
              </a:rPr>
              <a:t> </a:t>
            </a:r>
          </a:p>
          <a:p>
            <a:r>
              <a:rPr lang="en-US" sz="1400" dirty="0" smtClean="0">
                <a:cs typeface="Courier New" pitchFamily="49" charset="0"/>
              </a:rPr>
              <a:t> Enter the amplification factor (typically Q=10) 10</a:t>
            </a:r>
            <a:endParaRPr lang="en-US" sz="1400" dirty="0">
              <a:cs typeface="Courier New" pitchFamily="49" charset="0"/>
            </a:endParaRPr>
          </a:p>
        </p:txBody>
      </p:sp>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96</a:t>
            </a:fld>
            <a:endParaRPr lang="en-US"/>
          </a:p>
        </p:txBody>
      </p:sp>
      <p:sp>
        <p:nvSpPr>
          <p:cNvPr id="5" name="Rectangle 4"/>
          <p:cNvSpPr/>
          <p:nvPr/>
        </p:nvSpPr>
        <p:spPr>
          <a:xfrm>
            <a:off x="457200" y="569786"/>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SDOF Response Acceleration</a:t>
            </a:r>
            <a:endParaRPr lang="en-US" b="1" dirty="0">
              <a:solidFill>
                <a:schemeClr val="accent5">
                  <a:lumMod val="75000"/>
                </a:schemeClr>
              </a:solidFill>
              <a:latin typeface="Arial" pitchFamily="34" charset="0"/>
              <a:cs typeface="Arial" pitchFamily="34" charset="0"/>
            </a:endParaRP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6" name="TextBox 5"/>
          <p:cNvSpPr txBox="1"/>
          <p:nvPr/>
        </p:nvSpPr>
        <p:spPr>
          <a:xfrm>
            <a:off x="838200" y="2133600"/>
            <a:ext cx="7010400" cy="646331"/>
          </a:xfrm>
          <a:prstGeom prst="rect">
            <a:avLst/>
          </a:prstGeom>
          <a:noFill/>
        </p:spPr>
        <p:txBody>
          <a:bodyPr wrap="square" rtlCol="0">
            <a:spAutoFit/>
          </a:bodyPr>
          <a:lstStyle/>
          <a:p>
            <a:endParaRPr lang="en-US" dirty="0" smtClean="0"/>
          </a:p>
          <a:p>
            <a:endParaRPr lang="en-US" dirty="0" smtClean="0"/>
          </a:p>
        </p:txBody>
      </p:sp>
      <p:sp>
        <p:nvSpPr>
          <p:cNvPr id="7" name="TextBox 6"/>
          <p:cNvSpPr txBox="1"/>
          <p:nvPr/>
        </p:nvSpPr>
        <p:spPr>
          <a:xfrm>
            <a:off x="2438400" y="5791200"/>
            <a:ext cx="4495800" cy="353943"/>
          </a:xfrm>
          <a:prstGeom prst="rect">
            <a:avLst/>
          </a:prstGeom>
          <a:noFill/>
        </p:spPr>
        <p:txBody>
          <a:bodyPr wrap="square" rtlCol="0">
            <a:spAutoFit/>
          </a:bodyPr>
          <a:lstStyle/>
          <a:p>
            <a:r>
              <a:rPr lang="en-US" sz="1400" dirty="0" smtClean="0"/>
              <a:t>Absolute peak is 626 G.   Specification is   600 G at 600 Hz</a:t>
            </a:r>
            <a:r>
              <a:rPr lang="en-US" sz="1700" dirty="0" smtClean="0"/>
              <a:t>.  </a:t>
            </a:r>
            <a:endParaRPr lang="en-US" sz="1700" dirty="0"/>
          </a:p>
        </p:txBody>
      </p:sp>
      <p:pic>
        <p:nvPicPr>
          <p:cNvPr id="168963" name="Picture 3"/>
          <p:cNvPicPr>
            <a:picLocks noChangeAspect="1" noChangeArrowheads="1"/>
          </p:cNvPicPr>
          <p:nvPr/>
        </p:nvPicPr>
        <p:blipFill>
          <a:blip r:embed="rId3" cstate="print"/>
          <a:srcRect/>
          <a:stretch>
            <a:fillRect/>
          </a:stretch>
        </p:blipFill>
        <p:spPr bwMode="auto">
          <a:xfrm>
            <a:off x="1600200" y="1524000"/>
            <a:ext cx="5754687" cy="4089400"/>
          </a:xfrm>
          <a:prstGeom prst="rect">
            <a:avLst/>
          </a:prstGeom>
          <a:noFill/>
          <a:ln w="9525">
            <a:noFill/>
            <a:miter lim="800000"/>
            <a:headEnd/>
            <a:tailEnd/>
          </a:ln>
          <a:effectLst/>
        </p:spPr>
      </p:pic>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97</a:t>
            </a:fld>
            <a:endParaRPr lang="en-US"/>
          </a:p>
        </p:txBody>
      </p:sp>
      <p:sp>
        <p:nvSpPr>
          <p:cNvPr id="5" name="Rectangle 4"/>
          <p:cNvSpPr/>
          <p:nvPr/>
        </p:nvSpPr>
        <p:spPr>
          <a:xfrm>
            <a:off x="457200" y="569786"/>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SDOF Response Relative Displacement</a:t>
            </a:r>
            <a:endParaRPr lang="en-US" b="1" dirty="0">
              <a:solidFill>
                <a:schemeClr val="accent5">
                  <a:lumMod val="75000"/>
                </a:schemeClr>
              </a:solidFill>
              <a:latin typeface="Arial" pitchFamily="34" charset="0"/>
              <a:cs typeface="Arial" pitchFamily="34" charset="0"/>
            </a:endParaRP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6" name="TextBox 5"/>
          <p:cNvSpPr txBox="1"/>
          <p:nvPr/>
        </p:nvSpPr>
        <p:spPr>
          <a:xfrm>
            <a:off x="838200" y="2133600"/>
            <a:ext cx="7010400" cy="646331"/>
          </a:xfrm>
          <a:prstGeom prst="rect">
            <a:avLst/>
          </a:prstGeom>
          <a:noFill/>
        </p:spPr>
        <p:txBody>
          <a:bodyPr wrap="square" rtlCol="0">
            <a:spAutoFit/>
          </a:bodyPr>
          <a:lstStyle/>
          <a:p>
            <a:endParaRPr lang="en-US" dirty="0" smtClean="0"/>
          </a:p>
          <a:p>
            <a:endParaRPr lang="en-US" dirty="0" smtClean="0"/>
          </a:p>
        </p:txBody>
      </p:sp>
      <p:sp>
        <p:nvSpPr>
          <p:cNvPr id="7" name="TextBox 6"/>
          <p:cNvSpPr txBox="1"/>
          <p:nvPr/>
        </p:nvSpPr>
        <p:spPr>
          <a:xfrm>
            <a:off x="3429000" y="5943600"/>
            <a:ext cx="1828800" cy="307777"/>
          </a:xfrm>
          <a:prstGeom prst="rect">
            <a:avLst/>
          </a:prstGeom>
          <a:noFill/>
        </p:spPr>
        <p:txBody>
          <a:bodyPr wrap="square" rtlCol="0">
            <a:spAutoFit/>
          </a:bodyPr>
          <a:lstStyle/>
          <a:p>
            <a:r>
              <a:rPr lang="en-US" sz="1400" dirty="0" smtClean="0"/>
              <a:t>Peak is 0.17 inch.   </a:t>
            </a:r>
            <a:endParaRPr lang="en-US" sz="1400" dirty="0"/>
          </a:p>
        </p:txBody>
      </p:sp>
      <p:pic>
        <p:nvPicPr>
          <p:cNvPr id="167938" name="Picture 2"/>
          <p:cNvPicPr>
            <a:picLocks noChangeAspect="1" noChangeArrowheads="1"/>
          </p:cNvPicPr>
          <p:nvPr/>
        </p:nvPicPr>
        <p:blipFill>
          <a:blip r:embed="rId3" cstate="print"/>
          <a:srcRect/>
          <a:stretch>
            <a:fillRect/>
          </a:stretch>
        </p:blipFill>
        <p:spPr bwMode="auto">
          <a:xfrm>
            <a:off x="1524000" y="1600200"/>
            <a:ext cx="5788025" cy="4089400"/>
          </a:xfrm>
          <a:prstGeom prst="rect">
            <a:avLst/>
          </a:prstGeom>
          <a:noFill/>
          <a:ln w="9525">
            <a:noFill/>
            <a:miter lim="800000"/>
            <a:headEnd/>
            <a:tailEnd/>
          </a:ln>
          <a:effectLst/>
        </p:spPr>
      </p:pic>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98</a:t>
            </a:fld>
            <a:endParaRPr lang="en-US"/>
          </a:p>
        </p:txBody>
      </p:sp>
      <p:sp>
        <p:nvSpPr>
          <p:cNvPr id="5" name="Rectangle 4"/>
          <p:cNvSpPr/>
          <p:nvPr/>
        </p:nvSpPr>
        <p:spPr>
          <a:xfrm>
            <a:off x="457200" y="569786"/>
            <a:ext cx="4572000" cy="400110"/>
          </a:xfrm>
          <a:prstGeom prst="rect">
            <a:avLst/>
          </a:prstGeom>
        </p:spPr>
        <p:txBody>
          <a:bodyPr>
            <a:spAutoFit/>
          </a:bodyPr>
          <a:lstStyle/>
          <a:p>
            <a:pPr>
              <a:spcBef>
                <a:spcPts val="200"/>
              </a:spcBef>
              <a:spcAft>
                <a:spcPts val="200"/>
              </a:spcAft>
            </a:pPr>
            <a:r>
              <a:rPr lang="en-US" sz="2000" b="1" dirty="0" smtClean="0">
                <a:solidFill>
                  <a:schemeClr val="accent5">
                    <a:lumMod val="75000"/>
                  </a:schemeClr>
                </a:solidFill>
                <a:latin typeface="Arial" pitchFamily="34" charset="0"/>
                <a:cs typeface="Arial" pitchFamily="34" charset="0"/>
              </a:rPr>
              <a:t>Peak Amplitudes</a:t>
            </a:r>
            <a:endParaRPr lang="en-US" sz="2000" b="1" dirty="0">
              <a:solidFill>
                <a:schemeClr val="accent5">
                  <a:lumMod val="75000"/>
                </a:schemeClr>
              </a:solidFill>
              <a:latin typeface="Arial" pitchFamily="34" charset="0"/>
              <a:cs typeface="Arial" pitchFamily="34" charset="0"/>
            </a:endParaRP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9" name="TextBox 8"/>
          <p:cNvSpPr txBox="1"/>
          <p:nvPr/>
        </p:nvSpPr>
        <p:spPr>
          <a:xfrm>
            <a:off x="990600" y="1676400"/>
            <a:ext cx="7010400" cy="4001095"/>
          </a:xfrm>
          <a:prstGeom prst="rect">
            <a:avLst/>
          </a:prstGeom>
          <a:noFill/>
        </p:spPr>
        <p:txBody>
          <a:bodyPr wrap="square" rtlCol="0">
            <a:spAutoFit/>
          </a:bodyPr>
          <a:lstStyle/>
          <a:p>
            <a:r>
              <a:rPr lang="en-US" sz="2000" dirty="0" smtClean="0"/>
              <a:t>Absolute peak  acceleration is 626 G.</a:t>
            </a:r>
          </a:p>
          <a:p>
            <a:endParaRPr lang="en-US" sz="2000" dirty="0" smtClean="0"/>
          </a:p>
          <a:p>
            <a:r>
              <a:rPr lang="en-US" sz="2000" dirty="0" smtClean="0"/>
              <a:t>Absolute peak relative displacement is 0.17 inch.   </a:t>
            </a:r>
          </a:p>
          <a:p>
            <a:endParaRPr lang="en-US" sz="2000" dirty="0" smtClean="0"/>
          </a:p>
          <a:p>
            <a:endParaRPr lang="en-US" sz="2000" dirty="0" smtClean="0"/>
          </a:p>
          <a:p>
            <a:r>
              <a:rPr lang="en-US" sz="2000" dirty="0" smtClean="0"/>
              <a:t>For SRS calculations for an SDOF system . . . .</a:t>
            </a:r>
          </a:p>
          <a:p>
            <a:endParaRPr lang="en-US" sz="2000" dirty="0" smtClean="0"/>
          </a:p>
          <a:p>
            <a:r>
              <a:rPr lang="en-US" sz="2000" dirty="0" smtClean="0"/>
              <a:t>       Acceleration / </a:t>
            </a:r>
            <a:r>
              <a:rPr lang="el-GR" sz="2000" dirty="0" smtClean="0"/>
              <a:t>ω</a:t>
            </a:r>
            <a:r>
              <a:rPr lang="en-US" sz="2800" baseline="-12000" dirty="0" smtClean="0"/>
              <a:t>n</a:t>
            </a:r>
            <a:r>
              <a:rPr lang="en-US" sz="2800" baseline="30000" dirty="0" smtClean="0"/>
              <a:t>2</a:t>
            </a:r>
            <a:r>
              <a:rPr lang="en-US" sz="2000" dirty="0" smtClean="0"/>
              <a:t>  ≈  Relative Displacement        </a:t>
            </a:r>
          </a:p>
          <a:p>
            <a:endParaRPr lang="en-US" sz="2000" dirty="0" smtClean="0"/>
          </a:p>
          <a:p>
            <a:endParaRPr lang="en-US" sz="2000" dirty="0" smtClean="0"/>
          </a:p>
          <a:p>
            <a:r>
              <a:rPr lang="en-US" sz="2000" dirty="0" smtClean="0"/>
              <a:t>[ 626G ][ 386 in/sec^2/G] / [ 2 </a:t>
            </a:r>
            <a:r>
              <a:rPr lang="en-US" sz="2000" dirty="0" smtClean="0">
                <a:latin typeface="Symbol" pitchFamily="18" charset="2"/>
              </a:rPr>
              <a:t>p</a:t>
            </a:r>
            <a:r>
              <a:rPr lang="en-US" sz="2000" dirty="0" smtClean="0"/>
              <a:t> (600 Hz) ]^2 = 0.17 inch</a:t>
            </a:r>
          </a:p>
          <a:p>
            <a:endParaRPr lang="en-US" sz="1700" dirty="0" smtClean="0"/>
          </a:p>
          <a:p>
            <a:r>
              <a:rPr lang="en-US" sz="1700" dirty="0" smtClean="0"/>
              <a:t>   </a:t>
            </a:r>
            <a:endParaRPr lang="en-US" sz="1700" dirty="0"/>
          </a:p>
        </p:txBody>
      </p:sp>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fld id="{B484842E-5D5F-47DB-8A50-E3874C6A648E}" type="slidenum">
              <a:rPr lang="en-US" smtClean="0"/>
              <a:pPr/>
              <a:t>99</a:t>
            </a:fld>
            <a:endParaRPr lang="en-US"/>
          </a:p>
        </p:txBody>
      </p:sp>
      <p:sp>
        <p:nvSpPr>
          <p:cNvPr id="5" name="Rectangle 4"/>
          <p:cNvSpPr/>
          <p:nvPr/>
        </p:nvSpPr>
        <p:spPr>
          <a:xfrm>
            <a:off x="457200" y="569786"/>
            <a:ext cx="4572000" cy="369332"/>
          </a:xfrm>
          <a:prstGeom prst="rect">
            <a:avLst/>
          </a:prstGeom>
        </p:spPr>
        <p:txBody>
          <a:bodyPr>
            <a:spAutoFit/>
          </a:bodyPr>
          <a:lstStyle/>
          <a:p>
            <a:pPr>
              <a:spcBef>
                <a:spcPts val="200"/>
              </a:spcBef>
              <a:spcAft>
                <a:spcPts val="200"/>
              </a:spcAft>
            </a:pPr>
            <a:r>
              <a:rPr lang="en-US" b="1" dirty="0" smtClean="0">
                <a:solidFill>
                  <a:schemeClr val="accent5">
                    <a:lumMod val="75000"/>
                  </a:schemeClr>
                </a:solidFill>
                <a:latin typeface="Arial" pitchFamily="34" charset="0"/>
                <a:cs typeface="Arial" pitchFamily="34" charset="0"/>
              </a:rPr>
              <a:t>Program Summary</a:t>
            </a:r>
            <a:endParaRPr lang="en-US" b="1" dirty="0">
              <a:solidFill>
                <a:schemeClr val="accent5">
                  <a:lumMod val="75000"/>
                </a:schemeClr>
              </a:solidFill>
              <a:latin typeface="Arial" pitchFamily="34" charset="0"/>
              <a:cs typeface="Arial" pitchFamily="34" charset="0"/>
            </a:endParaRPr>
          </a:p>
        </p:txBody>
      </p:sp>
      <p:sp>
        <p:nvSpPr>
          <p:cNvPr id="2" name="Rectangle 1"/>
          <p:cNvSpPr/>
          <p:nvPr/>
        </p:nvSpPr>
        <p:spPr>
          <a:xfrm>
            <a:off x="1143000" y="1676400"/>
            <a:ext cx="6629400" cy="1384995"/>
          </a:xfrm>
          <a:prstGeom prst="rect">
            <a:avLst/>
          </a:prstGeom>
        </p:spPr>
        <p:txBody>
          <a:bodyPr wrap="square">
            <a:spAutoFit/>
          </a:bodyPr>
          <a:lstStyle/>
          <a:p>
            <a:pPr algn="ctr"/>
            <a:r>
              <a:rPr lang="en-US" i="1" dirty="0">
                <a:latin typeface="Arial" pitchFamily="34" charset="0"/>
                <a:cs typeface="Arial" pitchFamily="34" charset="0"/>
              </a:rPr>
              <a:t> </a:t>
            </a:r>
          </a:p>
          <a:p>
            <a:endParaRPr lang="en-US" i="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6" name="TextBox 5"/>
          <p:cNvSpPr txBox="1"/>
          <p:nvPr/>
        </p:nvSpPr>
        <p:spPr>
          <a:xfrm>
            <a:off x="533400" y="1524000"/>
            <a:ext cx="7391400" cy="923330"/>
          </a:xfrm>
          <a:prstGeom prst="rect">
            <a:avLst/>
          </a:prstGeom>
          <a:noFill/>
        </p:spPr>
        <p:txBody>
          <a:bodyPr wrap="square" rtlCol="0">
            <a:spAutoFit/>
          </a:bodyPr>
          <a:lstStyle/>
          <a:p>
            <a:endParaRPr lang="en-US" dirty="0" smtClean="0"/>
          </a:p>
          <a:p>
            <a:endParaRPr lang="en-US" dirty="0" smtClean="0"/>
          </a:p>
          <a:p>
            <a:endParaRPr lang="en-US" dirty="0"/>
          </a:p>
        </p:txBody>
      </p:sp>
      <p:sp>
        <p:nvSpPr>
          <p:cNvPr id="7" name="Content Placeholder 2"/>
          <p:cNvSpPr txBox="1">
            <a:spLocks/>
          </p:cNvSpPr>
          <p:nvPr/>
        </p:nvSpPr>
        <p:spPr>
          <a:xfrm>
            <a:off x="838200" y="1371600"/>
            <a:ext cx="7543800" cy="4114800"/>
          </a:xfrm>
          <a:prstGeom prst="rect">
            <a:avLst/>
          </a:prstGeom>
        </p:spPr>
        <p:txBody>
          <a:bodyPr vert="horz" lIns="91440" tIns="45720" rIns="91440" bIns="45720" rtlCol="0">
            <a:normAutofit/>
          </a:bodyPr>
          <a:lstStyle/>
          <a:p>
            <a:pPr marL="0" marR="0" lvl="0" indent="0" defTabSz="914400" rtl="0" eaLnBrk="1" fontAlgn="auto" latinLnBrk="0" hangingPunct="1">
              <a:lnSpc>
                <a:spcPts val="2800"/>
              </a:lnSpc>
              <a:spcBef>
                <a:spcPct val="20000"/>
              </a:spcBef>
              <a:spcAft>
                <a:spcPts val="0"/>
              </a:spcAft>
              <a:buClrTx/>
              <a:buSzTx/>
              <a:buFont typeface="Monotype Sorts" pitchFamily="2" charset="2"/>
              <a:buNone/>
              <a:tabLst/>
              <a:defRPr/>
            </a:pPr>
            <a:r>
              <a:rPr kumimoji="0" lang="en-US" sz="1600" b="0" i="0" u="sng" strike="noStrike" kern="1200" cap="none" spc="0" normalizeH="0" baseline="0" noProof="0" dirty="0" smtClean="0">
                <a:ln>
                  <a:noFill/>
                </a:ln>
                <a:effectLst/>
                <a:uLnTx/>
                <a:uFillTx/>
                <a:ea typeface="+mn-ea"/>
                <a:cs typeface="Arial" pitchFamily="34" charset="0"/>
              </a:rPr>
              <a:t>Programs</a:t>
            </a:r>
          </a:p>
          <a:p>
            <a:pPr marL="0" marR="0" lvl="0" indent="0" defTabSz="914400" rtl="0" eaLnBrk="1" fontAlgn="auto" latinLnBrk="0" hangingPunct="1">
              <a:lnSpc>
                <a:spcPts val="2800"/>
              </a:lnSpc>
              <a:spcBef>
                <a:spcPct val="20000"/>
              </a:spcBef>
              <a:spcAft>
                <a:spcPts val="0"/>
              </a:spcAft>
              <a:buClrTx/>
              <a:buSzTx/>
              <a:buFont typeface="Monotype Sorts" pitchFamily="2" charset="2"/>
              <a:buNone/>
              <a:tabLst/>
              <a:defRPr/>
            </a:pPr>
            <a:r>
              <a:rPr lang="en-US" sz="1600" dirty="0" smtClean="0">
                <a:cs typeface="Arial" pitchFamily="34" charset="0"/>
              </a:rPr>
              <a:t>dboct.exe</a:t>
            </a:r>
            <a:endParaRPr kumimoji="0" lang="en-US" sz="1600" b="0" i="0" u="sng" strike="noStrike" kern="1200" cap="none" spc="0" normalizeH="0" baseline="0" noProof="0" dirty="0" smtClean="0">
              <a:ln>
                <a:noFill/>
              </a:ln>
              <a:effectLst/>
              <a:uLnTx/>
              <a:uFillTx/>
              <a:ea typeface="+mn-ea"/>
              <a:cs typeface="Arial" pitchFamily="34" charset="0"/>
            </a:endParaRPr>
          </a:p>
          <a:p>
            <a:pPr marL="0" marR="0" lvl="0" indent="0" defTabSz="914400" rtl="0" eaLnBrk="1" fontAlgn="auto" latinLnBrk="0" hangingPunct="1">
              <a:lnSpc>
                <a:spcPts val="2800"/>
              </a:lnSpc>
              <a:spcBef>
                <a:spcPct val="20000"/>
              </a:spcBef>
              <a:spcAft>
                <a:spcPts val="0"/>
              </a:spcAft>
              <a:buClrTx/>
              <a:buSzTx/>
              <a:buFont typeface="Monotype Sorts" pitchFamily="2" charset="2"/>
              <a:buNone/>
              <a:tabLst/>
              <a:defRPr/>
            </a:pPr>
            <a:r>
              <a:rPr lang="en-US" sz="1600" dirty="0" err="1" smtClean="0">
                <a:cs typeface="Arial" pitchFamily="34" charset="0"/>
              </a:rPr>
              <a:t>damped_sine_syn.m</a:t>
            </a:r>
            <a:endParaRPr lang="en-US" sz="1600" dirty="0" smtClean="0">
              <a:cs typeface="Arial" pitchFamily="34" charset="0"/>
            </a:endParaRPr>
          </a:p>
          <a:p>
            <a:pPr marL="0" marR="0" lvl="0" indent="0" defTabSz="914400" rtl="0" eaLnBrk="1" fontAlgn="auto" latinLnBrk="0" hangingPunct="1">
              <a:lnSpc>
                <a:spcPts val="2800"/>
              </a:lnSpc>
              <a:spcBef>
                <a:spcPct val="20000"/>
              </a:spcBef>
              <a:spcAft>
                <a:spcPts val="0"/>
              </a:spcAft>
              <a:buClrTx/>
              <a:buSzTx/>
              <a:buFont typeface="Monotype Sorts" pitchFamily="2" charset="2"/>
              <a:buNone/>
              <a:tabLst/>
              <a:defRPr/>
            </a:pPr>
            <a:r>
              <a:rPr lang="en-US" sz="1600" dirty="0" smtClean="0">
                <a:cs typeface="Arial" pitchFamily="34" charset="0"/>
              </a:rPr>
              <a:t>a</a:t>
            </a:r>
            <a:r>
              <a:rPr kumimoji="0" lang="en-US" sz="1600" b="0" i="0" u="none" strike="noStrike" kern="1200" cap="none" spc="0" normalizeH="0" baseline="0" noProof="0" dirty="0" err="1" smtClean="0">
                <a:ln>
                  <a:noFill/>
                </a:ln>
                <a:effectLst/>
                <a:uLnTx/>
                <a:uFillTx/>
                <a:ea typeface="+mn-ea"/>
                <a:cs typeface="Arial" pitchFamily="34" charset="0"/>
              </a:rPr>
              <a:t>rbit.m</a:t>
            </a:r>
            <a:endParaRPr kumimoji="0" lang="en-US" sz="1600" b="0" i="0" u="none" strike="noStrike" kern="1200" cap="none" spc="0" normalizeH="0" baseline="0" noProof="0" dirty="0" smtClean="0">
              <a:ln>
                <a:noFill/>
              </a:ln>
              <a:effectLst/>
              <a:uLnTx/>
              <a:uFillTx/>
              <a:ea typeface="+mn-ea"/>
              <a:cs typeface="Arial" pitchFamily="34" charset="0"/>
            </a:endParaRPr>
          </a:p>
          <a:p>
            <a:pPr marL="0" marR="0" lvl="0" indent="0" defTabSz="914400" rtl="0" eaLnBrk="1" fontAlgn="auto" latinLnBrk="0" hangingPunct="1">
              <a:lnSpc>
                <a:spcPts val="2800"/>
              </a:lnSpc>
              <a:spcBef>
                <a:spcPct val="20000"/>
              </a:spcBef>
              <a:spcAft>
                <a:spcPts val="0"/>
              </a:spcAft>
              <a:buClrTx/>
              <a:buSzTx/>
              <a:buFont typeface="Monotype Sorts" pitchFamily="2" charset="2"/>
              <a:buNone/>
              <a:tabLst/>
              <a:defRPr/>
            </a:pPr>
            <a:endParaRPr lang="en-US" sz="1600" dirty="0" smtClean="0">
              <a:cs typeface="Arial" pitchFamily="34" charset="0"/>
            </a:endParaRPr>
          </a:p>
          <a:p>
            <a:pPr marL="0" marR="0" lvl="0" indent="0" defTabSz="914400" rtl="0" eaLnBrk="1" fontAlgn="auto" latinLnBrk="0" hangingPunct="1">
              <a:spcBef>
                <a:spcPts val="400"/>
              </a:spcBef>
              <a:spcAft>
                <a:spcPts val="400"/>
              </a:spcAft>
              <a:buClrTx/>
              <a:buSzTx/>
              <a:buFont typeface="Monotype Sorts" pitchFamily="2" charset="2"/>
              <a:buNone/>
              <a:tabLst/>
              <a:defRPr/>
            </a:pPr>
            <a:r>
              <a:rPr lang="en-US" sz="1600" u="sng" dirty="0" smtClean="0">
                <a:cs typeface="Arial" pitchFamily="34" charset="0"/>
              </a:rPr>
              <a:t>Additional Program</a:t>
            </a:r>
            <a:endParaRPr kumimoji="0" lang="en-US" sz="1600" b="0" i="0" u="none" strike="noStrike" kern="1200" cap="none" spc="0" normalizeH="0" baseline="0" noProof="0" dirty="0" smtClean="0">
              <a:ln>
                <a:noFill/>
              </a:ln>
              <a:effectLst/>
              <a:uLnTx/>
              <a:uFillTx/>
              <a:ea typeface="+mn-ea"/>
              <a:cs typeface="Arial" pitchFamily="34" charset="0"/>
            </a:endParaRPr>
          </a:p>
          <a:p>
            <a:pPr>
              <a:spcBef>
                <a:spcPts val="400"/>
              </a:spcBef>
              <a:spcAft>
                <a:spcPts val="400"/>
              </a:spcAft>
            </a:pPr>
            <a:r>
              <a:rPr lang="en-US" sz="1600" dirty="0" smtClean="0"/>
              <a:t>Convert acceleration time history to </a:t>
            </a:r>
            <a:r>
              <a:rPr lang="en-US" sz="1600" dirty="0" err="1" smtClean="0"/>
              <a:t>Nastran</a:t>
            </a:r>
            <a:r>
              <a:rPr lang="en-US" sz="1600" dirty="0" smtClean="0"/>
              <a:t> format as preprocessing step.  The file can then be imported into a </a:t>
            </a:r>
            <a:r>
              <a:rPr lang="en-US" sz="1600" dirty="0" err="1" smtClean="0"/>
              <a:t>Femap</a:t>
            </a:r>
            <a:r>
              <a:rPr lang="en-US" sz="1600" dirty="0" smtClean="0"/>
              <a:t> model as function:</a:t>
            </a:r>
          </a:p>
          <a:p>
            <a:endParaRPr lang="en-US" sz="1600" dirty="0" smtClean="0"/>
          </a:p>
          <a:p>
            <a:r>
              <a:rPr lang="en-US" sz="1600" dirty="0" smtClean="0"/>
              <a:t>ne_table2.exe</a:t>
            </a:r>
          </a:p>
          <a:p>
            <a:pPr marL="0" marR="0" lvl="0" indent="0" defTabSz="914400" rtl="0" eaLnBrk="1" fontAlgn="auto" latinLnBrk="0" hangingPunct="1">
              <a:lnSpc>
                <a:spcPts val="2800"/>
              </a:lnSpc>
              <a:spcBef>
                <a:spcPct val="20000"/>
              </a:spcBef>
              <a:spcAft>
                <a:spcPts val="0"/>
              </a:spcAft>
              <a:buClrTx/>
              <a:buSzTx/>
              <a:buFont typeface="Monotype Sorts" pitchFamily="2" charset="2"/>
              <a:buNone/>
              <a:tabLst/>
              <a:defRPr/>
            </a:pPr>
            <a:endParaRPr kumimoji="0" lang="en-US" sz="1800" b="0" i="0" u="none" strike="noStrike" kern="1200" cap="none" spc="0" normalizeH="0" baseline="0" noProof="0" dirty="0" smtClean="0">
              <a:ln>
                <a:noFill/>
              </a:ln>
              <a:effectLst/>
              <a:uLnTx/>
              <a:uFillTx/>
              <a:latin typeface="Arial" pitchFamily="34" charset="0"/>
              <a:ea typeface="+mn-ea"/>
              <a:cs typeface="Arial" pitchFamily="34" charset="0"/>
            </a:endParaRPr>
          </a:p>
          <a:p>
            <a:pPr marL="0" marR="0" lvl="0" indent="0" algn="ctr" defTabSz="914400" rtl="0" eaLnBrk="1" fontAlgn="auto" latinLnBrk="0" hangingPunct="1">
              <a:lnSpc>
                <a:spcPts val="2800"/>
              </a:lnSpc>
              <a:spcBef>
                <a:spcPct val="20000"/>
              </a:spcBef>
              <a:spcAft>
                <a:spcPts val="0"/>
              </a:spcAft>
              <a:buClrTx/>
              <a:buSzTx/>
              <a:buFont typeface="Monotype Sorts" pitchFamily="2" charset="2"/>
              <a:buNone/>
              <a:tabLst/>
              <a:defRPr/>
            </a:pPr>
            <a:endPar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Tree>
    <p:custDataLst>
      <p:tags r:id="rId1"/>
    </p:custDataLst>
    <p:extLst>
      <p:ext uri="{BB962C8B-B14F-4D97-AF65-F5344CB8AC3E}">
        <p14:creationId xmlns="" xmlns:p14="http://schemas.microsoft.com/office/powerpoint/2010/main" val="307840888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VIDEO_FILES_RECORD" val="&lt;Videos&gt;&lt;Video Name=&quot;HS_SRS_421_1_09937.flv&quot; Position=&quot;1&quot; SlideID=&quot;421&quot;/&gt;&lt;/Videos&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Unit 21 SRS Classical Pulses&quot;/&gt;&lt;property id=&quot;20144&quot; value=&quot;1&quot;/&gt;&lt;property id=&quot;20146&quot; value=&quot;0&quot;/&gt;&lt;property id=&quot;20147&quot; value=&quot;0&quot;/&gt;&lt;property id=&quot;20148&quot; value=&quot;5&quot;/&gt;&lt;property id=&quot;20184&quot; value=&quot;7&quot;/&gt;&lt;property id=&quot;20224&quot; value=&quot;C:\Users\Tom Irvine\Documents\My Adobe Presentations\u3&quot;/&gt;&lt;property id=&quot;20226&quot; value=&quot;C:\unit_21\NA_Unit_21_PP.pptx&quot;/&gt;&lt;property id=&quot;20250&quot; value=&quot;7&quot;/&gt;&lt;property id=&quot;20251&quot; value=&quot;0&quot;/&gt;&lt;property id=&quot;20259&quot; value=&quot;0&quot;/&gt;&lt;property id=&quot;20501&quot; value=&quot;C:\Unit_21\&quot;/&gt;&lt;object type=&quot;8&quot; unique_id=&quot;10122&quot;&gt;&lt;/object&gt;&lt;object type=&quot;2&quot; unique_id=&quot;10123&quot;&gt;&lt;object type=&quot;3&quot; unique_id=&quot;10124&quot;&gt;&lt;property id=&quot;20148&quot; value=&quot;5&quot;/&gt;&lt;property id=&quot;20300&quot; value=&quot;Slide 1&quot;/&gt;&lt;property id=&quot;20301&quot; value=&quot;Title Page&quot;/&gt;&lt;property id=&quot;20303&quot; value=&quot;-1&quot;/&gt;&lt;property id=&quot;20307&quot; value=&quot;256&quot;/&gt;&lt;property id=&quot;20309&quot; value=&quot;-1&quot;/&gt;&lt;/object&gt;&lt;object type=&quot;3&quot; unique_id=&quot;10357&quot;&gt;&lt;property id=&quot;20148&quot; value=&quot;5&quot;/&gt;&lt;property id=&quot;20300&quot; value=&quot;Slide 2 - &amp;quot;This presentation is sponsored by&amp;quot;&quot;/&gt;&lt;property id=&quot;20301&quot; value=&quot;Sponsor&quot;/&gt;&lt;property id=&quot;20303&quot; value=&quot;-1&quot;/&gt;&lt;property id=&quot;20307&quot; value=&quot;275&quot;/&gt;&lt;property id=&quot;20309&quot; value=&quot;-1&quot;/&gt;&lt;/object&gt;&lt;object type=&quot;3&quot; unique_id=&quot;10358&quot;&gt;&lt;property id=&quot;20148&quot; value=&quot;5&quot;/&gt;&lt;property id=&quot;20300&quot; value=&quot;Slide 3 - &amp;quot;      Contact Information&amp;quot;&quot;/&gt;&lt;property id=&quot;20301&quot; value=&quot;Contact&quot;/&gt;&lt;property id=&quot;20303&quot; value=&quot;-1&quot;/&gt;&lt;property id=&quot;20307&quot; value=&quot;276&quot;/&gt;&lt;property id=&quot;20309&quot; value=&quot;-1&quot;/&gt;&lt;/object&gt;&lt;object type=&quot;3&quot; unique_id=&quot;41685&quot;&gt;&lt;property id=&quot;20148&quot; value=&quot;5&quot;/&gt;&lt;property id=&quot;20300&quot; value=&quot;Slide 4&quot;/&gt;&lt;property id=&quot;20301&quot; value=&quot;Classical Pulse Introduction &quot;/&gt;&lt;property id=&quot;20303&quot; value=&quot;-1&quot;/&gt;&lt;property id=&quot;20307&quot; value=&quot;405&quot;/&gt;&lt;property id=&quot;20309&quot; value=&quot;-1&quot;/&gt;&lt;/object&gt;&lt;object type=&quot;3&quot; unique_id=&quot;47517&quot;&gt;&lt;property id=&quot;20148&quot; value=&quot;5&quot;/&gt;&lt;property id=&quot;20300&quot; value=&quot;Slide 15&quot;/&gt;&lt;property id=&quot;20301&quot; value=&quot;SDOF System &quot;/&gt;&lt;property id=&quot;20303&quot; value=&quot;-1&quot;/&gt;&lt;property id=&quot;20307&quot; value=&quot;407&quot;/&gt;&lt;property id=&quot;20309&quot; value=&quot;-1&quot;/&gt;&lt;/object&gt;&lt;object type=&quot;3&quot; unique_id=&quot;47683&quot;&gt;&lt;property id=&quot;20148&quot; value=&quot;5&quot;/&gt;&lt;property id=&quot;20300&quot; value=&quot;Slide 16&quot;/&gt;&lt;property id=&quot;20301&quot; value=&quot;Free Body Diagram &quot;/&gt;&lt;property id=&quot;20303&quot; value=&quot;-1&quot;/&gt;&lt;property id=&quot;20307&quot; value=&quot;410&quot;/&gt;&lt;property id=&quot;20309&quot; value=&quot;-1&quot;/&gt;&lt;/object&gt;&lt;object type=&quot;3&quot; unique_id=&quot;47684&quot;&gt;&lt;property id=&quot;20148&quot; value=&quot;5&quot;/&gt;&lt;property id=&quot;20300&quot; value=&quot;Slide 17&quot;/&gt;&lt;property id=&quot;20301&quot; value=&quot;Derivation&quot;/&gt;&lt;property id=&quot;20303&quot; value=&quot;-1&quot;/&gt;&lt;property id=&quot;20307&quot; value=&quot;412&quot;/&gt;&lt;property id=&quot;20309&quot; value=&quot;-1&quot;/&gt;&lt;/object&gt;&lt;object type=&quot;3&quot; unique_id=&quot;47685&quot;&gt;&lt;property id=&quot;20148&quot; value=&quot;5&quot;/&gt;&lt;property id=&quot;20300&quot; value=&quot;Slide 19&quot;/&gt;&lt;property id=&quot;20301&quot; value=&quot;Base Excitation &quot;/&gt;&lt;property id=&quot;20303&quot; value=&quot;-1&quot;/&gt;&lt;property id=&quot;20307&quot; value=&quot;413&quot;/&gt;&lt;property id=&quot;20309&quot; value=&quot;-1&quot;/&gt;&lt;/object&gt;&lt;object type=&quot;3&quot; unique_id=&quot;47686&quot;&gt;&lt;property id=&quot;20148&quot; value=&quot;5&quot;/&gt;&lt;property id=&quot;20300&quot; value=&quot;Slide 5&quot;/&gt;&lt;property id=&quot;20301&quot; value=&quot;Shock Test Machine &quot;/&gt;&lt;property id=&quot;20303&quot; value=&quot;-1&quot;/&gt;&lt;property id=&quot;20307&quot; value=&quot;414&quot;/&gt;&lt;property id=&quot;20309&quot; value=&quot;-1&quot;/&gt;&lt;/object&gt;&lt;object type=&quot;3&quot; unique_id=&quot;47687&quot;&gt;&lt;property id=&quot;20148&quot; value=&quot;5&quot;/&gt;&lt;property id=&quot;20300&quot; value=&quot;Slide 28&quot;/&gt;&lt;property id=&quot;20301&quot; value=&quot;Program Summary &quot;/&gt;&lt;property id=&quot;20303&quot; value=&quot;-1&quot;/&gt;&lt;property id=&quot;20307&quot; value=&quot;411&quot;/&gt;&lt;property id=&quot;20309&quot; value=&quot;-1&quot;/&gt;&lt;/object&gt;&lt;object type=&quot;3&quot; unique_id=&quot;47824&quot;&gt;&lt;property id=&quot;20148&quot; value=&quot;5&quot;/&gt;&lt;property id=&quot;20300&quot; value=&quot;Slide 22&quot;/&gt;&lt;property id=&quot;20301&quot; value=&quot;SDOF Response 10 Hz&quot;/&gt;&lt;property id=&quot;20303&quot; value=&quot;-1&quot;/&gt;&lt;property id=&quot;20307&quot; value=&quot;415&quot;/&gt;&lt;property id=&quot;20309&quot; value=&quot;-1&quot;/&gt;&lt;/object&gt;&lt;object type=&quot;3&quot; unique_id=&quot;47825&quot;&gt;&lt;property id=&quot;20148&quot; value=&quot;5&quot;/&gt;&lt;property id=&quot;20300&quot; value=&quot;Slide 26&quot;/&gt;&lt;property id=&quot;20301&quot; value=&quot;halfsine.m - SRS&quot;/&gt;&lt;property id=&quot;20303&quot; value=&quot;-1&quot;/&gt;&lt;property id=&quot;20307&quot; value=&quot;416&quot;/&gt;&lt;property id=&quot;20309&quot; value=&quot;-1&quot;/&gt;&lt;/object&gt;&lt;object type=&quot;3&quot; unique_id=&quot;48282&quot;&gt;&lt;property id=&quot;20148&quot; value=&quot;5&quot;/&gt;&lt;property id=&quot;20300&quot; value=&quot;Slide 6&quot;/&gt;&lt;property id=&quot;20301&quot; value=&quot;Half-sine Base Input &quot;/&gt;&lt;property id=&quot;20303&quot; value=&quot;-1&quot;/&gt;&lt;property id=&quot;20307&quot; value=&quot;420&quot;/&gt;&lt;property id=&quot;20309&quot; value=&quot;-1&quot;/&gt;&lt;/object&gt;&lt;object type=&quot;3&quot; unique_id=&quot;48284&quot;&gt;&lt;property id=&quot;20148&quot; value=&quot;5&quot;/&gt;&lt;property id=&quot;20300&quot; value=&quot;Slide 9&quot;/&gt;&lt;property id=&quot;20301&quot; value=&quot;SDOF Systems at Rest&quot;/&gt;&lt;property id=&quot;20303&quot; value=&quot;-1&quot;/&gt;&lt;property id=&quot;20307&quot; value=&quot;422&quot;/&gt;&lt;property id=&quot;20309&quot; value=&quot;-1&quot;/&gt;&lt;/object&gt;&lt;object type=&quot;3&quot; unique_id=&quot;48285&quot;&gt;&lt;property id=&quot;20148&quot; value=&quot;5&quot;/&gt;&lt;property id=&quot;20300&quot; value=&quot;Slide 10&quot;/&gt;&lt;property id=&quot;20301&quot; value=&quot;SDOF Responses at Peak Input&quot;/&gt;&lt;property id=&quot;20303&quot; value=&quot;-1&quot;/&gt;&lt;property id=&quot;20307&quot; value=&quot;423&quot;/&gt;&lt;property id=&quot;20309&quot; value=&quot;-1&quot;/&gt;&lt;/object&gt;&lt;object type=&quot;3&quot; unique_id=&quot;48286&quot;&gt;&lt;property id=&quot;20148&quot; value=&quot;5&quot;/&gt;&lt;property id=&quot;20300&quot; value=&quot;Slide 11&quot;/&gt;&lt;property id=&quot;20301&quot; value=&quot;SDOF Responses Near End&quot;/&gt;&lt;property id=&quot;20303&quot; value=&quot;-1&quot;/&gt;&lt;property id=&quot;20307&quot; value=&quot;424&quot;/&gt;&lt;property id=&quot;20309&quot; value=&quot;-1&quot;/&gt;&lt;/object&gt;&lt;object type=&quot;3&quot; unique_id=&quot;48287&quot;&gt;&lt;property id=&quot;20148&quot; value=&quot;5&quot;/&gt;&lt;property id=&quot;20300&quot; value=&quot;Slide 12&quot;/&gt;&lt;property id=&quot;20301&quot; value=&quot;Soft Mounted Systems &quot;/&gt;&lt;property id=&quot;20303&quot; value=&quot;-1&quot;/&gt;&lt;property id=&quot;20307&quot; value=&quot;425&quot;/&gt;&lt;property id=&quot;20309&quot; value=&quot;-1&quot;/&gt;&lt;/object&gt;&lt;object type=&quot;3&quot; unique_id=&quot;49090&quot;&gt;&lt;property id=&quot;20148&quot; value=&quot;5&quot;/&gt;&lt;property id=&quot;20300&quot; value=&quot;Slide 7&quot;/&gt;&lt;property id=&quot;20301&quot; value=&quot;SDOF Systems at Rest&quot;/&gt;&lt;property id=&quot;20303&quot; value=&quot;-1&quot;/&gt;&lt;property id=&quot;20307&quot; value=&quot;428&quot;/&gt;&lt;property id=&quot;20309&quot; value=&quot;-1&quot;/&gt;&lt;/object&gt;&lt;object type=&quot;3&quot; unique_id=&quot;49533&quot;&gt;&lt;property id=&quot;20148&quot; value=&quot;5&quot;/&gt;&lt;property id=&quot;20300&quot; value=&quot;Slide 13&quot;/&gt;&lt;property id=&quot;20301&quot; value=&quot;Isolated Avionics Box&quot;/&gt;&lt;property id=&quot;20303&quot; value=&quot;-1&quot;/&gt;&lt;property id=&quot;20307&quot; value=&quot;429&quot;/&gt;&lt;property id=&quot;20309&quot; value=&quot;-1&quot;/&gt;&lt;/object&gt;&lt;object type=&quot;3&quot; unique_id=&quot;49534&quot;&gt;&lt;property id=&quot;20148&quot; value=&quot;5&quot;/&gt;&lt;property id=&quot;20300&quot; value=&quot;Slide 14&quot;/&gt;&lt;property id=&quot;20301&quot; value=&quot;Hardmounted Systems&quot;/&gt;&lt;property id=&quot;20303&quot; value=&quot;-1&quot;/&gt;&lt;property id=&quot;20307&quot; value=&quot;430&quot;/&gt;&lt;property id=&quot;20309&quot; value=&quot;-1&quot;/&gt;&lt;/object&gt;&lt;object type=&quot;3&quot; unique_id=&quot;49685&quot;&gt;&lt;property id=&quot;20148&quot; value=&quot;5&quot;/&gt;&lt;property id=&quot;20300&quot; value=&quot;Slide 18&quot;/&gt;&lt;property id=&quot;20301&quot; value=&quot;Derivation (cont.) &quot;/&gt;&lt;property id=&quot;20303&quot; value=&quot;-1&quot;/&gt;&lt;property id=&quot;20307&quot; value=&quot;431&quot;/&gt;&lt;property id=&quot;20309&quot; value=&quot;-1&quot;/&gt;&lt;/object&gt;&lt;object type=&quot;3&quot; unique_id=&quot;50609&quot;&gt;&lt;property id=&quot;20148&quot; value=&quot;5&quot;/&gt;&lt;property id=&quot;20300&quot; value=&quot;Slide 20&quot;/&gt;&lt;property id=&quot;20301&quot; value=&quot;SDOF Example &quot;/&gt;&lt;property id=&quot;20303&quot; value=&quot;-1&quot;/&gt;&lt;property id=&quot;20307&quot; value=&quot;432&quot;/&gt;&lt;property id=&quot;20309&quot; value=&quot;-1&quot;/&gt;&lt;/object&gt;&lt;object type=&quot;3&quot; unique_id=&quot;50611&quot;&gt;&lt;property id=&quot;20148&quot; value=&quot;5&quot;/&gt;&lt;property id=&quot;20300&quot; value=&quot;Slide 25&quot;/&gt;&lt;property id=&quot;20301&quot; value=&quot;Summary of Three Cases&quot;/&gt;&lt;property id=&quot;20303&quot; value=&quot;-1&quot;/&gt;&lt;property id=&quot;20307&quot; value=&quot;434&quot;/&gt;&lt;property id=&quot;20309&quot; value=&quot;-1&quot;/&gt;&lt;/object&gt;&lt;object type=&quot;3&quot; unique_id=&quot;50612&quot;&gt;&lt;property id=&quot;20148&quot; value=&quot;5&quot;/&gt;&lt;property id=&quot;20300&quot; value=&quot;Slide 27&quot;/&gt;&lt;property id=&quot;20301&quot; value=&quot;SRS Plot&quot;/&gt;&lt;property id=&quot;20303&quot; value=&quot;-1&quot;/&gt;&lt;property id=&quot;20307&quot; value=&quot;435&quot;/&gt;&lt;property id=&quot;20309&quot; value=&quot;-1&quot;/&gt;&lt;/object&gt;&lt;object type=&quot;3&quot; unique_id=&quot;50684&quot;&gt;&lt;property id=&quot;20148&quot; value=&quot;5&quot;/&gt;&lt;property id=&quot;20300&quot; value=&quot;Slide 23&quot;/&gt;&lt;property id=&quot;20301&quot; value=&quot;SDOF Response 80 Hz&quot;/&gt;&lt;property id=&quot;20303&quot; value=&quot;-1&quot;/&gt;&lt;property id=&quot;20307&quot; value=&quot;436&quot;/&gt;&lt;property id=&quot;20309&quot; value=&quot;-1&quot;/&gt;&lt;/object&gt;&lt;object type=&quot;3&quot; unique_id=&quot;50685&quot;&gt;&lt;property id=&quot;20148&quot; value=&quot;5&quot;/&gt;&lt;property id=&quot;20300&quot; value=&quot;Slide 24&quot;/&gt;&lt;property id=&quot;20301&quot; value=&quot;SDOF Response 500 Hz&quot;/&gt;&lt;property id=&quot;20303&quot; value=&quot;-1&quot;/&gt;&lt;property id=&quot;20307&quot; value=&quot;437&quot;/&gt;&lt;property id=&quot;20309&quot; value=&quot;-1&quot;/&gt;&lt;/object&gt;&lt;object type=&quot;3&quot; unique_id=&quot;51212&quot;&gt;&lt;property id=&quot;20148&quot; value=&quot;5&quot;/&gt;&lt;property id=&quot;20300&quot; value=&quot;Slide 21&quot;/&gt;&lt;property id=&quot;20301&quot; value=&quot;halfsine.m - time history&quot;/&gt;&lt;property id=&quot;20303&quot; value=&quot;-1&quot;/&gt;&lt;property id=&quot;20307&quot; value=&quot;439&quot;/&gt;&lt;property id=&quot;20309&quot; value=&quot;-1&quot;/&gt;&lt;/object&gt;&lt;object type=&quot;3&quot; unique_id=&quot;51463&quot;&gt;&lt;property id=&quot;20148&quot; value=&quot;5&quot;/&gt;&lt;property id=&quot;20300&quot; value=&quot;Slide 8&quot;/&gt;&lt;property id=&quot;20301&quot; value=&quot;SDOF Response Video&quot;/&gt;&lt;property id=&quot;20303&quot; value=&quot;-1&quot;/&gt;&lt;property id=&quot;20307&quot; value=&quot;440&quot;/&gt;&lt;property id=&quot;20309&quot; value=&quot;-1&quot;/&gt;&lt;/object&gt;&lt;/object&gt;&lt;object type=&quot;10&quot; unique_id=&quot;10469&quot;&gt;&lt;object type=&quot;11&quot; unique_id=&quot;10470&quot;&gt;&lt;property id=&quot;20180&quot; value=&quot;0&quot;/&gt;&lt;property id=&quot;20181&quot; value=&quot;1浥䘌಍⻀శ⌐&quot;/&gt;&lt;property id=&quot;20182&quot; value=&quot;0&quot;/&gt;&lt;property id=&quot;20183&quot; value=&quot;1&quot;/&gt;&lt;/object&gt;&lt;object type=&quot;13&quot; unique_id=&quot;10840&quot;&gt;&lt;/object&gt;&lt;object type=&quot;12&quot; unique_id=&quot;15016&quot;&gt;&lt;/object&gt;&lt;/object&gt;&lt;object type=&quot;4&quot; unique_id=&quot;10471&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11,1678382384,C:\unit_22c\NA_Unit_22c_Damped_Sine_Synth_c_pptx\Media.ppcx"/>
</p:tagLst>
</file>

<file path=ppt/tags/tag101.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16,1678382384,C:\unit_22c\NA_Unit_22c_Damped_Sine_Synth_c_pptx\Media.ppcx"/>
</p:tagLst>
</file>

<file path=ppt/tags/tag102.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29,1678382384,C:\unit_22c\NA_Unit_22c_Damped_Sine_Synth_c_pptx\Media.ppcx"/>
</p:tagLst>
</file>

<file path=ppt/tags/tag103.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29,1678382384,C:\unit_22c\NA_Unit_22c_Damped_Sine_Synth_c_pptx\Media.ppcx"/>
</p:tagLst>
</file>

<file path=ppt/tags/tag104.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18,1678382384,C:\unit_22c\NA_Unit_22c_Damped_Sine_Synth_c_pptx\Media.ppcx"/>
</p:tagLst>
</file>

<file path=ppt/tags/tag105.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32,1678382384,C:\unit_22c\NA_Unit_22c_Damped_Sine_Synth_c_pptx\Media.ppcx"/>
</p:tagLst>
</file>

<file path=ppt/tags/tag106.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34,1678382384,C:\unit_22c\NA_Unit_22c_Damped_Sine_Synth_c_pptx\Media.ppcx"/>
</p:tagLst>
</file>

<file path=ppt/tags/tag107.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34,1678382384,C:\unit_22c\NA_Unit_22c_Damped_Sine_Synth_c_pptx\Media.ppcx"/>
</p:tagLst>
</file>

<file path=ppt/tags/tag108.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38,1678382384,C:\unit_22c\NA_Unit_22c_Damped_Sine_Synth_c_pptx\Media.ppcx"/>
</p:tagLst>
</file>

<file path=ppt/tags/tag109.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39,1678382384,C:\unit_22c\NA_Unit_22c_Damped_Sine_Synth_c_pptx\Media.ppcx"/>
</p:tagLst>
</file>

<file path=ppt/tags/tag11.xml><?xml version="1.0" encoding="utf-8"?>
<p:tagLst xmlns:a="http://schemas.openxmlformats.org/drawingml/2006/main" xmlns:r="http://schemas.openxmlformats.org/officeDocument/2006/relationships" xmlns:p="http://schemas.openxmlformats.org/presentationml/2006/main">
  <p:tag name="PPSNARRATIONPROPS" val="C:\unit_21\s4c.mp3"/>
  <p:tag name="PPSNARRATION" val="103,1126764742,C:\unit_21\NA_Unit_21_PP_pptx\Media.ppcx"/>
</p:tagLst>
</file>

<file path=ppt/tags/tag110.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39,1678382384,C:\unit_22c\NA_Unit_22c_Damped_Sine_Synth_c_pptx\Media.ppcx"/>
</p:tagLst>
</file>

<file path=ppt/tags/tag111.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39,1678382384,C:\unit_22c\NA_Unit_22c_Damped_Sine_Synth_c_pptx\Media.ppcx"/>
</p:tagLst>
</file>

<file path=ppt/tags/tag112.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21,1678382384,C:\unit_22c\NA_Unit_22c_Damped_Sine_Synth_c_pptx\Media.ppcx"/>
</p:tagLst>
</file>

<file path=ppt/tags/tag113.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07,1678382384,C:\unit_22c\NA_Unit_22c_Damped_Sine_Synth_c_pptx\Media.ppcx"/>
</p:tagLst>
</file>

<file path=ppt/tags/tag114.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17.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18.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19.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2.xml><?xml version="1.0" encoding="utf-8"?>
<p:tagLst xmlns:a="http://schemas.openxmlformats.org/drawingml/2006/main" xmlns:r="http://schemas.openxmlformats.org/officeDocument/2006/relationships" xmlns:p="http://schemas.openxmlformats.org/presentationml/2006/main">
  <p:tag name="PPSNARRATIONPROPS" val="C:\unit_21\s5c.mp3"/>
  <p:tag name="PPSNARRATION" val="173,1126764742,C:\unit_21\NA_Unit_21_PP_pptx\Media.ppcx"/>
</p:tagLst>
</file>

<file path=ppt/tags/tag120.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21.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22.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23.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24.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25.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26.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27.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28.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29.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3.xml><?xml version="1.0" encoding="utf-8"?>
<p:tagLst xmlns:a="http://schemas.openxmlformats.org/drawingml/2006/main" xmlns:r="http://schemas.openxmlformats.org/officeDocument/2006/relationships" xmlns:p="http://schemas.openxmlformats.org/presentationml/2006/main">
  <p:tag name="PPSNARRATIONPROPS" val="C:\unit_21\s6c.mp3"/>
  <p:tag name="PPSNARRATION" val="180,1126764742,C:\unit_21\NA_Unit_21_PP_pptx\Media.ppcx"/>
</p:tagLst>
</file>

<file path=ppt/tags/tag130.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31.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32.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33.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34.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35.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36.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37.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138.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07,1678382384,C:\unit_22c\NA_Unit_22c_Damped_Sine_Synth_c_pptx\Media.ppcx"/>
</p:tagLst>
</file>

<file path=ppt/tags/tag14.xml><?xml version="1.0" encoding="utf-8"?>
<p:tagLst xmlns:a="http://schemas.openxmlformats.org/drawingml/2006/main" xmlns:r="http://schemas.openxmlformats.org/officeDocument/2006/relationships" xmlns:p="http://schemas.openxmlformats.org/presentationml/2006/main">
  <p:tag name="PPSNARRATIONPROPS" val="C:\unit_21\s7c.mp3"/>
  <p:tag name="PPSNARRATION" val="182,1126764742,C:\unit_21\NA_Unit_21_PP_pptx\Media.ppcx"/>
</p:tagLst>
</file>

<file path=ppt/tags/tag15.xml><?xml version="1.0" encoding="utf-8"?>
<p:tagLst xmlns:a="http://schemas.openxmlformats.org/drawingml/2006/main" xmlns:r="http://schemas.openxmlformats.org/officeDocument/2006/relationships" xmlns:p="http://schemas.openxmlformats.org/presentationml/2006/main">
  <p:tag name="PPSNARRATIONPROPS" val="C:\unit_21\s9c.mp3"/>
  <p:tag name="PPSNARRATION" val="188,1126764742,C:\unit_21\NA_Unit_21_PP_pptx\Media.ppcx"/>
</p:tagLst>
</file>

<file path=ppt/tags/tag16.xml><?xml version="1.0" encoding="utf-8"?>
<p:tagLst xmlns:a="http://schemas.openxmlformats.org/drawingml/2006/main" xmlns:r="http://schemas.openxmlformats.org/officeDocument/2006/relationships" xmlns:p="http://schemas.openxmlformats.org/presentationml/2006/main">
  <p:tag name="PPSNARRATIONPROPS" val="C:\unit_21\s10c.mp3"/>
  <p:tag name="PPSNARRATION" val="183,1126764742,C:\unit_21\NA_Unit_21_PP_pptx\Media.ppcx"/>
</p:tagLst>
</file>

<file path=ppt/tags/tag17.xml><?xml version="1.0" encoding="utf-8"?>
<p:tagLst xmlns:a="http://schemas.openxmlformats.org/drawingml/2006/main" xmlns:r="http://schemas.openxmlformats.org/officeDocument/2006/relationships" xmlns:p="http://schemas.openxmlformats.org/presentationml/2006/main">
  <p:tag name="PPSNARRATIONPROPS" val="C:\unit_21\s11c.mp3"/>
  <p:tag name="PPSNARRATION" val="184,1126764742,C:\unit_21\NA_Unit_21_PP_pptx\Media.ppcx"/>
</p:tagLst>
</file>

<file path=ppt/tags/tag18.xml><?xml version="1.0" encoding="utf-8"?>
<p:tagLst xmlns:a="http://schemas.openxmlformats.org/drawingml/2006/main" xmlns:r="http://schemas.openxmlformats.org/officeDocument/2006/relationships" xmlns:p="http://schemas.openxmlformats.org/presentationml/2006/main">
  <p:tag name="PPSNARRATIONPROPS" val="C:\unit_21\s12c .mp3"/>
  <p:tag name="PPSNARRATION" val="185,1126764742,C:\unit_21\NA_Unit_21_PP_pptx\Media.ppcx"/>
</p:tagLst>
</file>

<file path=ppt/tags/tag19.xml><?xml version="1.0" encoding="utf-8"?>
<p:tagLst xmlns:a="http://schemas.openxmlformats.org/drawingml/2006/main" xmlns:r="http://schemas.openxmlformats.org/officeDocument/2006/relationships" xmlns:p="http://schemas.openxmlformats.org/presentationml/2006/main">
  <p:tag name="PPSNARRATIONPROPS" val="C:\unit_21\s13c.mp3"/>
  <p:tag name="PPSNARRATION" val="189,1126764742,C:\unit_21\NA_Unit_21_PP_pptx\Media.ppcx"/>
</p:tagLst>
</file>

<file path=ppt/tags/tag2.xml><?xml version="1.0" encoding="utf-8"?>
<p:tagLst xmlns:a="http://schemas.openxmlformats.org/drawingml/2006/main" xmlns:r="http://schemas.openxmlformats.org/officeDocument/2006/relationships" xmlns:p="http://schemas.openxmlformats.org/presentationml/2006/main">
  <p:tag name="PPSNARRATIONPROPS" val="C:\unit_21\s1c.mp3"/>
  <p:tag name="PPSNARRATION" val="100,1126764742,C:\unit_21\NA_Unit_21_PP_pptx\Media.ppcx"/>
</p:tagLst>
</file>

<file path=ppt/tags/tag20.xml><?xml version="1.0" encoding="utf-8"?>
<p:tagLst xmlns:a="http://schemas.openxmlformats.org/drawingml/2006/main" xmlns:r="http://schemas.openxmlformats.org/officeDocument/2006/relationships" xmlns:p="http://schemas.openxmlformats.org/presentationml/2006/main">
  <p:tag name="PPSNARRATIONPROPS" val="C:\unit_21\s14c.mp3"/>
  <p:tag name="PPSNARRATION" val="190,1126764742,C:\unit_21\NA_Unit_21_PP_pptx\Media.ppcx"/>
</p:tagLst>
</file>

<file path=ppt/tags/tag21.xml><?xml version="1.0" encoding="utf-8"?>
<p:tagLst xmlns:a="http://schemas.openxmlformats.org/drawingml/2006/main" xmlns:r="http://schemas.openxmlformats.org/officeDocument/2006/relationships" xmlns:p="http://schemas.openxmlformats.org/presentationml/2006/main">
  <p:tag name="PPSNARRATIONPROPS" val="C:\unit_21\s15c.mp3"/>
  <p:tag name="PPSNARRATION" val="168,1126764742,C:\unit_21\NA_Unit_21_PP_pptx\Media.ppcx"/>
</p:tagLst>
</file>

<file path=ppt/tags/tag22.xml><?xml version="1.0" encoding="utf-8"?>
<p:tagLst xmlns:a="http://schemas.openxmlformats.org/drawingml/2006/main" xmlns:r="http://schemas.openxmlformats.org/officeDocument/2006/relationships" xmlns:p="http://schemas.openxmlformats.org/presentationml/2006/main">
  <p:tag name="PPSNARRATIONPROPS" val="C:\unit_21\s16c.mp3"/>
  <p:tag name="PPSNARRATION" val="170,1126764742,C:\unit_21\NA_Unit_21_PP_pptx\Media.ppcx"/>
</p:tagLst>
</file>

<file path=ppt/tags/tag23.xml><?xml version="1.0" encoding="utf-8"?>
<p:tagLst xmlns:a="http://schemas.openxmlformats.org/drawingml/2006/main" xmlns:r="http://schemas.openxmlformats.org/officeDocument/2006/relationships" xmlns:p="http://schemas.openxmlformats.org/presentationml/2006/main">
  <p:tag name="PPSNARRATIONPROPS" val="C:\unit_21\s17c.mp3"/>
  <p:tag name="PPSNARRATION" val="171,1126764742,C:\unit_21\NA_Unit_21_PP_pptx\Media.ppcx"/>
</p:tagLst>
</file>

<file path=ppt/tags/tag24.xml><?xml version="1.0" encoding="utf-8"?>
<p:tagLst xmlns:a="http://schemas.openxmlformats.org/drawingml/2006/main" xmlns:r="http://schemas.openxmlformats.org/officeDocument/2006/relationships" xmlns:p="http://schemas.openxmlformats.org/presentationml/2006/main">
  <p:tag name="PPSNARRATIONPROPS" val="C:\unit_21\s18c.mp3"/>
  <p:tag name="PPSNARRATION" val="191,1126764742,C:\unit_21\NA_Unit_21_PP_pptx\Media.ppcx"/>
</p:tagLst>
</file>

<file path=ppt/tags/tag25.xml><?xml version="1.0" encoding="utf-8"?>
<p:tagLst xmlns:a="http://schemas.openxmlformats.org/drawingml/2006/main" xmlns:r="http://schemas.openxmlformats.org/officeDocument/2006/relationships" xmlns:p="http://schemas.openxmlformats.org/presentationml/2006/main">
  <p:tag name="PPSNARRATIONPROPS" val="C:\unit_21\s19c.mp3"/>
  <p:tag name="PPSNARRATION" val="172,1126764742,C:\unit_21\NA_Unit_21_PP_pptx\Media.ppcx"/>
</p:tagLst>
</file>

<file path=ppt/tags/tag26.xml><?xml version="1.0" encoding="utf-8"?>
<p:tagLst xmlns:a="http://schemas.openxmlformats.org/drawingml/2006/main" xmlns:r="http://schemas.openxmlformats.org/officeDocument/2006/relationships" xmlns:p="http://schemas.openxmlformats.org/presentationml/2006/main">
  <p:tag name="PPSNARRATIONPROPS" val="C:\unit_21\s20c.mp3"/>
  <p:tag name="PPSNARRATION" val="178,1126764742,C:\unit_21\NA_Unit_21_PP_pptx\Media.ppcx"/>
</p:tagLst>
</file>

<file path=ppt/tags/tag27.xml><?xml version="1.0" encoding="utf-8"?>
<p:tagLst xmlns:a="http://schemas.openxmlformats.org/drawingml/2006/main" xmlns:r="http://schemas.openxmlformats.org/officeDocument/2006/relationships" xmlns:p="http://schemas.openxmlformats.org/presentationml/2006/main">
  <p:tag name="PPSNARRATIONPROPS" val="C:\unit_21\s20c.mp3"/>
  <p:tag name="PPSNARRATION" val="178,1126764742,C:\unit_21\NA_Unit_21_PP_pptx\Media.ppcx"/>
</p:tagLst>
</file>

<file path=ppt/tags/tag28.xml><?xml version="1.0" encoding="utf-8"?>
<p:tagLst xmlns:a="http://schemas.openxmlformats.org/drawingml/2006/main" xmlns:r="http://schemas.openxmlformats.org/officeDocument/2006/relationships" xmlns:p="http://schemas.openxmlformats.org/presentationml/2006/main">
  <p:tag name="PPSNARRATIONPROPS" val="C:\unit_21\s22c.mp3"/>
  <p:tag name="PPSNARRATION" val="193,1126764742,C:\unit_21\NA_Unit_21_PP_pptx\Media.ppcx"/>
</p:tagLst>
</file>

<file path=ppt/tags/tag29.xml><?xml version="1.0" encoding="utf-8"?>
<p:tagLst xmlns:a="http://schemas.openxmlformats.org/drawingml/2006/main" xmlns:r="http://schemas.openxmlformats.org/officeDocument/2006/relationships" xmlns:p="http://schemas.openxmlformats.org/presentationml/2006/main">
  <p:tag name="PPSNARRATIONPROPS" val="C:\unit_21\s23c.mp3"/>
  <p:tag name="PPSNARRATION" val="194,1126764742,C:\unit_21\NA_Unit_21_PP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AC508F-AE0A-4983-BFAC-F8F8A0397610}&quot;/&gt;&lt;filename val=&quot;C:\Users\TOMIRV~1\AppData\Local\Temp\PR\data\asimages\{BBAC508F-AE0A-4983-BFAC-F8F8A0397610}.png&quot;/&gt;&lt;hasEffects val=&quot;1&quot;/&gt;&lt;left val=&quot;101.28&quot;/&gt;&lt;top val=&quot;155.28&quot;/&gt;&lt;width val=&quot;502.8&quot;/&gt;&lt;height val=&quot;220.8&quot;/&gt;&lt;/ThreeDShapeInfo&gt;"/>
</p:tagLst>
</file>

<file path=ppt/tags/tag30.xml><?xml version="1.0" encoding="utf-8"?>
<p:tagLst xmlns:a="http://schemas.openxmlformats.org/drawingml/2006/main" xmlns:r="http://schemas.openxmlformats.org/officeDocument/2006/relationships" xmlns:p="http://schemas.openxmlformats.org/presentationml/2006/main">
  <p:tag name="PPSNARRATIONPROPS" val="C:\unit_21\s24c.mp3"/>
  <p:tag name="PPSNARRATION" val="195,1126764742,C:\unit_21\NA_Unit_21_PP_pptx\Media.ppcx"/>
</p:tagLst>
</file>

<file path=ppt/tags/tag31.xml><?xml version="1.0" encoding="utf-8"?>
<p:tagLst xmlns:a="http://schemas.openxmlformats.org/drawingml/2006/main" xmlns:r="http://schemas.openxmlformats.org/officeDocument/2006/relationships" xmlns:p="http://schemas.openxmlformats.org/presentationml/2006/main">
  <p:tag name="PPSNARRATIONPROPS" val="C:\unit_21\s25c.mp3"/>
  <p:tag name="PPSNARRATION" val="196,1126764742,C:\unit_21\NA_Unit_21_PP_pptx\Media.ppcx"/>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4FEDBE45-0E73-4B1B-88BD-AB538003EC00}&quot;/&gt;&lt;filename val=&quot;C:\Users\TOMIRV~1\AppData\Local\Temp\PR\data\asimages\{4FEDBE45-0E73-4B1B-88BD-AB538003EC00}.png&quot;/&gt;&lt;hasEffects val=&quot;0&quot;/&gt;&lt;left val=&quot;99&quot;/&gt;&lt;top val=&quot;261&quot;/&gt;&lt;width val=&quot;499.08&quot;/&gt;&lt;height val=&quot;157.08&quot;/&gt;&lt;/ThreeDShapeInfo&gt;"/>
</p:tagLst>
</file>

<file path=ppt/tags/tag33.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34.xml><?xml version="1.0" encoding="utf-8"?>
<p:tagLst xmlns:a="http://schemas.openxmlformats.org/drawingml/2006/main" xmlns:r="http://schemas.openxmlformats.org/officeDocument/2006/relationships" xmlns:p="http://schemas.openxmlformats.org/presentationml/2006/main">
  <p:tag name="PPSNARRATIONPROPS" val="C:\unit_21\s27c.mp3"/>
  <p:tag name="PPSNARRATION" val="197,1126764742,C:\unit_21\NA_Unit_21_PP_pptx\Media.ppcx"/>
</p:tagLst>
</file>

<file path=ppt/tags/tag35.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36.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ags/tag38.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39.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4.xml><?xml version="1.0" encoding="utf-8"?>
<p:tagLst xmlns:a="http://schemas.openxmlformats.org/drawingml/2006/main" xmlns:r="http://schemas.openxmlformats.org/officeDocument/2006/relationships" xmlns:p="http://schemas.openxmlformats.org/presentationml/2006/main">
  <p:tag name="PPSNARRATIONPROPS" val="C:\unit_21\s2c.mp3"/>
  <p:tag name="PPSNARRATION" val="101,1126764742,C:\unit_21\NA_Unit_21_PP_pptx\Media.ppcx"/>
</p:tagLst>
</file>

<file path=ppt/tags/tag40.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41.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42.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43.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44.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45.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46.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47.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48.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49.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5.xml><?xml version="1.0" encoding="utf-8"?>
<p:tagLst xmlns:a="http://schemas.openxmlformats.org/drawingml/2006/main" xmlns:r="http://schemas.openxmlformats.org/officeDocument/2006/relationships" xmlns:p="http://schemas.openxmlformats.org/presentationml/2006/main">
  <p:tag name="PPSNARRATIONPROPS" val="C:\unit_21\s3c.mp3"/>
  <p:tag name="PPSNARRATION" val="102,1126764742,C:\unit_21\NA_Unit_21_PP_pptx\Media.ppcx"/>
</p:tagLst>
</file>

<file path=ppt/tags/tag50.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ags/tag52.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25,1678382384,C:\unit_22c\NA_Unit_22c_Damped_Sine_Synth_c_pptx\Media.ppcx"/>
</p:tagLst>
</file>

<file path=ppt/tags/tag53.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25,1678382384,C:\unit_22c\NA_Unit_22c_Damped_Sine_Synth_c_pptx\Media.ppcx"/>
</p:tagLst>
</file>

<file path=ppt/tags/tag54.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49,1678382384,C:\unit_22c\NA_Unit_22c_Damped_Sine_Synth_c_pptx\Media.ppcx"/>
</p:tagLst>
</file>

<file path=ppt/tags/tag55.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08,1678382384,C:\unit_22c\NA_Unit_22c_Damped_Sine_Synth_c_pptx\Media.ppcx"/>
</p:tagLst>
</file>

<file path=ppt/tags/tag56.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15,1678382384,C:\unit_22c\NA_Unit_22c_Damped_Sine_Synth_c_pptx\Media.ppcx"/>
</p:tagLst>
</file>

<file path=ppt/tags/tag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E823F272-6337-46B7-80C6-80198C23BDEA}&quot;/&gt;&lt;filename val=&quot;C:\Users\TOMIRV~1\AppData\Local\Temp\PR\data\asimages\{E823F272-6337-46B7-80C6-80198C23BDEA}.png&quot;/&gt;&lt;hasEffects val=&quot;0&quot;/&gt;&lt;left val=&quot;57&quot;/&gt;&lt;top val=&quot;183&quot;/&gt;&lt;width val=&quot;283.08&quot;/&gt;&lt;height val=&quot;136.08&quot;/&gt;&lt;/ThreeDShapeInfo&gt;"/>
</p:tagLst>
</file>

<file path=ppt/tags/tag58.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41,1678382384,C:\unit_22c\NA_Unit_22c_Damped_Sine_Synth_c_pptx\Media.ppcx"/>
</p:tagLst>
</file>

<file path=ppt/tags/tag59.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42,1678382384,C:\unit_22c\NA_Unit_22c_Damped_Sine_Synth_c_pptx\Media.ppcx"/>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6CB7C7C-6957-4A80-89ED-F6A67CBE89B0}&quot;/&gt;&lt;filename val=&quot;C:\Users\TOMIRV~1\AppData\Local\Temp\PR\data\asimages\{36CB7C7C-6957-4A80-89ED-F6A67CBE89B0}.png&quot;/&gt;&lt;hasEffects val=&quot;1&quot;/&gt;&lt;left val=&quot;35.28&quot;/&gt;&lt;top val=&quot;21&quot;/&gt;&lt;width val=&quot;650.64&quot;/&gt;&lt;height val=&quot;92.64&quot;/&gt;&lt;/ThreeDShapeInfo&gt;"/>
</p:tagLst>
</file>

<file path=ppt/tags/tag60.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02,1678382384,C:\unit_22c\NA_Unit_22c_Damped_Sine_Synth_c_pptx\Media.ppcx"/>
</p:tagLst>
</file>

<file path=ppt/tags/tag61.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6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ags/tag63.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64.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ags/tag65.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ags/tag67.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6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ags/tag69.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7.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ags/tag71.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ags/tag73.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49,1678382384,C:\unit_22b\NA_Unit_22b_pptx\Media.ppcx"/>
</p:tagLst>
</file>

<file path=ppt/tags/tag74.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52,1678382384,C:\unit_22b\NA_Unit_22b_pptx\Media.ppcx"/>
</p:tagLst>
</file>

<file path=ppt/tags/tag75.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53,1678382384,C:\unit_22b\NA_Unit_22b_pptx\Media.ppcx"/>
</p:tagLst>
</file>

<file path=ppt/tags/tag76.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85,1678382384,C:\unit_22b\NA_Unit_22b_pptx\Media.ppcx"/>
</p:tagLst>
</file>

<file path=ppt/tags/tag77.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86,1678382384,C:\unit_22b\NA_Unit_22b_pptx\Media.ppcx"/>
</p:tagLst>
</file>

<file path=ppt/tags/tag78.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87,1678382384,C:\unit_22b\NA_Unit_22b_pptx\Media.ppcx"/>
</p:tagLst>
</file>

<file path=ppt/tags/tag79.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88,1678382384,C:\unit_22b\NA_Unit_22b_pptx\Media.ppcx"/>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ags/tag80.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89,1678382384,C:\unit_22b\NA_Unit_22b_pptx\Media.ppcx"/>
</p:tagLst>
</file>

<file path=ppt/tags/tag81.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90,1678382384,C:\unit_22b\NA_Unit_22b_pptx\Media.ppcx"/>
</p:tagLst>
</file>

<file path=ppt/tags/tag82.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90,1678382384,C:\unit_22b\NA_Unit_22b_pptx\Media.ppcx"/>
</p:tagLst>
</file>

<file path=ppt/tags/tag83.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94,1678382384,C:\unit_22b\NA_Unit_22b_pptx\Media.ppcx"/>
</p:tagLst>
</file>

<file path=ppt/tags/tag84.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94,1678382384,C:\unit_22b\NA_Unit_22b_pptx\Media.ppcx"/>
</p:tagLst>
</file>

<file path=ppt/tags/tag85.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95,1678382384,C:\unit_22b\NA_Unit_22b_pptx\Media.ppcx"/>
</p:tagLst>
</file>

<file path=ppt/tags/tag86.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96,1678382384,C:\unit_22b\NA_Unit_22b_pptx\Media.ppcx"/>
</p:tagLst>
</file>

<file path=ppt/tags/tag87.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97,1678382384,C:\unit_22b\NA_Unit_22b_pptx\Media.ppcx"/>
</p:tagLst>
</file>

<file path=ppt/tags/tag88.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98,1678382384,C:\unit_22b\NA_Unit_22b_pptx\Media.ppcx"/>
</p:tagLst>
</file>

<file path=ppt/tags/tag89.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99,1678382384,C:\unit_22b\NA_Unit_22b_pptx\Media.ppcx"/>
</p:tagLst>
</file>

<file path=ppt/tags/tag9.xml><?xml version="1.0" encoding="utf-8"?>
<p:tagLst xmlns:a="http://schemas.openxmlformats.org/drawingml/2006/main" xmlns:r="http://schemas.openxmlformats.org/officeDocument/2006/relationships" xmlns:p="http://schemas.openxmlformats.org/presentationml/2006/main">
  <p:tag name="PPSNARRATIONPROPS" val="C:\unit_21\s28c.mp3"/>
  <p:tag name="PPSNARRATION" val="174,1126764742,C:\unit_21\NA_Unit_21_PP_pptx\Media.ppcx"/>
</p:tagLst>
</file>

<file path=ppt/tags/tag90.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100,1678382384,C:\unit_22b\NA_Unit_22b_pptx\Media.ppcx"/>
</p:tagLst>
</file>

<file path=ppt/tags/tag91.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105,1678382384,C:\unit_22b\NA_Unit_22b_pptx\Media.ppcx"/>
</p:tagLst>
</file>

<file path=ppt/tags/tag92.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105,1678382384,C:\unit_22b\NA_Unit_22b_pptx\Media.ppcx"/>
</p:tagLst>
</file>

<file path=ppt/tags/tag93.xml><?xml version="1.0" encoding="utf-8"?>
<p:tagLst xmlns:a="http://schemas.openxmlformats.org/drawingml/2006/main" xmlns:r="http://schemas.openxmlformats.org/officeDocument/2006/relationships" xmlns:p="http://schemas.openxmlformats.org/presentationml/2006/main">
  <p:tag name="PPSNARRATIONPROPS" val="C:\Unit_1d\u1d_s4.mp3"/>
  <p:tag name="PPSNARRATION" val="105,1678382384,C:\unit_22b\NA_Unit_22b_pptx\Media.ppcx"/>
</p:tagLst>
</file>

<file path=ppt/tags/tag94.xml><?xml version="1.0" encoding="utf-8"?>
<p:tagLst xmlns:a="http://schemas.openxmlformats.org/drawingml/2006/main" xmlns:r="http://schemas.openxmlformats.org/officeDocument/2006/relationships" xmlns:p="http://schemas.openxmlformats.org/presentationml/2006/main">
  <p:tag name="PPSNARRATIONPROPS" val="C:\unit_1e\u1e_slide1.mp3"/>
  <p:tag name="PPSNARRATION" val="1,1678382384,C:\unit_22c\NA_Unit_22c_Damped_Sine_Synth_c_pptx\Media.ppcx"/>
</p:tagLst>
</file>

<file path=ppt/tags/tag95.xml><?xml version="1.0" encoding="utf-8"?>
<p:tagLst xmlns:a="http://schemas.openxmlformats.org/drawingml/2006/main" xmlns:r="http://schemas.openxmlformats.org/officeDocument/2006/relationships" xmlns:p="http://schemas.openxmlformats.org/presentationml/2006/main">
  <p:tag name="PRESENTER_SHAPEINFO" val="&lt;ThreeDShapeInfo&gt;&lt;uuid val=&quot;{C3C43E05-7142-4312-AC50-E27107F3EF30}&quot;/&gt;&lt;filename val=&quot;C:\Users\TOMIRV~1\AppData\Local\Temp\PR\data\asimages\{C3C43E05-7142-4312-AC50-E27107F3EF30}.png&quot;/&gt;&lt;hasEffects val=&quot;1&quot;/&gt;&lt;left val=&quot;89.28&quot;/&gt;&lt;top val=&quot;171.72&quot;/&gt;&lt;width val=&quot;502.8&quot;/&gt;&lt;height val=&quot;222.36&quot;/&gt;&lt;/ThreeDShapeInfo&gt;"/>
</p:tagLst>
</file>

<file path=ppt/tags/tag96.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06,1678382384,C:\unit_22c\NA_Unit_22c_Damped_Sine_Synth_c_pptx\Media.ppcx"/>
</p:tagLst>
</file>

<file path=ppt/tags/tag97.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27,1678382384,C:\unit_22c\NA_Unit_22c_Damped_Sine_Synth_c_pptx\Media.ppcx"/>
</p:tagLst>
</file>

<file path=ppt/tags/tag98.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09,1678382384,C:\unit_22c\NA_Unit_22c_Damped_Sine_Synth_c_pptx\Media.ppcx"/>
</p:tagLst>
</file>

<file path=ppt/tags/tag99.xml><?xml version="1.0" encoding="utf-8"?>
<p:tagLst xmlns:a="http://schemas.openxmlformats.org/drawingml/2006/main" xmlns:r="http://schemas.openxmlformats.org/officeDocument/2006/relationships" xmlns:p="http://schemas.openxmlformats.org/presentationml/2006/main">
  <p:tag name="PPSNARRATIONPROPS" val="C:\unit_1e\u1e_slide4.mp3"/>
  <p:tag name="PPSNARRATION" val="112,1678382384,C:\unit_22c\NA_Unit_22c_Damped_Sine_Synth_c_pptx\Media.ppc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22857</TotalTime>
  <Words>4115</Words>
  <Application>Microsoft Office PowerPoint</Application>
  <PresentationFormat>On-screen Show (4:3)</PresentationFormat>
  <Paragraphs>1198</Paragraphs>
  <Slides>123</Slides>
  <Notes>4</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123</vt:i4>
      </vt:variant>
    </vt:vector>
  </HeadingPairs>
  <TitlesOfParts>
    <vt:vector size="125" baseType="lpstr">
      <vt:lpstr>Office Theme</vt:lpstr>
      <vt:lpstr>Equation</vt:lpstr>
      <vt:lpstr>Slide 1</vt:lpstr>
      <vt:lpstr>This presentation is sponsored by</vt:lpstr>
      <vt:lpstr>      Contact Information</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Program Summary </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Irvine</dc:creator>
  <cp:lastModifiedBy>tirvine</cp:lastModifiedBy>
  <cp:revision>960</cp:revision>
  <dcterms:created xsi:type="dcterms:W3CDTF">2010-11-01T13:18:21Z</dcterms:created>
  <dcterms:modified xsi:type="dcterms:W3CDTF">2012-10-11T20:45:49Z</dcterms:modified>
</cp:coreProperties>
</file>