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4"/>
  </p:notesMasterIdLst>
  <p:sldIdLst>
    <p:sldId id="256" r:id="rId2"/>
    <p:sldId id="557" r:id="rId3"/>
    <p:sldId id="604" r:id="rId4"/>
    <p:sldId id="627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97" r:id="rId14"/>
    <p:sldId id="555" r:id="rId15"/>
    <p:sldId id="561" r:id="rId16"/>
    <p:sldId id="562" r:id="rId17"/>
    <p:sldId id="605" r:id="rId18"/>
    <p:sldId id="564" r:id="rId19"/>
    <p:sldId id="565" r:id="rId20"/>
    <p:sldId id="566" r:id="rId21"/>
    <p:sldId id="567" r:id="rId22"/>
    <p:sldId id="570" r:id="rId23"/>
    <p:sldId id="571" r:id="rId24"/>
    <p:sldId id="572" r:id="rId25"/>
    <p:sldId id="577" r:id="rId26"/>
    <p:sldId id="573" r:id="rId27"/>
    <p:sldId id="644" r:id="rId28"/>
    <p:sldId id="645" r:id="rId29"/>
    <p:sldId id="646" r:id="rId30"/>
    <p:sldId id="606" r:id="rId31"/>
    <p:sldId id="607" r:id="rId32"/>
    <p:sldId id="574" r:id="rId33"/>
    <p:sldId id="576" r:id="rId34"/>
    <p:sldId id="578" r:id="rId35"/>
    <p:sldId id="581" r:id="rId36"/>
    <p:sldId id="579" r:id="rId37"/>
    <p:sldId id="580" r:id="rId38"/>
    <p:sldId id="641" r:id="rId39"/>
    <p:sldId id="663" r:id="rId40"/>
    <p:sldId id="662" r:id="rId41"/>
    <p:sldId id="608" r:id="rId42"/>
    <p:sldId id="586" r:id="rId43"/>
    <p:sldId id="609" r:id="rId44"/>
    <p:sldId id="587" r:id="rId45"/>
    <p:sldId id="588" r:id="rId46"/>
    <p:sldId id="582" r:id="rId47"/>
    <p:sldId id="585" r:id="rId48"/>
    <p:sldId id="583" r:id="rId49"/>
    <p:sldId id="575" r:id="rId50"/>
    <p:sldId id="568" r:id="rId51"/>
    <p:sldId id="599" r:id="rId52"/>
    <p:sldId id="612" r:id="rId53"/>
    <p:sldId id="569" r:id="rId54"/>
    <p:sldId id="610" r:id="rId55"/>
    <p:sldId id="611" r:id="rId56"/>
    <p:sldId id="600" r:id="rId57"/>
    <p:sldId id="601" r:id="rId58"/>
    <p:sldId id="615" r:id="rId59"/>
    <p:sldId id="618" r:id="rId60"/>
    <p:sldId id="602" r:id="rId61"/>
    <p:sldId id="613" r:id="rId62"/>
    <p:sldId id="619" r:id="rId63"/>
    <p:sldId id="614" r:id="rId64"/>
    <p:sldId id="620" r:id="rId65"/>
    <p:sldId id="621" r:id="rId66"/>
    <p:sldId id="653" r:id="rId67"/>
    <p:sldId id="654" r:id="rId68"/>
    <p:sldId id="622" r:id="rId69"/>
    <p:sldId id="625" r:id="rId70"/>
    <p:sldId id="631" r:id="rId71"/>
    <p:sldId id="637" r:id="rId72"/>
    <p:sldId id="629" r:id="rId73"/>
    <p:sldId id="630" r:id="rId74"/>
    <p:sldId id="623" r:id="rId75"/>
    <p:sldId id="624" r:id="rId76"/>
    <p:sldId id="632" r:id="rId77"/>
    <p:sldId id="640" r:id="rId78"/>
    <p:sldId id="659" r:id="rId79"/>
    <p:sldId id="639" r:id="rId80"/>
    <p:sldId id="633" r:id="rId81"/>
    <p:sldId id="658" r:id="rId82"/>
    <p:sldId id="655" r:id="rId83"/>
    <p:sldId id="634" r:id="rId84"/>
    <p:sldId id="657" r:id="rId85"/>
    <p:sldId id="660" r:id="rId86"/>
    <p:sldId id="638" r:id="rId87"/>
    <p:sldId id="635" r:id="rId88"/>
    <p:sldId id="656" r:id="rId89"/>
    <p:sldId id="650" r:id="rId90"/>
    <p:sldId id="651" r:id="rId91"/>
    <p:sldId id="652" r:id="rId92"/>
    <p:sldId id="661" r:id="rId93"/>
    <p:sldId id="616" r:id="rId94"/>
    <p:sldId id="670" r:id="rId95"/>
    <p:sldId id="671" r:id="rId96"/>
    <p:sldId id="672" r:id="rId97"/>
    <p:sldId id="673" r:id="rId98"/>
    <p:sldId id="664" r:id="rId99"/>
    <p:sldId id="666" r:id="rId100"/>
    <p:sldId id="667" r:id="rId101"/>
    <p:sldId id="668" r:id="rId102"/>
    <p:sldId id="617" r:id="rId103"/>
  </p:sldIdLst>
  <p:sldSz cx="9144000" cy="6858000" type="screen4x3"/>
  <p:notesSz cx="6858000" cy="9144000"/>
  <p:custDataLst>
    <p:tags r:id="rId10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8" autoAdjust="0"/>
    <p:restoredTop sz="99850" autoAdjust="0"/>
  </p:normalViewPr>
  <p:slideViewPr>
    <p:cSldViewPr>
      <p:cViewPr varScale="1">
        <p:scale>
          <a:sx n="101" d="100"/>
          <a:sy n="101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  <a:endParaRPr kumimoji="0"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mailto:tom@irvinemail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pad-plus-plus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hyperlink" Target="https://vibrationdata.wordpress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7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0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5.w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CC"/>
                </a:solidFill>
              </a:rPr>
              <a:t>Unit 200</a:t>
            </a:r>
            <a:endParaRPr lang="en-US" b="1" dirty="0">
              <a:solidFill>
                <a:srgbClr val="0099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56695" y="1658382"/>
            <a:ext cx="635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FEA Modal Transient for Base Excitation 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using </a:t>
            </a:r>
            <a:r>
              <a:rPr lang="en-US" sz="9600" b="1" dirty="0" err="1" smtClean="0">
                <a:solidFill>
                  <a:srgbClr val="003366"/>
                </a:solidFill>
                <a:cs typeface="Arial" pitchFamily="34" charset="0"/>
              </a:rPr>
              <a:t>Femap</a:t>
            </a: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, Nastran &amp; Matlab, Part I  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7200" b="1" dirty="0" smtClean="0">
                <a:solidFill>
                  <a:srgbClr val="003366"/>
                </a:solidFill>
                <a:cs typeface="Arial" pitchFamily="34" charset="0"/>
              </a:rPr>
              <a:t>Revision </a:t>
            </a:r>
            <a:r>
              <a:rPr lang="en-US" sz="7200" b="1" dirty="0">
                <a:solidFill>
                  <a:srgbClr val="003366"/>
                </a:solidFill>
                <a:cs typeface="Arial" pitchFamily="34" charset="0"/>
              </a:rPr>
              <a:t>J</a:t>
            </a:r>
            <a:endParaRPr lang="en-US" sz="72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3000" y="3505200"/>
            <a:ext cx="6814096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27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Students should already have some familiarity with </a:t>
            </a:r>
            <a:r>
              <a:rPr lang="en-US" sz="1600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&amp; Nastran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They should also be able to perform SRS time history synthesis as shown in previous Vibrationdata units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NX Nastran is used as the solver, but the methods should work with other versions </a:t>
            </a:r>
            <a:endParaRPr lang="en-US" sz="2800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045"/>
            <a:ext cx="9071972" cy="5673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GUI, Integration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01539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MDOF SRS Stress Analysis for Node 1201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52" y="589812"/>
            <a:ext cx="7394448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Matlab Command Window &gt;&gt; </a:t>
            </a:r>
            <a:r>
              <a:rPr lang="en-US" sz="1550" dirty="0"/>
              <a:t>spec=[10 10; 2000 2000; 10000 2000]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" y="927592"/>
            <a:ext cx="9152381" cy="5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67" y="5963935"/>
            <a:ext cx="792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 smtClean="0"/>
              <a:t>The peak velocity response occurs at center Node 1201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/>
              <a:t>T</a:t>
            </a:r>
            <a:r>
              <a:rPr lang="en-US" sz="1500" dirty="0" smtClean="0"/>
              <a:t>he peak stress occurs near each of the four corners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 smtClean="0"/>
              <a:t>The stress-velocity calculation accounts for this difference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90411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7848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Peak MDOF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Stress from Node 1201 velocity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598066"/>
            <a:ext cx="76200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peak FEA response spectrum stress for the whole plate was </a:t>
            </a:r>
            <a:r>
              <a:rPr lang="en-US" sz="1600" dirty="0"/>
              <a:t>7662 </a:t>
            </a:r>
            <a:r>
              <a:rPr lang="en-US" sz="1600" dirty="0" smtClean="0"/>
              <a:t>psi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FEA stress passes sanity check, but a lower </a:t>
            </a:r>
            <a:r>
              <a:rPr lang="en-US" sz="1600" dirty="0"/>
              <a:t> Ĉ </a:t>
            </a:r>
            <a:r>
              <a:rPr lang="en-US" sz="1600" dirty="0" smtClean="0"/>
              <a:t> value may be justified so that the SRSS agrees more closely with the FEA results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38464" y="748167"/>
            <a:ext cx="8086072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SRS Q=10 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(Hz)   Accel(G) 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Q=10  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  SRS(G)  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117.6		117.6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723.6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1502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2000</a:t>
            </a:r>
          </a:p>
          <a:p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Q   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Part 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Eigen   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Accel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PV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SRS   Modal Response   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Factor    vector  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SRS(G)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(in/sec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Stress(psi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</a:t>
            </a: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117.6	  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0.0923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13.98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117.6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61.43      8070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723.6	  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0.0182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22.28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723.6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61.43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2536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1502	  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0.0123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2.499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1502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61.43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192.2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  2266	  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0.0053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32.2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2000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54.22       942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3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ABSSUM=    11740 psi  SRSS=   8513.1 psi 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090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Work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Expand Nastran stress post-processing options in Vibrationdata GUI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Include strain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Please contact Tom Irvine  Email:  </a:t>
            </a:r>
            <a:r>
              <a:rPr lang="en-US" sz="1600" dirty="0" smtClean="0">
                <a:hlinkClick r:id="rId2"/>
              </a:rPr>
              <a:t>tom@irvinemail.org</a:t>
            </a:r>
            <a:r>
              <a:rPr lang="en-US" sz="1600" dirty="0" smtClean="0"/>
              <a:t>     if you have suggestions or find bugs in the Vibrationdata GUI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5814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343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 Repeat analysis with triangular plate elements</a:t>
            </a:r>
          </a:p>
          <a:p>
            <a:endParaRPr lang="en-US" sz="1600" dirty="0"/>
          </a:p>
          <a:p>
            <a:r>
              <a:rPr lang="en-US" sz="1600" dirty="0" smtClean="0"/>
              <a:t>2.  Experiment with different mesh densities</a:t>
            </a:r>
          </a:p>
          <a:p>
            <a:endParaRPr lang="en-US" sz="1600" dirty="0"/>
          </a:p>
          <a:p>
            <a:r>
              <a:rPr lang="en-US" sz="1600" dirty="0" smtClean="0"/>
              <a:t>3.  Repeat analysis with an alternate base input time history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43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630971"/>
            <a:ext cx="7239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Maintaining stable velocity &amp; displacement are good engineering practice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Otherwise </a:t>
            </a:r>
            <a:r>
              <a:rPr lang="en-US" sz="1550" dirty="0"/>
              <a:t>r</a:t>
            </a:r>
            <a:r>
              <a:rPr lang="en-US" sz="1550" dirty="0" smtClean="0"/>
              <a:t>elative displacement error may occur due to significant digit effects if the displacement has a “ski slope” effect </a:t>
            </a:r>
            <a:endParaRPr lang="en-US" sz="1550" dirty="0"/>
          </a:p>
        </p:txBody>
      </p:sp>
      <p:sp>
        <p:nvSpPr>
          <p:cNvPr id="5" name="Rectangle 4"/>
          <p:cNvSpPr/>
          <p:nvPr/>
        </p:nvSpPr>
        <p:spPr>
          <a:xfrm>
            <a:off x="304800" y="20155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Time History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44317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74108" cy="4800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91200" y="5181600"/>
            <a:ext cx="2057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803257"/>
            <a:ext cx="7161905" cy="493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169" y="5873115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386 scale factor is used to convert the unit from G to in/sec^2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Scale by 9.81 for conversion from G to m/sec^2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time history is exported as:  srs2000G_accel.nas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GUI, Export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338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7772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Students should already have some experience constructing finite element models in </a:t>
            </a:r>
            <a:r>
              <a:rPr lang="en-US" sz="1600" dirty="0" err="1" smtClean="0"/>
              <a:t>Femap</a:t>
            </a:r>
            <a:endParaRPr lang="en-US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Flat square plate </a:t>
            </a:r>
            <a:r>
              <a:rPr lang="en-US" sz="1600" dirty="0"/>
              <a:t>12 x 12 x 0.25 inch     (0.305 x 0.305 x </a:t>
            </a:r>
            <a:r>
              <a:rPr lang="en-US" sz="1600" dirty="0" smtClean="0"/>
              <a:t>0.00635 meters)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Define plate on XY plane so that Z-axis is perpendicular to the plate</a:t>
            </a:r>
            <a:endParaRPr lang="en-US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Material:  </a:t>
            </a:r>
            <a:r>
              <a:rPr lang="en-US" sz="1600" dirty="0"/>
              <a:t>aluminum </a:t>
            </a:r>
            <a:r>
              <a:rPr lang="en-US" sz="1600" dirty="0" smtClean="0"/>
              <a:t>6061-T651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Use </a:t>
            </a:r>
            <a:r>
              <a:rPr lang="en-US" sz="1600" dirty="0" smtClean="0"/>
              <a:t>plate elements (quad4)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Each element is </a:t>
            </a:r>
            <a:r>
              <a:rPr lang="en-US" sz="1600" dirty="0" smtClean="0"/>
              <a:t>square </a:t>
            </a:r>
            <a:r>
              <a:rPr lang="en-US" sz="1600" dirty="0"/>
              <a:t>with </a:t>
            </a:r>
            <a:r>
              <a:rPr lang="en-US" sz="1600" dirty="0" smtClean="0"/>
              <a:t>0.25 </a:t>
            </a:r>
            <a:r>
              <a:rPr lang="en-US" sz="1600" dirty="0"/>
              <a:t>x 0.25 </a:t>
            </a:r>
            <a:r>
              <a:rPr lang="en-US" sz="1600" dirty="0" smtClean="0"/>
              <a:t>inch (</a:t>
            </a:r>
            <a:r>
              <a:rPr lang="en-US" sz="1600" dirty="0"/>
              <a:t>0.00635 </a:t>
            </a:r>
            <a:r>
              <a:rPr lang="en-US" sz="1600" dirty="0" smtClean="0"/>
              <a:t>x </a:t>
            </a:r>
            <a:r>
              <a:rPr lang="en-US" sz="1600" dirty="0"/>
              <a:t>0.00635 </a:t>
            </a:r>
            <a:r>
              <a:rPr lang="en-US" sz="1600" dirty="0" smtClean="0"/>
              <a:t>meters 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48 </a:t>
            </a:r>
            <a:r>
              <a:rPr lang="en-US" sz="1600" dirty="0"/>
              <a:t>elements &amp; 49 nodes per </a:t>
            </a:r>
            <a:r>
              <a:rPr lang="en-US" sz="1600" dirty="0" smtClean="0"/>
              <a:t>edge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heck </a:t>
            </a:r>
            <a:r>
              <a:rPr lang="en-US" sz="1600" dirty="0"/>
              <a:t>for </a:t>
            </a:r>
            <a:r>
              <a:rPr lang="en-US" sz="1600" dirty="0" smtClean="0"/>
              <a:t>coincident nodes &amp; merge accordingly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Renumber </a:t>
            </a:r>
            <a:r>
              <a:rPr lang="en-US" sz="1600" dirty="0"/>
              <a:t>nodes beginning with </a:t>
            </a:r>
            <a:r>
              <a:rPr lang="en-US" sz="1600" dirty="0" smtClean="0"/>
              <a:t>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Constrain </a:t>
            </a:r>
            <a:r>
              <a:rPr lang="en-US" sz="1600" dirty="0"/>
              <a:t>all corner nodes for no TX, TY or TZ translation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7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5161905" cy="3790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Plate Element Property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876190" cy="9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47800"/>
            <a:ext cx="4495238" cy="3142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810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Plate Nodes, Elements &amp; Corner Constraints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119" y="5181600"/>
            <a:ext cx="7239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diagonal lines are drawn to identify the center point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Node 1201 is at the center in this model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290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338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III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338" y="1425744"/>
            <a:ext cx="77724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Set up normal modes analysis in </a:t>
            </a:r>
            <a:r>
              <a:rPr lang="en-US" sz="1600" dirty="0" err="1" smtClean="0"/>
              <a:t>Femap</a:t>
            </a:r>
            <a:endParaRPr lang="en-US" sz="1600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Solve for first 150 </a:t>
            </a:r>
            <a:r>
              <a:rPr lang="en-US" sz="1600" dirty="0" smtClean="0"/>
              <a:t>eigenvalues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Select Print &amp; </a:t>
            </a:r>
            <a:r>
              <a:rPr lang="en-US" sz="1600" dirty="0" err="1" smtClean="0"/>
              <a:t>PostProcess</a:t>
            </a:r>
            <a:endParaRPr lang="en-US" sz="1600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Save model as:  </a:t>
            </a:r>
            <a:r>
              <a:rPr lang="en-US" sz="1600" dirty="0" err="1" smtClean="0"/>
              <a:t>square_plate_normal_modes.modfem</a:t>
            </a:r>
            <a:r>
              <a:rPr lang="en-US" sz="1600" dirty="0" smtClean="0"/>
              <a:t>  (or pick your own name)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Students who have </a:t>
            </a:r>
            <a:r>
              <a:rPr lang="en-US" sz="1600" dirty="0" err="1" smtClean="0"/>
              <a:t>Femap</a:t>
            </a:r>
            <a:r>
              <a:rPr lang="en-US" sz="1600" dirty="0" smtClean="0"/>
              <a:t> with Nastran bundled together can do the analysis directly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Otherwise export analysis file as:  </a:t>
            </a:r>
            <a:r>
              <a:rPr lang="en-US" sz="1600" dirty="0" err="1" smtClean="0"/>
              <a:t>square_plate_normal_modes.bdf</a:t>
            </a:r>
            <a:r>
              <a:rPr lang="en-US" sz="1600" dirty="0" smtClean="0"/>
              <a:t> (or whatever)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Run </a:t>
            </a:r>
            <a:r>
              <a:rPr lang="en-US" sz="1600" dirty="0"/>
              <a:t>Nastran solver for:  </a:t>
            </a:r>
            <a:r>
              <a:rPr lang="en-US" sz="1600" dirty="0" err="1"/>
              <a:t>square_plate_normal_modes.bdf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mport   </a:t>
            </a:r>
            <a:r>
              <a:rPr lang="en-US" sz="1600" dirty="0"/>
              <a:t>square_plate_normal_modes.f06 into </a:t>
            </a:r>
            <a:r>
              <a:rPr lang="en-US" sz="1600" dirty="0" err="1"/>
              <a:t>Femap</a:t>
            </a:r>
            <a:r>
              <a:rPr lang="en-US" sz="1600" dirty="0"/>
              <a:t> to view mode </a:t>
            </a:r>
            <a:r>
              <a:rPr lang="en-US" sz="1600" dirty="0" smtClean="0"/>
              <a:t>shapes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View </a:t>
            </a:r>
            <a:r>
              <a:rPr lang="en-US" sz="1600" dirty="0"/>
              <a:t>&gt; Select &gt; </a:t>
            </a:r>
            <a:r>
              <a:rPr lang="en-US" sz="1600" dirty="0" smtClean="0"/>
              <a:t>Deform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Optional:  view </a:t>
            </a:r>
            <a:r>
              <a:rPr lang="en-US" sz="1600" dirty="0"/>
              <a:t>the f06 file in Notepad++ </a:t>
            </a:r>
            <a:r>
              <a:rPr lang="en-US" sz="1600" dirty="0" smtClean="0"/>
              <a:t>application  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://notepad-plus-plus.org/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00" dirty="0" smtClean="0"/>
              <a:t>  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53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4219048" cy="4638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Set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00257"/>
            <a:ext cx="4466667" cy="4523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150 Eigenvalues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846" y="1392066"/>
            <a:ext cx="790135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Shock and vibration analysis can be performed either in the frequency or time domain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time domain method requires more computation time but is much better suited for transient and nonstationary excitation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Modal transient analysis for base acceleration excitation is considered in this report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There are two methods for applying the acceleration as shown on the next page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indirect seismic mass method is the subject for this presentation 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direct enforced acceleration method will be covered in a future presentation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Transient excitation using direct integration will also be covered in future units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r>
              <a:rPr lang="en-US" sz="1600" i="1" dirty="0" smtClean="0"/>
              <a:t>The following software steps must be followed carefully, otherwise errors will result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3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81200"/>
            <a:ext cx="2990476" cy="2266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Select All Outputs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0"/>
            <a:ext cx="3114286" cy="4571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Add Constraint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85" y="1095666"/>
            <a:ext cx="4971429" cy="4666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Print &amp;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PostProcess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05000"/>
            <a:ext cx="3247619" cy="17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Export Normal Modes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67" y="1752600"/>
            <a:ext cx="6333333" cy="2838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PostProcess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Mode 1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" y="1748047"/>
            <a:ext cx="9114286" cy="3361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Nodepad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++:   View f06 File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41443"/>
            <a:ext cx="745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T3 is motion in the Z-axis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set composed of modes 1, </a:t>
            </a:r>
            <a:r>
              <a:rPr lang="en-US" sz="1600" dirty="0" smtClean="0"/>
              <a:t>6, 12 &amp; 19 </a:t>
            </a:r>
            <a:r>
              <a:rPr lang="en-US" sz="1600" dirty="0"/>
              <a:t>accounts </a:t>
            </a:r>
            <a:r>
              <a:rPr lang="en-US" sz="1600" dirty="0" smtClean="0"/>
              <a:t>for 98.9% </a:t>
            </a:r>
            <a:r>
              <a:rPr lang="en-US" sz="1600" dirty="0"/>
              <a:t>of the </a:t>
            </a:r>
            <a:r>
              <a:rPr lang="en-US" sz="1600" dirty="0" smtClean="0"/>
              <a:t>T3 total mass</a:t>
            </a: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557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12" y="1600200"/>
            <a:ext cx="4647619" cy="287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47819"/>
            <a:ext cx="2114286" cy="12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745001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fundamental mode at 117.6 Hz has 93.3% of the total modal mass in the T3 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plate appears to behave almost as a single-degree-of-freedom system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But higher modes make a very significant contribution to the overall shock response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95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6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27720"/>
            <a:ext cx="4276190" cy="2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29555"/>
            <a:ext cx="2180952" cy="1295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568" y="4651883"/>
            <a:ext cx="819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sixth mode at 723 Hz has 3.6% of the total modal mass in the T3 </a:t>
            </a:r>
            <a:r>
              <a:rPr lang="en-US" sz="1600" dirty="0" smtClean="0"/>
              <a:t>axis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60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12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87" y="1566924"/>
            <a:ext cx="4866667" cy="37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4543"/>
            <a:ext cx="2171429" cy="1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45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twelfth mode at 1502 Hz has </a:t>
            </a:r>
            <a:r>
              <a:rPr lang="en-US" sz="1600" dirty="0"/>
              <a:t>1</a:t>
            </a:r>
            <a:r>
              <a:rPr lang="en-US" sz="1600" dirty="0" smtClean="0"/>
              <a:t>.6% of the total modal mass in the T3 axis</a:t>
            </a:r>
          </a:p>
        </p:txBody>
      </p:sp>
    </p:spTree>
    <p:extLst>
      <p:ext uri="{BB962C8B-B14F-4D97-AF65-F5344CB8AC3E}">
        <p14:creationId xmlns:p14="http://schemas.microsoft.com/office/powerpoint/2010/main" val="12085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19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88" y="1600200"/>
            <a:ext cx="4952381" cy="20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676"/>
            <a:ext cx="2047619" cy="104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831" y="4308521"/>
            <a:ext cx="74500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19th mode at 2266 Hz has only 0.3% of the total modal mass in the T3 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But it </a:t>
            </a:r>
            <a:r>
              <a:rPr lang="en-US" sz="1600" dirty="0"/>
              <a:t>has the highest contribution to the T3 peak acceleration response at the center node to the input shock 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9019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 Excitation Methods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010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fld id="{3D751D70-683E-4FFC-B8AE-355657C2B657}" type="slidenum">
              <a:rPr lang="en-US" altLang="en-US" sz="1400" smtClean="0">
                <a:solidFill>
                  <a:schemeClr val="bg2"/>
                </a:solidFill>
              </a:rPr>
              <a:pPr/>
              <a:t>3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85800" y="1478240"/>
            <a:ext cx="7467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Assume a rectangular </a:t>
            </a:r>
            <a:r>
              <a:rPr lang="en-US" altLang="en-US" sz="1600" dirty="0" smtClean="0">
                <a:latin typeface="Calibri" panose="020F0502020204030204" pitchFamily="34" charset="0"/>
              </a:rPr>
              <a:t>plate </a:t>
            </a:r>
            <a:r>
              <a:rPr lang="en-US" altLang="en-US" sz="1600" dirty="0">
                <a:latin typeface="Calibri" panose="020F0502020204030204" pitchFamily="34" charset="0"/>
              </a:rPr>
              <a:t>mounted via posts at each </a:t>
            </a:r>
            <a:r>
              <a:rPr lang="en-US" altLang="en-US" sz="1600" dirty="0" smtClean="0">
                <a:latin typeface="Calibri" panose="020F0502020204030204" pitchFamily="34" charset="0"/>
              </a:rPr>
              <a:t>corner</a:t>
            </a:r>
            <a:endParaRPr lang="en-US" altLang="en-US" sz="1600" dirty="0"/>
          </a:p>
        </p:txBody>
      </p:sp>
      <p:sp>
        <p:nvSpPr>
          <p:cNvPr id="8" name="Cube 10"/>
          <p:cNvSpPr>
            <a:spLocks noChangeArrowheads="1"/>
          </p:cNvSpPr>
          <p:nvPr/>
        </p:nvSpPr>
        <p:spPr bwMode="auto">
          <a:xfrm>
            <a:off x="5257800" y="3733800"/>
            <a:ext cx="1905000" cy="1371600"/>
          </a:xfrm>
          <a:prstGeom prst="cube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" name="Straight Connector 14"/>
          <p:cNvCxnSpPr>
            <a:cxnSpLocks noChangeShapeType="1"/>
          </p:cNvCxnSpPr>
          <p:nvPr/>
        </p:nvCxnSpPr>
        <p:spPr bwMode="auto">
          <a:xfrm>
            <a:off x="5410200" y="2819400"/>
            <a:ext cx="7620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5715000" y="2667000"/>
            <a:ext cx="4572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1"/>
          <p:cNvCxnSpPr>
            <a:cxnSpLocks noChangeShapeType="1"/>
          </p:cNvCxnSpPr>
          <p:nvPr/>
        </p:nvCxnSpPr>
        <p:spPr bwMode="auto">
          <a:xfrm flipH="1">
            <a:off x="6172200" y="2362200"/>
            <a:ext cx="8382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5"/>
          <p:cNvCxnSpPr>
            <a:cxnSpLocks noChangeShapeType="1"/>
          </p:cNvCxnSpPr>
          <p:nvPr/>
        </p:nvCxnSpPr>
        <p:spPr bwMode="auto">
          <a:xfrm flipH="1">
            <a:off x="6172200" y="2819400"/>
            <a:ext cx="8382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9"/>
          <p:cNvCxnSpPr>
            <a:cxnSpLocks noChangeShapeType="1"/>
          </p:cNvCxnSpPr>
          <p:nvPr/>
        </p:nvCxnSpPr>
        <p:spPr bwMode="auto">
          <a:xfrm>
            <a:off x="7010400" y="4419600"/>
            <a:ext cx="914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31"/>
          <p:cNvCxnSpPr>
            <a:cxnSpLocks noChangeShapeType="1"/>
          </p:cNvCxnSpPr>
          <p:nvPr/>
        </p:nvCxnSpPr>
        <p:spPr bwMode="auto">
          <a:xfrm flipV="1">
            <a:off x="7924800" y="3657600"/>
            <a:ext cx="0" cy="76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7620000" y="3048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267200" y="5334000"/>
            <a:ext cx="4648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Mount </a:t>
            </a:r>
            <a:r>
              <a:rPr lang="en-US" altLang="en-US" sz="1600" dirty="0" smtClean="0">
                <a:latin typeface="Calibri" panose="020F0502020204030204" pitchFamily="34" charset="0"/>
              </a:rPr>
              <a:t>plate </a:t>
            </a:r>
            <a:r>
              <a:rPr lang="en-US" altLang="en-US" sz="1600" dirty="0">
                <a:latin typeface="Calibri" panose="020F0502020204030204" pitchFamily="34" charset="0"/>
              </a:rPr>
              <a:t>to heavy seismic mass via rigid </a:t>
            </a:r>
            <a:r>
              <a:rPr lang="en-US" altLang="en-US" sz="1600" dirty="0" smtClean="0">
                <a:latin typeface="Calibri" panose="020F0502020204030204" pitchFamily="34" charset="0"/>
              </a:rPr>
              <a:t>links</a:t>
            </a:r>
          </a:p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Apply </a:t>
            </a:r>
            <a:r>
              <a:rPr lang="en-US" altLang="en-US" sz="1600" dirty="0">
                <a:latin typeface="Calibri" panose="020F0502020204030204" pitchFamily="34" charset="0"/>
              </a:rPr>
              <a:t>force to yield desired acceleration at plate </a:t>
            </a:r>
            <a:r>
              <a:rPr lang="en-US" altLang="en-US" sz="1600" dirty="0" smtClean="0">
                <a:latin typeface="Calibri" panose="020F0502020204030204" pitchFamily="34" charset="0"/>
              </a:rPr>
              <a:t>corners</a:t>
            </a:r>
          </a:p>
        </p:txBody>
      </p:sp>
      <p:sp>
        <p:nvSpPr>
          <p:cNvPr id="17" name="Parallelogram 34"/>
          <p:cNvSpPr>
            <a:spLocks noChangeArrowheads="1"/>
          </p:cNvSpPr>
          <p:nvPr/>
        </p:nvSpPr>
        <p:spPr bwMode="auto">
          <a:xfrm>
            <a:off x="5410200" y="2286000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Parallelogram 39"/>
          <p:cNvSpPr>
            <a:spLocks noChangeArrowheads="1"/>
          </p:cNvSpPr>
          <p:nvPr/>
        </p:nvSpPr>
        <p:spPr bwMode="auto">
          <a:xfrm>
            <a:off x="1143000" y="3429000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038600" y="2057400"/>
            <a:ext cx="0" cy="434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62000" y="20574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266700" y="4839257"/>
            <a:ext cx="3771899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Directly enforce acceleration at </a:t>
            </a:r>
            <a:r>
              <a:rPr lang="en-US" altLang="en-US" sz="1600" dirty="0" smtClean="0">
                <a:latin typeface="Calibri" panose="020F0502020204030204" pitchFamily="34" charset="0"/>
              </a:rPr>
              <a:t>corners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For uniform base excitation:</a:t>
            </a:r>
          </a:p>
          <a:p>
            <a:pPr eaLnBrk="1" hangingPunct="1"/>
            <a:endParaRPr lang="en-US" altLang="en-US" sz="1800" dirty="0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46"/>
          <p:cNvCxnSpPr>
            <a:cxnSpLocks noChangeShapeType="1"/>
          </p:cNvCxnSpPr>
          <p:nvPr/>
        </p:nvCxnSpPr>
        <p:spPr bwMode="auto">
          <a:xfrm flipV="1">
            <a:off x="1143000" y="30480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7"/>
          <p:cNvCxnSpPr>
            <a:cxnSpLocks noChangeShapeType="1"/>
          </p:cNvCxnSpPr>
          <p:nvPr/>
        </p:nvCxnSpPr>
        <p:spPr bwMode="auto">
          <a:xfrm flipV="1">
            <a:off x="1295400" y="25146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48"/>
          <p:cNvCxnSpPr>
            <a:cxnSpLocks noChangeShapeType="1"/>
          </p:cNvCxnSpPr>
          <p:nvPr/>
        </p:nvCxnSpPr>
        <p:spPr bwMode="auto">
          <a:xfrm flipV="1">
            <a:off x="2895600" y="25146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49"/>
          <p:cNvCxnSpPr>
            <a:cxnSpLocks noChangeShapeType="1"/>
          </p:cNvCxnSpPr>
          <p:nvPr/>
        </p:nvCxnSpPr>
        <p:spPr bwMode="auto">
          <a:xfrm flipV="1">
            <a:off x="2743200" y="30480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814022" y="60136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81" y="5950488"/>
            <a:ext cx="1647619" cy="40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419600" y="3199449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Rigid links</a:t>
            </a:r>
            <a:endParaRPr lang="en-US" sz="1600" i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86" y="2869179"/>
            <a:ext cx="390476" cy="3714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04" y="2276469"/>
            <a:ext cx="314286" cy="3333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9713" y="2249936"/>
            <a:ext cx="361905" cy="3619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9361" y="2824863"/>
            <a:ext cx="333333" cy="342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8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Hand Calculation Check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02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20112"/>
              </p:ext>
            </p:extLst>
          </p:nvPr>
        </p:nvGraphicFramePr>
        <p:xfrm>
          <a:off x="1905000" y="2197893"/>
          <a:ext cx="264390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3" imgW="2197080" imgH="558720" progId="Equation.DSMT4">
                  <p:embed/>
                </p:oleObj>
              </mc:Choice>
              <mc:Fallback>
                <p:oleObj name="Equation" r:id="rId3" imgW="219708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97893"/>
                        <a:ext cx="2643909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101" y="997803"/>
            <a:ext cx="745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Reference:  Steinberg, Vibration Analysis for Electronic Equipment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fundamental frequency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/>
              <a:t>  for a flat square plate is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3418"/>
              </p:ext>
            </p:extLst>
          </p:nvPr>
        </p:nvGraphicFramePr>
        <p:xfrm>
          <a:off x="1752600" y="3429000"/>
          <a:ext cx="2994891" cy="220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909">
                  <a:extLst>
                    <a:ext uri="{9D8B030D-6E8A-4147-A177-3AD203B41FA5}">
                      <a16:colId xmlns:a16="http://schemas.microsoft.com/office/drawing/2014/main" val="498862995"/>
                    </a:ext>
                  </a:extLst>
                </a:gridCol>
                <a:gridCol w="2164982">
                  <a:extLst>
                    <a:ext uri="{9D8B030D-6E8A-4147-A177-3AD203B41FA5}">
                      <a16:colId xmlns:a16="http://schemas.microsoft.com/office/drawing/2014/main" val="2787264815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Plate length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9642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Plate stiffness factor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88314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ρ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Mass/area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22101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Elastic modulus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57126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Plate thickness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14605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μ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Possion</a:t>
                      </a:r>
                      <a:r>
                        <a:rPr lang="en-US" sz="1400" dirty="0">
                          <a:effectLst/>
                        </a:rPr>
                        <a:t> ratio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97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Hand Calculation Check (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02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0662" y="990600"/>
            <a:ext cx="81475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Aluminum mass </a:t>
            </a:r>
            <a:r>
              <a:rPr lang="en-US" sz="1600" dirty="0"/>
              <a:t>per volume = 0.1 lbm/in^3 = 0.00025904 lbf </a:t>
            </a:r>
            <a:r>
              <a:rPr lang="en-US" sz="1600" dirty="0" smtClean="0"/>
              <a:t>sec^2/in^4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Plate mass per area:  </a:t>
            </a:r>
            <a:r>
              <a:rPr lang="el-GR" sz="1600" dirty="0" smtClean="0"/>
              <a:t>ρ</a:t>
            </a:r>
            <a:r>
              <a:rPr lang="en-US" sz="1600" dirty="0" smtClean="0"/>
              <a:t> = (</a:t>
            </a:r>
            <a:r>
              <a:rPr lang="en-US" sz="1600" dirty="0"/>
              <a:t>0.00025904 lbf </a:t>
            </a:r>
            <a:r>
              <a:rPr lang="en-US" sz="1600" dirty="0" smtClean="0"/>
              <a:t>sec^2/in^4)(</a:t>
            </a:r>
            <a:r>
              <a:rPr lang="en-US" sz="1600" dirty="0"/>
              <a:t>0.25 in)= </a:t>
            </a:r>
            <a:r>
              <a:rPr lang="en-US" sz="1600" dirty="0" smtClean="0"/>
              <a:t>6.476e-05 lbf sec^2/in^3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Plate stiffness factor: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/>
              <a:t> = (1.0e+07 lbf/in^2)(0.25 in)^3/(12(1-0.3^2</a:t>
            </a:r>
            <a:r>
              <a:rPr lang="en-US" sz="1600" dirty="0"/>
              <a:t>)) = </a:t>
            </a:r>
            <a:r>
              <a:rPr lang="en-US" sz="1600" dirty="0" smtClean="0"/>
              <a:t>1.431e+04 lbf in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Fundamental frequency:</a:t>
            </a:r>
            <a:br>
              <a:rPr lang="en-US" sz="1600" dirty="0" smtClean="0"/>
            </a:br>
            <a:r>
              <a:rPr lang="en-US" sz="1600" dirty="0" smtClean="0"/>
              <a:t>  </a:t>
            </a:r>
          </a:p>
          <a:p>
            <a:pPr>
              <a:buClr>
                <a:srgbClr val="006699"/>
              </a:buClr>
              <a:buSzPct val="800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/>
              <a:t> = (1.13/ (12 in )^2)sqrt(1.431e+04 </a:t>
            </a:r>
            <a:r>
              <a:rPr lang="en-US" sz="1600" dirty="0"/>
              <a:t>lbf </a:t>
            </a:r>
            <a:r>
              <a:rPr lang="en-US" sz="1600" dirty="0" smtClean="0"/>
              <a:t>in / </a:t>
            </a:r>
            <a:r>
              <a:rPr lang="en-US" sz="1600" dirty="0"/>
              <a:t>6.476e-05 lbf </a:t>
            </a:r>
            <a:r>
              <a:rPr lang="en-US" sz="1600" dirty="0" smtClean="0"/>
              <a:t>sec^2/in^3 )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>
                <a:srgbClr val="006699"/>
              </a:buClr>
              <a:buSzPct val="80000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/>
              <a:t> = </a:t>
            </a:r>
            <a:r>
              <a:rPr lang="en-US" sz="1600" dirty="0" smtClean="0"/>
              <a:t>116.6 Hz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Hand calculation has very good agreement with FEA result 117.6 Hz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Next post-process f06 file in Matlab GUI</a:t>
            </a: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999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500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67200" y="3810000"/>
            <a:ext cx="2590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266667" cy="4238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GUI, Nastran Toolbox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GUI, Read f06 File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5" y="1200428"/>
            <a:ext cx="8276190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61387"/>
            <a:ext cx="5712001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Modal Density, One-third Octave Format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6388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This plot could be useful for Statistical Energy Analysis (SEA)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92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3" y="762000"/>
            <a:ext cx="6685714" cy="44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Modal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Effective Mass Fractions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90" y="5504519"/>
            <a:ext cx="7543799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T3 is the out-of-plane bending axis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dynamic analysis will be performed for the first twenty modes based on this table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Some consideration is also given to the maximum SRS frequency and the sample rate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36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647619" cy="44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Modal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Participation Factors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1201 Eigenvectors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44599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Extract Eigenvector 1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T1       T2       T3        R1        R2       R3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1201 7.394e-18 -1.256e-19    13.98 7.813e-12 4.043e-12      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Extract Eigenvector 6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T1       T2       T3        R1        R2       R3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1201 5.028e-15 -1.428e-16   -22.28 -2.212e-12 1.172e-12      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Extract Eigenvector 12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T1       T2       T3        R1        R2       R3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1201 -8.278e-13 -7.012e-13    2.499 6.68e-13 2.427e-12       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Extract Eigenvector 19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T1       T2       T3        R1        R2       R3</a:t>
            </a:r>
          </a:p>
          <a:p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1201 -1.219e-12 -1.024e-12   -32.22 1.791e-12 -4.14e-13        0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1201 Parameters for T3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71600" y="1371600"/>
          <a:ext cx="5943602" cy="186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982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58391820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Fraction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Eigenvector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117.6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0.933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723.6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0.036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1502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0.017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2266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0.003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5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65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667712"/>
            <a:ext cx="6934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Participation Factors &amp; Eigenvectors are shown as absolute values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Eigenvectors are mass-normalized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Eigenvectors are the only parameter in the table which depends on location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Modes 1, 6, 12 &amp; 19 account for 98.9% of the total mass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05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53028"/>
            <a:ext cx="8077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 smtClean="0"/>
              <a:t>Femap</a:t>
            </a:r>
            <a:r>
              <a:rPr lang="en-US" sz="1600" dirty="0" smtClean="0"/>
              <a:t>, NX Nastran and the Vibrationdata Matlab GUI package are all used in this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GUI package can be downloaded from:  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://vibrationdata.wordpress.com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first step is to load a library time history into Matlab using the GUI as shown in the following slides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synthesized time history array name is:   srs2000G_Accel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time history is shown to satisfy an SRS specification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Its corresponding velocity and displacement time histories are stable and each has a net value of zero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time history is then converted into a Nastran file using the GUI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Nastran file is exported in ASCII text format as:  </a:t>
            </a:r>
            <a:r>
              <a:rPr lang="en-US" sz="1600" dirty="0"/>
              <a:t>srs2000G_accel.nas</a:t>
            </a:r>
            <a:endParaRPr lang="en-US" sz="1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49 Parameters for T3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33141"/>
              </p:ext>
            </p:extLst>
          </p:nvPr>
        </p:nvGraphicFramePr>
        <p:xfrm>
          <a:off x="949568" y="1752600"/>
          <a:ext cx="5943602" cy="186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982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58391820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Fraction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Eigenvector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117.6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0.933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723.6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0.036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1502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0.017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2266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242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68" y="4697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IV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168" y="1295400"/>
            <a:ext cx="77724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Prepare </a:t>
            </a:r>
            <a:r>
              <a:rPr lang="en-US" sz="1600" dirty="0" err="1" smtClean="0"/>
              <a:t>Femap</a:t>
            </a:r>
            <a:r>
              <a:rPr lang="en-US" sz="1600" dirty="0" smtClean="0"/>
              <a:t> model for modal transient analysis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Delete output set from normal modes analysis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Also:   </a:t>
            </a:r>
            <a:r>
              <a:rPr lang="en-US" sz="1600" dirty="0"/>
              <a:t>delete &gt; model &gt; </a:t>
            </a:r>
            <a:r>
              <a:rPr lang="en-US" sz="1600" dirty="0" smtClean="0"/>
              <a:t>functions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Set up damping function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Import time history:  srs2000G_accel.nas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Edit corner node constraints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Add seismic mass to </a:t>
            </a:r>
            <a:r>
              <a:rPr lang="en-US" sz="1600" dirty="0" smtClean="0"/>
              <a:t>model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Set up dynamic analysis to apply acceleration time history to model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 smtClean="0"/>
              <a:t>Femap</a:t>
            </a:r>
            <a:r>
              <a:rPr lang="en-US" sz="1600" dirty="0" smtClean="0"/>
              <a:t> will convert the acceleration time history to a force time history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Add some constraints</a:t>
            </a:r>
          </a:p>
        </p:txBody>
      </p:sp>
    </p:spTree>
    <p:extLst>
      <p:ext uri="{BB962C8B-B14F-4D97-AF65-F5344CB8AC3E}">
        <p14:creationId xmlns:p14="http://schemas.microsoft.com/office/powerpoint/2010/main" val="4092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4" y="1127978"/>
            <a:ext cx="6304762" cy="4190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Q Damping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735" y="5506542"/>
            <a:ext cx="670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Customize the damping table according to your analysis problem need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Damping can vary with frequency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Q=10 is equivalent to 5% viscous modal damping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39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4444"/>
            <a:ext cx="5466667" cy="5228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Import Nastran Acceleration Time History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53942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srs2000G_accel.nas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5" y="1219200"/>
            <a:ext cx="3400000" cy="43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158357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Modify &gt; edit &gt; function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NASTRAN TABLED2 is the function for </a:t>
            </a:r>
            <a:r>
              <a:rPr lang="en-US" sz="1600" dirty="0"/>
              <a:t>srs2000G_accel.nas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View Acceleration Time History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Acceleration Time History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5710019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X-axis is Time (sec)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Y-axis is Acceleration </a:t>
            </a:r>
            <a:r>
              <a:rPr lang="en-US" sz="1600" dirty="0" smtClean="0"/>
              <a:t>(in/sec^2)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9" y="1145564"/>
            <a:ext cx="6276190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43" y="1568315"/>
            <a:ext cx="4485714" cy="2876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Constraints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892" y="5278603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Edit corner node constraints so that only TX &amp; TY are fixed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24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4800600"/>
            <a:ext cx="6096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Copy center point twice at -3 inch increments in the Z-axis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Place node on point at middle point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43343" y="1435175"/>
            <a:ext cx="4085714" cy="2676190"/>
            <a:chOff x="2485071" y="1371600"/>
            <a:chExt cx="4085714" cy="26761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5071" y="1371600"/>
              <a:ext cx="4085714" cy="26761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876800" y="3275628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Node 2402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4554415" y="3033625"/>
              <a:ext cx="309818" cy="39787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Added Points and Node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61112"/>
            <a:ext cx="2895238" cy="489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Select Rigid Element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43" y="1371600"/>
            <a:ext cx="5685714" cy="30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Configure Rigid Element, RBE2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985536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Dependent DOF is TZ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Dependent Nodes are the corner nodes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Node 2402 is the independent Node, -3 inch from plate’s center node in Z-axis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9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7" y="838200"/>
            <a:ext cx="9029296" cy="47907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4755555"/>
            <a:ext cx="2057400" cy="9045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198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Type in Matlab </a:t>
            </a:r>
            <a:r>
              <a:rPr lang="en-US" sz="1600" dirty="0"/>
              <a:t>Command Window:   </a:t>
            </a:r>
            <a:r>
              <a:rPr lang="en-US" sz="1600" dirty="0" smtClean="0"/>
              <a:t>   &gt;&gt; </a:t>
            </a:r>
            <a:r>
              <a:rPr lang="en-US" sz="1600" dirty="0"/>
              <a:t>vibrationdata</a:t>
            </a:r>
          </a:p>
        </p:txBody>
      </p:sp>
    </p:spTree>
    <p:extLst>
      <p:ext uri="{BB962C8B-B14F-4D97-AF65-F5344CB8AC3E}">
        <p14:creationId xmlns:p14="http://schemas.microsoft.com/office/powerpoint/2010/main" val="33605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104762" cy="2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352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2402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3957382" y="3124200"/>
            <a:ext cx="309818" cy="3978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3460" y="3341077"/>
            <a:ext cx="99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Rigid Link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3096569" y="2937002"/>
            <a:ext cx="452182" cy="5733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Plate with Rigid Element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6152381" cy="6304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1665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Load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5336" y="2517062"/>
            <a:ext cx="1828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1:  </a:t>
            </a:r>
          </a:p>
          <a:p>
            <a:r>
              <a:rPr lang="en-US" sz="1600" dirty="0" smtClean="0"/>
              <a:t>Create Load Set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95336" y="5257800"/>
            <a:ext cx="1828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Step 2:  </a:t>
            </a:r>
          </a:p>
          <a:p>
            <a:r>
              <a:rPr lang="en-US" sz="1600" dirty="0" smtClean="0"/>
              <a:t>Dynamic Analysis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37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98" y="1524000"/>
            <a:ext cx="5495238" cy="3876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1665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Dynamic Analysis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15407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Damping Function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1353961"/>
            <a:ext cx="533400" cy="171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0270" y="3581400"/>
            <a:ext cx="216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Same time per step as input acceleration time history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31936" y="3810000"/>
            <a:ext cx="168864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8077" y="6017795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on Enforced Motion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209800" y="5316470"/>
            <a:ext cx="130073" cy="61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0474" y="1012061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Modal Transient</a:t>
            </a:r>
            <a:endParaRPr lang="en-US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807677" y="1284276"/>
            <a:ext cx="640027" cy="929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70043" y="2533882"/>
            <a:ext cx="350227" cy="18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20270" y="23145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Limit to 20 modes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01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2" y="1352809"/>
            <a:ext cx="8038095" cy="4152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1665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Base Mass for Enforced Motion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46" y="4648200"/>
            <a:ext cx="838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Point 8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629400" y="4267200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9" y="1690905"/>
            <a:ext cx="8504762" cy="3476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1665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on Base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2785" y="4369777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2402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910754" y="3988777"/>
            <a:ext cx="381000" cy="381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1665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Create Load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6466667" cy="414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792237"/>
            <a:ext cx="23973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Acceleration Time History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1155808"/>
            <a:ext cx="381000" cy="285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3923809" cy="29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8477" y="3581400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2402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282931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2403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71704" y="3529943"/>
            <a:ext cx="1226773" cy="2207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05518" y="4297306"/>
            <a:ext cx="390282" cy="1549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21665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Plate with Seismic Mass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1184" y="5345723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Seismic mass is located at Node 2403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48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66" y="1471857"/>
            <a:ext cx="6266667" cy="391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1665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Additional Constraints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0492" y="4495800"/>
            <a:ext cx="29249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Nodes 2402 &amp; 2403, all DOF constrained except TZ is free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800600" y="3886200"/>
            <a:ext cx="1066800" cy="762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80425" y="4648200"/>
            <a:ext cx="1086975" cy="3449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7" y="1600200"/>
            <a:ext cx="8369482" cy="2871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16658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Edit Rigid Link from Seismic Mass to Base Node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7646" y="3276600"/>
            <a:ext cx="13247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Element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3445877"/>
            <a:ext cx="1166446" cy="522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3048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Edit Rigid Link from Seismic Mass to Base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Node  (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4" y="1219200"/>
            <a:ext cx="8456406" cy="430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89915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Only allow TZ connection between Seismic Mass &amp; Base Node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16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19" y="1157571"/>
            <a:ext cx="8704762" cy="45428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95600" y="2209800"/>
            <a:ext cx="5943600" cy="9045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GUI, Read Menu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168" y="4697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V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83600"/>
            <a:ext cx="7772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Perform normal modes analysis on plate with rigid links and seismic mass, using same steps as before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Verify that the first elastic modal frequency is 117.6 Hz</a:t>
            </a:r>
          </a:p>
        </p:txBody>
      </p:sp>
    </p:spTree>
    <p:extLst>
      <p:ext uri="{BB962C8B-B14F-4D97-AF65-F5344CB8AC3E}">
        <p14:creationId xmlns:p14="http://schemas.microsoft.com/office/powerpoint/2010/main" val="31165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Normal Modes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0778"/>
            <a:ext cx="4200000" cy="4561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802352"/>
            <a:ext cx="7467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Export analysis as:  </a:t>
            </a:r>
            <a:r>
              <a:rPr lang="en-US" sz="1600" dirty="0" err="1"/>
              <a:t>square_plate_normal_modes_seismic_mass.bdf</a:t>
            </a:r>
            <a:r>
              <a:rPr lang="en-US" sz="1600" dirty="0"/>
              <a:t>  (or your choice</a:t>
            </a:r>
            <a:r>
              <a:rPr lang="en-US" sz="1600" dirty="0" smtClean="0"/>
              <a:t>)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Run model in Nastran to generate f06 file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0" y="1229000"/>
            <a:ext cx="7847619" cy="44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829" y="224274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GUI for f06 File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829" y="224274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Nastran Results, f06 File Imported to Matlab via Vibrationdata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792833"/>
            <a:ext cx="5761905" cy="44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923" y="5619341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first modal frequency is essentially zero, representing a rigid-body mode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second modal frequency corresponds to the first elastic mode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first elastic modal frequency is 117.6 Hz as expected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168" y="4697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VI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183600"/>
            <a:ext cx="7772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Model is too big to output: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00" dirty="0"/>
              <a:t>	</a:t>
            </a:r>
            <a:r>
              <a:rPr lang="en-US" sz="1600" dirty="0" smtClean="0"/>
              <a:t> response displacement time histories at each node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00" dirty="0"/>
              <a:t>	</a:t>
            </a:r>
            <a:r>
              <a:rPr lang="en-US" sz="1600" dirty="0" smtClean="0"/>
              <a:t>stress time histories at each element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Form groups for a few selected node and elements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Prepare modal transient analysis </a:t>
            </a:r>
            <a:r>
              <a:rPr lang="en-US" sz="1600" i="1" dirty="0"/>
              <a:t>with great </a:t>
            </a:r>
            <a:r>
              <a:rPr lang="en-US" sz="1600" i="1" dirty="0" smtClean="0"/>
              <a:t>care</a:t>
            </a:r>
            <a:endParaRPr lang="en-US" sz="1600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ave </a:t>
            </a:r>
            <a:r>
              <a:rPr lang="en-US" sz="1600" dirty="0"/>
              <a:t>as:   </a:t>
            </a:r>
            <a:r>
              <a:rPr lang="en-US" sz="1600" dirty="0" err="1" smtClean="0"/>
              <a:t>square_plate_modal_transient.modfem</a:t>
            </a:r>
            <a:r>
              <a:rPr lang="en-US" sz="1600" dirty="0" smtClean="0"/>
              <a:t>  (or whatever)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Run model in </a:t>
            </a:r>
            <a:r>
              <a:rPr lang="en-US" sz="1600" dirty="0" err="1" smtClean="0"/>
              <a:t>Femap</a:t>
            </a:r>
            <a:r>
              <a:rPr lang="en-US" sz="1600" dirty="0" smtClean="0"/>
              <a:t>/Nastran bundle or export analysis file for running solver outside of </a:t>
            </a:r>
            <a:r>
              <a:rPr lang="en-US" sz="1600" dirty="0" err="1" smtClean="0"/>
              <a:t>Femap</a:t>
            </a:r>
            <a:endParaRPr lang="en-US" sz="1600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Call f06 file into Matlab Vibrationdata GUI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72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1386"/>
            <a:ext cx="3780952" cy="551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Create Groups for Nodes &amp; Elements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4856" y="4905593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Node Group:  Select node at center of plate. one at a middle edge &amp; the base drive node &amp; any others of interest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Element Group:  Select at least one of the four elements which has a corner node at the center </a:t>
            </a:r>
            <a:r>
              <a:rPr lang="en-US" sz="1600" dirty="0"/>
              <a:t>&amp; any others</a:t>
            </a:r>
            <a:r>
              <a:rPr lang="en-US" sz="1600" dirty="0" smtClean="0"/>
              <a:t>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28" y="1108542"/>
            <a:ext cx="3942857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0" y="1066800"/>
            <a:ext cx="7047619" cy="3980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Group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750677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2402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43732" y="4457930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2403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48201" y="3392349"/>
            <a:ext cx="973014" cy="35832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823790" y="4482399"/>
            <a:ext cx="390282" cy="154902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806" y="1683678"/>
            <a:ext cx="838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</a:t>
            </a:r>
            <a:r>
              <a:rPr lang="en-US" sz="1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313" y="2669090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49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71714" y="2438400"/>
            <a:ext cx="538086" cy="39996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90006" y="1576588"/>
            <a:ext cx="363415" cy="24866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90006" y="3804488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1201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15421" y="2292909"/>
            <a:ext cx="1976506" cy="162704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461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Element Group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923809" cy="41238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90600" y="2175401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84041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Element 50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66704" y="3252511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491752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Element 1129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763719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1201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56441" y="3161257"/>
            <a:ext cx="1253759" cy="168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257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Create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93" y="971549"/>
            <a:ext cx="5352381" cy="5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5" y="1180820"/>
            <a:ext cx="4428571" cy="449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Modal Solution with 20 Eigenvalues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4386" y="1693489"/>
            <a:ext cx="3809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20 eigenvector number is chosen with consideration given to the modal mass fraction, maximum SRS frequency and sample rate</a:t>
            </a:r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sample rate should be at least 10x greater than the maximum eigenvalue frequency of interest and also the maximum SRS frequency </a:t>
            </a:r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modal frequency is 2266 Hz</a:t>
            </a:r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highest SRS frequency is 10,000 Hz</a:t>
            </a:r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sample rate is 100,000 samples/sec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37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105400"/>
            <a:ext cx="7543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Synthesized array name</a:t>
            </a:r>
            <a:r>
              <a:rPr lang="en-US" sz="1550" dirty="0"/>
              <a:t>: srs2000G_accel    </a:t>
            </a:r>
            <a:endParaRPr lang="en-US" sz="1550" dirty="0" smtClean="0"/>
          </a:p>
          <a:p>
            <a:pPr marL="285750" indent="-285750">
              <a:spcBef>
                <a:spcPts val="2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/>
              <a:t>U</a:t>
            </a:r>
            <a:r>
              <a:rPr lang="en-US" sz="1550" dirty="0" smtClean="0"/>
              <a:t>nits</a:t>
            </a:r>
            <a:r>
              <a:rPr lang="en-US" sz="1550" dirty="0"/>
              <a:t>: time(sec) &amp; </a:t>
            </a:r>
            <a:r>
              <a:rPr lang="en-US" sz="1550" dirty="0" err="1" smtClean="0"/>
              <a:t>accel</a:t>
            </a:r>
            <a:r>
              <a:rPr lang="en-US" sz="1550" dirty="0" smtClean="0"/>
              <a:t>(G)</a:t>
            </a:r>
          </a:p>
          <a:p>
            <a:pPr marL="285750" indent="-285750">
              <a:spcBef>
                <a:spcPts val="2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The sample rate is 100K samples/sec which is 10 x the highest SRS natural frequency</a:t>
            </a:r>
          </a:p>
          <a:p>
            <a:pPr marL="285750" indent="-285750">
              <a:spcBef>
                <a:spcPts val="2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The time histories is composed of a series of damped sinusoids which have been reconstructed in terms of wavelet</a:t>
            </a:r>
            <a:endParaRPr lang="en-US" sz="15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Damping, Time Parameters &amp; 20 Eigenvalues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60" y="1551535"/>
            <a:ext cx="5495238" cy="3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Output for Modal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2937" y="4420395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Only Summary selected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42041"/>
            <a:ext cx="2980952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95400"/>
            <a:ext cx="3066667" cy="4571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Verify Constraints &amp; Load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Output Requests, Displacement, Acceleration &amp; Stress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323" y="5800883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Element Corner Results is off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Print &amp; Post-process to generate f06 file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4914286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838" y="5988488"/>
            <a:ext cx="831009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Export analysis file to:   </a:t>
            </a:r>
            <a:r>
              <a:rPr lang="en-US" sz="1600" dirty="0" err="1" smtClean="0"/>
              <a:t>square_plate_modal_transient_seismic_mass.bdf</a:t>
            </a:r>
            <a:r>
              <a:rPr lang="en-US" sz="1600" dirty="0" smtClean="0"/>
              <a:t>  (or some name)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Then run in Nastran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Nastran File Export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7" y="950387"/>
            <a:ext cx="8380952" cy="4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5304762" cy="42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6167" y="3810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 Nastran f06 File Post-processing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169" y="246492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GUI, Modal Transient Extraction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7779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Input File:  square_plate_modal_transient_seismic_mass.f06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Node 2402 is base drive node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1245"/>
            <a:ext cx="8019048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99207"/>
            <a:ext cx="5304762" cy="44571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5990" y="1101606"/>
            <a:ext cx="14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Element 1129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3657600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Node 1201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38181" y="1613694"/>
            <a:ext cx="395619" cy="2413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3338181" y="3842266"/>
            <a:ext cx="3062619" cy="28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7169" y="246492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Response Element &amp; Node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898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8722"/>
            <a:ext cx="6553200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Relative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Displacement, Edge Center, Node 49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4724400"/>
            <a:ext cx="198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absolute peak is 0.073 inch for T3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2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999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8722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Relative Displacement, Plate Center, Node 1201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4724400"/>
            <a:ext cx="198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absolute peak is 0.105 inch for T3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7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5712001" cy="42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221335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The synthesized time history satisfies the SRS specification within tolerance bands</a:t>
            </a:r>
            <a:endParaRPr lang="en-US" sz="15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Most pyrotechnic SRS specifications begin at 100 Hz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A good practice is to extrapolate the specification down to 10 Hz because the structure may have some lower modal frequencies</a:t>
            </a:r>
            <a:endParaRPr lang="en-US" sz="15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82193"/>
              </p:ext>
            </p:extLst>
          </p:nvPr>
        </p:nvGraphicFramePr>
        <p:xfrm>
          <a:off x="6400800" y="2057400"/>
          <a:ext cx="1942991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738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005253">
                  <a:extLst>
                    <a:ext uri="{9D8B030D-6E8A-4147-A177-3AD203B41FA5}">
                      <a16:colId xmlns:a16="http://schemas.microsoft.com/office/drawing/2014/main" val="2193247504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10,000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6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341198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8722"/>
            <a:ext cx="5410200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Relative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Velocity,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Edge Center,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Node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1488" y="4876800"/>
            <a:ext cx="198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absolute peak is 68.9 in/sec for T3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4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" y="228600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8722"/>
            <a:ext cx="5410200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Relative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Velocity,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Plate Middle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Node 1201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876800"/>
            <a:ext cx="198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absolute peak is 79.7 in/sec for T3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33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8" y="308141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8722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Absolute Acceleration, Edge Center, Node 49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6201" y="4876800"/>
            <a:ext cx="198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absolute peak is 586 G for T3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20725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7" y="227999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8031" y="4876800"/>
            <a:ext cx="198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absolute peak is 461 G for T3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28600" y="58722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Absolute Acceleration, Plate Middle, Node 1201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8319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8722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Stress Response, Near Corner, Element 50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580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8722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Signed Von Mises Stress, Near Corner, Element 50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676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signed Von Mises stress is useful for fatigue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absolute peak is 7662 psi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" y="10668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828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3221"/>
            <a:ext cx="6422813" cy="64133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58722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Stress Response, Plate Middle, Element 1129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7168" y="246492"/>
            <a:ext cx="8349631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Signed Von Mises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Plate Middle, Element 1129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572167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signed Von Mises stress is useful for fatigue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absolute peak is 4741 psi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(The analysis was repeated for a model with four times as many elements resulting in peak stress of 4733 psi at the plate center)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80177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 smtClean="0"/>
              <a:t>Convention:   Signed Von Mises Stress= (</a:t>
            </a:r>
            <a:r>
              <a:rPr lang="en-US" sz="1550" dirty="0"/>
              <a:t>Von Mises </a:t>
            </a:r>
            <a:r>
              <a:rPr lang="en-US" sz="1550" dirty="0" smtClean="0"/>
              <a:t>Stress)*sign(Major Principal Stress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58722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Response Peaks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89589"/>
              </p:ext>
            </p:extLst>
          </p:nvPr>
        </p:nvGraphicFramePr>
        <p:xfrm>
          <a:off x="911352" y="1082262"/>
          <a:ext cx="6096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42687814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1253996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01510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Peak Absolute</a:t>
                      </a:r>
                      <a:r>
                        <a:rPr lang="en-US" sz="1550" baseline="0" dirty="0" smtClean="0"/>
                        <a:t> Response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Edge</a:t>
                      </a:r>
                      <a:r>
                        <a:rPr lang="en-US" sz="1550" baseline="0" dirty="0" smtClean="0"/>
                        <a:t> Center</a:t>
                      </a:r>
                      <a:endParaRPr lang="en-US" sz="1550" dirty="0" smtClean="0"/>
                    </a:p>
                    <a:p>
                      <a:pPr algn="ctr"/>
                      <a:r>
                        <a:rPr lang="en-US" sz="1550" dirty="0" smtClean="0"/>
                        <a:t>Node 49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Plate Middle</a:t>
                      </a:r>
                    </a:p>
                    <a:p>
                      <a:pPr algn="ctr"/>
                      <a:r>
                        <a:rPr lang="en-US" sz="1550" dirty="0" smtClean="0"/>
                        <a:t>Node 1201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8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Relative</a:t>
                      </a:r>
                      <a:r>
                        <a:rPr lang="en-US" sz="1550" baseline="0" dirty="0" smtClean="0"/>
                        <a:t> Displacement (in)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0.073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0.105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6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Relative</a:t>
                      </a:r>
                      <a:r>
                        <a:rPr lang="en-US" sz="1550" baseline="0" dirty="0" smtClean="0"/>
                        <a:t> Velocity (in/sec)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68.9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79.7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3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 smtClean="0"/>
                        <a:t>Absolute</a:t>
                      </a:r>
                      <a:r>
                        <a:rPr lang="en-US" sz="1550" baseline="0" dirty="0" smtClean="0"/>
                        <a:t> </a:t>
                      </a:r>
                      <a:r>
                        <a:rPr lang="en-US" sz="1550" dirty="0" smtClean="0"/>
                        <a:t>Acceleration (G)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586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461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2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2895600"/>
            <a:ext cx="7086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The Plate Middle Node has the highest relative displacement &amp; velocity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The Edge Center Node has the highest acceleration</a:t>
            </a:r>
            <a:endParaRPr lang="en-US" sz="1550" dirty="0"/>
          </a:p>
        </p:txBody>
      </p:sp>
      <p:sp>
        <p:nvSpPr>
          <p:cNvPr id="6" name="Rectangle 5"/>
          <p:cNvSpPr/>
          <p:nvPr/>
        </p:nvSpPr>
        <p:spPr>
          <a:xfrm>
            <a:off x="2286000" y="625058"/>
            <a:ext cx="316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cs typeface="Arial" pitchFamily="34" charset="0"/>
              </a:rPr>
              <a:t>Nodal Response Comparison for T3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4471" y="4114800"/>
            <a:ext cx="474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 smtClean="0">
                <a:cs typeface="Arial" pitchFamily="34" charset="0"/>
              </a:rPr>
              <a:t>Von Mises Stress Response Comparison, unit: psi</a:t>
            </a:r>
            <a:endParaRPr lang="en-US" dirty="0"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27180"/>
              </p:ext>
            </p:extLst>
          </p:nvPr>
        </p:nvGraphicFramePr>
        <p:xfrm>
          <a:off x="2286000" y="4648200"/>
          <a:ext cx="3276600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5682793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82856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Near</a:t>
                      </a:r>
                      <a:r>
                        <a:rPr lang="en-US" sz="1550" baseline="0" dirty="0" smtClean="0"/>
                        <a:t> Corner</a:t>
                      </a:r>
                      <a:endParaRPr lang="en-US" sz="1550" dirty="0" smtClean="0"/>
                    </a:p>
                    <a:p>
                      <a:pPr algn="ctr"/>
                      <a:r>
                        <a:rPr lang="en-US" sz="1550" dirty="0" smtClean="0"/>
                        <a:t>Element</a:t>
                      </a:r>
                      <a:r>
                        <a:rPr lang="en-US" sz="1550" baseline="0" dirty="0" smtClean="0"/>
                        <a:t> 50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Plate</a:t>
                      </a:r>
                      <a:r>
                        <a:rPr lang="en-US" sz="1550" baseline="0" dirty="0" smtClean="0"/>
                        <a:t> Middle</a:t>
                      </a:r>
                      <a:endParaRPr lang="en-US" sz="1550" dirty="0" smtClean="0"/>
                    </a:p>
                    <a:p>
                      <a:pPr algn="ctr"/>
                      <a:r>
                        <a:rPr lang="en-US" sz="1550" dirty="0" smtClean="0"/>
                        <a:t>Element</a:t>
                      </a:r>
                      <a:r>
                        <a:rPr lang="en-US" sz="1550" baseline="0" dirty="0" smtClean="0"/>
                        <a:t> 1129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6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7662</a:t>
                      </a:r>
                      <a:endParaRPr lang="en-US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 4741 </a:t>
                      </a:r>
                      <a:endParaRPr lang="en-US" sz="15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65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233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Modal Combination Methods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2296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Response spectrum analysis is actually an extension of normal modes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ABSSUM   </a:t>
            </a:r>
            <a:r>
              <a:rPr kumimoji="1" lang="en-US" sz="1600" kern="0" dirty="0">
                <a:latin typeface="Calibri" pitchFamily="34" charset="0"/>
              </a:rPr>
              <a:t>–   absolute sum method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SRSS   </a:t>
            </a:r>
            <a:r>
              <a:rPr kumimoji="1" lang="en-US" sz="1600" kern="0" dirty="0">
                <a:latin typeface="Calibri" pitchFamily="34" charset="0"/>
              </a:rPr>
              <a:t>–   square-root-of-the-sum-of-the-squares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NRL   </a:t>
            </a:r>
            <a:r>
              <a:rPr kumimoji="1" lang="en-US" sz="1600" kern="0" dirty="0">
                <a:latin typeface="Calibri" pitchFamily="34" charset="0"/>
              </a:rPr>
              <a:t>–   Naval Research Laboratory </a:t>
            </a:r>
            <a:r>
              <a:rPr kumimoji="1" lang="en-US" sz="1600" kern="0" dirty="0" smtClean="0">
                <a:latin typeface="Calibri" pitchFamily="34" charset="0"/>
              </a:rPr>
              <a:t>method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The SRSS method is probably the best choice for response spectrum analysis because the modal oscillators tend to reach their respective peaks at different times according to frequency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The lower natural frequency oscillators take longer to peak </a:t>
            </a:r>
            <a:endParaRPr kumimoji="1" lang="en-US" sz="1600" kern="0" dirty="0">
              <a:latin typeface="Calibri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57200" y="1219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075807" cy="4876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00200" y="1905000"/>
            <a:ext cx="1752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where              is the mass-normalized eigenvector coefficient for coordinate </a:t>
            </a:r>
            <a:r>
              <a:rPr lang="en-US" sz="1600" dirty="0" smtClean="0">
                <a:cs typeface="Times New Roman" pitchFamily="18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and mode </a:t>
            </a:r>
            <a:r>
              <a:rPr lang="en-US" sz="1600" dirty="0" smtClean="0">
                <a:cs typeface="Times New Roman" pitchFamily="18" charset="0"/>
              </a:rPr>
              <a:t>j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14478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</a:rPr>
              <a:t>Conservative assumption that all modal peaks occur simultaneously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1447800" y="2438400"/>
          <a:ext cx="293914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3" imgW="2311400" imgH="596900" progId="Equation.3">
                  <p:embed/>
                </p:oleObj>
              </mc:Choice>
              <mc:Fallback>
                <p:oleObj name="Equation" r:id="rId3" imgW="2311400" imgH="5969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293914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1524000" y="3505200"/>
          <a:ext cx="291737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5" imgW="2552700" imgH="596900" progId="Equation.3">
                  <p:embed/>
                </p:oleObj>
              </mc:Choice>
              <mc:Fallback>
                <p:oleObj name="Equation" r:id="rId5" imgW="2552700" imgH="59690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291737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/>
          </p:nvPr>
        </p:nvGraphicFramePr>
        <p:xfrm>
          <a:off x="1295400" y="44958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7" imgW="253780" imgH="253780" progId="Equation.3">
                  <p:embed/>
                </p:oleObj>
              </mc:Choice>
              <mc:Fallback>
                <p:oleObj name="Equation" r:id="rId7" imgW="253780" imgH="25378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53340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These equations are valid for both relative displacement and absolute acceleration.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495800" y="33528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953000" y="3124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Pick D values directly off of Relative Displacement SRS curve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046" y="53613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solidFill>
                  <a:srgbClr val="006699"/>
                </a:solidFill>
              </a:rPr>
              <a:t>ABSSUM Method</a:t>
            </a:r>
          </a:p>
        </p:txBody>
      </p:sp>
    </p:spTree>
    <p:extLst>
      <p:ext uri="{BB962C8B-B14F-4D97-AF65-F5344CB8AC3E}">
        <p14:creationId xmlns:p14="http://schemas.microsoft.com/office/powerpoint/2010/main" val="24500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914400" y="1295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6123" y="4722395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These equations are valid for both relative displacement and absolute acceleration.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554" y="283527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Pick D values directly off of Relative Displacement SRS curve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319954" y="3063875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Object 1"/>
          <p:cNvGraphicFramePr>
            <a:graphicFrameLocks noChangeAspect="1"/>
          </p:cNvGraphicFramePr>
          <p:nvPr>
            <p:extLst/>
          </p:nvPr>
        </p:nvGraphicFramePr>
        <p:xfrm>
          <a:off x="1271954" y="1920875"/>
          <a:ext cx="279810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3" imgW="2159000" imgH="647700" progId="Equation.3">
                  <p:embed/>
                </p:oleObj>
              </mc:Choice>
              <mc:Fallback>
                <p:oleObj name="Equation" r:id="rId3" imgW="2159000" imgH="647700" progId="Equation.3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954" y="1920875"/>
                        <a:ext cx="279810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1195754" y="3292475"/>
          <a:ext cx="301438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5" imgW="2565400" imgH="647700" progId="Equation.3">
                  <p:embed/>
                </p:oleObj>
              </mc:Choice>
              <mc:Fallback>
                <p:oleObj name="Equation" r:id="rId5" imgW="2565400" imgH="6477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754" y="3292475"/>
                        <a:ext cx="301438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638146"/>
            <a:ext cx="1603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99"/>
                </a:solidFill>
              </a:rPr>
              <a:t>SRSS Method</a:t>
            </a:r>
          </a:p>
        </p:txBody>
      </p:sp>
    </p:spTree>
    <p:extLst>
      <p:ext uri="{BB962C8B-B14F-4D97-AF65-F5344CB8AC3E}">
        <p14:creationId xmlns:p14="http://schemas.microsoft.com/office/powerpoint/2010/main" val="4690313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26261"/>
              </p:ext>
            </p:extLst>
          </p:nvPr>
        </p:nvGraphicFramePr>
        <p:xfrm>
          <a:off x="436813" y="76200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0.933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117.6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0.036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0.017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2266</a:t>
                      </a:r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1045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375,225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sum = 613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238" y="3383912"/>
            <a:ext cx="83151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This checking method is an approximation for the response of a multi-degree-of-freedom system to an SRS input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table is taken from the plate model modal analysis results prior to the addition of the seismic mass, with three added columns</a:t>
            </a:r>
            <a:endParaRPr lang="en-US" sz="16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set composed of modes 1, 6, 12 &amp; 19 accounts for almost 99% of the total mass</a:t>
            </a:r>
            <a:endParaRPr lang="en-US" sz="16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seventh column is the participation factor times the eigenvector times the SRS specification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sum of the absolute responses is 1045 G, which conservatively assumes that each mode reaches its peak at the same time as the others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“square root of the sum of the squares” is 613 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FEA modal transient peak response was 586 G which passes the “sanity check”  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 Response Check for Node 49 T3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31861"/>
              </p:ext>
            </p:extLst>
          </p:nvPr>
        </p:nvGraphicFramePr>
        <p:xfrm>
          <a:off x="436813" y="76200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0.933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117.6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0.036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0.017</a:t>
                      </a:r>
                      <a:endParaRPr lang="en-US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2266</a:t>
                      </a:r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833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228033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sum = 478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169" y="3758822"/>
            <a:ext cx="8315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table is taken from the plate model modal analysis results prior to the addition of the seismic mass, with three added columns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sum of the absolute responses is 833 G, which conservatively assumes that each mode reaches its peak at the same time as the others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“square root of the sum of the squares” is 478 G</a:t>
            </a:r>
          </a:p>
          <a:p>
            <a:pPr marL="285750" indent="-285750">
              <a:spcBef>
                <a:spcPts val="6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FEA modal transient peak response was </a:t>
            </a:r>
            <a:r>
              <a:rPr lang="en-US" sz="1600" dirty="0"/>
              <a:t>461 </a:t>
            </a:r>
            <a:r>
              <a:rPr lang="en-US" sz="1600" dirty="0" smtClean="0"/>
              <a:t>G which passes the “sanity check”  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 Response Check for Node 1201 T3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227505" cy="487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22860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3752" y="44196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GUI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526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82" y="1280991"/>
            <a:ext cx="7247619" cy="44380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6791" y="2438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Shock Toolbox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0960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Repeat previous calculation using Matlab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11835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5864" y="795715"/>
            <a:ext cx="739444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 smtClean="0"/>
              <a:t>Matlab Command Window &gt;&gt; </a:t>
            </a:r>
            <a:r>
              <a:rPr lang="en-US" sz="1650" dirty="0"/>
              <a:t>spec=[10 10; 2000 2000; 10000 2000]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SRS Modal Combination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1855"/>
            <a:ext cx="7790476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20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SRS Modal Combination Results, Node 1201 T3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69" y="1143000"/>
            <a:ext cx="81972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SRS Q=10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(Hz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  Accel(G)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Q=10  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SRS(G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	    117.6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    723.6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     1502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     2000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Part          Eigen       SRS       Modal Response 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Factor        vector      Accel(G)     Accel(G)      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	   0.0923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13.98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117.6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151.7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   0.0182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22.28 	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723.6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293.4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   0.0123 	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2.499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1502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46.17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   0.0053 	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32.2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2000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341.3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ABSSUM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  832.7 G   SRSS=   477.2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063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142999" y="3031202"/>
          <a:ext cx="3725839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345">
                  <a:extLst>
                    <a:ext uri="{9D8B030D-6E8A-4147-A177-3AD203B41FA5}">
                      <a16:colId xmlns:a16="http://schemas.microsoft.com/office/drawing/2014/main" val="3987744968"/>
                    </a:ext>
                  </a:extLst>
                </a:gridCol>
                <a:gridCol w="2853494">
                  <a:extLst>
                    <a:ext uri="{9D8B030D-6E8A-4147-A177-3AD203B41FA5}">
                      <a16:colId xmlns:a16="http://schemas.microsoft.com/office/drawing/2014/main" val="256391824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Elastic modulus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13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Mass per volume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269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0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Modal velocity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54433"/>
                  </a:ext>
                </a:extLst>
              </a:tr>
            </a:tbl>
          </a:graphicData>
        </a:graphic>
      </p:graphicFrame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42999" y="1219200"/>
            <a:ext cx="403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stress   </a:t>
            </a:r>
            <a:r>
              <a:rPr lang="en-US" dirty="0"/>
              <a:t>[</a:t>
            </a:r>
            <a:r>
              <a:rPr lang="en-US" dirty="0" err="1"/>
              <a:t>σ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]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/>
              <a:t>  </a:t>
            </a:r>
            <a:r>
              <a:rPr lang="en-US" sz="1600" dirty="0"/>
              <a:t>for mode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</a:t>
            </a:r>
            <a:r>
              <a:rPr lang="en-US" sz="1600" dirty="0"/>
              <a:t>is</a:t>
            </a:r>
            <a:r>
              <a:rPr lang="en-US" dirty="0"/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237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Stress-Velocity Equation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1219200" y="2083832"/>
          <a:ext cx="2908760" cy="41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3" imgW="1726451" imgH="266584" progId="Equation.3">
                  <p:embed/>
                </p:oleObj>
              </mc:Choice>
              <mc:Fallback>
                <p:oleObj r:id="rId3" imgW="1726451" imgH="266584" progId="Equation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83832"/>
                        <a:ext cx="2908760" cy="413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47700" y="4670490"/>
            <a:ext cx="7656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Ĉ is </a:t>
            </a:r>
            <a:r>
              <a:rPr lang="en-US" sz="1600" dirty="0"/>
              <a:t>a constant of proportionality dependent upon the geometry of the structure, often assumed for complex equipment to be </a:t>
            </a:r>
            <a:r>
              <a:rPr lang="en-US" sz="1600" dirty="0" smtClean="0"/>
              <a:t>  4 &lt;  Ĉ  &lt; 8</a:t>
            </a:r>
          </a:p>
          <a:p>
            <a:endParaRPr lang="en-US" sz="1600" dirty="0"/>
          </a:p>
          <a:p>
            <a:r>
              <a:rPr lang="en-US" sz="1600" dirty="0"/>
              <a:t>Ĉ </a:t>
            </a:r>
            <a:r>
              <a:rPr lang="en-US" sz="1600" dirty="0" smtClean="0"/>
              <a:t> ≈  2   for </a:t>
            </a:r>
            <a:r>
              <a:rPr lang="en-US" sz="1600" dirty="0"/>
              <a:t>all normal modes of homogeneous plates and beams</a:t>
            </a:r>
          </a:p>
        </p:txBody>
      </p:sp>
    </p:spTree>
    <p:extLst>
      <p:ext uri="{BB962C8B-B14F-4D97-AF65-F5344CB8AC3E}">
        <p14:creationId xmlns:p14="http://schemas.microsoft.com/office/powerpoint/2010/main" val="299039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161905" cy="42571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60124" y="2819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Shock Toolbox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25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37638</TotalTime>
  <Words>3355</Words>
  <Application>Microsoft Office PowerPoint</Application>
  <PresentationFormat>On-screen Show (4:3)</PresentationFormat>
  <Paragraphs>747</Paragraphs>
  <Slides>102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11" baseType="lpstr">
      <vt:lpstr>Arial</vt:lpstr>
      <vt:lpstr>Calibri</vt:lpstr>
      <vt:lpstr>Courier New</vt:lpstr>
      <vt:lpstr>Helvetica</vt:lpstr>
      <vt:lpstr>Monotype Sorts</vt:lpstr>
      <vt:lpstr>Times New Roman</vt:lpstr>
      <vt:lpstr>Office Theme</vt:lpstr>
      <vt:lpstr>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tirvine</cp:lastModifiedBy>
  <cp:revision>1291</cp:revision>
  <dcterms:created xsi:type="dcterms:W3CDTF">2010-11-01T13:18:21Z</dcterms:created>
  <dcterms:modified xsi:type="dcterms:W3CDTF">2018-04-28T17:12:02Z</dcterms:modified>
</cp:coreProperties>
</file>