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5"/>
  </p:notesMasterIdLst>
  <p:sldIdLst>
    <p:sldId id="256" r:id="rId2"/>
    <p:sldId id="627" r:id="rId3"/>
    <p:sldId id="638" r:id="rId4"/>
    <p:sldId id="628" r:id="rId5"/>
    <p:sldId id="640" r:id="rId6"/>
    <p:sldId id="630" r:id="rId7"/>
    <p:sldId id="632" r:id="rId8"/>
    <p:sldId id="642" r:id="rId9"/>
    <p:sldId id="634" r:id="rId10"/>
    <p:sldId id="635" r:id="rId11"/>
    <p:sldId id="654" r:id="rId12"/>
    <p:sldId id="660" r:id="rId13"/>
    <p:sldId id="661" r:id="rId14"/>
    <p:sldId id="662" r:id="rId15"/>
    <p:sldId id="663" r:id="rId16"/>
    <p:sldId id="650" r:id="rId17"/>
    <p:sldId id="651" r:id="rId18"/>
    <p:sldId id="641" r:id="rId19"/>
    <p:sldId id="652" r:id="rId20"/>
    <p:sldId id="643" r:id="rId21"/>
    <p:sldId id="653" r:id="rId22"/>
    <p:sldId id="644" r:id="rId23"/>
    <p:sldId id="645" r:id="rId24"/>
    <p:sldId id="646" r:id="rId25"/>
    <p:sldId id="647" r:id="rId26"/>
    <p:sldId id="648" r:id="rId27"/>
    <p:sldId id="649" r:id="rId28"/>
    <p:sldId id="673" r:id="rId29"/>
    <p:sldId id="674" r:id="rId30"/>
    <p:sldId id="675" r:id="rId31"/>
    <p:sldId id="676" r:id="rId32"/>
    <p:sldId id="677" r:id="rId33"/>
    <p:sldId id="678" r:id="rId34"/>
    <p:sldId id="679" r:id="rId35"/>
    <p:sldId id="680" r:id="rId36"/>
    <p:sldId id="681" r:id="rId37"/>
    <p:sldId id="682" r:id="rId38"/>
    <p:sldId id="683" r:id="rId39"/>
    <p:sldId id="684" r:id="rId40"/>
    <p:sldId id="685" r:id="rId41"/>
    <p:sldId id="686" r:id="rId42"/>
    <p:sldId id="687" r:id="rId43"/>
    <p:sldId id="690" r:id="rId44"/>
    <p:sldId id="691" r:id="rId45"/>
    <p:sldId id="692" r:id="rId46"/>
    <p:sldId id="693" r:id="rId47"/>
    <p:sldId id="698" r:id="rId48"/>
    <p:sldId id="699" r:id="rId49"/>
    <p:sldId id="694" r:id="rId50"/>
    <p:sldId id="695" r:id="rId51"/>
    <p:sldId id="701" r:id="rId52"/>
    <p:sldId id="700" r:id="rId53"/>
    <p:sldId id="696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96" autoAdjust="0"/>
    <p:restoredTop sz="99850" autoAdjust="0"/>
  </p:normalViewPr>
  <p:slideViewPr>
    <p:cSldViewPr>
      <p:cViewPr varScale="1">
        <p:scale>
          <a:sx n="73" d="100"/>
          <a:sy n="73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4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hyperlink" Target="https://vibrationdata.wordpress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hyperlink" Target="https://vibrationdata.wordpress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Unit 202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23167" y="1646595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Nastran </a:t>
            </a:r>
            <a:r>
              <a:rPr lang="en-US" sz="9600" b="1" dirty="0">
                <a:solidFill>
                  <a:srgbClr val="003366"/>
                </a:solidFill>
                <a:cs typeface="Arial" pitchFamily="34" charset="0"/>
              </a:rPr>
              <a:t>FEA Base Excitation </a:t>
            </a: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with Multiple Response Spectrum </a:t>
            </a: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Inputs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6400" b="1" dirty="0" smtClean="0">
                <a:solidFill>
                  <a:srgbClr val="003366"/>
                </a:solidFill>
                <a:cs typeface="Arial" pitchFamily="34" charset="0"/>
              </a:rPr>
              <a:t>Revision A</a:t>
            </a:r>
            <a:endParaRPr lang="en-US" sz="6400" b="1" dirty="0">
              <a:solidFill>
                <a:srgbClr val="003366"/>
              </a:solidFill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9600" b="1" dirty="0" smtClean="0">
              <a:solidFill>
                <a:srgbClr val="003366"/>
              </a:solidFill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9600" b="1" dirty="0" smtClean="0">
                <a:solidFill>
                  <a:srgbClr val="003366"/>
                </a:solidFill>
                <a:cs typeface="Arial" pitchFamily="34" charset="0"/>
              </a:rPr>
              <a:t> 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72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6695" y="4249578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Prerequisite:  review Unit 201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Vibrationdata Matlab GUI package for this Unit can be downloaded from:   </a:t>
            </a:r>
            <a:r>
              <a:rPr lang="en-US" sz="1600" dirty="0">
                <a:hlinkClick r:id="rId5"/>
              </a:rPr>
              <a:t>https://vibrationdata.wordpress.com/</a:t>
            </a:r>
            <a:endParaRPr lang="en-US" sz="16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375" y="346045"/>
            <a:ext cx="7591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Specifications for Two Q Values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74" y="5061584"/>
            <a:ext cx="7668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new spec can be used for analyzing the response of a single-degree-of-freedom system with Q=20 or 50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Interpolation can be used for other Q values between Q=10 and Q=50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curves can also be used for multi-degree-of-freedom systems via modal combination methods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419225"/>
            <a:ext cx="6953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Specification Comparison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85133"/>
              </p:ext>
            </p:extLst>
          </p:nvPr>
        </p:nvGraphicFramePr>
        <p:xfrm>
          <a:off x="762000" y="2143970"/>
          <a:ext cx="1981200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Q=10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2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(Hz)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Peak Accel (G)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27808"/>
              </p:ext>
            </p:extLst>
          </p:nvPr>
        </p:nvGraphicFramePr>
        <p:xfrm>
          <a:off x="3505200" y="2143970"/>
          <a:ext cx="1828800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Q=20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2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(Hz)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Peak Accel (G)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162683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Old Spec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62683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Spec 1</a:t>
            </a:r>
            <a:endParaRPr lang="en-US" sz="1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88238"/>
              </p:ext>
            </p:extLst>
          </p:nvPr>
        </p:nvGraphicFramePr>
        <p:xfrm>
          <a:off x="6096000" y="2143970"/>
          <a:ext cx="1828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18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Q=50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20125"/>
                  </a:ext>
                </a:extLst>
              </a:tr>
              <a:tr h="5500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algn="ctr"/>
                      <a:r>
                        <a:rPr lang="en-US" sz="1600" dirty="0" smtClean="0"/>
                        <a:t>(Hz)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Peak Accel (G)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13.52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3587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164844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New Spec 2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724400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 arrays: </a:t>
            </a:r>
          </a:p>
          <a:p>
            <a:r>
              <a:rPr lang="en" sz="1600" dirty="0"/>
              <a:t> </a:t>
            </a:r>
          </a:p>
          <a:p>
            <a:r>
              <a:rPr lang="en-US" sz="1600" dirty="0" err="1"/>
              <a:t>synthesized_acceleration</a:t>
            </a:r>
            <a:endParaRPr lang="en-US" sz="1600" dirty="0"/>
          </a:p>
          <a:p>
            <a:r>
              <a:rPr lang="en-US" sz="1600" dirty="0" err="1"/>
              <a:t>synthesized_srs_old_Q</a:t>
            </a:r>
            <a:endParaRPr lang="en-US" sz="1600" dirty="0"/>
          </a:p>
          <a:p>
            <a:r>
              <a:rPr lang="en-US" sz="1600" dirty="0"/>
              <a:t>srs_spec_new_Q20</a:t>
            </a:r>
          </a:p>
          <a:p>
            <a:r>
              <a:rPr lang="en-US" sz="1600" dirty="0"/>
              <a:t>srs_spec_new_Q50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34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2" y="914400"/>
            <a:ext cx="8942857" cy="5200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76900" y="4876800"/>
            <a:ext cx="1752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612" y="28104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Export to Nastran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6971428" cy="49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214" y="5556867"/>
            <a:ext cx="6324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Spec is the SRS with Q=10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Choose Function Number 7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Export as:  SRS_Q10.bdf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38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4" y="443811"/>
            <a:ext cx="6971428" cy="49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214" y="5556867"/>
            <a:ext cx="6324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Choose Function Number 8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Export as:  SRS_Q20.bdf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992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6980952" cy="49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976" y="5561629"/>
            <a:ext cx="6324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Choose Function Number 9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Export as:  SRS_Q50.bdf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47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7969" y="1447800"/>
            <a:ext cx="5336931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Shock and vibration analysis can be performed either in the frequency or time domain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Continue with plate from Units 200 &amp; 201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Aluminum, 12 x 12 x 0.25 inch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Translation constrained at corner nodes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Mount plate to heavy seismic mass via rigid </a:t>
            </a:r>
            <a:r>
              <a:rPr lang="en-US" altLang="en-US" sz="1600" dirty="0" smtClean="0">
                <a:latin typeface="Calibri" panose="020F0502020204030204" pitchFamily="34" charset="0"/>
              </a:rPr>
              <a:t>links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Use response spectrum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SRS is “shock response spectrum”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Delete all output and all functions if you are reusing Unit 201 model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endParaRPr lang="en-US" sz="1600" dirty="0"/>
          </a:p>
          <a:p>
            <a:r>
              <a:rPr lang="en-US" sz="1600" i="1" dirty="0" smtClean="0"/>
              <a:t>The following software steps must be followed carefully, otherwise errors will result</a:t>
            </a:r>
            <a:endParaRPr lang="en-US" sz="1600" i="1" dirty="0"/>
          </a:p>
        </p:txBody>
      </p:sp>
      <p:sp>
        <p:nvSpPr>
          <p:cNvPr id="6" name="Cube 10"/>
          <p:cNvSpPr>
            <a:spLocks noChangeArrowheads="1"/>
          </p:cNvSpPr>
          <p:nvPr/>
        </p:nvSpPr>
        <p:spPr bwMode="auto">
          <a:xfrm>
            <a:off x="1025769" y="3305286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>
            <a:off x="1178169" y="2390886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/>
        </p:nvCxnSpPr>
        <p:spPr bwMode="auto">
          <a:xfrm>
            <a:off x="1482969" y="2238486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</p:cNvCxnSpPr>
          <p:nvPr/>
        </p:nvCxnSpPr>
        <p:spPr bwMode="auto">
          <a:xfrm flipH="1">
            <a:off x="1940169" y="1933686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5"/>
          <p:cNvCxnSpPr>
            <a:cxnSpLocks noChangeShapeType="1"/>
          </p:cNvCxnSpPr>
          <p:nvPr/>
        </p:nvCxnSpPr>
        <p:spPr bwMode="auto">
          <a:xfrm flipH="1">
            <a:off x="1940169" y="2390886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Parallelogram 34"/>
          <p:cNvSpPr>
            <a:spLocks noChangeArrowheads="1"/>
          </p:cNvSpPr>
          <p:nvPr/>
        </p:nvSpPr>
        <p:spPr bwMode="auto">
          <a:xfrm>
            <a:off x="1178169" y="1857486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87569" y="2770935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Rigid links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5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 smtClean="0"/>
              <a:t>Femap</a:t>
            </a:r>
            <a:r>
              <a:rPr lang="en-US" sz="1600" dirty="0" smtClean="0"/>
              <a:t>, NX Nastran and the Vibrationdata Matlab GUI package are all used in this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GUI package can be downloaded from: 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://vibrationdata.wordpress.com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Recall the plate center node 1201 Parameters for T3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Participation Factors &amp; Eigenvectors are shown as absolute values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Eigenvectors are mass-normalized</a:t>
            </a:r>
          </a:p>
          <a:p>
            <a:pPr marL="285750" indent="-285750">
              <a:lnSpc>
                <a:spcPct val="150000"/>
              </a:lnSpc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Modes 1, 6, 12 &amp; 19 account for 98.9% of the total </a:t>
            </a:r>
            <a:r>
              <a:rPr lang="en-US" sz="1600" dirty="0" smtClean="0"/>
              <a:t>mass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25203"/>
              </p:ext>
            </p:extLst>
          </p:nvPr>
        </p:nvGraphicFramePr>
        <p:xfrm>
          <a:off x="1219200" y="2942212"/>
          <a:ext cx="5943602" cy="1861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Modal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Fraction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0.933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55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0.036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0.017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0.003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5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73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1" y="1471857"/>
            <a:ext cx="6948019" cy="36285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Seismic Constraints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76357"/>
            <a:ext cx="57217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four plate corner nodes are constrained in T1 &amp; T2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lower nodes are constrained in all but T3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067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47" y="1498062"/>
            <a:ext cx="4961905" cy="29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Kinematic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Constraint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00534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Constrain TZ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2538" y="5029200"/>
            <a:ext cx="572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seismic mass is constrained in TZ which is the response spectrum base drive axis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47" y="3595821"/>
            <a:ext cx="752381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85136"/>
            <a:ext cx="82296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Aerospace pyrotechnic shock response spectrum (SRS) specifications are almost always given with an amplification factor Q=10 </a:t>
            </a: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Corresponding time history waveforms for the base input acceleration are almost never given with the specifications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Users are allowed to synthesize their own waveforms for analysis &amp; test purposes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Some shock analysis methods use the SRS directly without time history synthesis, such as modal combination methods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Consider the following specification with Q=10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What should be the new SRS level for Q=20 or 50?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8240"/>
              </p:ext>
            </p:extLst>
          </p:nvPr>
        </p:nvGraphicFramePr>
        <p:xfrm>
          <a:off x="762000" y="4324472"/>
          <a:ext cx="2743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1249672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69969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Q=10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2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fn</a:t>
                      </a:r>
                      <a:r>
                        <a:rPr lang="en-US" sz="1600" dirty="0" smtClean="0"/>
                        <a:t> (Hz)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Peak Accel (G)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9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7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3112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4728352"/>
            <a:ext cx="48768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60" i="1" dirty="0" smtClean="0"/>
              <a:t>Pyrotechnic SRS specifications typically begin at 100 Hz, but extrapolation down to 10 Hz may be needed if the structure has any modal frequencies below 100 Hz</a:t>
            </a:r>
            <a:endParaRPr lang="en-US" sz="156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Define Q Damping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35017"/>
            <a:ext cx="572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 Damping varies between 0 and 4000 Hz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43" y="1158190"/>
            <a:ext cx="6285714" cy="4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07632"/>
              </p:ext>
            </p:extLst>
          </p:nvPr>
        </p:nvGraphicFramePr>
        <p:xfrm>
          <a:off x="1066800" y="1376191"/>
          <a:ext cx="3533792" cy="2163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982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1204905">
                  <a:extLst>
                    <a:ext uri="{9D8B030D-6E8A-4147-A177-3AD203B41FA5}">
                      <a16:colId xmlns:a16="http://schemas.microsoft.com/office/drawing/2014/main" val="358391820"/>
                    </a:ext>
                  </a:extLst>
                </a:gridCol>
              </a:tblGrid>
              <a:tr h="735825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56841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117.6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11.2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56841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723.6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17.2 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56841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1502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25.0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56841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/>
                        <a:t>2266</a:t>
                      </a:r>
                      <a:endParaRPr lang="en-US" sz="155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32.7 </a:t>
                      </a:r>
                      <a:endParaRPr lang="en-US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8865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 Values by Mode Number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Nastran will perform interpolation for each mode using the three SRS curves in the following slides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2507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Import SRS Q=10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3" y="1219200"/>
            <a:ext cx="5733333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5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 SRS Q=10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Change title to SRS Q=10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37204"/>
            <a:ext cx="6276190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9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 SRS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Q=20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Change title to SRS Q=20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92909"/>
            <a:ext cx="6285714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22302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 SRS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Q=50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Change title to SRS Q=50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51794"/>
            <a:ext cx="6285714" cy="4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2009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Each imported SRS function will add an Analysis function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Delete all of these extra Analysis cases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38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" y="685800"/>
            <a:ext cx="6285714" cy="418095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18066"/>
              </p:ext>
            </p:extLst>
          </p:nvPr>
        </p:nvGraphicFramePr>
        <p:xfrm>
          <a:off x="576277" y="5097961"/>
          <a:ext cx="3505199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950">
                  <a:extLst>
                    <a:ext uri="{9D8B030D-6E8A-4147-A177-3AD203B41FA5}">
                      <a16:colId xmlns:a16="http://schemas.microsoft.com/office/drawing/2014/main" val="2474908812"/>
                    </a:ext>
                  </a:extLst>
                </a:gridCol>
                <a:gridCol w="976387">
                  <a:extLst>
                    <a:ext uri="{9D8B030D-6E8A-4147-A177-3AD203B41FA5}">
                      <a16:colId xmlns:a16="http://schemas.microsoft.com/office/drawing/2014/main" val="3469258153"/>
                    </a:ext>
                  </a:extLst>
                </a:gridCol>
                <a:gridCol w="1598862">
                  <a:extLst>
                    <a:ext uri="{9D8B030D-6E8A-4147-A177-3AD203B41FA5}">
                      <a16:colId xmlns:a16="http://schemas.microsoft.com/office/drawing/2014/main" val="44756604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Function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</a:t>
                      </a:r>
                      <a:endParaRPr lang="en-US" sz="15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Damping Ratio</a:t>
                      </a:r>
                      <a:endParaRPr lang="en-US" sz="15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0578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10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0.05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17629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20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0.025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40465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5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5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50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0.01</a:t>
                      </a:r>
                      <a:endParaRPr lang="en-US" sz="155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25186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9303" y="213393"/>
            <a:ext cx="7366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Define Function vs. Critical Damping for Cross-reference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15326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Nastran will perform interpolation for each mode using the three SRS functions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1557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Normal Modes Analysis with Response Spectrum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6" y="905574"/>
            <a:ext cx="4152381" cy="4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76710"/>
            <a:ext cx="2990476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6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4428571" cy="44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Normal Modes Analysis Parameters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886527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Solve for 20 modes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8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2296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There is no exact way to convert an SRS to a new Q value unless a corresponding time history is included with the SRS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following is a reasonable approach for engineering purposes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Synthesize a time history to satisfy the SRS using a series of damped sinusoids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resulting time history should “resemble” a pyrotechnic pulse or whatever pulse the SRS is suppose to represent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Verify the synthesis with respect to the SRS with its original Q value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Calculate the SRS of the synthesize signal with the new Q value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new SRS will be somewhat jagged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ake the average or a maximum envelope of the jagged SRS to obtain a new smooth SRS specification, using trial-and-error curve-fitting to minimize the difference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An example using Matlab is shown on the following slides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2933333" cy="22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Nastran Output for Modal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4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9096"/>
            <a:ext cx="3209524" cy="3942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SRS Cross-Reference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614" y="1687992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This is the function that relates the SRS specifications to their respective damping cases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029" y="1981200"/>
            <a:ext cx="533771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52972" y="3124200"/>
            <a:ext cx="638861" cy="163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293808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“Square root of the sum of the squares”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4963" y="4101381"/>
            <a:ext cx="341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The responses from modes with closely-spaced frequencies will be lumped together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952972" y="3608107"/>
            <a:ext cx="778734" cy="603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79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9043"/>
            <a:ext cx="3028571" cy="4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Boundary Conditions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9799" y="1371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Main Constraint function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3912700" y="1540877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7440" y="3414798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Base input constraint, TZ for this example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13148" y="3617829"/>
            <a:ext cx="467099" cy="13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8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6" y="1274551"/>
            <a:ext cx="4895238" cy="461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866" y="124590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 Define Outputs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800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00" dirty="0" smtClean="0"/>
              <a:t>Get output f06 file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4267201" y="4969877"/>
            <a:ext cx="1371599" cy="67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1480454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Quick and easy to output results at all nodes &amp; elements for response spectrum analysis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4625" indent="-174625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Only subset of nodes &amp; elements was output for modal transient analysis due to file size and processing time considerations</a:t>
            </a:r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>
              <a:buClr>
                <a:srgbClr val="006699"/>
              </a:buClr>
              <a:buSzPct val="800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2652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Export Nastran Analysis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638800"/>
            <a:ext cx="2018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Export analysis file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Run in Nastran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0" y="1020846"/>
            <a:ext cx="7276190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45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Vibrationdata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6" y="990600"/>
            <a:ext cx="9026424" cy="4800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09370" y="3886200"/>
            <a:ext cx="2438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8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5295238" cy="4142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Nastran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94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6685714" cy="4990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 Response Spectrum Results from f06 File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67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Results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67200" y="849684"/>
            <a:ext cx="0" cy="4660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2895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2" y="3316687"/>
            <a:ext cx="3924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Maximum velocities: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0.000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0.000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1201     140.588 in/sec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2354      36.947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  36.947 rad/sec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0.000 rad/sec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2" y="849684"/>
            <a:ext cx="38404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Maximum Displacements: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0.00000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0.00000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1201     0.17744 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   1     0.03397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 0.03397 rad/sec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0.00000 rad/sec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801" y="864525"/>
            <a:ext cx="42780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Maximum accelerations: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node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T1:      2376         0.000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T2:       931         0.000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T3:        49      1237.766 G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R1:         1    236412.400 rad/sec^2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R2:         1    236412.400 rad/sec^2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R3:         1         0.000 rad/sec^2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81500" y="3294876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Maximum Quad4 Stress: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element    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NORMAL-X    :     1105   10082.950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NORMAL-Y    :       24   10082.950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SHEAR-XY    :       50    8072.997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MAJOR PRNCPL:       50   10172.070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MINOR PRNCPL:     1128    8426.593 psi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VON MISES   :       50   14139.520 psi</a:t>
            </a:r>
          </a:p>
        </p:txBody>
      </p:sp>
    </p:spTree>
    <p:extLst>
      <p:ext uri="{BB962C8B-B14F-4D97-AF65-F5344CB8AC3E}">
        <p14:creationId xmlns:p14="http://schemas.microsoft.com/office/powerpoint/2010/main" val="3311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3505"/>
            <a:ext cx="6885714" cy="383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465150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1201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29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49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3124200"/>
            <a:ext cx="381000" cy="47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2971800"/>
            <a:ext cx="1219200" cy="169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40087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Response Spectrum Acceleration Results (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7096" y="5373567"/>
            <a:ext cx="794464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Center node 1201 had T3 peak acceleration = 874.9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Edge node 49 had highest T3 </a:t>
            </a:r>
            <a:r>
              <a:rPr lang="en-US" sz="1600" dirty="0">
                <a:latin typeface="Calibri" panose="020F0502020204030204" pitchFamily="34" charset="0"/>
              </a:rPr>
              <a:t>peak acceleration = </a:t>
            </a:r>
            <a:r>
              <a:rPr lang="en-US" sz="1600" dirty="0" smtClean="0">
                <a:latin typeface="Calibri" panose="020F0502020204030204" pitchFamily="34" charset="0"/>
              </a:rPr>
              <a:t>1238 G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By symmetry, three other edge nodes should have this same acceleration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But node 1201 had highest displacement and velocity responses</a:t>
            </a:r>
          </a:p>
        </p:txBody>
      </p:sp>
    </p:spTree>
    <p:extLst>
      <p:ext uri="{BB962C8B-B14F-4D97-AF65-F5344CB8AC3E}">
        <p14:creationId xmlns:p14="http://schemas.microsoft.com/office/powerpoint/2010/main" val="36983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0921" cy="48784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783" y="2464638"/>
            <a:ext cx="148321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2245" y="3048000"/>
            <a:ext cx="2895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7272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Matlab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85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T3 Acceleration Contour Plot, unit = in/sec^2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781" y="6017796"/>
            <a:ext cx="7944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Import the f06 file into </a:t>
            </a:r>
            <a:r>
              <a:rPr lang="en-US" sz="1600" dirty="0" err="1" smtClean="0">
                <a:latin typeface="Calibri" panose="020F0502020204030204" pitchFamily="34" charset="0"/>
              </a:rPr>
              <a:t>Femap</a:t>
            </a:r>
            <a:r>
              <a:rPr lang="en-US" sz="1600" dirty="0" smtClean="0">
                <a:latin typeface="Calibri" panose="020F0502020204030204" pitchFamily="34" charset="0"/>
              </a:rPr>
              <a:t> and then  View &gt; Select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6" y="898553"/>
            <a:ext cx="6619048" cy="47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714" y="984268"/>
            <a:ext cx="1028571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15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138" y="245604"/>
            <a:ext cx="818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Von Mises Stress Contour Plot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8" y="1145008"/>
            <a:ext cx="6542857" cy="46761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101" y="1180866"/>
            <a:ext cx="980952" cy="4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2296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Response spectrum analysis is actually an extension of normal modes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ABSSUM   </a:t>
            </a:r>
            <a:r>
              <a:rPr kumimoji="1" lang="en-US" sz="1600" kern="0" dirty="0">
                <a:latin typeface="Calibri" pitchFamily="34" charset="0"/>
              </a:rPr>
              <a:t>–   absolute sum 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SRSS   </a:t>
            </a:r>
            <a:r>
              <a:rPr kumimoji="1" lang="en-US" sz="1600" kern="0" dirty="0">
                <a:latin typeface="Calibri" pitchFamily="34" charset="0"/>
              </a:rPr>
              <a:t>–   square-root-of-the-sum-of-the-squares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 NRL   </a:t>
            </a:r>
            <a:r>
              <a:rPr kumimoji="1" lang="en-US" sz="1600" kern="0" dirty="0">
                <a:latin typeface="Calibri" pitchFamily="34" charset="0"/>
              </a:rPr>
              <a:t>–   Naval Research Laboratory </a:t>
            </a:r>
            <a:r>
              <a:rPr kumimoji="1" lang="en-US" sz="1600" kern="0" dirty="0" smtClean="0">
                <a:latin typeface="Calibri" pitchFamily="34" charset="0"/>
              </a:rPr>
              <a:t>method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SRSS method is probably the best choice for response spectrum analysis because the modal oscillators tend to reach their respective peaks at different times according to frequency</a:t>
            </a: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endParaRPr kumimoji="1" lang="en-US" sz="1600" kern="0" dirty="0">
              <a:latin typeface="Calibri" pitchFamily="34" charset="0"/>
            </a:endParaRPr>
          </a:p>
          <a:p>
            <a:pPr marL="228600" lvl="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006699"/>
              </a:buClr>
              <a:buSzPct val="80000"/>
              <a:buFont typeface="Arial" pitchFamily="34" charset="0"/>
              <a:buChar char="•"/>
              <a:tabLst>
                <a:tab pos="228600" algn="l"/>
              </a:tabLst>
              <a:defRPr/>
            </a:pPr>
            <a:r>
              <a:rPr kumimoji="1" lang="en-US" sz="1600" kern="0" dirty="0" smtClean="0">
                <a:latin typeface="Calibri" pitchFamily="34" charset="0"/>
              </a:rPr>
              <a:t>The lower natural frequency oscillators take longer to peak </a:t>
            </a:r>
            <a:endParaRPr kumimoji="1" lang="en-US" sz="1600" kern="0" dirty="0">
              <a:latin typeface="Calibri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Clr>
                <a:srgbClr val="006699"/>
              </a:buClr>
              <a:buSzPct val="80000"/>
            </a:pP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48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958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where              is the mass-normalized eigenvector coefficient for coordinate </a:t>
            </a:r>
            <a:r>
              <a:rPr lang="en-US" sz="1600" dirty="0" smtClean="0">
                <a:cs typeface="Times New Roman" pitchFamily="18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and mode </a:t>
            </a:r>
            <a:r>
              <a:rPr lang="en-US" sz="1600" dirty="0" smtClean="0">
                <a:cs typeface="Times New Roman" pitchFamily="18" charset="0"/>
              </a:rPr>
              <a:t>j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09600" y="14478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rgbClr val="006699"/>
              </a:buClr>
              <a:buSzPct val="80000"/>
              <a:tabLst>
                <a:tab pos="228600" algn="l"/>
              </a:tabLst>
              <a:defRPr/>
            </a:pPr>
            <a:r>
              <a:rPr lang="en-US" sz="1600" dirty="0" smtClean="0">
                <a:latin typeface="Calibri" pitchFamily="34" charset="0"/>
              </a:rPr>
              <a:t>Conservative assumption that all modal peaks occur simultaneously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1447800" y="2438400"/>
          <a:ext cx="293914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3" imgW="2311400" imgH="596900" progId="Equation.3">
                  <p:embed/>
                </p:oleObj>
              </mc:Choice>
              <mc:Fallback>
                <p:oleObj name="Equation" r:id="rId3" imgW="2311400" imgH="5969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293914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3505200"/>
          <a:ext cx="291737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5" imgW="2552700" imgH="596900" progId="Equation.3">
                  <p:embed/>
                </p:oleObj>
              </mc:Choice>
              <mc:Fallback>
                <p:oleObj name="Equation" r:id="rId5" imgW="2552700" imgH="59690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91737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/>
          </p:nvPr>
        </p:nvGraphicFramePr>
        <p:xfrm>
          <a:off x="1295400" y="44958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7" imgW="253780" imgH="253780" progId="Equation.3">
                  <p:embed/>
                </p:oleObj>
              </mc:Choice>
              <mc:Fallback>
                <p:oleObj name="Equation" r:id="rId7" imgW="253780" imgH="25378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53340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495800" y="3352800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953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046" y="5361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dirty="0">
                <a:solidFill>
                  <a:srgbClr val="006699"/>
                </a:solidFill>
              </a:rPr>
              <a:t>ABSSUM Method</a:t>
            </a:r>
          </a:p>
        </p:txBody>
      </p:sp>
    </p:spTree>
    <p:extLst>
      <p:ext uri="{BB962C8B-B14F-4D97-AF65-F5344CB8AC3E}">
        <p14:creationId xmlns:p14="http://schemas.microsoft.com/office/powerpoint/2010/main" val="195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914400" y="12954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6123" y="4722395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These equations are valid for both relative displacement and absolute acceleration.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554" y="283527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Pick D values directly off of Relative Displacement SRS curve</a:t>
            </a:r>
            <a:endParaRPr lang="en-US" sz="1600" i="1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319954" y="3063875"/>
            <a:ext cx="3810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" name="Object 1"/>
          <p:cNvGraphicFramePr>
            <a:graphicFrameLocks noChangeAspect="1"/>
          </p:cNvGraphicFramePr>
          <p:nvPr>
            <p:extLst/>
          </p:nvPr>
        </p:nvGraphicFramePr>
        <p:xfrm>
          <a:off x="1271954" y="1920875"/>
          <a:ext cx="279810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3" imgW="2159000" imgH="647700" progId="Equation.3">
                  <p:embed/>
                </p:oleObj>
              </mc:Choice>
              <mc:Fallback>
                <p:oleObj name="Equation" r:id="rId3" imgW="2159000" imgH="647700" progId="Equation.3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954" y="1920875"/>
                        <a:ext cx="2798109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1195754" y="3292475"/>
          <a:ext cx="301438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5" imgW="2565400" imgH="647700" progId="Equation.3">
                  <p:embed/>
                </p:oleObj>
              </mc:Choice>
              <mc:Fallback>
                <p:oleObj name="Equation" r:id="rId5" imgW="2565400" imgH="6477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754" y="3292475"/>
                        <a:ext cx="301438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638146"/>
            <a:ext cx="1603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99"/>
                </a:solidFill>
              </a:rPr>
              <a:t>SRSS Method</a:t>
            </a:r>
          </a:p>
        </p:txBody>
      </p:sp>
    </p:spTree>
    <p:extLst>
      <p:ext uri="{BB962C8B-B14F-4D97-AF65-F5344CB8AC3E}">
        <p14:creationId xmlns:p14="http://schemas.microsoft.com/office/powerpoint/2010/main" val="39903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50698"/>
              </p:ext>
            </p:extLst>
          </p:nvPr>
        </p:nvGraphicFramePr>
        <p:xfrm>
          <a:off x="609600" y="1676400"/>
          <a:ext cx="6766560" cy="1878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4248791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6049471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03967283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Q=10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Q=20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Q=50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 (G)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SRS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117.6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11.2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+mn-lt"/>
                        </a:rPr>
                        <a:t>117.6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157.1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 196.2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723.6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17.2 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+mn-lt"/>
                        </a:rPr>
                        <a:t>723.6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1033 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1411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946.4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+mn-lt"/>
                        </a:rPr>
                        <a:t>1502</a:t>
                      </a:r>
                      <a:endParaRPr lang="en-US" sz="15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25.0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+mn-lt"/>
                        </a:rPr>
                        <a:t>1502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2203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3118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2356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2385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2266</a:t>
                      </a:r>
                      <a:endParaRPr lang="en-US" sz="15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32.7 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2000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2633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3587</a:t>
                      </a:r>
                      <a:endParaRPr lang="en-US" sz="15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4768" y="4265494"/>
            <a:ext cx="8315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last column is the interpolated SRS for the given </a:t>
            </a:r>
            <a:r>
              <a:rPr lang="en-US" sz="1600" dirty="0" err="1" smtClean="0"/>
              <a:t>fn</a:t>
            </a:r>
            <a:r>
              <a:rPr lang="en-US" sz="1600" dirty="0" smtClean="0"/>
              <a:t> and Q values.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Curve Interpolation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03012"/>
              </p:ext>
            </p:extLst>
          </p:nvPr>
        </p:nvGraphicFramePr>
        <p:xfrm>
          <a:off x="436813" y="762000"/>
          <a:ext cx="7564186" cy="2475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73">
                  <a:extLst>
                    <a:ext uri="{9D8B030D-6E8A-4147-A177-3AD203B41FA5}">
                      <a16:colId xmlns:a16="http://schemas.microsoft.com/office/drawing/2014/main" val="2885334906"/>
                    </a:ext>
                  </a:extLst>
                </a:gridCol>
                <a:gridCol w="647114">
                  <a:extLst>
                    <a:ext uri="{9D8B030D-6E8A-4147-A177-3AD203B41FA5}">
                      <a16:colId xmlns:a16="http://schemas.microsoft.com/office/drawing/2014/main" val="3225873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4477191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631665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86106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41234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4630321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3857318779"/>
                    </a:ext>
                  </a:extLst>
                </a:gridCol>
              </a:tblGrid>
              <a:tr h="63322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(Hz)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Eigen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Interpolated SRS 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 |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1317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117.6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0.0923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13.98</a:t>
                      </a:r>
                      <a:endParaRPr lang="en-US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11.2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122.3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11715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723.6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-22.28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17.2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946.4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35478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1502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25.0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2356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8817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</a:rPr>
                        <a:t>2266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0.0053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32.22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32.7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676592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 = 1133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446,384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00833"/>
                  </a:ext>
                </a:extLst>
              </a:tr>
              <a:tr h="30708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sqrt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sum = 668 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5646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3734438"/>
            <a:ext cx="8315162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table is taken from the plate model modal analysis results prior to the addition of the seismic mass, with three added columns</a:t>
            </a:r>
            <a:endParaRPr lang="en-US" sz="16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set composed of modes 1, 6, 12 &amp; 19 accounts for almost 99% of the total mass</a:t>
            </a:r>
            <a:endParaRPr lang="en-US" sz="1600" dirty="0"/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seventh column is the participation factor times the eigenvector times the SRS specification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sum of the absolute responses is 1133 G, which conservatively assumes that each mode reaches its peak at the same time as the others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“square root of the sum of the squares” is 668 G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CC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FEA modal peak response was </a:t>
            </a:r>
            <a:r>
              <a:rPr lang="en-US" sz="1600" dirty="0"/>
              <a:t>874.9</a:t>
            </a:r>
            <a:r>
              <a:rPr lang="en-US" sz="1600" dirty="0" smtClean="0"/>
              <a:t> G which passes the “sanity check”  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Response Check for Node 1201 T3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227505" cy="4876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5800" y="22860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13752" y="4419600"/>
            <a:ext cx="2438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GUI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82" y="1280991"/>
            <a:ext cx="7247619" cy="44380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26791" y="2438400"/>
            <a:ext cx="289101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Shock Toolbox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46826"/>
            <a:ext cx="7714286" cy="5409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MDOF SRS with Variable Q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04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SRS Conversion Function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018142"/>
            <a:ext cx="377218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/>
              <a:t>&gt;&gt; spec = [10 10; 2000 2000; 10000 2000]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19150"/>
            <a:ext cx="89535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3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MDOF SRS with Variable Q Results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69" y="1027609"/>
            <a:ext cx="8654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Q=10        Q=20       Q=50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    SRS(G)     SRS(G)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117.6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157.1     196.3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723.6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1033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1411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2203      3118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2633      3587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Part          Eigen       SRS       Modal Response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Factor        vector      Accel(G)     Accel(G)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0.0923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13.98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122.3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157.9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0.0182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-22.28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946.5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383.8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0.0123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2.499 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2355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72.4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0.0053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 32.2 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3037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518.3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ABSSUM=    1132 G   SRSS=   667.9 G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81600"/>
            <a:ext cx="7541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Again, The </a:t>
            </a:r>
            <a:r>
              <a:rPr lang="en-US" sz="1600" dirty="0"/>
              <a:t>FEA modal peak response was 874.9 G which passes the “sanity check”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38" y="1248047"/>
            <a:ext cx="7209524" cy="43619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95800" y="2667000"/>
            <a:ext cx="3048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Shock Toolbox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2" y="1066800"/>
            <a:ext cx="8971428" cy="519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572" y="228600"/>
            <a:ext cx="737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Shock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Toolbox  Ĉ = 2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169" y="1171232"/>
            <a:ext cx="845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Q=10        Q=20       Q=50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SRS(G)      SRS(G)     SRS(G)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117.6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117.6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157.1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196.3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723.6 	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723.6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1033     1411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1502 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1502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2203     3118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2266 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2000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2633     3587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Q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Part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Eigen    Accel   PV SRS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Modal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Response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(Hz)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Factor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vector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SRS(G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in/sec)  stress(psi)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117.6	   11.2	 0.0923	  13.98	  122.3	  63.91	   8395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723.6	   17.2	 0.0182	 -22.28	  946.5	  80.36	   3317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1502	     25	 0.0123	  2.499	   2355	  96.34	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301.4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2266	   32.7	 0.0053	   32.2	   3037	  82.33	   1430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ABSSUM=    13443 psi  SRSS=   9143.7 psi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169" y="246492"/>
            <a:ext cx="7813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Matlab: Peak MDOF SRS Stress from Node 1201 Velocity,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Ĉ =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586" y="4810231"/>
            <a:ext cx="77960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peak FEA response spectrum stress for the whole plate was </a:t>
            </a:r>
            <a:r>
              <a:rPr lang="en-US" sz="1600" dirty="0" smtClean="0">
                <a:cs typeface="Courier New" panose="02070309020205020404" pitchFamily="49" charset="0"/>
              </a:rPr>
              <a:t>14140</a:t>
            </a:r>
            <a:r>
              <a:rPr lang="en-US" sz="1600" dirty="0" smtClean="0"/>
              <a:t> </a:t>
            </a:r>
            <a:r>
              <a:rPr lang="en-US" sz="1600" dirty="0"/>
              <a:t>psi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FEA stress passes sanity check, but a </a:t>
            </a:r>
            <a:r>
              <a:rPr lang="en-US" sz="1600" dirty="0" smtClean="0"/>
              <a:t>higher  </a:t>
            </a:r>
            <a:r>
              <a:rPr lang="en-US" sz="1600" dirty="0"/>
              <a:t>Ĉ  value may be justified so that the SRSS agrees more closely with the FEA </a:t>
            </a:r>
            <a:r>
              <a:rPr lang="en-US" sz="1600" dirty="0" smtClean="0"/>
              <a:t>results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Ĉ</a:t>
            </a:r>
            <a:r>
              <a:rPr lang="en-US" sz="1600" dirty="0"/>
              <a:t> </a:t>
            </a:r>
            <a:r>
              <a:rPr lang="en-US" sz="1600" dirty="0" smtClean="0"/>
              <a:t>= </a:t>
            </a:r>
            <a:r>
              <a:rPr lang="en-US" sz="1600" dirty="0"/>
              <a:t>3 brings the SRSS to 13716 </a:t>
            </a:r>
            <a:r>
              <a:rPr lang="en-US" sz="1600" dirty="0" smtClean="0"/>
              <a:t>psi </a:t>
            </a:r>
          </a:p>
        </p:txBody>
      </p:sp>
    </p:spTree>
    <p:extLst>
      <p:ext uri="{BB962C8B-B14F-4D97-AF65-F5344CB8AC3E}">
        <p14:creationId xmlns:p14="http://schemas.microsoft.com/office/powerpoint/2010/main" val="1830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6979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Synthesized Time History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590173"/>
            <a:ext cx="701040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time history is a series of damped sinusoids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It is a plausible representation of a pyrotechnic shock pulse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170262"/>
            <a:ext cx="6953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Synthesized Time History Verification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666373"/>
            <a:ext cx="7620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positive &amp; negative curves are from the synthesized time history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time history satisfies the specification within reasonable tolerance bands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7" y="1304005"/>
            <a:ext cx="6953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205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Specification Q=20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24834"/>
            <a:ext cx="7620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jagged lines are the SRS of the synthesized time history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new spec is a ramp-plateau average which seeks to minimize the difference with respect to the absolute value SRS of the synthesis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1143008"/>
            <a:ext cx="6953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6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205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Specification Q=50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24834"/>
            <a:ext cx="76200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jagged lines are the SRS of the synthesized time history</a:t>
            </a:r>
          </a:p>
          <a:p>
            <a:pPr marL="285750" indent="-285750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new spec is a ramp-plateau average which seeks to minimize the difference with respect to the absolute value SRS of the synthesis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171310"/>
            <a:ext cx="6953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9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44540</TotalTime>
  <Words>2006</Words>
  <Application>Microsoft Office PowerPoint</Application>
  <PresentationFormat>On-screen Show (4:3)</PresentationFormat>
  <Paragraphs>508</Paragraphs>
  <Slides>53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Helvetica</vt:lpstr>
      <vt:lpstr>Monotype Sorts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1416</cp:revision>
  <dcterms:created xsi:type="dcterms:W3CDTF">2010-11-01T13:18:21Z</dcterms:created>
  <dcterms:modified xsi:type="dcterms:W3CDTF">2018-01-31T20:02:25Z</dcterms:modified>
</cp:coreProperties>
</file>