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7"/>
  </p:notesMasterIdLst>
  <p:sldIdLst>
    <p:sldId id="256" r:id="rId2"/>
    <p:sldId id="604" r:id="rId3"/>
    <p:sldId id="627" r:id="rId4"/>
    <p:sldId id="655" r:id="rId5"/>
    <p:sldId id="697" r:id="rId6"/>
    <p:sldId id="656" r:id="rId7"/>
    <p:sldId id="663" r:id="rId8"/>
    <p:sldId id="657" r:id="rId9"/>
    <p:sldId id="658" r:id="rId10"/>
    <p:sldId id="659" r:id="rId11"/>
    <p:sldId id="660" r:id="rId12"/>
    <p:sldId id="681" r:id="rId13"/>
    <p:sldId id="682" r:id="rId14"/>
    <p:sldId id="683" r:id="rId15"/>
    <p:sldId id="661" r:id="rId16"/>
    <p:sldId id="662" r:id="rId17"/>
    <p:sldId id="664" r:id="rId18"/>
    <p:sldId id="653" r:id="rId19"/>
    <p:sldId id="654" r:id="rId20"/>
    <p:sldId id="666" r:id="rId21"/>
    <p:sldId id="667" r:id="rId22"/>
    <p:sldId id="668" r:id="rId23"/>
    <p:sldId id="696" r:id="rId24"/>
    <p:sldId id="669" r:id="rId25"/>
    <p:sldId id="671" r:id="rId26"/>
    <p:sldId id="672" r:id="rId27"/>
    <p:sldId id="673" r:id="rId28"/>
    <p:sldId id="665" r:id="rId29"/>
    <p:sldId id="674" r:id="rId30"/>
    <p:sldId id="675" r:id="rId31"/>
    <p:sldId id="678" r:id="rId32"/>
    <p:sldId id="679" r:id="rId33"/>
    <p:sldId id="680" r:id="rId34"/>
    <p:sldId id="670" r:id="rId35"/>
    <p:sldId id="684" r:id="rId36"/>
    <p:sldId id="685" r:id="rId37"/>
    <p:sldId id="686" r:id="rId38"/>
    <p:sldId id="687" r:id="rId39"/>
    <p:sldId id="689" r:id="rId40"/>
    <p:sldId id="695" r:id="rId41"/>
    <p:sldId id="691" r:id="rId42"/>
    <p:sldId id="692" r:id="rId43"/>
    <p:sldId id="693" r:id="rId44"/>
    <p:sldId id="690" r:id="rId45"/>
    <p:sldId id="617" r:id="rId46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  <a:srgbClr val="0066CC"/>
    <a:srgbClr val="0099CC"/>
    <a:srgbClr val="3366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5" autoAdjust="0"/>
    <p:restoredTop sz="99850" autoAdjust="0"/>
  </p:normalViewPr>
  <p:slideViewPr>
    <p:cSldViewPr>
      <p:cViewPr>
        <p:scale>
          <a:sx n="100" d="100"/>
          <a:sy n="100" d="100"/>
        </p:scale>
        <p:origin x="570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144"/>
    </p:cViewPr>
  </p:sorterViewPr>
  <p:notesViewPr>
    <p:cSldViewPr>
      <p:cViewPr varScale="1">
        <p:scale>
          <a:sx n="64" d="100"/>
          <a:sy n="64" d="100"/>
        </p:scale>
        <p:origin x="-20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496904-FC42-43DB-9C11-54F786655AD2}" type="datetimeFigureOut">
              <a:rPr lang="en-US" smtClean="0"/>
              <a:pPr/>
              <a:t>4/28/2018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E60C6-2A61-4562-BD48-2D6AD5E3D1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50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6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E60C6-2A61-4562-BD48-2D6AD5E3D1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625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248400" y="618309"/>
            <a:ext cx="21443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en-US" sz="2400" b="1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Vibrationdata</a:t>
            </a:r>
            <a:endParaRPr kumimoji="0" lang="en-US" sz="2400" b="1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57200" y="1143000"/>
            <a:ext cx="815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620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AA0D6-F7DA-477A-9F33-2A99A73AE9F2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395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58414-C7DA-4A20-BA83-378325457251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70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BB1DB-BFE6-417A-9527-F12AB64AEF19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73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7F17-1707-40C1-8FD0-66E15FCC425C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050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8B78A-F45E-48A4-B637-73FE7D73D083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26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B78EE-90CE-41ED-B614-010AB857BACA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5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08EC8-265A-430B-88BB-81A15A759DA4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0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B5D47-54B1-4232-9C0A-F58863ADCDAB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577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22047-296F-4344-AB8F-1E7C9CC852D9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0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8B628-9958-4832-BAA0-3578FE88725F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75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89764-537F-4C54-83BE-B754A5236A51}" type="datetime1">
              <a:rPr lang="en-US" smtClean="0"/>
              <a:pPr/>
              <a:t>4/28/2018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84842E-5D5F-47DB-8A50-E3874C6A64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6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hyperlink" Target="https://vibrationdata.wordpress.com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mailto:tom@irvinemail.or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84842E-5D5F-47DB-8A50-E3874C6A648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685800"/>
            <a:ext cx="998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99CC"/>
                </a:solidFill>
              </a:rPr>
              <a:t>Unit 203</a:t>
            </a:r>
            <a:endParaRPr lang="en-US" b="1" dirty="0">
              <a:solidFill>
                <a:srgbClr val="0099CC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>
          <a:xfrm>
            <a:off x="597877" y="1583892"/>
            <a:ext cx="7161191" cy="83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800"/>
              </a:lnSpc>
              <a:spcBef>
                <a:spcPts val="300"/>
              </a:spcBef>
              <a:spcAft>
                <a:spcPts val="300"/>
              </a:spcAft>
              <a:buFont typeface="Monotype Sorts" pitchFamily="2" charset="2"/>
              <a:buNone/>
              <a:defRPr/>
            </a:pPr>
            <a:r>
              <a:rPr lang="en-US" sz="2300" b="1" dirty="0" smtClean="0">
                <a:solidFill>
                  <a:srgbClr val="003366"/>
                </a:solidFill>
                <a:cs typeface="Arial" pitchFamily="34" charset="0"/>
              </a:rPr>
              <a:t>Nastran FEA Frequency Response Function for Base Input Revision B</a:t>
            </a:r>
          </a:p>
        </p:txBody>
      </p:sp>
      <p:sp>
        <p:nvSpPr>
          <p:cNvPr id="6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>
          <a:xfrm>
            <a:off x="956695" y="3103145"/>
            <a:ext cx="6814096" cy="1392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16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Students should already have some familiarity with </a:t>
            </a:r>
            <a:r>
              <a:rPr lang="en-US" sz="1600" i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16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 &amp; Nastran</a:t>
            </a:r>
          </a:p>
          <a:p>
            <a:pPr marL="285750" indent="-285750" algn="l">
              <a:spcBef>
                <a:spcPts val="600"/>
              </a:spcBef>
              <a:spcAft>
                <a:spcPts val="600"/>
              </a:spcAft>
              <a:buClr>
                <a:srgbClr val="006699"/>
              </a:buClr>
              <a:buSzPct val="70000"/>
              <a:buFont typeface="Arial" panose="020B0604020202020204" pitchFamily="34" charset="0"/>
              <a:buChar char="•"/>
              <a:defRPr/>
            </a:pPr>
            <a:r>
              <a:rPr lang="en-US" sz="1600" i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NX Nastran is used as the solver, but the methods should work with other versions </a:t>
            </a:r>
            <a:endParaRPr lang="en-US" sz="2800" i="1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  <a:p>
            <a:pPr>
              <a:buFont typeface="Monotype Sorts" pitchFamily="2" charset="2"/>
              <a:buNone/>
              <a:defRPr/>
            </a:pPr>
            <a:endParaRPr lang="en-US" sz="2800" dirty="0" smtClean="0">
              <a:solidFill>
                <a:srgbClr val="0033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441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14" y="1286143"/>
            <a:ext cx="9028571" cy="42857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7200" y="301595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FEMAP:  Base Mass Point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644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1" y="1066800"/>
            <a:ext cx="9043410" cy="42376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381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FEMAP:  Base Mass Node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763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1" y="1371600"/>
            <a:ext cx="8991599" cy="4495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20477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FEMAP:  Rigid Connecting Link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069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233" y="1295400"/>
            <a:ext cx="8924324" cy="413523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320477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Constrain Base Mass Node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5836167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Note that the Z-axis is perpendicular to the plate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71710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571" y="1447800"/>
            <a:ext cx="6571429" cy="41047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243902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FEMAP:  Model with Constraints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503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95400"/>
            <a:ext cx="6495238" cy="4133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457270"/>
            <a:ext cx="7315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FEMAP:  Create Acceleration Load on Base Mass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9817"/>
            <a:ext cx="5542857" cy="6752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0" y="685800"/>
            <a:ext cx="2819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Femap</a:t>
            </a:r>
            <a:r>
              <a:rPr lang="en-US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Node Check</a:t>
            </a:r>
          </a:p>
          <a:p>
            <a:endParaRPr lang="en-US" sz="1600" dirty="0"/>
          </a:p>
          <a:p>
            <a:r>
              <a:rPr lang="en-US" sz="1600" dirty="0" smtClean="0"/>
              <a:t>This step may be unnecessary but it is a “good engineering” practice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678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105375"/>
            <a:ext cx="4171429" cy="54666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14400" y="304800"/>
            <a:ext cx="32047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Femap</a:t>
            </a:r>
            <a:r>
              <a:rPr lang="en-US" sz="2000" dirty="0" smtClean="0">
                <a:solidFill>
                  <a:srgbClr val="00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Renumber Nodes</a:t>
            </a:r>
            <a:endParaRPr lang="en-US" sz="2000" dirty="0">
              <a:solidFill>
                <a:srgbClr val="00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9967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360" y="1066800"/>
            <a:ext cx="7047619" cy="39809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6168" y="469706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Node Group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3750677"/>
            <a:ext cx="1125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Node 2402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5243732" y="4457930"/>
            <a:ext cx="1125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Node 2403</a:t>
            </a:r>
            <a:endParaRPr lang="en-US" sz="1600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4648201" y="3392349"/>
            <a:ext cx="973014" cy="358328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4823790" y="4482399"/>
            <a:ext cx="390282" cy="154902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51806" y="1683678"/>
            <a:ext cx="8382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Node </a:t>
            </a:r>
            <a:r>
              <a:rPr lang="en-US" sz="1600" dirty="0"/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7313" y="2669090"/>
            <a:ext cx="914400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Node 49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671714" y="2438400"/>
            <a:ext cx="538086" cy="399967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490006" y="1576588"/>
            <a:ext cx="363415" cy="248660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90006" y="3804488"/>
            <a:ext cx="1125415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Node 1201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615421" y="2292909"/>
            <a:ext cx="1976506" cy="1627045"/>
          </a:xfrm>
          <a:prstGeom prst="straightConnector1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7461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16168" y="469706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Element Group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47800"/>
            <a:ext cx="5923809" cy="4123809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990600" y="2175401"/>
            <a:ext cx="838200" cy="165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38200" y="384041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Element 50 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66704" y="3252511"/>
            <a:ext cx="838200" cy="16553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57400" y="4917525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Element 1129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4763719"/>
            <a:ext cx="11692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Node 1201 </a:t>
            </a:r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56441" y="3161257"/>
            <a:ext cx="1253759" cy="1687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2225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Acceleration Excitation Method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8" name="Cube 10"/>
          <p:cNvSpPr>
            <a:spLocks noChangeArrowheads="1"/>
          </p:cNvSpPr>
          <p:nvPr/>
        </p:nvSpPr>
        <p:spPr bwMode="auto">
          <a:xfrm>
            <a:off x="1282148" y="3010767"/>
            <a:ext cx="1905000" cy="1371600"/>
          </a:xfrm>
          <a:prstGeom prst="cube">
            <a:avLst>
              <a:gd name="adj" fmla="val 25000"/>
            </a:avLst>
          </a:pr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9" name="Straight Connector 14"/>
          <p:cNvCxnSpPr>
            <a:cxnSpLocks noChangeShapeType="1"/>
          </p:cNvCxnSpPr>
          <p:nvPr/>
        </p:nvCxnSpPr>
        <p:spPr bwMode="auto">
          <a:xfrm>
            <a:off x="1434548" y="2096367"/>
            <a:ext cx="7620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15"/>
          <p:cNvCxnSpPr>
            <a:cxnSpLocks noChangeShapeType="1"/>
          </p:cNvCxnSpPr>
          <p:nvPr/>
        </p:nvCxnSpPr>
        <p:spPr bwMode="auto">
          <a:xfrm>
            <a:off x="1739348" y="1943967"/>
            <a:ext cx="457200" cy="1219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" name="Straight Connector 21"/>
          <p:cNvCxnSpPr>
            <a:cxnSpLocks noChangeShapeType="1"/>
          </p:cNvCxnSpPr>
          <p:nvPr/>
        </p:nvCxnSpPr>
        <p:spPr bwMode="auto">
          <a:xfrm flipH="1">
            <a:off x="2196548" y="1639167"/>
            <a:ext cx="838200" cy="1524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Straight Connector 25"/>
          <p:cNvCxnSpPr>
            <a:cxnSpLocks noChangeShapeType="1"/>
          </p:cNvCxnSpPr>
          <p:nvPr/>
        </p:nvCxnSpPr>
        <p:spPr bwMode="auto">
          <a:xfrm flipH="1">
            <a:off x="2196548" y="2096367"/>
            <a:ext cx="838200" cy="10668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29"/>
          <p:cNvCxnSpPr>
            <a:cxnSpLocks noChangeShapeType="1"/>
          </p:cNvCxnSpPr>
          <p:nvPr/>
        </p:nvCxnSpPr>
        <p:spPr bwMode="auto">
          <a:xfrm>
            <a:off x="3034748" y="3696567"/>
            <a:ext cx="914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Arrow Connector 31"/>
          <p:cNvCxnSpPr>
            <a:cxnSpLocks noChangeShapeType="1"/>
          </p:cNvCxnSpPr>
          <p:nvPr/>
        </p:nvCxnSpPr>
        <p:spPr bwMode="auto">
          <a:xfrm flipV="1">
            <a:off x="3949148" y="2934567"/>
            <a:ext cx="0" cy="7620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Box 32"/>
          <p:cNvSpPr txBox="1">
            <a:spLocks noChangeArrowheads="1"/>
          </p:cNvSpPr>
          <p:nvPr/>
        </p:nvSpPr>
        <p:spPr bwMode="auto">
          <a:xfrm>
            <a:off x="3644348" y="2324967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/>
              <a:t>F</a:t>
            </a: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291548" y="4769204"/>
            <a:ext cx="4051852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285750" indent="-285750" eaLnBrk="1" hangingPunct="1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>
                <a:latin typeface="Calibri" panose="020F0502020204030204" pitchFamily="34" charset="0"/>
              </a:rPr>
              <a:t>Assume a rectangular plate mounted via posts at each corner</a:t>
            </a:r>
            <a:endParaRPr lang="en-US" altLang="en-US" sz="1600" dirty="0"/>
          </a:p>
          <a:p>
            <a:pPr marL="285750" indent="-285750" eaLnBrk="1" hangingPunct="1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</a:rPr>
              <a:t>Mount plate </a:t>
            </a:r>
            <a:r>
              <a:rPr lang="en-US" altLang="en-US" sz="1600" dirty="0">
                <a:latin typeface="Calibri" panose="020F0502020204030204" pitchFamily="34" charset="0"/>
              </a:rPr>
              <a:t>to heavy seismic mass via rigid </a:t>
            </a:r>
            <a:r>
              <a:rPr lang="en-US" altLang="en-US" sz="1600" dirty="0" smtClean="0">
                <a:latin typeface="Calibri" panose="020F0502020204030204" pitchFamily="34" charset="0"/>
              </a:rPr>
              <a:t>links</a:t>
            </a:r>
          </a:p>
          <a:p>
            <a:pPr marL="285750" indent="-285750" eaLnBrk="1" hangingPunct="1">
              <a:spcBef>
                <a:spcPts val="300"/>
              </a:spcBef>
              <a:spcAft>
                <a:spcPts val="300"/>
              </a:spcAft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latin typeface="Calibri" panose="020F0502020204030204" pitchFamily="34" charset="0"/>
              </a:rPr>
              <a:t>Apply </a:t>
            </a:r>
            <a:r>
              <a:rPr lang="en-US" altLang="en-US" sz="1600" dirty="0">
                <a:latin typeface="Calibri" panose="020F0502020204030204" pitchFamily="34" charset="0"/>
              </a:rPr>
              <a:t>force to yield desired acceleration at plate </a:t>
            </a:r>
            <a:r>
              <a:rPr lang="en-US" altLang="en-US" sz="1600" dirty="0" smtClean="0">
                <a:latin typeface="Calibri" panose="020F0502020204030204" pitchFamily="34" charset="0"/>
              </a:rPr>
              <a:t>corners</a:t>
            </a:r>
          </a:p>
        </p:txBody>
      </p:sp>
      <p:sp>
        <p:nvSpPr>
          <p:cNvPr id="17" name="Parallelogram 34"/>
          <p:cNvSpPr>
            <a:spLocks noChangeArrowheads="1"/>
          </p:cNvSpPr>
          <p:nvPr/>
        </p:nvSpPr>
        <p:spPr bwMode="auto">
          <a:xfrm>
            <a:off x="1434548" y="1562967"/>
            <a:ext cx="1752600" cy="533400"/>
          </a:xfrm>
          <a:prstGeom prst="parallelogram">
            <a:avLst>
              <a:gd name="adj" fmla="val 24993"/>
            </a:avLst>
          </a:prstGeom>
          <a:solidFill>
            <a:srgbClr val="009999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814022" y="60136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443948" y="2476416"/>
            <a:ext cx="1257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Rigid links</a:t>
            </a:r>
            <a:endParaRPr lang="en-US" sz="1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800601" y="1553028"/>
            <a:ext cx="3886199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object is to apply a unit acceleration load in the frequency domain at the base input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Transmissibility functions are then derived to give the plate responses relative to the base input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Responses include displacement, velocity, acceleration and stress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transmissibility function can then be used for a variety of sine and PSD base inputs</a:t>
            </a:r>
            <a:endParaRPr lang="en-US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986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861" y="1371600"/>
            <a:ext cx="4571429" cy="4809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771" y="381000"/>
            <a:ext cx="275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Analysis Set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0290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71600"/>
            <a:ext cx="4476190" cy="4504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771" y="381000"/>
            <a:ext cx="30942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Modal Analysis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7326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62" y="1295400"/>
            <a:ext cx="5095238" cy="42476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771" y="381000"/>
            <a:ext cx="3565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Dynamics Analysis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541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40771" y="381000"/>
            <a:ext cx="62858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Dynamics Analysis, solution Frequencies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5085714" cy="43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646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1752600"/>
            <a:ext cx="2952381" cy="22095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771" y="381000"/>
            <a:ext cx="28889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Modal Output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965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95400"/>
            <a:ext cx="3085714" cy="453333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771" y="381000"/>
            <a:ext cx="38475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Boundary Conditions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674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524000"/>
            <a:ext cx="4914286" cy="46190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771" y="381000"/>
            <a:ext cx="31614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Output Request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557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649334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0771" y="381000"/>
            <a:ext cx="31663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</a:t>
            </a:r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Export Analysis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5561598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Then run model in Nastran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513242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6" y="1143000"/>
            <a:ext cx="9043324" cy="480147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4529573" y="4191000"/>
            <a:ext cx="2464262" cy="381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1000" y="340956"/>
            <a:ext cx="32257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 Matlab GUI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18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447800"/>
            <a:ext cx="4780952" cy="40666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40956"/>
            <a:ext cx="40498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Vibrationdata:  Nastran Toolbox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098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84842E-5D5F-47DB-8A50-E3874C6A648E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" y="56978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Procedure, part I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1553028"/>
            <a:ext cx="80772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itchFamily="34" charset="0"/>
                <a:cs typeface="Arial" pitchFamily="34" charset="0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553028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err="1" smtClean="0"/>
              <a:t>Femap</a:t>
            </a:r>
            <a:r>
              <a:rPr lang="en-US" sz="1600" dirty="0" smtClean="0"/>
              <a:t>, NX Nastran and the Vibrationdata Matlab GUI package are all used in this analysis</a:t>
            </a:r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The GUI package can be downloaded from:   </a:t>
            </a:r>
            <a:r>
              <a:rPr lang="en-US" sz="1600" dirty="0" smtClean="0">
                <a:hlinkClick r:id="rId4"/>
              </a:rPr>
              <a:t>https</a:t>
            </a:r>
            <a:r>
              <a:rPr lang="en-US" sz="1600" dirty="0">
                <a:hlinkClick r:id="rId4"/>
              </a:rPr>
              <a:t>://vibrationdata.wordpress.com</a:t>
            </a:r>
            <a:r>
              <a:rPr lang="en-US" sz="1600" dirty="0" smtClean="0">
                <a:hlinkClick r:id="rId4"/>
              </a:rPr>
              <a:t>/</a:t>
            </a:r>
            <a:endParaRPr lang="en-US" sz="1600" dirty="0" smtClean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sz="1600" dirty="0" smtClean="0"/>
              <a:t>Use the previous finite element model from Unit 200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32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402845"/>
            <a:ext cx="3553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Vibrationdata:  Base Input FRF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09" y="1090905"/>
            <a:ext cx="8952381" cy="46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0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6" y="121291"/>
            <a:ext cx="6630001" cy="6630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45517" y="609600"/>
            <a:ext cx="2055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Edge Node Acceleration Response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8361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9817"/>
            <a:ext cx="6630001" cy="66300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97309" y="609600"/>
            <a:ext cx="20555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Middle Node Acceleration Response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758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91" y="914400"/>
            <a:ext cx="5712001" cy="428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9801" y="1143000"/>
            <a:ext cx="2565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Element Near Corner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195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990600"/>
            <a:ext cx="5712001" cy="428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943600" y="1295400"/>
            <a:ext cx="2565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Element Near Center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80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7" y="1086143"/>
            <a:ext cx="8961905" cy="468571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1000" y="316984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Response to Sinusoidal Base Acceleration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0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28600" y="1219200"/>
            <a:ext cx="388620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               </a:t>
            </a:r>
            <a:r>
              <a:rPr lang="en-US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Acceleration </a:t>
            </a:r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(G)  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Node         T1         T2         T3 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1 	        0 	        0 	        5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49 	        0 	        0 	    46.16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1201 	        0 	        0 	    65.17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2403 	        0 	        0 	        5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Velocity (in/sec)  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Node         T1         T2         T3 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1 	        0 	        0 	    2.637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49 	        0 	        0 	    24.34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1201 	        0 	        0 	    34.36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2403 	        0 	        0 	    2.637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Relative Velocity (in/sec)  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Node         T1         T2         T3 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1 	        0 	        0 	        0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49 	        0 	        0 	     23.7 </a:t>
            </a:r>
          </a:p>
          <a:p>
            <a:r>
              <a:rPr lang="en-US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1201 	        0 	        0 	    33.76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267200" y="914400"/>
            <a:ext cx="0" cy="5518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19600" y="1371600"/>
            <a:ext cx="4419600" cy="3100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Displacement </a:t>
            </a:r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(in)   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T1         T2         T3  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1 	        0 	        0 	 0.003602 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49 	        0 	        0 	  0.03325 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1201 	        0 	        0 	  0.04694 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2403 	        0 	        0 	 0.003602 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Relative Displacement (in)   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T1         T2         T3  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1 	        0 	        0 	        0 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49 	        0 	        0 	  0.03237 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1201 	        0 	        0 	  0.04612 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Quad4    Von Mises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fr-FR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</a:t>
            </a:r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Stress (psi) 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50 	     3449 </a:t>
            </a:r>
          </a:p>
          <a:p>
            <a:r>
              <a:rPr lang="fr-FR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1129 	     2015 </a:t>
            </a:r>
            <a:endParaRPr lang="en-US" sz="1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1000" y="316984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Response to Sinusoidal Base Acceleration, Results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9144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56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1000" y="316984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 Library PSD to Matlab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067800" cy="480683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086600" y="4114800"/>
            <a:ext cx="1981200" cy="762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2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81" y="1052809"/>
            <a:ext cx="8695238" cy="47523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16984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Import NAVMAT PSD Specification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67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47800"/>
            <a:ext cx="5712001" cy="428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16984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NAVMAT PSD Base Input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79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143000"/>
            <a:ext cx="6276190" cy="417142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381000"/>
            <a:ext cx="6553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FEMAP:  Function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Definition, Acceleration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5943600"/>
            <a:ext cx="7086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amplitude is 1 from 1 to 4000 Hz in 1 Hz steps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249912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40</a:t>
            </a:fld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4267200" y="914400"/>
            <a:ext cx="0" cy="5518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81000" y="316984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Response to PSD Base Acceleration, Results 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81000" y="914400"/>
            <a:ext cx="807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8600" y="1142485"/>
            <a:ext cx="4191000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Overall Acceleration (GRMS)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Node         T1         T2         T3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1 	       0 	       0 	    6.06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49 	       0 	       0 	    11.2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1201 	       0 	       0 	      13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2403 	       0 	       0 	    6.06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Overall Velocity (in/sec RMS)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Node         T1         T2         T3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1 	       0 	       0 	    2.07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49 	       0 	       0 	    4.56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1201 	       0 	       0 	    6.15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2403 	       0 	       0 	    2.07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Overall Relative Velocity (in/sec RMS)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Node         T1         T2         T3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1 	       0 	       0 	    2.07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49 	       0 	       0 	    2.07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1201 	       0 	       0 	    2.07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19600" y="1142485"/>
            <a:ext cx="44196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Overall Displacement (in RMS)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Node         T1         T2         T3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1 	       0 	       0 	 0.00775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49 	       0 	       0 	  0.0101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1201 	       0 	       0 	  0.0118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2403 	       0 	       0 	 0.00775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Overall Relative Displacement (in RMS)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Node         T1         T2         T3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1 	       0 	       0 	 0.00775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49 	       0 	       0 	 0.00775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1201 	       0 	       0 	 0.00775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Overall Von Mises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Elem     Stress (psi RMS) 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50 	     586  </a:t>
            </a:r>
          </a:p>
          <a:p>
            <a:r>
              <a:rPr lang="en-US" sz="1100" dirty="0">
                <a:latin typeface="Courier New" panose="02070309020205020404" pitchFamily="49" charset="0"/>
                <a:cs typeface="Courier New" panose="02070309020205020404" pitchFamily="49" charset="0"/>
              </a:rPr>
              <a:t>  1129 	     344 </a:t>
            </a:r>
          </a:p>
        </p:txBody>
      </p:sp>
    </p:spTree>
    <p:extLst>
      <p:ext uri="{BB962C8B-B14F-4D97-AF65-F5344CB8AC3E}">
        <p14:creationId xmlns:p14="http://schemas.microsoft.com/office/powerpoint/2010/main" val="1607022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99" y="1287000"/>
            <a:ext cx="5712001" cy="428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16984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Edge Node Acceleration PSD Response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31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5712001" cy="428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200" y="442601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Center Node Acceleration PSD Response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35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999" y="1287000"/>
            <a:ext cx="5712001" cy="428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16984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Stress in Element near Corner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5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371600"/>
            <a:ext cx="5712001" cy="428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0" y="316984"/>
            <a:ext cx="5943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Stress in Element near Center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75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81000" y="228600"/>
            <a:ext cx="78134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Future Work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990600"/>
            <a:ext cx="7086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dirty="0" smtClean="0"/>
              <a:t>Expand Nastran stress post-processing options in Vibrationdata GUI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dirty="0" smtClean="0"/>
              <a:t>Include strain</a:t>
            </a:r>
            <a:endParaRPr lang="en-US" sz="1600" dirty="0"/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1600" dirty="0" smtClean="0"/>
              <a:t>Please contact Tom Irvine  Email:  </a:t>
            </a:r>
            <a:r>
              <a:rPr lang="en-US" sz="1600" dirty="0" smtClean="0">
                <a:hlinkClick r:id="rId2"/>
              </a:rPr>
              <a:t>tom@irvinemail.org</a:t>
            </a:r>
            <a:r>
              <a:rPr lang="en-US" sz="1600" dirty="0" smtClean="0"/>
              <a:t>     if you have suggestions or find bugs in the Vibrationdata GUI</a:t>
            </a:r>
          </a:p>
        </p:txBody>
      </p:sp>
    </p:spTree>
    <p:extLst>
      <p:ext uri="{BB962C8B-B14F-4D97-AF65-F5344CB8AC3E}">
        <p14:creationId xmlns:p14="http://schemas.microsoft.com/office/powerpoint/2010/main" val="333430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381000"/>
            <a:ext cx="6172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FEMAP:  Function </a:t>
            </a: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Definition, Damping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295400"/>
            <a:ext cx="6295238" cy="4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55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6790476" cy="40857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200" y="381000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FEMAP:  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Reuse the Model from Unit 200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57150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6699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dirty="0" smtClean="0"/>
              <a:t>Delete the base mass, its rigid connecting link, its constraint &amp; node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809" y="1590905"/>
            <a:ext cx="3952381" cy="36761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" y="381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FEMAP:  Create a New Load Set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32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95" y="840561"/>
            <a:ext cx="9120809" cy="569835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257888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FEMAP:  Dynamic Analysis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750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84842E-5D5F-47DB-8A50-E3874C6A648E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752600"/>
            <a:ext cx="5552381" cy="387619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71700" y="5181600"/>
            <a:ext cx="1600200" cy="609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0" y="38100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200"/>
              </a:spcBef>
              <a:spcAft>
                <a:spcPts val="200"/>
              </a:spcAft>
            </a:pPr>
            <a:r>
              <a:rPr lang="en-US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FEMAP:  Load Set Parameters</a:t>
            </a:r>
            <a:endParaRPr lang="en-US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5915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VIDEO_FILES_RECORD" val="&lt;Videos&gt;&lt;Video Name=&quot;HS_SRS_421_1_09937.flv&quot; Position=&quot;1&quot; SlideID=&quot;421&quot;/&gt;&lt;/Videos&gt;&#10;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Unit 21 SRS Classical Pulses&quot;/&gt;&lt;property id=&quot;20144&quot; value=&quot;1&quot;/&gt;&lt;property id=&quot;20146&quot; value=&quot;0&quot;/&gt;&lt;property id=&quot;20147&quot; value=&quot;0&quot;/&gt;&lt;property id=&quot;20148&quot; value=&quot;5&quot;/&gt;&lt;property id=&quot;20184&quot; value=&quot;7&quot;/&gt;&lt;property id=&quot;20224&quot; value=&quot;C:\Users\Tom Irvine\Documents\My Adobe Presentations\u3&quot;/&gt;&lt;property id=&quot;20226&quot; value=&quot;C:\unit_21\NA_Unit_21_PP.pptx&quot;/&gt;&lt;property id=&quot;20250&quot; value=&quot;7&quot;/&gt;&lt;property id=&quot;20251&quot; value=&quot;0&quot;/&gt;&lt;property id=&quot;20259&quot; value=&quot;0&quot;/&gt;&lt;property id=&quot;20501&quot; value=&quot;C:\Unit_21\&quot;/&gt;&lt;object type=&quot;8&quot; unique_id=&quot;10122&quot;&gt;&lt;/object&gt;&lt;object type=&quot;2&quot; unique_id=&quot;10123&quot;&gt;&lt;object type=&quot;3&quot; unique_id=&quot;10124&quot;&gt;&lt;property id=&quot;20148&quot; value=&quot;5&quot;/&gt;&lt;property id=&quot;20300&quot; value=&quot;Slide 1&quot;/&gt;&lt;property id=&quot;20301&quot; value=&quot;Title Page&quot;/&gt;&lt;property id=&quot;20303&quot; value=&quot;-1&quot;/&gt;&lt;property id=&quot;20307&quot; value=&quot;256&quot;/&gt;&lt;property id=&quot;20309&quot; value=&quot;-1&quot;/&gt;&lt;/object&gt;&lt;object type=&quot;3&quot; unique_id=&quot;10357&quot;&gt;&lt;property id=&quot;20148&quot; value=&quot;5&quot;/&gt;&lt;property id=&quot;20300&quot; value=&quot;Slide 2 - &amp;quot;This presentation is sponsored by&amp;quot;&quot;/&gt;&lt;property id=&quot;20301&quot; value=&quot;Sponsor&quot;/&gt;&lt;property id=&quot;20303&quot; value=&quot;-1&quot;/&gt;&lt;property id=&quot;20307&quot; value=&quot;275&quot;/&gt;&lt;property id=&quot;20309&quot; value=&quot;-1&quot;/&gt;&lt;/object&gt;&lt;object type=&quot;3&quot; unique_id=&quot;10358&quot;&gt;&lt;property id=&quot;20148&quot; value=&quot;5&quot;/&gt;&lt;property id=&quot;20300&quot; value=&quot;Slide 3 - &amp;quot;      Contact Information&amp;quot;&quot;/&gt;&lt;property id=&quot;20301&quot; value=&quot;Contact&quot;/&gt;&lt;property id=&quot;20303&quot; value=&quot;-1&quot;/&gt;&lt;property id=&quot;20307&quot; value=&quot;276&quot;/&gt;&lt;property id=&quot;20309&quot; value=&quot;-1&quot;/&gt;&lt;/object&gt;&lt;object type=&quot;3&quot; unique_id=&quot;41685&quot;&gt;&lt;property id=&quot;20148&quot; value=&quot;5&quot;/&gt;&lt;property id=&quot;20300&quot; value=&quot;Slide 4&quot;/&gt;&lt;property id=&quot;20301&quot; value=&quot;Classical Pulse Introduction &quot;/&gt;&lt;property id=&quot;20303&quot; value=&quot;-1&quot;/&gt;&lt;property id=&quot;20307&quot; value=&quot;405&quot;/&gt;&lt;property id=&quot;20309&quot; value=&quot;-1&quot;/&gt;&lt;/object&gt;&lt;object type=&quot;3&quot; unique_id=&quot;47517&quot;&gt;&lt;property id=&quot;20148&quot; value=&quot;5&quot;/&gt;&lt;property id=&quot;20300&quot; value=&quot;Slide 15&quot;/&gt;&lt;property id=&quot;20301&quot; value=&quot;SDOF System &quot;/&gt;&lt;property id=&quot;20303&quot; value=&quot;-1&quot;/&gt;&lt;property id=&quot;20307&quot; value=&quot;407&quot;/&gt;&lt;property id=&quot;20309&quot; value=&quot;-1&quot;/&gt;&lt;/object&gt;&lt;object type=&quot;3&quot; unique_id=&quot;47683&quot;&gt;&lt;property id=&quot;20148&quot; value=&quot;5&quot;/&gt;&lt;property id=&quot;20300&quot; value=&quot;Slide 16&quot;/&gt;&lt;property id=&quot;20301&quot; value=&quot;Free Body Diagram &quot;/&gt;&lt;property id=&quot;20303&quot; value=&quot;-1&quot;/&gt;&lt;property id=&quot;20307&quot; value=&quot;410&quot;/&gt;&lt;property id=&quot;20309&quot; value=&quot;-1&quot;/&gt;&lt;/object&gt;&lt;object type=&quot;3&quot; unique_id=&quot;47684&quot;&gt;&lt;property id=&quot;20148&quot; value=&quot;5&quot;/&gt;&lt;property id=&quot;20300&quot; value=&quot;Slide 17&quot;/&gt;&lt;property id=&quot;20301&quot; value=&quot;Derivation&quot;/&gt;&lt;property id=&quot;20303&quot; value=&quot;-1&quot;/&gt;&lt;property id=&quot;20307&quot; value=&quot;412&quot;/&gt;&lt;property id=&quot;20309&quot; value=&quot;-1&quot;/&gt;&lt;/object&gt;&lt;object type=&quot;3&quot; unique_id=&quot;47685&quot;&gt;&lt;property id=&quot;20148&quot; value=&quot;5&quot;/&gt;&lt;property id=&quot;20300&quot; value=&quot;Slide 19&quot;/&gt;&lt;property id=&quot;20301&quot; value=&quot;Base Excitation &quot;/&gt;&lt;property id=&quot;20303&quot; value=&quot;-1&quot;/&gt;&lt;property id=&quot;20307&quot; value=&quot;413&quot;/&gt;&lt;property id=&quot;20309&quot; value=&quot;-1&quot;/&gt;&lt;/object&gt;&lt;object type=&quot;3&quot; unique_id=&quot;47686&quot;&gt;&lt;property id=&quot;20148&quot; value=&quot;5&quot;/&gt;&lt;property id=&quot;20300&quot; value=&quot;Slide 5&quot;/&gt;&lt;property id=&quot;20301&quot; value=&quot;Shock Test Machine &quot;/&gt;&lt;property id=&quot;20303&quot; value=&quot;-1&quot;/&gt;&lt;property id=&quot;20307&quot; value=&quot;414&quot;/&gt;&lt;property id=&quot;20309&quot; value=&quot;-1&quot;/&gt;&lt;/object&gt;&lt;object type=&quot;3&quot; unique_id=&quot;47687&quot;&gt;&lt;property id=&quot;20148&quot; value=&quot;5&quot;/&gt;&lt;property id=&quot;20300&quot; value=&quot;Slide 28&quot;/&gt;&lt;property id=&quot;20301&quot; value=&quot;Program Summary &quot;/&gt;&lt;property id=&quot;20303&quot; value=&quot;-1&quot;/&gt;&lt;property id=&quot;20307&quot; value=&quot;411&quot;/&gt;&lt;property id=&quot;20309&quot; value=&quot;-1&quot;/&gt;&lt;/object&gt;&lt;object type=&quot;3&quot; unique_id=&quot;47824&quot;&gt;&lt;property id=&quot;20148&quot; value=&quot;5&quot;/&gt;&lt;property id=&quot;20300&quot; value=&quot;Slide 22&quot;/&gt;&lt;property id=&quot;20301&quot; value=&quot;SDOF Response 10 Hz&quot;/&gt;&lt;property id=&quot;20303&quot; value=&quot;-1&quot;/&gt;&lt;property id=&quot;20307&quot; value=&quot;415&quot;/&gt;&lt;property id=&quot;20309&quot; value=&quot;-1&quot;/&gt;&lt;/object&gt;&lt;object type=&quot;3&quot; unique_id=&quot;47825&quot;&gt;&lt;property id=&quot;20148&quot; value=&quot;5&quot;/&gt;&lt;property id=&quot;20300&quot; value=&quot;Slide 26&quot;/&gt;&lt;property id=&quot;20301&quot; value=&quot;halfsine.m - SRS&quot;/&gt;&lt;property id=&quot;20303&quot; value=&quot;-1&quot;/&gt;&lt;property id=&quot;20307&quot; value=&quot;416&quot;/&gt;&lt;property id=&quot;20309&quot; value=&quot;-1&quot;/&gt;&lt;/object&gt;&lt;object type=&quot;3&quot; unique_id=&quot;48282&quot;&gt;&lt;property id=&quot;20148&quot; value=&quot;5&quot;/&gt;&lt;property id=&quot;20300&quot; value=&quot;Slide 6&quot;/&gt;&lt;property id=&quot;20301&quot; value=&quot;Half-sine Base Input &quot;/&gt;&lt;property id=&quot;20303&quot; value=&quot;-1&quot;/&gt;&lt;property id=&quot;20307&quot; value=&quot;420&quot;/&gt;&lt;property id=&quot;20309&quot; value=&quot;-1&quot;/&gt;&lt;/object&gt;&lt;object type=&quot;3&quot; unique_id=&quot;48284&quot;&gt;&lt;property id=&quot;20148&quot; value=&quot;5&quot;/&gt;&lt;property id=&quot;20300&quot; value=&quot;Slide 9&quot;/&gt;&lt;property id=&quot;20301&quot; value=&quot;SDOF Systems at Rest&quot;/&gt;&lt;property id=&quot;20303&quot; value=&quot;-1&quot;/&gt;&lt;property id=&quot;20307&quot; value=&quot;422&quot;/&gt;&lt;property id=&quot;20309&quot; value=&quot;-1&quot;/&gt;&lt;/object&gt;&lt;object type=&quot;3&quot; unique_id=&quot;48285&quot;&gt;&lt;property id=&quot;20148&quot; value=&quot;5&quot;/&gt;&lt;property id=&quot;20300&quot; value=&quot;Slide 10&quot;/&gt;&lt;property id=&quot;20301&quot; value=&quot;SDOF Responses at Peak Input&quot;/&gt;&lt;property id=&quot;20303&quot; value=&quot;-1&quot;/&gt;&lt;property id=&quot;20307&quot; value=&quot;423&quot;/&gt;&lt;property id=&quot;20309&quot; value=&quot;-1&quot;/&gt;&lt;/object&gt;&lt;object type=&quot;3&quot; unique_id=&quot;48286&quot;&gt;&lt;property id=&quot;20148&quot; value=&quot;5&quot;/&gt;&lt;property id=&quot;20300&quot; value=&quot;Slide 11&quot;/&gt;&lt;property id=&quot;20301&quot; value=&quot;SDOF Responses Near End&quot;/&gt;&lt;property id=&quot;20303&quot; value=&quot;-1&quot;/&gt;&lt;property id=&quot;20307&quot; value=&quot;424&quot;/&gt;&lt;property id=&quot;20309&quot; value=&quot;-1&quot;/&gt;&lt;/object&gt;&lt;object type=&quot;3&quot; unique_id=&quot;48287&quot;&gt;&lt;property id=&quot;20148&quot; value=&quot;5&quot;/&gt;&lt;property id=&quot;20300&quot; value=&quot;Slide 12&quot;/&gt;&lt;property id=&quot;20301&quot; value=&quot;Soft Mounted Systems &quot;/&gt;&lt;property id=&quot;20303&quot; value=&quot;-1&quot;/&gt;&lt;property id=&quot;20307&quot; value=&quot;425&quot;/&gt;&lt;property id=&quot;20309&quot; value=&quot;-1&quot;/&gt;&lt;/object&gt;&lt;object type=&quot;3&quot; unique_id=&quot;49090&quot;&gt;&lt;property id=&quot;20148&quot; value=&quot;5&quot;/&gt;&lt;property id=&quot;20300&quot; value=&quot;Slide 7&quot;/&gt;&lt;property id=&quot;20301&quot; value=&quot;SDOF Systems at Rest&quot;/&gt;&lt;property id=&quot;20303&quot; value=&quot;-1&quot;/&gt;&lt;property id=&quot;20307&quot; value=&quot;428&quot;/&gt;&lt;property id=&quot;20309&quot; value=&quot;-1&quot;/&gt;&lt;/object&gt;&lt;object type=&quot;3&quot; unique_id=&quot;49533&quot;&gt;&lt;property id=&quot;20148&quot; value=&quot;5&quot;/&gt;&lt;property id=&quot;20300&quot; value=&quot;Slide 13&quot;/&gt;&lt;property id=&quot;20301&quot; value=&quot;Isolated Avionics Box&quot;/&gt;&lt;property id=&quot;20303&quot; value=&quot;-1&quot;/&gt;&lt;property id=&quot;20307&quot; value=&quot;429&quot;/&gt;&lt;property id=&quot;20309&quot; value=&quot;-1&quot;/&gt;&lt;/object&gt;&lt;object type=&quot;3&quot; unique_id=&quot;49534&quot;&gt;&lt;property id=&quot;20148&quot; value=&quot;5&quot;/&gt;&lt;property id=&quot;20300&quot; value=&quot;Slide 14&quot;/&gt;&lt;property id=&quot;20301&quot; value=&quot;Hardmounted Systems&quot;/&gt;&lt;property id=&quot;20303&quot; value=&quot;-1&quot;/&gt;&lt;property id=&quot;20307&quot; value=&quot;430&quot;/&gt;&lt;property id=&quot;20309&quot; value=&quot;-1&quot;/&gt;&lt;/object&gt;&lt;object type=&quot;3&quot; unique_id=&quot;49685&quot;&gt;&lt;property id=&quot;20148&quot; value=&quot;5&quot;/&gt;&lt;property id=&quot;20300&quot; value=&quot;Slide 18&quot;/&gt;&lt;property id=&quot;20301&quot; value=&quot;Derivation (cont.) &quot;/&gt;&lt;property id=&quot;20303&quot; value=&quot;-1&quot;/&gt;&lt;property id=&quot;20307&quot; value=&quot;431&quot;/&gt;&lt;property id=&quot;20309&quot; value=&quot;-1&quot;/&gt;&lt;/object&gt;&lt;object type=&quot;3&quot; unique_id=&quot;50609&quot;&gt;&lt;property id=&quot;20148&quot; value=&quot;5&quot;/&gt;&lt;property id=&quot;20300&quot; value=&quot;Slide 20&quot;/&gt;&lt;property id=&quot;20301&quot; value=&quot;SDOF Example &quot;/&gt;&lt;property id=&quot;20303&quot; value=&quot;-1&quot;/&gt;&lt;property id=&quot;20307&quot; value=&quot;432&quot;/&gt;&lt;property id=&quot;20309&quot; value=&quot;-1&quot;/&gt;&lt;/object&gt;&lt;object type=&quot;3&quot; unique_id=&quot;50611&quot;&gt;&lt;property id=&quot;20148&quot; value=&quot;5&quot;/&gt;&lt;property id=&quot;20300&quot; value=&quot;Slide 25&quot;/&gt;&lt;property id=&quot;20301&quot; value=&quot;Summary of Three Cases&quot;/&gt;&lt;property id=&quot;20303&quot; value=&quot;-1&quot;/&gt;&lt;property id=&quot;20307&quot; value=&quot;434&quot;/&gt;&lt;property id=&quot;20309&quot; value=&quot;-1&quot;/&gt;&lt;/object&gt;&lt;object type=&quot;3&quot; unique_id=&quot;50612&quot;&gt;&lt;property id=&quot;20148&quot; value=&quot;5&quot;/&gt;&lt;property id=&quot;20300&quot; value=&quot;Slide 27&quot;/&gt;&lt;property id=&quot;20301&quot; value=&quot;SRS Plot&quot;/&gt;&lt;property id=&quot;20303&quot; value=&quot;-1&quot;/&gt;&lt;property id=&quot;20307&quot; value=&quot;435&quot;/&gt;&lt;property id=&quot;20309&quot; value=&quot;-1&quot;/&gt;&lt;/object&gt;&lt;object type=&quot;3&quot; unique_id=&quot;50684&quot;&gt;&lt;property id=&quot;20148&quot; value=&quot;5&quot;/&gt;&lt;property id=&quot;20300&quot; value=&quot;Slide 23&quot;/&gt;&lt;property id=&quot;20301&quot; value=&quot;SDOF Response 80 Hz&quot;/&gt;&lt;property id=&quot;20303&quot; value=&quot;-1&quot;/&gt;&lt;property id=&quot;20307&quot; value=&quot;436&quot;/&gt;&lt;property id=&quot;20309&quot; value=&quot;-1&quot;/&gt;&lt;/object&gt;&lt;object type=&quot;3&quot; unique_id=&quot;50685&quot;&gt;&lt;property id=&quot;20148&quot; value=&quot;5&quot;/&gt;&lt;property id=&quot;20300&quot; value=&quot;Slide 24&quot;/&gt;&lt;property id=&quot;20301&quot; value=&quot;SDOF Response 500 Hz&quot;/&gt;&lt;property id=&quot;20303&quot; value=&quot;-1&quot;/&gt;&lt;property id=&quot;20307&quot; value=&quot;437&quot;/&gt;&lt;property id=&quot;20309&quot; value=&quot;-1&quot;/&gt;&lt;/object&gt;&lt;object type=&quot;3&quot; unique_id=&quot;51212&quot;&gt;&lt;property id=&quot;20148&quot; value=&quot;5&quot;/&gt;&lt;property id=&quot;20300&quot; value=&quot;Slide 21&quot;/&gt;&lt;property id=&quot;20301&quot; value=&quot;halfsine.m - time history&quot;/&gt;&lt;property id=&quot;20303&quot; value=&quot;-1&quot;/&gt;&lt;property id=&quot;20307&quot; value=&quot;439&quot;/&gt;&lt;property id=&quot;20309&quot; value=&quot;-1&quot;/&gt;&lt;/object&gt;&lt;object type=&quot;3&quot; unique_id=&quot;51463&quot;&gt;&lt;property id=&quot;20148&quot; value=&quot;5&quot;/&gt;&lt;property id=&quot;20300&quot; value=&quot;Slide 8&quot;/&gt;&lt;property id=&quot;20301&quot; value=&quot;SDOF Response Video&quot;/&gt;&lt;property id=&quot;20303&quot; value=&quot;-1&quot;/&gt;&lt;property id=&quot;20307&quot; value=&quot;440&quot;/&gt;&lt;property id=&quot;20309&quot; value=&quot;-1&quot;/&gt;&lt;/object&gt;&lt;/object&gt;&lt;object type=&quot;10&quot; unique_id=&quot;10469&quot;&gt;&lt;object type=&quot;11&quot; unique_id=&quot;10470&quot;&gt;&lt;property id=&quot;20180&quot; value=&quot;0&quot;/&gt;&lt;property id=&quot;20181&quot; value=&quot;1浥䘌಍⻀శ⌐&quot;/&gt;&lt;property id=&quot;20182&quot; value=&quot;0&quot;/&gt;&lt;property id=&quot;20183&quot; value=&quot;1&quot;/&gt;&lt;/object&gt;&lt;object type=&quot;13&quot; unique_id=&quot;10840&quot;&gt;&lt;/object&gt;&lt;object type=&quot;12&quot; unique_id=&quot;15016&quot;&gt;&lt;/object&gt;&lt;/object&gt;&lt;object type=&quot;4&quot; unique_id=&quot;10471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21\s1c.mp3"/>
  <p:tag name="PPSNARRATION" val="100,1126764742,C:\unit_21\NA_Unit_21_PP_pptx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3C43E05-7142-4312-AC50-E27107F3EF30}&quot;/&gt;&lt;filename val=&quot;C:\Users\TOMIRV~1\AppData\Local\Temp\PR\data\asimages\{C3C43E05-7142-4312-AC50-E27107F3EF30}.png&quot;/&gt;&lt;hasEffects val=&quot;1&quot;/&gt;&lt;left val=&quot;89.28&quot;/&gt;&lt;top val=&quot;171.72&quot;/&gt;&lt;width val=&quot;502.8&quot;/&gt;&lt;height val=&quot;222.36&quot;/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Unit_1d\u1d_s4.mp3"/>
  <p:tag name="PPSNARRATION" val="85,1678382384,C:\unit_22b\NA_Unit_22b_pptx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40524</TotalTime>
  <Words>569</Words>
  <Application>Microsoft Office PowerPoint</Application>
  <PresentationFormat>On-screen Show (4:3)</PresentationFormat>
  <Paragraphs>205</Paragraphs>
  <Slides>45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Calibri</vt:lpstr>
      <vt:lpstr>Courier New</vt:lpstr>
      <vt:lpstr>Helvetica</vt:lpstr>
      <vt:lpstr>Monotype Sorts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Irvine</dc:creator>
  <cp:lastModifiedBy>tirvine</cp:lastModifiedBy>
  <cp:revision>1329</cp:revision>
  <dcterms:created xsi:type="dcterms:W3CDTF">2010-11-01T13:18:21Z</dcterms:created>
  <dcterms:modified xsi:type="dcterms:W3CDTF">2018-04-30T18:26:29Z</dcterms:modified>
</cp:coreProperties>
</file>