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77" r:id="rId3"/>
    <p:sldId id="285" r:id="rId4"/>
    <p:sldId id="286" r:id="rId5"/>
    <p:sldId id="323" r:id="rId6"/>
    <p:sldId id="287" r:id="rId7"/>
    <p:sldId id="288" r:id="rId8"/>
    <p:sldId id="289" r:id="rId9"/>
    <p:sldId id="290" r:id="rId10"/>
    <p:sldId id="291" r:id="rId11"/>
    <p:sldId id="301" r:id="rId12"/>
    <p:sldId id="302" r:id="rId13"/>
    <p:sldId id="319" r:id="rId14"/>
    <p:sldId id="293" r:id="rId15"/>
    <p:sldId id="294" r:id="rId16"/>
    <p:sldId id="295" r:id="rId17"/>
    <p:sldId id="296" r:id="rId18"/>
    <p:sldId id="297" r:id="rId19"/>
    <p:sldId id="298" r:id="rId20"/>
    <p:sldId id="280" r:id="rId21"/>
    <p:sldId id="257" r:id="rId22"/>
    <p:sldId id="256" r:id="rId23"/>
    <p:sldId id="303" r:id="rId24"/>
    <p:sldId id="308" r:id="rId25"/>
    <p:sldId id="309" r:id="rId26"/>
    <p:sldId id="318" r:id="rId27"/>
    <p:sldId id="311" r:id="rId28"/>
    <p:sldId id="312" r:id="rId29"/>
    <p:sldId id="314" r:id="rId30"/>
    <p:sldId id="315" r:id="rId31"/>
    <p:sldId id="316" r:id="rId32"/>
    <p:sldId id="317" r:id="rId33"/>
    <p:sldId id="304" r:id="rId34"/>
    <p:sldId id="305" r:id="rId35"/>
    <p:sldId id="258" r:id="rId36"/>
    <p:sldId id="259" r:id="rId37"/>
    <p:sldId id="260" r:id="rId38"/>
    <p:sldId id="324" r:id="rId39"/>
    <p:sldId id="325" r:id="rId40"/>
    <p:sldId id="262" r:id="rId41"/>
    <p:sldId id="321" r:id="rId42"/>
    <p:sldId id="263" r:id="rId43"/>
    <p:sldId id="26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96CB-A303-4313-9579-D137465B619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5B9F-1BCD-4C87-B27C-C3EB4E0D2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9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3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1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331200" y="618310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Vibrationdata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143000"/>
            <a:ext cx="1087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D2A6-6220-4E9B-A59E-2801E6E1B30C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811D-5496-4C85-871D-DE75F42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hyperlink" Target="https://vibrationdata.wordpres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141" y="65850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  <a:latin typeface="Calibri"/>
              </a:rPr>
              <a:t>Unit </a:t>
            </a:r>
            <a:r>
              <a:rPr lang="en-US" b="1" dirty="0" smtClean="0">
                <a:solidFill>
                  <a:srgbClr val="0099CC"/>
                </a:solidFill>
                <a:latin typeface="Calibri"/>
              </a:rPr>
              <a:t>204</a:t>
            </a:r>
            <a:endParaRPr lang="en-US" b="1" dirty="0">
              <a:solidFill>
                <a:srgbClr val="0099CC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186781" y="1658382"/>
            <a:ext cx="635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 smtClean="0">
                <a:solidFill>
                  <a:srgbClr val="003366"/>
                </a:solidFill>
                <a:latin typeface="Calibri"/>
                <a:cs typeface="Arial" pitchFamily="34" charset="0"/>
              </a:rPr>
              <a:t>FEA PSD Response </a:t>
            </a:r>
            <a:r>
              <a:rPr lang="en-US" sz="9600" b="1" dirty="0">
                <a:solidFill>
                  <a:srgbClr val="003366"/>
                </a:solidFill>
                <a:latin typeface="Calibri"/>
                <a:cs typeface="Arial" pitchFamily="34" charset="0"/>
              </a:rPr>
              <a:t>for Base Excitation 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>
                <a:solidFill>
                  <a:srgbClr val="003366"/>
                </a:solidFill>
                <a:latin typeface="Calibri"/>
                <a:cs typeface="Arial" pitchFamily="34" charset="0"/>
              </a:rPr>
              <a:t>using </a:t>
            </a:r>
            <a:r>
              <a:rPr lang="en-US" sz="9600" b="1" dirty="0" err="1">
                <a:solidFill>
                  <a:srgbClr val="003366"/>
                </a:solidFill>
                <a:latin typeface="Calibri"/>
                <a:cs typeface="Arial" pitchFamily="34" charset="0"/>
              </a:rPr>
              <a:t>Femap</a:t>
            </a:r>
            <a:r>
              <a:rPr lang="en-US" sz="9600" b="1" dirty="0">
                <a:solidFill>
                  <a:srgbClr val="003366"/>
                </a:solidFill>
                <a:latin typeface="Calibri"/>
                <a:cs typeface="Arial" pitchFamily="34" charset="0"/>
              </a:rPr>
              <a:t>, Nastran &amp; </a:t>
            </a:r>
            <a:r>
              <a:rPr lang="en-US" sz="9600" b="1" dirty="0" smtClean="0">
                <a:solidFill>
                  <a:srgbClr val="003366"/>
                </a:solidFill>
                <a:latin typeface="Calibri"/>
                <a:cs typeface="Arial" pitchFamily="34" charset="0"/>
              </a:rPr>
              <a:t>Matlab</a:t>
            </a:r>
            <a:endParaRPr lang="en-US" sz="9600" b="1" dirty="0">
              <a:solidFill>
                <a:srgbClr val="00336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329904" y="3526972"/>
            <a:ext cx="6814096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Students should already have some familiarity with </a:t>
            </a:r>
            <a:r>
              <a:rPr lang="en-US" sz="1600" i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6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&amp; Nastran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NX </a:t>
            </a:r>
            <a:r>
              <a:rPr lang="en-US" sz="1600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Nastran is used as the solver, but the methods should work with other versions </a:t>
            </a:r>
            <a:endParaRPr lang="en-US" sz="2800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Damping Function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81" y="1478254"/>
            <a:ext cx="6295238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3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FEMAP:  Function Definition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00" y="1438533"/>
            <a:ext cx="6200000" cy="4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181" y="545796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 Define 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Accel PSD 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89" y="1557307"/>
            <a:ext cx="6276190" cy="416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4027" y="2830882"/>
            <a:ext cx="362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X-axis unit is Frequency (Hz)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Y-axis unit is Accel (G^2/Hz)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776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43" y="1568315"/>
            <a:ext cx="4485714" cy="2876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Constraints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892" y="5278603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Edit corner node constraints so that only TX &amp; TY are fixed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3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800600"/>
            <a:ext cx="6096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Copy center point twice at -3 inch increments in the Z-axis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Place node on point at middle point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67343" y="1435175"/>
            <a:ext cx="4085714" cy="2676190"/>
            <a:chOff x="2485071" y="1371600"/>
            <a:chExt cx="4085714" cy="2676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5071" y="1371600"/>
              <a:ext cx="4085714" cy="26761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76800" y="3275628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Node 2402</a:t>
              </a: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554415" y="3033625"/>
              <a:ext cx="309818" cy="39787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905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Added Points and Node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61112"/>
            <a:ext cx="2895238" cy="48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Select Rigid Element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43" y="1371600"/>
            <a:ext cx="5685714" cy="30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Configure Rigid Element, RBE2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985537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Dependent DOF is TZ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Dependent Nodes are the corner nodes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Node 2402 is the independent Node, -3 inch from plate’s center node in Z-axis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0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1"/>
            <a:ext cx="4104762" cy="2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352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2402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5481382" y="3124201"/>
            <a:ext cx="309818" cy="3978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7461" y="3341077"/>
            <a:ext cx="99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Rigid Link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4620569" y="2937002"/>
            <a:ext cx="452182" cy="5733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Plate with Rigid Element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13" y="163650"/>
            <a:ext cx="6152381" cy="63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313" y="16365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Load Set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0" y="1655498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Step 1:  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Create Load Set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600" y="4277140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Step 2:  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Dynamic Analysis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545" y="501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Load Set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524" y="1600428"/>
            <a:ext cx="3980952" cy="36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7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706" y="5334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2889" y="1447801"/>
            <a:ext cx="692095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Shock and vibration analysis can be performed either in the frequency or time domain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Continue with plate from Unit 200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Aluminum, 12 x 12 x 0.25 inch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Translation constrained at corner nodes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Mount plate to heavy seismic mass via rigid </a:t>
            </a:r>
            <a:r>
              <a:rPr lang="en-US" altLang="en-US" sz="1600" dirty="0">
                <a:latin typeface="Calibri" panose="020F0502020204030204" pitchFamily="34" charset="0"/>
              </a:rPr>
              <a:t>links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Use </a:t>
            </a:r>
            <a:r>
              <a:rPr lang="en-US" altLang="en-US" sz="1600" dirty="0" smtClean="0">
                <a:latin typeface="Calibri" panose="020F0502020204030204" pitchFamily="34" charset="0"/>
              </a:rPr>
              <a:t>“Random Response” </a:t>
            </a:r>
            <a:r>
              <a:rPr lang="en-US" altLang="en-US" sz="1600" dirty="0">
                <a:latin typeface="Calibri" panose="020F0502020204030204" pitchFamily="34" charset="0"/>
              </a:rPr>
              <a:t>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PSD </a:t>
            </a:r>
            <a:r>
              <a:rPr lang="en-US" altLang="en-US" sz="1600" dirty="0">
                <a:latin typeface="Calibri" panose="020F0502020204030204" pitchFamily="34" charset="0"/>
              </a:rPr>
              <a:t>is </a:t>
            </a:r>
            <a:r>
              <a:rPr lang="en-US" altLang="en-US" sz="1600" dirty="0" smtClean="0">
                <a:latin typeface="Calibri" panose="020F0502020204030204" pitchFamily="34" charset="0"/>
              </a:rPr>
              <a:t>“power spectral density”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Compare results with modal transient analysis from Unit </a:t>
            </a:r>
            <a:r>
              <a:rPr lang="en-US" altLang="en-US" sz="1600" dirty="0" smtClean="0">
                <a:latin typeface="Calibri" panose="020F0502020204030204" pitchFamily="34" charset="0"/>
              </a:rPr>
              <a:t>203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endParaRPr lang="en-US" sz="1600" dirty="0"/>
          </a:p>
          <a:p>
            <a:r>
              <a:rPr lang="en-US" sz="1600" i="1" dirty="0"/>
              <a:t>The following software steps must be followed carefully, otherwise errors will result</a:t>
            </a:r>
            <a:endParaRPr lang="en-US" sz="1600" i="1" dirty="0"/>
          </a:p>
        </p:txBody>
      </p:sp>
      <p:sp>
        <p:nvSpPr>
          <p:cNvPr id="6" name="Cube 10"/>
          <p:cNvSpPr>
            <a:spLocks noChangeArrowheads="1"/>
          </p:cNvSpPr>
          <p:nvPr/>
        </p:nvSpPr>
        <p:spPr bwMode="auto">
          <a:xfrm>
            <a:off x="1885889" y="3230130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038289" y="2315730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/>
        </p:nvCxnSpPr>
        <p:spPr bwMode="auto">
          <a:xfrm>
            <a:off x="2343089" y="2163330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 flipH="1">
            <a:off x="2800289" y="1858530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 flipH="1">
            <a:off x="2800289" y="2315730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arallelogram 34"/>
          <p:cNvSpPr>
            <a:spLocks noChangeArrowheads="1"/>
          </p:cNvSpPr>
          <p:nvPr/>
        </p:nvSpPr>
        <p:spPr bwMode="auto">
          <a:xfrm>
            <a:off x="2038289" y="1782330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47689" y="2695779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Rigid links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1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51" y="263064"/>
            <a:ext cx="10016903" cy="59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8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19" y="790905"/>
            <a:ext cx="9304762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14" y="767095"/>
            <a:ext cx="9228571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8" y="205190"/>
            <a:ext cx="11209524" cy="6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04" y="1077754"/>
            <a:ext cx="5980952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9" y="1371600"/>
            <a:ext cx="8991599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204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FEMAP:  Rigid Connecting Link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0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33" y="1295401"/>
            <a:ext cx="8924324" cy="4135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204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Constrain Base Mass Node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836167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Note that the Z-axis is perpendicular to the plate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57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72" y="1447800"/>
            <a:ext cx="6571429" cy="410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243902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FEMAP:  Model with Constraints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0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9818"/>
            <a:ext cx="5542857" cy="67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685801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Femap</a:t>
            </a:r>
            <a:r>
              <a:rPr lang="en-US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Node Check</a:t>
            </a: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This step may be unnecessary but it is a “good engineering” practice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09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1105376"/>
            <a:ext cx="4171429" cy="5466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377" y="304800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Femap</a:t>
            </a:r>
            <a:r>
              <a:rPr lang="en-US" sz="2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Renumber Nodes</a:t>
            </a:r>
            <a:endParaRPr lang="en-US" sz="2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1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447801"/>
            <a:ext cx="8077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/>
              <a:t>Femap</a:t>
            </a:r>
            <a:r>
              <a:rPr lang="en-US" sz="1600" dirty="0"/>
              <a:t>, NX Nastran and the Vibrationdata Matlab GUI package are all used in this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GUI package can be downloaded from:   </a:t>
            </a:r>
            <a:r>
              <a:rPr lang="en-US" sz="1600" dirty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://vibrationdata.wordpress.com</a:t>
            </a:r>
            <a:r>
              <a:rPr lang="en-US" sz="1600" dirty="0">
                <a:hlinkClick r:id="rId4"/>
              </a:rPr>
              <a:t>/</a:t>
            </a: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mode shapes are shown on the next several slides for review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8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61" y="1066800"/>
            <a:ext cx="7047619" cy="3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0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Node Group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1" y="3750677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2402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733" y="4457930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2403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172201" y="3392349"/>
            <a:ext cx="973014" cy="35832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47790" y="4482399"/>
            <a:ext cx="390282" cy="15490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5806" y="1683678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1313" y="2669090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49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5714" y="2438401"/>
            <a:ext cx="538086" cy="39996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14007" y="1576588"/>
            <a:ext cx="363415" cy="24866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14007" y="3804488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Node 1201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39421" y="2292910"/>
            <a:ext cx="1976506" cy="16270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97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Element Group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447801"/>
            <a:ext cx="5923809" cy="41238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217540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384041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50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90704" y="325251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91752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Element 1129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1" y="4763719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Calibri"/>
              </a:rPr>
              <a:t>Node 1201 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80442" y="3161258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9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4" y="1222726"/>
            <a:ext cx="4504762" cy="4914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29" y="3388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Random Response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75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76" y="1292489"/>
            <a:ext cx="4419048" cy="44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9" y="1397252"/>
            <a:ext cx="5104762" cy="42476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337" y="3513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Analysis Steps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97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570" y="505099"/>
            <a:ext cx="2923809" cy="22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93" y="3179900"/>
            <a:ext cx="2914286" cy="312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7" y="1514176"/>
            <a:ext cx="5066667" cy="426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544" y="505099"/>
            <a:ext cx="55719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9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9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Analysis, Solution Frequencies, etc.</a:t>
            </a:r>
            <a:endParaRPr lang="en-US" sz="19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7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45" y="1338470"/>
            <a:ext cx="4476190" cy="36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52" y="1451205"/>
            <a:ext cx="3038095" cy="4533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336" y="351336"/>
            <a:ext cx="746342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9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9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Analysis Steps, PSD &amp; Boundary Conditions</a:t>
            </a:r>
            <a:endParaRPr lang="en-US" sz="19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17523" y="3521985"/>
            <a:ext cx="359079" cy="193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17523" y="5461348"/>
            <a:ext cx="359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68461" y="5285984"/>
            <a:ext cx="296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PSD Function, previously defined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4494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23" y="1318064"/>
            <a:ext cx="4923809" cy="458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7622" y="4108537"/>
            <a:ext cx="44342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Export the analysis model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Run in Nastran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Post-process the f06 file using the Matlab script as shown in the following slides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337" y="3513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 Analysis Final Step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73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46" y="1143001"/>
            <a:ext cx="9043324" cy="48014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53573" y="4191000"/>
            <a:ext cx="246426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1" y="340956"/>
            <a:ext cx="3225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 Matlab GUI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1" y="340956"/>
            <a:ext cx="4049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Vibrationdata:  Nastran Toolbox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52" y="1271857"/>
            <a:ext cx="5238095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95" y="1148047"/>
            <a:ext cx="8723809" cy="4561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451" y="303378"/>
            <a:ext cx="5609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Vibrationdata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Nastran PSD Post-processing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35066"/>
            <a:ext cx="5712001" cy="428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NAVMAT PSD Base Input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74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99" y="1472852"/>
            <a:ext cx="5712001" cy="428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NAVMAT PSD Base Input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36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9" y="1239160"/>
            <a:ext cx="5533501" cy="4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PSD Response at Plate Center Node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2333" y="3670125"/>
            <a:ext cx="27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This plot agrees with the result obtained in Unit 203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3644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42" y="1598125"/>
            <a:ext cx="5533501" cy="4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PSD Response at Plate Mid Edge Node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4755" y="4070958"/>
            <a:ext cx="27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This plot agrees with the result obtained in Unit 203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4562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13" y="1600200"/>
            <a:ext cx="4647619" cy="28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47820"/>
            <a:ext cx="2114286" cy="1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81601"/>
            <a:ext cx="745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fundamental mode at 117.6 Hz has 93.3% of the total modal mass in the T3 axis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acceleration response also depends on higher modes</a:t>
            </a:r>
          </a:p>
        </p:txBody>
      </p:sp>
    </p:spTree>
    <p:extLst>
      <p:ext uri="{BB962C8B-B14F-4D97-AF65-F5344CB8AC3E}">
        <p14:creationId xmlns:p14="http://schemas.microsoft.com/office/powerpoint/2010/main" val="7576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6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7721"/>
            <a:ext cx="4276190" cy="2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29555"/>
            <a:ext cx="2180952" cy="129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1569" y="4700871"/>
            <a:ext cx="81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sixth mode at 723 Hz has 3.6% of the total modal mass in the T3 </a:t>
            </a:r>
            <a:r>
              <a:rPr lang="en-US" sz="1600" dirty="0" smtClean="0"/>
              <a:t>axis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48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12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88" y="1566924"/>
            <a:ext cx="4866667" cy="3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4214544"/>
            <a:ext cx="2171429" cy="1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745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twelfth mode at 1502 Hz has </a:t>
            </a:r>
            <a:r>
              <a:rPr lang="en-US" sz="1600" dirty="0"/>
              <a:t>1</a:t>
            </a:r>
            <a:r>
              <a:rPr lang="en-US" sz="1600" dirty="0"/>
              <a:t>.6% of the total modal mass in the T3 axis</a:t>
            </a:r>
          </a:p>
        </p:txBody>
      </p:sp>
    </p:spTree>
    <p:extLst>
      <p:ext uri="{BB962C8B-B14F-4D97-AF65-F5344CB8AC3E}">
        <p14:creationId xmlns:p14="http://schemas.microsoft.com/office/powerpoint/2010/main" val="21189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1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19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89" y="1600201"/>
            <a:ext cx="4952381" cy="2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2590677"/>
            <a:ext cx="2047619" cy="10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9831" y="4308521"/>
            <a:ext cx="74500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19th mode at 2266 Hz has only 0.3% of the total modal mass in the T3 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But it still makes a significant contribution to the acceleration response</a:t>
            </a:r>
          </a:p>
        </p:txBody>
      </p:sp>
    </p:spTree>
    <p:extLst>
      <p:ext uri="{BB962C8B-B14F-4D97-AF65-F5344CB8AC3E}">
        <p14:creationId xmlns:p14="http://schemas.microsoft.com/office/powerpoint/2010/main" val="82086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5796" y="427391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1201 Parameters for T3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0744"/>
              </p:ext>
            </p:extLst>
          </p:nvPr>
        </p:nvGraphicFramePr>
        <p:xfrm>
          <a:off x="2895600" y="1371600"/>
          <a:ext cx="5943602" cy="186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0.933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0.036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0.017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0.003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5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1" y="3667713"/>
            <a:ext cx="6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Participation Factors &amp; Eigenvectors are shown as absolute values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Eigenvectors are </a:t>
            </a:r>
            <a:r>
              <a:rPr lang="en-US" sz="1600" dirty="0"/>
              <a:t>mass-normalized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Modes 1, 6, 12 &amp; 19 account for 98.9% of the total mass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57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689</Words>
  <Application>Microsoft Office PowerPoint</Application>
  <PresentationFormat>Widescreen</PresentationFormat>
  <Paragraphs>163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Dynamic Concepts,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tirvine</dc:creator>
  <cp:lastModifiedBy>tirvine</cp:lastModifiedBy>
  <cp:revision>33</cp:revision>
  <dcterms:created xsi:type="dcterms:W3CDTF">2018-04-28T17:31:24Z</dcterms:created>
  <dcterms:modified xsi:type="dcterms:W3CDTF">2018-04-30T18:48:54Z</dcterms:modified>
</cp:coreProperties>
</file>