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theme/theme4.xml" ContentType="application/vnd.openxmlformats-officedocument.them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792" r:id="rId1"/>
    <p:sldMasterId id="2147483796" r:id="rId2"/>
    <p:sldMasterId id="2147483798" r:id="rId3"/>
  </p:sldMasterIdLst>
  <p:notesMasterIdLst>
    <p:notesMasterId r:id="rId33"/>
  </p:notesMasterIdLst>
  <p:handoutMasterIdLst>
    <p:handoutMasterId r:id="rId34"/>
  </p:handoutMasterIdLst>
  <p:sldIdLst>
    <p:sldId id="430" r:id="rId4"/>
    <p:sldId id="427" r:id="rId5"/>
    <p:sldId id="428" r:id="rId6"/>
    <p:sldId id="354" r:id="rId7"/>
    <p:sldId id="373" r:id="rId8"/>
    <p:sldId id="386" r:id="rId9"/>
    <p:sldId id="407" r:id="rId10"/>
    <p:sldId id="411" r:id="rId11"/>
    <p:sldId id="419" r:id="rId12"/>
    <p:sldId id="412" r:id="rId13"/>
    <p:sldId id="418" r:id="rId14"/>
    <p:sldId id="417" r:id="rId15"/>
    <p:sldId id="426" r:id="rId16"/>
    <p:sldId id="393" r:id="rId17"/>
    <p:sldId id="378" r:id="rId18"/>
    <p:sldId id="415" r:id="rId19"/>
    <p:sldId id="423" r:id="rId20"/>
    <p:sldId id="422" r:id="rId21"/>
    <p:sldId id="414" r:id="rId22"/>
    <p:sldId id="413" r:id="rId23"/>
    <p:sldId id="410" r:id="rId24"/>
    <p:sldId id="425" r:id="rId25"/>
    <p:sldId id="434" r:id="rId26"/>
    <p:sldId id="433" r:id="rId27"/>
    <p:sldId id="436" r:id="rId28"/>
    <p:sldId id="435" r:id="rId29"/>
    <p:sldId id="431" r:id="rId30"/>
    <p:sldId id="406" r:id="rId31"/>
    <p:sldId id="420" r:id="rId3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99"/>
    <a:srgbClr val="336699"/>
    <a:srgbClr val="2E8491"/>
    <a:srgbClr val="DBEEE7"/>
    <a:srgbClr val="FCBA63"/>
    <a:srgbClr val="2BB673"/>
    <a:srgbClr val="879862"/>
    <a:srgbClr val="9A1B39"/>
    <a:srgbClr val="A1A0A5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90" autoAdjust="0"/>
    <p:restoredTop sz="94665" autoAdjust="0"/>
  </p:normalViewPr>
  <p:slideViewPr>
    <p:cSldViewPr snapToGrid="0">
      <p:cViewPr varScale="1">
        <p:scale>
          <a:sx n="75" d="100"/>
          <a:sy n="75" d="100"/>
        </p:scale>
        <p:origin x="-888" y="-84"/>
      </p:cViewPr>
      <p:guideLst>
        <p:guide orient="horz" pos="2158"/>
        <p:guide pos="28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40" charset="-52"/>
                <a:ea typeface="ＭＳ Ｐゴシック" pitchFamily="40" charset="-128"/>
                <a:cs typeface="ＭＳ Ｐゴシック" pitchFamily="40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40" charset="-52"/>
                <a:ea typeface="ＭＳ Ｐゴシック" pitchFamily="40" charset="-128"/>
                <a:cs typeface="ＭＳ Ｐゴシック" pitchFamily="40" charset="-128"/>
              </a:defRPr>
            </a:lvl1pPr>
          </a:lstStyle>
          <a:p>
            <a:pPr>
              <a:defRPr/>
            </a:pPr>
            <a:fld id="{14FC5B68-FC8B-44F2-873C-B1B68F1E9186}" type="datetime1">
              <a:rPr lang="en-US"/>
              <a:pPr>
                <a:defRPr/>
              </a:pPr>
              <a:t>10/24/2015</a:t>
            </a:fld>
            <a:endParaRPr lang="en-US" dirty="0"/>
          </a:p>
        </p:txBody>
      </p:sp>
      <p:sp>
        <p:nvSpPr>
          <p:cNvPr id="583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40" charset="-52"/>
                <a:ea typeface="ＭＳ Ｐゴシック" pitchFamily="40" charset="-128"/>
                <a:cs typeface="ＭＳ Ｐゴシック" pitchFamily="40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40" charset="-52"/>
                <a:ea typeface="ＭＳ Ｐゴシック" pitchFamily="40" charset="-128"/>
                <a:cs typeface="ＭＳ Ｐゴシック" pitchFamily="40" charset="-128"/>
              </a:defRPr>
            </a:lvl1pPr>
          </a:lstStyle>
          <a:p>
            <a:pPr>
              <a:defRPr/>
            </a:pPr>
            <a:fld id="{A6C65A15-1804-4CB5-9525-A184E5951C6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40" charset="-52"/>
                <a:ea typeface="ＭＳ Ｐゴシック" pitchFamily="40" charset="-128"/>
                <a:cs typeface="ＭＳ Ｐゴシック" pitchFamily="40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40" charset="-52"/>
                <a:ea typeface="ＭＳ Ｐゴシック" pitchFamily="40" charset="-128"/>
                <a:cs typeface="ＭＳ Ｐゴシック" pitchFamily="40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40" charset="-52"/>
                <a:ea typeface="ＭＳ Ｐゴシック" pitchFamily="40" charset="-128"/>
                <a:cs typeface="ＭＳ Ｐゴシック" pitchFamily="40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40" charset="-52"/>
                <a:ea typeface="ＭＳ Ｐゴシック" pitchFamily="40" charset="-128"/>
                <a:cs typeface="ＭＳ Ｐゴシック" pitchFamily="40" charset="-128"/>
              </a:defRPr>
            </a:lvl1pPr>
          </a:lstStyle>
          <a:p>
            <a:pPr>
              <a:defRPr/>
            </a:pPr>
            <a:fld id="{2BCECA32-8DEF-4129-A1DE-A4CC2CD99C8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80" charset="0"/>
        <a:ea typeface="ＭＳ Ｐゴシック" pitchFamily="80" charset="-128"/>
        <a:cs typeface="ＭＳ Ｐゴシック" pitchFamily="80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80" charset="0"/>
        <a:ea typeface="ＭＳ Ｐゴシック" pitchFamily="80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80" charset="0"/>
        <a:ea typeface="ＭＳ Ｐゴシック" pitchFamily="80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80" charset="0"/>
        <a:ea typeface="ＭＳ Ｐゴシック" pitchFamily="80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80" charset="0"/>
        <a:ea typeface="ＭＳ Ｐゴシック" pitchFamily="80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anded slide during walk-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72708" y="167640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8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&amp;A (branded walk-ou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76655" y="247650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8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nforma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2712" y="1368425"/>
            <a:ext cx="7772400" cy="1470025"/>
          </a:xfrm>
          <a:prstGeom prst="rect">
            <a:avLst/>
          </a:prstGeom>
        </p:spPr>
        <p:txBody>
          <a:bodyPr/>
          <a:lstStyle>
            <a:lvl1pPr algn="l">
              <a:defRPr sz="26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2712" y="3124200"/>
            <a:ext cx="6400800" cy="1371600"/>
          </a:xfrm>
          <a:prstGeom prst="rect">
            <a:avLst/>
          </a:prstGeom>
        </p:spPr>
        <p:txBody>
          <a:bodyPr wrap="none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72712" y="4798210"/>
            <a:ext cx="5334000" cy="899627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ts val="196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algn="l">
              <a:buNone/>
              <a:defRPr sz="1800">
                <a:solidFill>
                  <a:schemeClr val="bg1"/>
                </a:solidFill>
              </a:defRPr>
            </a:lvl2pPr>
            <a:lvl3pPr algn="l">
              <a:buNone/>
              <a:defRPr sz="1800">
                <a:solidFill>
                  <a:schemeClr val="bg1"/>
                </a:solidFill>
              </a:defRPr>
            </a:lvl3pPr>
            <a:lvl4pPr algn="l">
              <a:buNone/>
              <a:defRPr sz="1800">
                <a:solidFill>
                  <a:schemeClr val="bg1"/>
                </a:solidFill>
              </a:defRPr>
            </a:lvl4pPr>
            <a:lvl5pPr algn="l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881" y="331816"/>
            <a:ext cx="4347476" cy="1289182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3832225" y="3111500"/>
            <a:ext cx="4291013" cy="1168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492125" y="2322513"/>
            <a:ext cx="8340725" cy="40957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441532" y="1338705"/>
            <a:ext cx="7104690" cy="789492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5" descr="PPT_Cover_SCLV.jpg"/>
          <p:cNvPicPr>
            <a:picLocks noChangeAspect="1"/>
          </p:cNvPicPr>
          <p:nvPr userDrawn="1"/>
        </p:nvPicPr>
        <p:blipFill>
          <a:blip r:embed="rId5"/>
          <a:srcRect t="7007" b="6903"/>
          <a:stretch>
            <a:fillRect/>
          </a:stretch>
        </p:blipFill>
        <p:spPr bwMode="auto">
          <a:xfrm>
            <a:off x="0" y="0"/>
            <a:ext cx="9144000" cy="590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Date Placeholder 3"/>
          <p:cNvSpPr txBox="1">
            <a:spLocks/>
          </p:cNvSpPr>
          <p:nvPr/>
        </p:nvSpPr>
        <p:spPr>
          <a:xfrm>
            <a:off x="228600" y="6492875"/>
            <a:ext cx="2667000" cy="365125"/>
          </a:xfrm>
          <a:prstGeom prst="rect">
            <a:avLst/>
          </a:prstGeom>
        </p:spPr>
        <p:txBody>
          <a:bodyPr anchor="ctr"/>
          <a:lstStyle>
            <a:lvl1pPr>
              <a:defRPr sz="900" i="1">
                <a:solidFill>
                  <a:schemeClr val="bg1"/>
                </a:solidFill>
                <a:latin typeface="+mn-lt"/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ea typeface="+mn-ea"/>
              </a:rPr>
              <a:t>© The Aerospace Corporation 2010</a:t>
            </a:r>
            <a:endParaRPr lang="en-US" dirty="0">
              <a:ea typeface="+mn-ea"/>
            </a:endParaRPr>
          </a:p>
        </p:txBody>
      </p:sp>
      <p:pic>
        <p:nvPicPr>
          <p:cNvPr id="1028" name="Picture 58" descr="AeroLogo_208_notag3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7029450" y="6165850"/>
            <a:ext cx="1592263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8"/>
          <p:cNvSpPr txBox="1">
            <a:spLocks noChangeArrowheads="1"/>
          </p:cNvSpPr>
          <p:nvPr userDrawn="1"/>
        </p:nvSpPr>
        <p:spPr bwMode="auto">
          <a:xfrm>
            <a:off x="469900" y="6651625"/>
            <a:ext cx="2057400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1200" i="1" baseline="-25000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© The Aerospace Corporation 2012</a:t>
            </a:r>
          </a:p>
        </p:txBody>
      </p:sp>
      <p:pic>
        <p:nvPicPr>
          <p:cNvPr id="1030" name="Picture 16" descr="jpl_small.jpg"/>
          <p:cNvPicPr>
            <a:picLocks noChangeAspect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484188" y="6061075"/>
            <a:ext cx="903287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SCLV_Breaker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914400" y="1600200"/>
            <a:ext cx="7315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011488" y="3305175"/>
            <a:ext cx="4859337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4179888" y="6481763"/>
            <a:ext cx="762000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fld id="{D2782D6F-5516-4340-BD61-49977EDCB0AA}" type="slidenum">
              <a:rPr lang="en-US" sz="80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pPr algn="ctr" eaLnBrk="0" hangingPunct="0">
                <a:defRPr/>
              </a:pPr>
              <a:t>‹#›</a:t>
            </a:fld>
            <a:endParaRPr lang="en-US" sz="800" dirty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pic>
        <p:nvPicPr>
          <p:cNvPr id="2053" name="Picture 58" descr="AeroLogo_208_notag3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7189788" y="6361113"/>
            <a:ext cx="1592262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" charset="0"/>
        </a:defRPr>
      </a:lvl9pPr>
    </p:titleStyle>
    <p:bodyStyle>
      <a:lvl1pPr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defRPr sz="2000" kern="1200">
          <a:solidFill>
            <a:srgbClr val="FFFFFF"/>
          </a:solidFill>
          <a:latin typeface="+mn-lt"/>
          <a:ea typeface="+mn-ea"/>
          <a:cs typeface="+mn-cs"/>
        </a:defRPr>
      </a:lvl1pPr>
      <a:lvl2pPr marL="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defRPr sz="20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SCLV_Banner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100013"/>
            <a:ext cx="9144000" cy="256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 userDrawn="1"/>
        </p:nvSpPr>
        <p:spPr>
          <a:xfrm>
            <a:off x="4179888" y="6459538"/>
            <a:ext cx="762000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fld id="{4C480972-2BED-4CB6-9BED-C80F5E54C834}" type="slidenum">
              <a:rPr lang="en-US" sz="80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pPr algn="ctr" eaLnBrk="0" hangingPunct="0">
                <a:defRPr/>
              </a:pPr>
              <a:t>‹#›</a:t>
            </a:fld>
            <a:endParaRPr lang="en-US" sz="800" dirty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pic>
        <p:nvPicPr>
          <p:cNvPr id="3076" name="Picture 58" descr="AeroLogo_208_notag3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7189788" y="6361113"/>
            <a:ext cx="1592262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://vibrationdata.wordpress.com/" TargetMode="Externa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http://tfaws.nasa.gov/TFAWS11/Images/70564main_nesc_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0" y="838200"/>
            <a:ext cx="1371600" cy="1371601"/>
          </a:xfrm>
          <a:prstGeom prst="rect">
            <a:avLst/>
          </a:prstGeom>
          <a:noFill/>
        </p:spPr>
      </p:pic>
      <p:pic>
        <p:nvPicPr>
          <p:cNvPr id="15" name="Picture 1" descr="http://www.dynamic-concepts.com/images/logo_hom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500" y="2832100"/>
            <a:ext cx="14001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469900" y="3594100"/>
            <a:ext cx="22859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r>
              <a:rPr lang="en-US" sz="1200" b="1" dirty="0">
                <a:solidFill>
                  <a:srgbClr val="003399"/>
                </a:solidFill>
                <a:latin typeface="+mn-lt"/>
                <a:ea typeface="Calibri" pitchFamily="34" charset="0"/>
                <a:cs typeface="Arial" charset="0"/>
              </a:rPr>
              <a:t>Dynamic Concepts, Inc. </a:t>
            </a:r>
            <a:br>
              <a:rPr lang="en-US" sz="1200" b="1" dirty="0">
                <a:solidFill>
                  <a:srgbClr val="003399"/>
                </a:solidFill>
                <a:latin typeface="+mn-lt"/>
                <a:ea typeface="Calibri" pitchFamily="34" charset="0"/>
                <a:cs typeface="Arial" charset="0"/>
              </a:rPr>
            </a:br>
            <a:r>
              <a:rPr lang="en-US" sz="1200" b="1" dirty="0">
                <a:solidFill>
                  <a:srgbClr val="003399"/>
                </a:solidFill>
                <a:latin typeface="+mn-lt"/>
                <a:ea typeface="Calibri" pitchFamily="34" charset="0"/>
                <a:cs typeface="Arial" charset="0"/>
              </a:rPr>
              <a:t>Huntsville, Alabama</a:t>
            </a:r>
            <a:endParaRPr lang="en-US" sz="1200" dirty="0">
              <a:solidFill>
                <a:srgbClr val="003399"/>
              </a:solidFill>
              <a:latin typeface="+mn-lt"/>
              <a:ea typeface="Calibri" pitchFamily="34" charset="0"/>
              <a:cs typeface="Arial" charset="0"/>
            </a:endParaRPr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533400" y="4368800"/>
            <a:ext cx="2019868" cy="524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0" lang="en-US" sz="1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Vibrationdata</a:t>
            </a:r>
            <a:endParaRPr kumimoji="0" lang="en-US" sz="1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kumimoji="0" lang="en-US" dirty="0">
              <a:solidFill>
                <a:schemeClr val="tx1"/>
              </a:solidFill>
            </a:endParaRPr>
          </a:p>
        </p:txBody>
      </p:sp>
      <p:pic>
        <p:nvPicPr>
          <p:cNvPr id="18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300" y="5105400"/>
            <a:ext cx="1850571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18"/>
          <p:cNvSpPr/>
          <p:nvPr/>
        </p:nvSpPr>
        <p:spPr>
          <a:xfrm>
            <a:off x="2654300" y="5156200"/>
            <a:ext cx="5867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2nd Workshop on Spacecraft Shock Environment and Verification, </a:t>
            </a:r>
            <a:r>
              <a:rPr lang="nl-NL" sz="1600" dirty="0" smtClean="0"/>
              <a:t>19-20 November 2015, ESA-ESTEC, Noordwijk, The Netherlands</a:t>
            </a:r>
            <a:endParaRPr lang="en-US" sz="1600" dirty="0"/>
          </a:p>
        </p:txBody>
      </p:sp>
      <p:sp>
        <p:nvSpPr>
          <p:cNvPr id="21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2527300" y="901700"/>
            <a:ext cx="6019800" cy="1524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70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8000" b="1" dirty="0" smtClean="0">
                <a:solidFill>
                  <a:srgbClr val="006699"/>
                </a:solidFill>
              </a:rPr>
              <a:t>Shock Analysis of Launch Vehicle Equipment using Historical Accelerometer Records to Satisfy Shock Response Spectra Specifications </a:t>
            </a:r>
            <a:r>
              <a:rPr lang="en-US" sz="7200" b="1" dirty="0" smtClean="0">
                <a:solidFill>
                  <a:srgbClr val="006699"/>
                </a:solidFill>
              </a:rPr>
              <a:t/>
            </a:r>
            <a:br>
              <a:rPr lang="en-US" sz="7200" b="1" dirty="0" smtClean="0">
                <a:solidFill>
                  <a:srgbClr val="006699"/>
                </a:solidFill>
              </a:rPr>
            </a:br>
            <a:endParaRPr lang="en-US" sz="7200" b="1" dirty="0" smtClean="0">
              <a:solidFill>
                <a:srgbClr val="006699"/>
              </a:solidFill>
            </a:endParaRPr>
          </a:p>
          <a:p>
            <a:pPr>
              <a:lnSpc>
                <a:spcPts val="3800"/>
              </a:lnSpc>
              <a:spcBef>
                <a:spcPts val="300"/>
              </a:spcBef>
              <a:spcAft>
                <a:spcPts val="300"/>
              </a:spcAft>
              <a:defRPr/>
            </a:pPr>
            <a:endParaRPr lang="en-US" sz="8000" dirty="0" smtClean="0">
              <a:solidFill>
                <a:srgbClr val="003366"/>
              </a:solidFill>
            </a:endParaRPr>
          </a:p>
          <a:p>
            <a:pPr>
              <a:lnSpc>
                <a:spcPts val="3800"/>
              </a:lnSpc>
              <a:spcBef>
                <a:spcPts val="300"/>
              </a:spcBef>
              <a:spcAft>
                <a:spcPts val="300"/>
              </a:spcAft>
              <a:defRPr/>
            </a:pPr>
            <a:endParaRPr lang="en-US" sz="8000" b="1" dirty="0">
              <a:solidFill>
                <a:srgbClr val="006699"/>
              </a:solidFill>
            </a:endParaRPr>
          </a:p>
          <a:p>
            <a:pPr>
              <a:buFont typeface="Monotype Sorts" pitchFamily="2" charset="2"/>
              <a:buNone/>
              <a:defRPr/>
            </a:pPr>
            <a:endParaRPr lang="en-US" sz="2800" dirty="0" smtClean="0"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charset="0"/>
            </a:endParaRPr>
          </a:p>
          <a:p>
            <a:pPr>
              <a:buFont typeface="Monotype Sorts" pitchFamily="2" charset="2"/>
              <a:buNone/>
              <a:defRPr/>
            </a:pPr>
            <a:endParaRPr lang="en-US" sz="2800" dirty="0" smtClean="0"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charset="0"/>
            </a:endParaRPr>
          </a:p>
          <a:p>
            <a:pPr>
              <a:buFont typeface="Monotype Sorts" pitchFamily="2" charset="2"/>
              <a:buNone/>
              <a:defRPr/>
            </a:pPr>
            <a:r>
              <a:rPr lang="en-US" sz="1800" b="1" dirty="0" smtClean="0">
                <a:solidFill>
                  <a:srgbClr val="003366"/>
                </a:solidFill>
                <a:latin typeface="Helvetica" charset="0"/>
              </a:rPr>
              <a:t/>
            </a:r>
            <a:br>
              <a:rPr lang="en-US" sz="1800" b="1" dirty="0" smtClean="0">
                <a:solidFill>
                  <a:srgbClr val="003366"/>
                </a:solidFill>
                <a:latin typeface="Helvetica" charset="0"/>
              </a:rPr>
            </a:br>
            <a:endParaRPr lang="en-US" sz="1800" b="1" dirty="0" smtClean="0">
              <a:solidFill>
                <a:srgbClr val="003366"/>
              </a:solidFill>
              <a:latin typeface="Helvetica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249386" y="3013529"/>
            <a:ext cx="5323114" cy="997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8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1800" b="1" dirty="0" smtClean="0">
                <a:solidFill>
                  <a:srgbClr val="006699"/>
                </a:solidFill>
                <a:cs typeface="Arial" pitchFamily="34" charset="0"/>
              </a:rPr>
              <a:t>By Tom Irvine</a:t>
            </a:r>
            <a:br>
              <a:rPr lang="en-US" sz="1800" b="1" dirty="0" smtClean="0">
                <a:solidFill>
                  <a:srgbClr val="006699"/>
                </a:solidFill>
                <a:cs typeface="Arial" pitchFamily="34" charset="0"/>
              </a:rPr>
            </a:br>
            <a:r>
              <a:rPr lang="en-US" sz="1800" b="1" dirty="0" smtClean="0">
                <a:solidFill>
                  <a:srgbClr val="006699"/>
                </a:solidFill>
                <a:cs typeface="Arial" pitchFamily="34" charset="0"/>
              </a:rPr>
              <a:t>Email:  tirvine@dynamic-concepts.com</a:t>
            </a:r>
            <a:endParaRPr lang="en-US" sz="1800" b="1" dirty="0">
              <a:solidFill>
                <a:srgbClr val="006699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2"/>
          <p:cNvSpPr>
            <a:spLocks noGrp="1"/>
          </p:cNvSpPr>
          <p:nvPr>
            <p:ph type="title"/>
          </p:nvPr>
        </p:nvSpPr>
        <p:spPr bwMode="auto">
          <a:xfrm>
            <a:off x="1441450" y="1338263"/>
            <a:ext cx="7104063" cy="79057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/>
              <a:t>Conclusions</a:t>
            </a:r>
          </a:p>
        </p:txBody>
      </p:sp>
      <p:sp>
        <p:nvSpPr>
          <p:cNvPr id="8" name="Rectangle 7"/>
          <p:cNvSpPr/>
          <p:nvPr/>
        </p:nvSpPr>
        <p:spPr>
          <a:xfrm rot="10800000">
            <a:off x="-1" y="873457"/>
            <a:ext cx="9144000" cy="159678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809996" y="433188"/>
            <a:ext cx="3706988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 dirty="0" smtClean="0">
                <a:solidFill>
                  <a:srgbClr val="336699"/>
                </a:solidFill>
                <a:latin typeface="+mn-lt"/>
              </a:rPr>
              <a:t>El Centro Strong Motion Data</a:t>
            </a:r>
          </a:p>
          <a:p>
            <a:pPr lvl="0"/>
            <a:endParaRPr lang="en-US" sz="24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993924" y="6190735"/>
            <a:ext cx="1940011" cy="667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013254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2" descr="data_plot_t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4205" y="1285629"/>
            <a:ext cx="6787715" cy="509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4413504" y="6412992"/>
            <a:ext cx="316992" cy="445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2"/>
          <p:cNvSpPr>
            <a:spLocks noGrp="1"/>
          </p:cNvSpPr>
          <p:nvPr>
            <p:ph type="title"/>
          </p:nvPr>
        </p:nvSpPr>
        <p:spPr bwMode="auto">
          <a:xfrm>
            <a:off x="1441450" y="1338263"/>
            <a:ext cx="7104063" cy="79057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/>
              <a:t>Conclusions</a:t>
            </a:r>
          </a:p>
        </p:txBody>
      </p:sp>
      <p:sp>
        <p:nvSpPr>
          <p:cNvPr id="8" name="Rectangle 7"/>
          <p:cNvSpPr/>
          <p:nvPr/>
        </p:nvSpPr>
        <p:spPr>
          <a:xfrm rot="10800000">
            <a:off x="0" y="809897"/>
            <a:ext cx="9144000" cy="163422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331079" y="458777"/>
            <a:ext cx="22471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200" b="1" dirty="0" smtClean="0">
                <a:solidFill>
                  <a:srgbClr val="006699"/>
                </a:solidFill>
                <a:latin typeface="Calibri" pitchFamily="34" charset="0"/>
                <a:cs typeface="Calibri" pitchFamily="34" charset="0"/>
              </a:rPr>
              <a:t>El Centro NS SRS</a:t>
            </a:r>
            <a:endParaRPr lang="en-US" sz="22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993924" y="6190735"/>
            <a:ext cx="1940011" cy="667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013254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4413504" y="6412992"/>
            <a:ext cx="316992" cy="445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3" name="Picture 12" descr="accel_SR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048" y="1063746"/>
            <a:ext cx="7315215" cy="548641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205472" y="6010656"/>
            <a:ext cx="426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20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2"/>
          <p:cNvSpPr>
            <a:spLocks noGrp="1"/>
          </p:cNvSpPr>
          <p:nvPr>
            <p:ph type="title"/>
          </p:nvPr>
        </p:nvSpPr>
        <p:spPr bwMode="auto">
          <a:xfrm>
            <a:off x="1441450" y="1338263"/>
            <a:ext cx="7104063" cy="79057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/>
              <a:t>Conclusions</a:t>
            </a:r>
          </a:p>
        </p:txBody>
      </p:sp>
      <p:sp>
        <p:nvSpPr>
          <p:cNvPr id="8" name="Rectangle 7"/>
          <p:cNvSpPr/>
          <p:nvPr/>
        </p:nvSpPr>
        <p:spPr>
          <a:xfrm rot="10800000">
            <a:off x="-1" y="873457"/>
            <a:ext cx="9144000" cy="159678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987179" y="354811"/>
            <a:ext cx="36933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dirty="0" smtClean="0">
                <a:solidFill>
                  <a:srgbClr val="006699"/>
                </a:solidFill>
                <a:latin typeface="Calibri" pitchFamily="34" charset="0"/>
                <a:cs typeface="Calibri" pitchFamily="34" charset="0"/>
              </a:rPr>
              <a:t>SRS Comparison</a:t>
            </a:r>
            <a:endParaRPr lang="en-US" sz="24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993924" y="6190735"/>
            <a:ext cx="1940011" cy="667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18011" y="1307435"/>
            <a:ext cx="826878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indent="-173038">
              <a:buClr>
                <a:schemeClr val="tx2"/>
              </a:buClr>
            </a:pPr>
            <a:endParaRPr lang="en-US" sz="1600" dirty="0" smtClean="0"/>
          </a:p>
          <a:p>
            <a:pPr marL="173038" indent="-173038">
              <a:buClr>
                <a:schemeClr val="tx2"/>
              </a:buClr>
              <a:buFont typeface="Arial" pitchFamily="34" charset="0"/>
              <a:buChar char="•"/>
            </a:pPr>
            <a:endParaRPr lang="en-US" sz="1600" dirty="0" smtClean="0"/>
          </a:p>
          <a:p>
            <a:pPr marL="177800" indent="-177800">
              <a:buClr>
                <a:srgbClr val="336699"/>
              </a:buClr>
              <a:buSzPct val="90000"/>
              <a:buFont typeface="Arial" pitchFamily="34" charset="0"/>
              <a:buChar char="•"/>
            </a:pPr>
            <a:endParaRPr lang="en-US" sz="1600" dirty="0" smtClean="0"/>
          </a:p>
          <a:p>
            <a:pPr marL="177800" indent="-177800">
              <a:buClr>
                <a:srgbClr val="336699"/>
              </a:buClr>
              <a:buSzPct val="90000"/>
              <a:buFont typeface="Arial" pitchFamily="34" charset="0"/>
              <a:buChar char="•"/>
            </a:pPr>
            <a:endParaRPr lang="en-US" dirty="0" smtClean="0"/>
          </a:p>
          <a:p>
            <a:pPr marL="177800" indent="-177800">
              <a:buClr>
                <a:srgbClr val="336699"/>
              </a:buClr>
              <a:buSzPct val="90000"/>
            </a:pPr>
            <a:endParaRPr lang="en-US" dirty="0" smtClean="0"/>
          </a:p>
        </p:txBody>
      </p:sp>
      <p:pic>
        <p:nvPicPr>
          <p:cNvPr id="15" name="Picture 14" descr="data_plo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296" y="999744"/>
            <a:ext cx="6291073" cy="471830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 flipH="1">
            <a:off x="5913120" y="5266944"/>
            <a:ext cx="5486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20</a:t>
            </a:r>
            <a:endParaRPr lang="en-US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377952" y="5913120"/>
            <a:ext cx="8290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>
              <a:buClr>
                <a:schemeClr val="tx2"/>
              </a:buClr>
              <a:buSzPct val="80000"/>
              <a:buFont typeface="Arial" pitchFamily="34" charset="0"/>
              <a:buChar char="•"/>
            </a:pPr>
            <a:r>
              <a:rPr lang="en-US" sz="1600" dirty="0" smtClean="0"/>
              <a:t>El Centro SRS does not comply with VAFB specification “straight out of the box”</a:t>
            </a:r>
          </a:p>
          <a:p>
            <a:pPr marL="231775" indent="-231775">
              <a:buClr>
                <a:schemeClr val="tx2"/>
              </a:buClr>
              <a:buSzPct val="80000"/>
              <a:buFont typeface="Arial" pitchFamily="34" charset="0"/>
              <a:buChar char="•"/>
            </a:pPr>
            <a:r>
              <a:rPr lang="en-US" sz="1600" dirty="0" smtClean="0"/>
              <a:t>But the El Centro time history can be modified for compliance</a:t>
            </a:r>
            <a:endParaRPr lang="en-US" sz="1600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013254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790944" y="4047744"/>
            <a:ext cx="19872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Initial slope of the Spec is about </a:t>
            </a:r>
          </a:p>
          <a:p>
            <a:r>
              <a:rPr lang="en-US" sz="1400" dirty="0" smtClean="0"/>
              <a:t>8 dB/octave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2"/>
          <p:cNvSpPr>
            <a:spLocks noGrp="1"/>
          </p:cNvSpPr>
          <p:nvPr>
            <p:ph type="title"/>
          </p:nvPr>
        </p:nvSpPr>
        <p:spPr bwMode="auto">
          <a:xfrm>
            <a:off x="1441450" y="1338263"/>
            <a:ext cx="7104063" cy="79057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/>
              <a:t>Conclusions</a:t>
            </a:r>
          </a:p>
        </p:txBody>
      </p:sp>
      <p:sp>
        <p:nvSpPr>
          <p:cNvPr id="8" name="Rectangle 7"/>
          <p:cNvSpPr/>
          <p:nvPr/>
        </p:nvSpPr>
        <p:spPr>
          <a:xfrm rot="10800000">
            <a:off x="-1" y="873457"/>
            <a:ext cx="9144000" cy="159678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987179" y="354811"/>
            <a:ext cx="36933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dirty="0" smtClean="0">
                <a:solidFill>
                  <a:srgbClr val="006699"/>
                </a:solidFill>
                <a:latin typeface="Calibri" pitchFamily="34" charset="0"/>
                <a:cs typeface="Calibri" pitchFamily="34" charset="0"/>
              </a:rPr>
              <a:t>Method Description, part 1</a:t>
            </a:r>
            <a:endParaRPr lang="en-US" sz="24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993924" y="6190735"/>
            <a:ext cx="1940011" cy="667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013254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418011" y="1307435"/>
            <a:ext cx="826878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indent="-173038">
              <a:buClr>
                <a:schemeClr val="tx2"/>
              </a:buClr>
            </a:pPr>
            <a:endParaRPr lang="en-US" sz="1600" dirty="0" smtClean="0"/>
          </a:p>
          <a:p>
            <a:pPr marL="173038" indent="-173038">
              <a:buClr>
                <a:schemeClr val="tx2"/>
              </a:buClr>
              <a:buFont typeface="Arial" pitchFamily="34" charset="0"/>
              <a:buChar char="•"/>
            </a:pPr>
            <a:endParaRPr lang="en-US" sz="1600" dirty="0" smtClean="0"/>
          </a:p>
          <a:p>
            <a:pPr marL="177800" indent="-177800">
              <a:buClr>
                <a:srgbClr val="336699"/>
              </a:buClr>
              <a:buSzPct val="90000"/>
              <a:buFont typeface="Arial" pitchFamily="34" charset="0"/>
              <a:buChar char="•"/>
            </a:pPr>
            <a:endParaRPr lang="en-US" sz="1600" dirty="0" smtClean="0"/>
          </a:p>
          <a:p>
            <a:pPr marL="177800" indent="-177800">
              <a:buClr>
                <a:srgbClr val="336699"/>
              </a:buClr>
              <a:buSzPct val="90000"/>
              <a:buFont typeface="Arial" pitchFamily="34" charset="0"/>
              <a:buChar char="•"/>
            </a:pPr>
            <a:endParaRPr lang="en-US" dirty="0" smtClean="0"/>
          </a:p>
          <a:p>
            <a:pPr marL="177800" indent="-177800">
              <a:buClr>
                <a:srgbClr val="336699"/>
              </a:buClr>
              <a:buSzPct val="90000"/>
            </a:pPr>
            <a:endParaRPr lang="en-US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457200" y="1371600"/>
            <a:ext cx="8153400" cy="470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>
              <a:buClr>
                <a:schemeClr val="tx2"/>
              </a:buClr>
              <a:buSzPct val="80000"/>
              <a:buFont typeface="Arial" pitchFamily="34" charset="0"/>
              <a:buChar char="•"/>
            </a:pPr>
            <a:r>
              <a:rPr lang="en-US" sz="1570" dirty="0" smtClean="0">
                <a:solidFill>
                  <a:schemeClr val="tx1"/>
                </a:solidFill>
                <a:latin typeface="+mn-lt"/>
              </a:rPr>
              <a:t>The following steps use trial-and-error-random number generation with some built-in convergence</a:t>
            </a:r>
          </a:p>
          <a:p>
            <a:pPr marL="231775" indent="-231775">
              <a:buClr>
                <a:schemeClr val="tx2"/>
              </a:buClr>
              <a:buSzPct val="80000"/>
              <a:buFont typeface="Arial" pitchFamily="34" charset="0"/>
              <a:buChar char="•"/>
            </a:pPr>
            <a:endParaRPr lang="en-US" sz="1570" dirty="0" smtClean="0">
              <a:solidFill>
                <a:schemeClr val="tx1"/>
              </a:solidFill>
              <a:latin typeface="+mn-lt"/>
            </a:endParaRPr>
          </a:p>
          <a:p>
            <a:pPr marL="231775" indent="-231775">
              <a:buClr>
                <a:schemeClr val="tx2"/>
              </a:buClr>
              <a:buSzPct val="80000"/>
              <a:buFont typeface="Arial" pitchFamily="34" charset="0"/>
              <a:buChar char="•"/>
            </a:pPr>
            <a:r>
              <a:rPr lang="en-US" sz="1570" dirty="0" smtClean="0">
                <a:solidFill>
                  <a:schemeClr val="tx1"/>
                </a:solidFill>
                <a:latin typeface="+mn-lt"/>
              </a:rPr>
              <a:t>The method is implemented as a function in the Vibrationdata Matlab GUI package (freely available) </a:t>
            </a:r>
          </a:p>
          <a:p>
            <a:pPr marL="231775" indent="-231775">
              <a:buClr>
                <a:schemeClr val="tx2"/>
              </a:buClr>
              <a:buSzPct val="80000"/>
              <a:buFont typeface="Arial" pitchFamily="34" charset="0"/>
              <a:buChar char="•"/>
            </a:pPr>
            <a:endParaRPr lang="en-US" sz="1570" dirty="0" smtClean="0">
              <a:solidFill>
                <a:schemeClr val="tx1"/>
              </a:solidFill>
              <a:latin typeface="+mn-lt"/>
            </a:endParaRPr>
          </a:p>
          <a:p>
            <a:pPr marL="231775" indent="-231775">
              <a:buClr>
                <a:schemeClr val="tx2"/>
              </a:buClr>
              <a:buSzPct val="80000"/>
              <a:buFont typeface="Arial" pitchFamily="34" charset="0"/>
              <a:buChar char="•"/>
            </a:pPr>
            <a:r>
              <a:rPr lang="en-US" sz="1570" dirty="0" smtClean="0">
                <a:solidFill>
                  <a:schemeClr val="tx1"/>
                </a:solidFill>
                <a:latin typeface="+mn-lt"/>
              </a:rPr>
              <a:t>The first step is to decompose the reference time history into a series of wavelets  (non-orthogonal shaker shock wavelets)</a:t>
            </a:r>
          </a:p>
          <a:p>
            <a:pPr marL="231775" indent="-231775">
              <a:buClr>
                <a:schemeClr val="tx2"/>
              </a:buClr>
              <a:buSzPct val="80000"/>
              <a:buFont typeface="Arial" pitchFamily="34" charset="0"/>
              <a:buChar char="•"/>
            </a:pPr>
            <a:endParaRPr lang="en-US" sz="1570" dirty="0" smtClean="0">
              <a:solidFill>
                <a:schemeClr val="tx1"/>
              </a:solidFill>
              <a:latin typeface="+mn-lt"/>
            </a:endParaRPr>
          </a:p>
          <a:p>
            <a:pPr marL="231775" indent="-231775">
              <a:buClr>
                <a:schemeClr val="tx2"/>
              </a:buClr>
              <a:buSzPct val="80000"/>
              <a:buFont typeface="Arial" pitchFamily="34" charset="0"/>
              <a:buChar char="•"/>
            </a:pPr>
            <a:r>
              <a:rPr lang="en-US" sz="1570" dirty="0" smtClean="0">
                <a:solidFill>
                  <a:schemeClr val="tx1"/>
                </a:solidFill>
                <a:latin typeface="+mn-lt"/>
              </a:rPr>
              <a:t>An acceleration wavelet has zero net velocity and zero net displacement  </a:t>
            </a:r>
          </a:p>
          <a:p>
            <a:pPr marL="231775" indent="-231775">
              <a:buClr>
                <a:schemeClr val="tx2"/>
              </a:buClr>
              <a:buSzPct val="80000"/>
              <a:buFont typeface="Arial" pitchFamily="34" charset="0"/>
              <a:buChar char="•"/>
            </a:pPr>
            <a:endParaRPr lang="en-US" sz="1570" dirty="0" smtClean="0">
              <a:solidFill>
                <a:schemeClr val="tx1"/>
              </a:solidFill>
              <a:latin typeface="+mn-lt"/>
            </a:endParaRPr>
          </a:p>
          <a:p>
            <a:pPr marL="231775" indent="-231775">
              <a:buClr>
                <a:schemeClr val="tx2"/>
              </a:buClr>
              <a:buSzPct val="80000"/>
              <a:buFont typeface="Arial" pitchFamily="34" charset="0"/>
              <a:buChar char="•"/>
            </a:pPr>
            <a:r>
              <a:rPr lang="en-US" sz="1570" dirty="0" smtClean="0">
                <a:solidFill>
                  <a:schemeClr val="tx1"/>
                </a:solidFill>
                <a:latin typeface="+mn-lt"/>
              </a:rPr>
              <a:t>A series of wavelets likewise has these properties</a:t>
            </a:r>
          </a:p>
          <a:p>
            <a:pPr marL="231775" indent="-231775">
              <a:buClr>
                <a:schemeClr val="tx2"/>
              </a:buClr>
              <a:buSzPct val="80000"/>
              <a:buFont typeface="Arial" pitchFamily="34" charset="0"/>
              <a:buChar char="•"/>
            </a:pPr>
            <a:endParaRPr lang="en-US" sz="1570" dirty="0" smtClean="0">
              <a:solidFill>
                <a:schemeClr val="tx1"/>
              </a:solidFill>
              <a:latin typeface="+mn-lt"/>
            </a:endParaRPr>
          </a:p>
          <a:p>
            <a:pPr marL="231775" indent="-231775">
              <a:buClr>
                <a:schemeClr val="tx2"/>
              </a:buClr>
              <a:buSzPct val="80000"/>
              <a:buFont typeface="Arial" pitchFamily="34" charset="0"/>
              <a:buChar char="•"/>
            </a:pPr>
            <a:r>
              <a:rPr lang="en-US" sz="1570" dirty="0" smtClean="0">
                <a:solidFill>
                  <a:schemeClr val="tx1"/>
                </a:solidFill>
                <a:latin typeface="+mn-lt"/>
              </a:rPr>
              <a:t>Wavelets are very amenable to shaker table shock testing and are also convenient for analysis</a:t>
            </a:r>
          </a:p>
          <a:p>
            <a:pPr marL="231775" indent="-231775">
              <a:buClr>
                <a:schemeClr val="tx2"/>
              </a:buClr>
              <a:buSzPct val="80000"/>
              <a:buFont typeface="Arial" pitchFamily="34" charset="0"/>
              <a:buChar char="•"/>
            </a:pPr>
            <a:endParaRPr lang="en-US" sz="1570" dirty="0" smtClean="0">
              <a:solidFill>
                <a:schemeClr val="tx1"/>
              </a:solidFill>
              <a:latin typeface="+mn-lt"/>
            </a:endParaRPr>
          </a:p>
          <a:p>
            <a:pPr marL="231775" indent="-231775">
              <a:buClr>
                <a:schemeClr val="tx2"/>
              </a:buClr>
              <a:buSzPct val="80000"/>
              <a:buFont typeface="Arial" pitchFamily="34" charset="0"/>
              <a:buChar char="•"/>
            </a:pPr>
            <a:r>
              <a:rPr lang="en-US" sz="1570" dirty="0" smtClean="0">
                <a:solidFill>
                  <a:schemeClr val="tx1"/>
                </a:solidFill>
                <a:latin typeface="+mn-lt"/>
              </a:rPr>
              <a:t>The examples in this presentation use a series of 200 wavelets to model a reference time history</a:t>
            </a:r>
          </a:p>
          <a:p>
            <a:endParaRPr lang="en-US" sz="1700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993924" y="6190735"/>
            <a:ext cx="1940011" cy="667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793750" y="1801813"/>
            <a:ext cx="7958138" cy="14652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sz="1600" dirty="0" smtClean="0"/>
          </a:p>
          <a:p>
            <a:pPr marL="0" indent="0" algn="just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1700" dirty="0" smtClean="0"/>
              <a:t>.   </a:t>
            </a:r>
          </a:p>
          <a:p>
            <a:pPr algn="just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sz="1700" dirty="0" smtClean="0"/>
          </a:p>
        </p:txBody>
      </p:sp>
      <p:sp>
        <p:nvSpPr>
          <p:cNvPr id="5123" name="Title 2"/>
          <p:cNvSpPr>
            <a:spLocks noGrp="1"/>
          </p:cNvSpPr>
          <p:nvPr>
            <p:ph type="title"/>
          </p:nvPr>
        </p:nvSpPr>
        <p:spPr bwMode="auto">
          <a:xfrm>
            <a:off x="1441450" y="1338263"/>
            <a:ext cx="7104063" cy="79057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/>
              <a:t>Conclusions</a:t>
            </a:r>
          </a:p>
        </p:txBody>
      </p:sp>
      <p:sp>
        <p:nvSpPr>
          <p:cNvPr id="8" name="Rectangle 7"/>
          <p:cNvSpPr/>
          <p:nvPr/>
        </p:nvSpPr>
        <p:spPr>
          <a:xfrm rot="10800000">
            <a:off x="-1" y="873457"/>
            <a:ext cx="9144000" cy="159678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013254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44674" y="1474940"/>
            <a:ext cx="80772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indent="-174625">
              <a:buClr>
                <a:schemeClr val="tx2"/>
              </a:buClr>
              <a:buSzPct val="80000"/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The second step is to randomly vary the wavelet amplitudes so that the modified wavelet series will have an SRS that matches the specification as closely as possible</a:t>
            </a:r>
          </a:p>
          <a:p>
            <a:pPr marL="174625" indent="-174625">
              <a:buClr>
                <a:schemeClr val="tx2"/>
              </a:buClr>
              <a:buSzPct val="80000"/>
              <a:buFont typeface="Arial" pitchFamily="34" charset="0"/>
              <a:buChar char="•"/>
            </a:pPr>
            <a:endParaRPr lang="en-US" sz="1600" dirty="0" smtClean="0">
              <a:solidFill>
                <a:schemeClr val="tx1"/>
              </a:solidFill>
              <a:latin typeface="+mn-lt"/>
            </a:endParaRPr>
          </a:p>
          <a:p>
            <a:pPr marL="174625" indent="-174625">
              <a:buClr>
                <a:schemeClr val="tx2"/>
              </a:buClr>
              <a:buSzPct val="80000"/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The number of iterations may be 16000 or so</a:t>
            </a:r>
          </a:p>
          <a:p>
            <a:pPr marL="174625" indent="-174625">
              <a:buClr>
                <a:schemeClr val="tx2"/>
              </a:buClr>
              <a:buSzPct val="80000"/>
              <a:buFont typeface="Arial" pitchFamily="34" charset="0"/>
              <a:buChar char="•"/>
            </a:pPr>
            <a:endParaRPr lang="en-US" sz="1600" dirty="0" smtClean="0">
              <a:solidFill>
                <a:schemeClr val="tx1"/>
              </a:solidFill>
              <a:latin typeface="+mn-lt"/>
            </a:endParaRPr>
          </a:p>
          <a:p>
            <a:pPr marL="174625" indent="-174625">
              <a:buClr>
                <a:schemeClr val="tx2"/>
              </a:buClr>
              <a:buSzPct val="80000"/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The modified time history will thus have some distortion relative to the reference, but this is needed to shape the time history so that its SRS meets the specification</a:t>
            </a:r>
          </a:p>
          <a:p>
            <a:pPr marL="174625" indent="-174625">
              <a:buClr>
                <a:schemeClr val="tx2"/>
              </a:buClr>
              <a:buSzPct val="80000"/>
              <a:buFont typeface="Arial" pitchFamily="34" charset="0"/>
              <a:buChar char="•"/>
            </a:pPr>
            <a:endParaRPr lang="en-US" sz="1600" dirty="0" smtClean="0">
              <a:solidFill>
                <a:schemeClr val="tx1"/>
              </a:solidFill>
              <a:latin typeface="+mn-lt"/>
            </a:endParaRPr>
          </a:p>
          <a:p>
            <a:pPr marL="174625" indent="-174625">
              <a:buClr>
                <a:schemeClr val="tx2"/>
              </a:buClr>
              <a:buSzPct val="80000"/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The second step yields an SRS that has some peaks and dips relative to the specification</a:t>
            </a:r>
          </a:p>
          <a:p>
            <a:pPr marL="174625" indent="-174625">
              <a:buClr>
                <a:schemeClr val="tx2"/>
              </a:buClr>
              <a:buSzPct val="80000"/>
              <a:buFont typeface="Arial" pitchFamily="34" charset="0"/>
              <a:buChar char="•"/>
            </a:pPr>
            <a:endParaRPr lang="en-US" sz="1600" dirty="0" smtClean="0">
              <a:solidFill>
                <a:schemeClr val="tx1"/>
              </a:solidFill>
              <a:latin typeface="+mn-lt"/>
            </a:endParaRPr>
          </a:p>
          <a:p>
            <a:pPr marL="174625" indent="-174625">
              <a:buClr>
                <a:schemeClr val="tx2"/>
              </a:buClr>
              <a:buSzPct val="80000"/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This is a consequence of trying to adapt a measured time history to a smoothed SRS</a:t>
            </a:r>
          </a:p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974653" y="354811"/>
            <a:ext cx="36933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dirty="0" smtClean="0">
                <a:solidFill>
                  <a:srgbClr val="006699"/>
                </a:solidFill>
                <a:latin typeface="Calibri" pitchFamily="34" charset="0"/>
                <a:cs typeface="Calibri" pitchFamily="34" charset="0"/>
              </a:rPr>
              <a:t>Method Description, part 2</a:t>
            </a:r>
            <a:endParaRPr lang="en-US" sz="24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413504" y="6412992"/>
            <a:ext cx="316992" cy="445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793750" y="1801813"/>
            <a:ext cx="7958138" cy="14652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sz="1600" dirty="0" smtClean="0"/>
          </a:p>
          <a:p>
            <a:pPr marL="0" indent="0" algn="just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1700" dirty="0" smtClean="0"/>
              <a:t>.   </a:t>
            </a:r>
          </a:p>
          <a:p>
            <a:pPr algn="just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sz="1700" dirty="0" smtClean="0"/>
          </a:p>
        </p:txBody>
      </p:sp>
      <p:sp>
        <p:nvSpPr>
          <p:cNvPr id="5123" name="Title 2"/>
          <p:cNvSpPr>
            <a:spLocks noGrp="1"/>
          </p:cNvSpPr>
          <p:nvPr>
            <p:ph type="title"/>
          </p:nvPr>
        </p:nvSpPr>
        <p:spPr bwMode="auto">
          <a:xfrm>
            <a:off x="1441450" y="1338263"/>
            <a:ext cx="7104063" cy="79057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/>
              <a:t>Conclusions</a:t>
            </a:r>
          </a:p>
        </p:txBody>
      </p:sp>
      <p:sp>
        <p:nvSpPr>
          <p:cNvPr id="8" name="Rectangle 7"/>
          <p:cNvSpPr/>
          <p:nvPr/>
        </p:nvSpPr>
        <p:spPr>
          <a:xfrm rot="10800000">
            <a:off x="-1" y="873457"/>
            <a:ext cx="9144000" cy="159678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993924" y="6190735"/>
            <a:ext cx="1940011" cy="667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1013254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974653" y="354811"/>
            <a:ext cx="36933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dirty="0" smtClean="0">
                <a:solidFill>
                  <a:srgbClr val="006699"/>
                </a:solidFill>
                <a:latin typeface="Calibri" pitchFamily="34" charset="0"/>
                <a:cs typeface="Calibri" pitchFamily="34" charset="0"/>
              </a:rPr>
              <a:t>Method Description, part 3</a:t>
            </a:r>
            <a:endParaRPr lang="en-US" sz="24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" y="1600200"/>
            <a:ext cx="7772400" cy="2045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>
              <a:buClr>
                <a:schemeClr val="tx2"/>
              </a:buClr>
              <a:buSzPct val="80000"/>
              <a:buFont typeface="Arial" pitchFamily="34" charset="0"/>
              <a:buChar char="•"/>
            </a:pPr>
            <a:r>
              <a:rPr lang="en-US" sz="1570" dirty="0" smtClean="0">
                <a:solidFill>
                  <a:schemeClr val="tx1"/>
                </a:solidFill>
                <a:latin typeface="+mn-lt"/>
              </a:rPr>
              <a:t>The third step is to add wavelets so that the resulting SRS meets the specification within, say, </a:t>
            </a:r>
            <a:r>
              <a:rPr lang="en-US" sz="1570" u="sng" dirty="0" smtClean="0">
                <a:solidFill>
                  <a:schemeClr val="tx1"/>
                </a:solidFill>
                <a:latin typeface="+mn-lt"/>
              </a:rPr>
              <a:t>+</a:t>
            </a:r>
            <a:r>
              <a:rPr lang="en-US" sz="1570" dirty="0" smtClean="0">
                <a:solidFill>
                  <a:schemeClr val="tx1"/>
                </a:solidFill>
                <a:latin typeface="+mn-lt"/>
              </a:rPr>
              <a:t> 3 dB tolerance limits</a:t>
            </a:r>
          </a:p>
          <a:p>
            <a:pPr marL="231775" indent="-231775">
              <a:buClr>
                <a:schemeClr val="tx2"/>
              </a:buClr>
              <a:buSzPct val="80000"/>
              <a:buFont typeface="Arial" pitchFamily="34" charset="0"/>
              <a:buChar char="•"/>
            </a:pPr>
            <a:endParaRPr lang="en-US" sz="1570" dirty="0" smtClean="0">
              <a:solidFill>
                <a:schemeClr val="tx1"/>
              </a:solidFill>
              <a:latin typeface="+mn-lt"/>
            </a:endParaRPr>
          </a:p>
          <a:p>
            <a:pPr marL="231775" indent="-231775">
              <a:buClr>
                <a:schemeClr val="tx2"/>
              </a:buClr>
              <a:buSzPct val="80000"/>
              <a:buFont typeface="Arial" pitchFamily="34" charset="0"/>
              <a:buChar char="•"/>
            </a:pPr>
            <a:r>
              <a:rPr lang="en-US" sz="1570" dirty="0" smtClean="0">
                <a:solidFill>
                  <a:schemeClr val="tx1"/>
                </a:solidFill>
                <a:latin typeface="+mn-lt"/>
              </a:rPr>
              <a:t>The third step also adds some distortion</a:t>
            </a:r>
          </a:p>
          <a:p>
            <a:pPr marL="231775" indent="-231775">
              <a:buClr>
                <a:schemeClr val="tx2"/>
              </a:buClr>
              <a:buSzPct val="80000"/>
              <a:buFont typeface="Arial" pitchFamily="34" charset="0"/>
              <a:buChar char="•"/>
            </a:pPr>
            <a:endParaRPr lang="en-US" sz="1570" dirty="0" smtClean="0">
              <a:solidFill>
                <a:schemeClr val="tx1"/>
              </a:solidFill>
              <a:latin typeface="+mn-lt"/>
            </a:endParaRPr>
          </a:p>
          <a:p>
            <a:pPr marL="231775" indent="-231775">
              <a:buClr>
                <a:schemeClr val="tx2"/>
              </a:buClr>
              <a:buSzPct val="80000"/>
              <a:buFont typeface="Arial" pitchFamily="34" charset="0"/>
              <a:buChar char="•"/>
            </a:pPr>
            <a:r>
              <a:rPr lang="en-US" sz="1570" dirty="0" smtClean="0">
                <a:solidFill>
                  <a:schemeClr val="tx1"/>
                </a:solidFill>
                <a:latin typeface="+mn-lt"/>
              </a:rPr>
              <a:t>The amount of distortion depends largely on how much the SRS specification differs from that of the reference data</a:t>
            </a:r>
          </a:p>
          <a:p>
            <a:endParaRPr lang="en-US" sz="17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413504" y="6412992"/>
            <a:ext cx="316992" cy="445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793750" y="1801813"/>
            <a:ext cx="7958138" cy="14652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sz="1600" dirty="0" smtClean="0"/>
          </a:p>
          <a:p>
            <a:pPr marL="0" indent="0" algn="just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1700" dirty="0" smtClean="0"/>
              <a:t>.   </a:t>
            </a:r>
          </a:p>
          <a:p>
            <a:pPr algn="just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sz="1700" dirty="0" smtClean="0"/>
          </a:p>
        </p:txBody>
      </p:sp>
      <p:sp>
        <p:nvSpPr>
          <p:cNvPr id="5123" name="Title 2"/>
          <p:cNvSpPr>
            <a:spLocks noGrp="1"/>
          </p:cNvSpPr>
          <p:nvPr>
            <p:ph type="title"/>
          </p:nvPr>
        </p:nvSpPr>
        <p:spPr bwMode="auto">
          <a:xfrm>
            <a:off x="1441450" y="1338263"/>
            <a:ext cx="7104063" cy="79057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/>
              <a:t>Conclusions</a:t>
            </a:r>
          </a:p>
        </p:txBody>
      </p:sp>
      <p:sp>
        <p:nvSpPr>
          <p:cNvPr id="7" name="Rectangle 6"/>
          <p:cNvSpPr/>
          <p:nvPr/>
        </p:nvSpPr>
        <p:spPr>
          <a:xfrm>
            <a:off x="6993924" y="6190735"/>
            <a:ext cx="1940011" cy="667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1013254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 rot="10800000">
            <a:off x="-2" y="-2"/>
            <a:ext cx="9144001" cy="245771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04800" y="457200"/>
            <a:ext cx="84582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vafby_accel_ref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8472" y="0"/>
            <a:ext cx="7315215" cy="5486411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4413504" y="6412992"/>
            <a:ext cx="316992" cy="445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74192" y="5534561"/>
            <a:ext cx="76200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indent="-174625">
              <a:spcAft>
                <a:spcPts val="200"/>
              </a:spcAft>
              <a:buClr>
                <a:schemeClr val="tx2"/>
              </a:buClr>
              <a:buSzPct val="75000"/>
              <a:buFont typeface="Arial" pitchFamily="34" charset="0"/>
              <a:buChar char="•"/>
            </a:pPr>
            <a:r>
              <a:rPr lang="en-US" sz="1500" dirty="0" smtClean="0">
                <a:solidFill>
                  <a:schemeClr val="tx1"/>
                </a:solidFill>
                <a:latin typeface="+mn-lt"/>
              </a:rPr>
              <a:t>The top time history is the measured El Centro NS data</a:t>
            </a:r>
          </a:p>
          <a:p>
            <a:pPr marL="174625" indent="-174625">
              <a:spcAft>
                <a:spcPts val="200"/>
              </a:spcAft>
              <a:buClr>
                <a:schemeClr val="tx2"/>
              </a:buClr>
              <a:buSzPct val="75000"/>
              <a:buFont typeface="Arial" pitchFamily="34" charset="0"/>
              <a:buChar char="•"/>
            </a:pPr>
            <a:r>
              <a:rPr lang="en-US" sz="1500" dirty="0" smtClean="0">
                <a:solidFill>
                  <a:schemeClr val="tx1"/>
                </a:solidFill>
                <a:latin typeface="+mn-lt"/>
              </a:rPr>
              <a:t>The middle time history is the wavelet series model</a:t>
            </a:r>
          </a:p>
          <a:p>
            <a:pPr marL="174625" indent="-174625">
              <a:spcAft>
                <a:spcPts val="200"/>
              </a:spcAft>
              <a:buClr>
                <a:schemeClr val="tx2"/>
              </a:buClr>
              <a:buSzPct val="75000"/>
              <a:buFont typeface="Arial" pitchFamily="34" charset="0"/>
              <a:buChar char="•"/>
            </a:pPr>
            <a:r>
              <a:rPr lang="en-US" sz="1500" dirty="0" smtClean="0">
                <a:solidFill>
                  <a:schemeClr val="tx1"/>
                </a:solidFill>
                <a:latin typeface="+mn-lt"/>
              </a:rPr>
              <a:t>The bottom time history has additional wavelets to improve the SRS match, and it is scaled downward since the El Centro SRS plateau is greater than the specification</a:t>
            </a:r>
          </a:p>
          <a:p>
            <a:endParaRPr lang="en-US" sz="1600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793750" y="1801813"/>
            <a:ext cx="7958138" cy="14652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sz="1600" dirty="0" smtClean="0"/>
          </a:p>
          <a:p>
            <a:pPr marL="0" indent="0" algn="just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1700" dirty="0" smtClean="0"/>
              <a:t>.   </a:t>
            </a:r>
          </a:p>
          <a:p>
            <a:pPr algn="just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sz="1700" dirty="0" smtClean="0"/>
          </a:p>
        </p:txBody>
      </p:sp>
      <p:sp>
        <p:nvSpPr>
          <p:cNvPr id="5123" name="Title 2"/>
          <p:cNvSpPr>
            <a:spLocks noGrp="1"/>
          </p:cNvSpPr>
          <p:nvPr>
            <p:ph type="title"/>
          </p:nvPr>
        </p:nvSpPr>
        <p:spPr bwMode="auto">
          <a:xfrm>
            <a:off x="1441450" y="1338263"/>
            <a:ext cx="7104063" cy="79057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/>
              <a:t>Conclusions</a:t>
            </a:r>
          </a:p>
        </p:txBody>
      </p:sp>
      <p:sp>
        <p:nvSpPr>
          <p:cNvPr id="7" name="Rectangle 6"/>
          <p:cNvSpPr/>
          <p:nvPr/>
        </p:nvSpPr>
        <p:spPr>
          <a:xfrm>
            <a:off x="6993924" y="6190735"/>
            <a:ext cx="1940011" cy="667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1013254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 rot="10800000">
            <a:off x="-2" y="-2"/>
            <a:ext cx="9144001" cy="245771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28600" y="381000"/>
            <a:ext cx="85344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vafby_accel_vel_disp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1312" y="231648"/>
            <a:ext cx="7315215" cy="548641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133856" y="5791200"/>
            <a:ext cx="6583680" cy="714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70" dirty="0" smtClean="0">
                <a:solidFill>
                  <a:schemeClr val="tx1"/>
                </a:solidFill>
                <a:latin typeface="+mn-lt"/>
              </a:rPr>
              <a:t>The velocity and displacement time histories are well-behaved which is important for both testing and analysis.</a:t>
            </a:r>
          </a:p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4376928" y="6412992"/>
            <a:ext cx="426720" cy="445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793750" y="1801813"/>
            <a:ext cx="7958138" cy="14652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sz="1600" dirty="0" smtClean="0"/>
          </a:p>
          <a:p>
            <a:pPr marL="0" indent="0" algn="just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1700" dirty="0" smtClean="0"/>
              <a:t>.   </a:t>
            </a:r>
          </a:p>
          <a:p>
            <a:pPr algn="just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sz="1700" dirty="0" smtClean="0"/>
          </a:p>
        </p:txBody>
      </p:sp>
      <p:sp>
        <p:nvSpPr>
          <p:cNvPr id="5123" name="Title 2"/>
          <p:cNvSpPr>
            <a:spLocks noGrp="1"/>
          </p:cNvSpPr>
          <p:nvPr>
            <p:ph type="title"/>
          </p:nvPr>
        </p:nvSpPr>
        <p:spPr bwMode="auto">
          <a:xfrm>
            <a:off x="1441450" y="1338263"/>
            <a:ext cx="7104063" cy="79057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/>
              <a:t>Conclusions</a:t>
            </a:r>
          </a:p>
        </p:txBody>
      </p:sp>
      <p:sp>
        <p:nvSpPr>
          <p:cNvPr id="7" name="Rectangle 6"/>
          <p:cNvSpPr/>
          <p:nvPr/>
        </p:nvSpPr>
        <p:spPr>
          <a:xfrm>
            <a:off x="6993924" y="6190735"/>
            <a:ext cx="1940011" cy="667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1013254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 rot="10800000">
            <a:off x="-2" y="-2"/>
            <a:ext cx="9144001" cy="245771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vafby_sr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904" y="0"/>
            <a:ext cx="7315215" cy="548641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09600" y="5754624"/>
            <a:ext cx="8144256" cy="1006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0988" indent="-220663">
              <a:spcAft>
                <a:spcPts val="200"/>
              </a:spcAft>
              <a:buClr>
                <a:schemeClr val="tx2"/>
              </a:buClr>
              <a:buSzPct val="80000"/>
              <a:buFont typeface="Arial" pitchFamily="34" charset="0"/>
              <a:buChar char="•"/>
            </a:pPr>
            <a:r>
              <a:rPr lang="en-US" sz="1570" dirty="0" smtClean="0"/>
              <a:t>The SRS of the modified, synthesized time history is within </a:t>
            </a:r>
            <a:r>
              <a:rPr lang="en-US" sz="1570" u="sng" dirty="0" smtClean="0"/>
              <a:t>+</a:t>
            </a:r>
            <a:r>
              <a:rPr lang="en-US" sz="1570" dirty="0" smtClean="0"/>
              <a:t> 3 dB of the specification  </a:t>
            </a:r>
          </a:p>
          <a:p>
            <a:pPr marL="280988" indent="-220663">
              <a:spcAft>
                <a:spcPts val="200"/>
              </a:spcAft>
              <a:buClr>
                <a:schemeClr val="tx2"/>
              </a:buClr>
              <a:buSzPct val="80000"/>
              <a:buFont typeface="Arial" pitchFamily="34" charset="0"/>
              <a:buChar char="•"/>
            </a:pPr>
            <a:r>
              <a:rPr lang="en-US" sz="1570" dirty="0" smtClean="0"/>
              <a:t>The method is thus successful in generating an El Centro-like time history to meet the specification</a:t>
            </a:r>
          </a:p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376928" y="6412992"/>
            <a:ext cx="426720" cy="445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793750" y="1801813"/>
            <a:ext cx="7958138" cy="14652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sz="1600" dirty="0" smtClean="0"/>
          </a:p>
          <a:p>
            <a:pPr marL="0" indent="0" algn="just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1700" dirty="0" smtClean="0"/>
              <a:t>.   </a:t>
            </a:r>
          </a:p>
          <a:p>
            <a:pPr algn="just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sz="1700" dirty="0" smtClean="0"/>
          </a:p>
        </p:txBody>
      </p:sp>
      <p:sp>
        <p:nvSpPr>
          <p:cNvPr id="5123" name="Title 2"/>
          <p:cNvSpPr>
            <a:spLocks noGrp="1"/>
          </p:cNvSpPr>
          <p:nvPr>
            <p:ph type="title"/>
          </p:nvPr>
        </p:nvSpPr>
        <p:spPr bwMode="auto">
          <a:xfrm>
            <a:off x="1441450" y="1338263"/>
            <a:ext cx="7104063" cy="79057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/>
              <a:t>Conclusions</a:t>
            </a:r>
          </a:p>
        </p:txBody>
      </p:sp>
      <p:sp>
        <p:nvSpPr>
          <p:cNvPr id="8" name="Rectangle 7"/>
          <p:cNvSpPr/>
          <p:nvPr/>
        </p:nvSpPr>
        <p:spPr>
          <a:xfrm rot="10800000">
            <a:off x="-1" y="873457"/>
            <a:ext cx="9144000" cy="159678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993924" y="6190735"/>
            <a:ext cx="1940011" cy="667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1013254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718304" y="321718"/>
            <a:ext cx="40747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6699"/>
                </a:solidFill>
              </a:rPr>
              <a:t>Satisfy Same Specification with Alternate Time History</a:t>
            </a:r>
          </a:p>
          <a:p>
            <a:pPr lvl="0"/>
            <a:endParaRPr lang="en-US" sz="2200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2" name="Picture 11" descr="data_plo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19784" y="1100328"/>
            <a:ext cx="6300216" cy="472516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376928" y="6412992"/>
            <a:ext cx="426720" cy="445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060448" y="6083808"/>
            <a:ext cx="5132832" cy="333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70" dirty="0" smtClean="0"/>
              <a:t>Elegant but does not resemble an earthquake</a:t>
            </a:r>
            <a:endParaRPr lang="en-US" sz="157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156174" y="6190735"/>
            <a:ext cx="1777761" cy="667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3" name="Title 2"/>
          <p:cNvSpPr>
            <a:spLocks noGrp="1"/>
          </p:cNvSpPr>
          <p:nvPr>
            <p:ph type="title"/>
          </p:nvPr>
        </p:nvSpPr>
        <p:spPr bwMode="auto">
          <a:xfrm>
            <a:off x="1441450" y="1338263"/>
            <a:ext cx="7104063" cy="79057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/>
              <a:t>Introduction  -  Nonstationary Flight Data</a:t>
            </a:r>
          </a:p>
        </p:txBody>
      </p:sp>
      <p:sp>
        <p:nvSpPr>
          <p:cNvPr id="10" name="Rectangle 9"/>
          <p:cNvSpPr/>
          <p:nvPr/>
        </p:nvSpPr>
        <p:spPr>
          <a:xfrm rot="10800000">
            <a:off x="-1" y="873457"/>
            <a:ext cx="9144000" cy="159678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1013254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826253" y="467259"/>
            <a:ext cx="23058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b="1" dirty="0" smtClean="0">
                <a:solidFill>
                  <a:srgbClr val="006699"/>
                </a:solidFill>
                <a:latin typeface="+mn-lt"/>
                <a:cs typeface="Calibri" pitchFamily="34" charset="0"/>
              </a:rPr>
              <a:t>Background</a:t>
            </a:r>
            <a:endParaRPr lang="en-US" sz="2000" dirty="0" smtClean="0">
              <a:latin typeface="+mn-lt"/>
              <a:cs typeface="Calibri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13504" y="6412992"/>
            <a:ext cx="316992" cy="445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s://spaceraceleadership.files.wordpress.com/2010/07/2-rh-srb-splashdown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3024" y="1278065"/>
            <a:ext cx="4327823" cy="2891599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524256" y="4389120"/>
            <a:ext cx="8119872" cy="17081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31775" indent="-231775">
              <a:buClr>
                <a:srgbClr val="336699"/>
              </a:buClr>
              <a:buSzPct val="80000"/>
              <a:buFont typeface="Arial" pitchFamily="34" charset="0"/>
              <a:buChar char="•"/>
            </a:pPr>
            <a:r>
              <a:rPr lang="en-US" sz="1600" dirty="0" smtClean="0"/>
              <a:t>This presentation is extension of an SRB Splashdown shock project with my colleagues Robin Ferebee &amp; Joe Clayton</a:t>
            </a:r>
          </a:p>
          <a:p>
            <a:pPr marL="231775" indent="-231775">
              <a:buClr>
                <a:srgbClr val="336699"/>
              </a:buClr>
              <a:buSzPct val="80000"/>
              <a:buFont typeface="Arial" pitchFamily="34" charset="0"/>
              <a:buChar char="•"/>
            </a:pPr>
            <a:endParaRPr lang="en-US" sz="1600" dirty="0" smtClean="0"/>
          </a:p>
          <a:p>
            <a:pPr marL="231775" indent="-231775">
              <a:buClr>
                <a:srgbClr val="336699"/>
              </a:buClr>
              <a:buSzPct val="80000"/>
              <a:buFont typeface="Arial" pitchFamily="34" charset="0"/>
              <a:buChar char="•"/>
            </a:pPr>
            <a:r>
              <a:rPr lang="en-US" sz="1600" dirty="0" smtClean="0"/>
              <a:t>NASA/TM—2008–215253, An Alternative Method of Specifying Shock Test Criteria</a:t>
            </a:r>
          </a:p>
          <a:p>
            <a:pPr marL="231775" indent="-231775">
              <a:buClr>
                <a:srgbClr val="336699"/>
              </a:buClr>
              <a:buSzPct val="80000"/>
              <a:buFont typeface="Arial" pitchFamily="34" charset="0"/>
              <a:buChar char="•"/>
            </a:pPr>
            <a:endParaRPr lang="en-US" sz="1600" dirty="0" smtClean="0"/>
          </a:p>
          <a:p>
            <a:pPr marL="231775" indent="-231775">
              <a:buClr>
                <a:srgbClr val="336699"/>
              </a:buClr>
              <a:buSzPct val="80000"/>
              <a:buFont typeface="Arial" pitchFamily="34" charset="0"/>
              <a:buChar char="•"/>
            </a:pPr>
            <a:r>
              <a:rPr lang="en-US" sz="1600" dirty="0" smtClean="0"/>
              <a:t>Recent work was prompted by a question from </a:t>
            </a:r>
            <a:r>
              <a:rPr lang="en-US" sz="1600" dirty="0" err="1" smtClean="0"/>
              <a:t>Siamak</a:t>
            </a:r>
            <a:r>
              <a:rPr lang="en-US" sz="1600" dirty="0" smtClean="0"/>
              <a:t> </a:t>
            </a:r>
            <a:r>
              <a:rPr lang="en-US" sz="1600" dirty="0" err="1" smtClean="0"/>
              <a:t>Ghofranian</a:t>
            </a:r>
            <a:endParaRPr lang="en-US" sz="16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793750" y="1801813"/>
            <a:ext cx="7958138" cy="14652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sz="1600" dirty="0" smtClean="0"/>
          </a:p>
          <a:p>
            <a:pPr marL="0" indent="0" algn="just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1700" dirty="0" smtClean="0"/>
              <a:t>.   </a:t>
            </a:r>
          </a:p>
          <a:p>
            <a:pPr algn="just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sz="1700" dirty="0" smtClean="0"/>
          </a:p>
        </p:txBody>
      </p:sp>
      <p:sp>
        <p:nvSpPr>
          <p:cNvPr id="5123" name="Title 2"/>
          <p:cNvSpPr>
            <a:spLocks noGrp="1"/>
          </p:cNvSpPr>
          <p:nvPr>
            <p:ph type="title"/>
          </p:nvPr>
        </p:nvSpPr>
        <p:spPr bwMode="auto">
          <a:xfrm>
            <a:off x="1441450" y="1338263"/>
            <a:ext cx="7104063" cy="79057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/>
              <a:t>Conclusions</a:t>
            </a:r>
          </a:p>
        </p:txBody>
      </p:sp>
      <p:sp>
        <p:nvSpPr>
          <p:cNvPr id="8" name="Rectangle 7"/>
          <p:cNvSpPr/>
          <p:nvPr/>
        </p:nvSpPr>
        <p:spPr>
          <a:xfrm rot="10800000">
            <a:off x="-1" y="873457"/>
            <a:ext cx="9144000" cy="159678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993924" y="6190735"/>
            <a:ext cx="1940011" cy="667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1013254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261500" y="394000"/>
            <a:ext cx="27852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006699"/>
                </a:solidFill>
                <a:latin typeface="Calibri" pitchFamily="34" charset="0"/>
                <a:cs typeface="Calibri" pitchFamily="34" charset="0"/>
              </a:rPr>
              <a:t>Alternate Time History SRS</a:t>
            </a:r>
            <a:endParaRPr lang="en-US" sz="1800" dirty="0" smtClean="0">
              <a:latin typeface="Calibri" pitchFamily="34" charset="0"/>
              <a:cs typeface="Calibri" pitchFamily="34" charset="0"/>
            </a:endParaRPr>
          </a:p>
          <a:p>
            <a:pPr lvl="0"/>
            <a:endParaRPr lang="en-US" sz="2400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331976"/>
            <a:ext cx="6105144" cy="4578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Rectangle 12"/>
          <p:cNvSpPr/>
          <p:nvPr/>
        </p:nvSpPr>
        <p:spPr>
          <a:xfrm>
            <a:off x="4376928" y="6412992"/>
            <a:ext cx="426720" cy="445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707136" y="6108192"/>
            <a:ext cx="7888224" cy="333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70" dirty="0" smtClean="0"/>
              <a:t>Excellent compliance, but alternate time history still does not resemble an earthquake</a:t>
            </a:r>
            <a:endParaRPr lang="en-US" sz="157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793750" y="1801813"/>
            <a:ext cx="7958138" cy="14652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sz="1600" dirty="0" smtClean="0"/>
          </a:p>
          <a:p>
            <a:pPr marL="0" indent="0" algn="just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1700" dirty="0" smtClean="0"/>
              <a:t>.   </a:t>
            </a:r>
          </a:p>
          <a:p>
            <a:pPr algn="just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sz="1700" dirty="0" smtClean="0"/>
          </a:p>
        </p:txBody>
      </p:sp>
      <p:sp>
        <p:nvSpPr>
          <p:cNvPr id="5123" name="Title 2"/>
          <p:cNvSpPr>
            <a:spLocks noGrp="1"/>
          </p:cNvSpPr>
          <p:nvPr>
            <p:ph type="title"/>
          </p:nvPr>
        </p:nvSpPr>
        <p:spPr bwMode="auto">
          <a:xfrm>
            <a:off x="1441450" y="1338263"/>
            <a:ext cx="7104063" cy="79057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/>
              <a:t>Conclusions</a:t>
            </a:r>
          </a:p>
        </p:txBody>
      </p:sp>
      <p:sp>
        <p:nvSpPr>
          <p:cNvPr id="8" name="Rectangle 7"/>
          <p:cNvSpPr/>
          <p:nvPr/>
        </p:nvSpPr>
        <p:spPr>
          <a:xfrm rot="10800000">
            <a:off x="0" y="861265"/>
            <a:ext cx="9144000" cy="159678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993924" y="6190735"/>
            <a:ext cx="1940011" cy="667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1013254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145024" y="475488"/>
            <a:ext cx="379171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006699"/>
                </a:solidFill>
                <a:latin typeface="+mn-lt"/>
                <a:cs typeface="Times New Roman" pitchFamily="18" charset="0"/>
              </a:rPr>
              <a:t>Temporal Moment Comparison</a:t>
            </a:r>
            <a:endParaRPr lang="en-US" sz="1800" dirty="0" smtClean="0">
              <a:latin typeface="+mn-lt"/>
              <a:cs typeface="Times New Roman" pitchFamily="18" charset="0"/>
            </a:endParaRPr>
          </a:p>
          <a:p>
            <a:endParaRPr lang="en-US" dirty="0"/>
          </a:p>
        </p:txBody>
      </p: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917448" y="1252728"/>
          <a:ext cx="6629400" cy="41910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4200"/>
                <a:gridCol w="1676400"/>
                <a:gridCol w="1828800"/>
              </a:tblGrid>
              <a:tr h="74375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Parameter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El Centro 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Synthesis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Alternate Synthesis</a:t>
                      </a:r>
                      <a:endParaRPr lang="en-US" dirty="0"/>
                    </a:p>
                  </a:txBody>
                  <a:tcPr/>
                </a:tc>
              </a:tr>
              <a:tr h="430906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Energy 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0.0589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0.01935</a:t>
                      </a:r>
                      <a:endParaRPr lang="en-US" sz="1600" dirty="0"/>
                    </a:p>
                  </a:txBody>
                  <a:tcPr/>
                </a:tc>
              </a:tr>
              <a:tr h="430906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Root energy amplitude </a:t>
                      </a:r>
                      <a:r>
                        <a:rPr lang="en-US" sz="1600" dirty="0" err="1" smtClean="0"/>
                        <a:t>Ae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0.0731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0.04754</a:t>
                      </a:r>
                      <a:endParaRPr lang="en-US" sz="1600" dirty="0"/>
                    </a:p>
                  </a:txBody>
                  <a:tcPr/>
                </a:tc>
              </a:tr>
              <a:tr h="430906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Central time T (sec)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13.56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9.687</a:t>
                      </a:r>
                      <a:endParaRPr lang="en-US" sz="1600" dirty="0"/>
                    </a:p>
                  </a:txBody>
                  <a:tcPr/>
                </a:tc>
              </a:tr>
              <a:tr h="4309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RMS duration D (sec)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11.02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8.562</a:t>
                      </a:r>
                      <a:endParaRPr lang="en-US" sz="1600" dirty="0"/>
                    </a:p>
                  </a:txBody>
                  <a:tcPr/>
                </a:tc>
              </a:tr>
              <a:tr h="4309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Central skewness St (sec)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10.21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11.06</a:t>
                      </a:r>
                      <a:endParaRPr lang="en-US" sz="1600" dirty="0"/>
                    </a:p>
                  </a:txBody>
                  <a:tcPr/>
                </a:tc>
              </a:tr>
              <a:tr h="430906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Normalized skewness S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0.9267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1.291 </a:t>
                      </a:r>
                      <a:endParaRPr lang="en-US" sz="1600" dirty="0"/>
                    </a:p>
                  </a:txBody>
                  <a:tcPr/>
                </a:tc>
              </a:tr>
              <a:tr h="4309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Central kurtosis Kt (sec)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60.13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73.67</a:t>
                      </a:r>
                      <a:endParaRPr lang="en-US" sz="1600" dirty="0"/>
                    </a:p>
                  </a:txBody>
                  <a:tcPr/>
                </a:tc>
              </a:tr>
              <a:tr h="430906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Normalized kurtosis 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5.455 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8.604 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899160" y="5836920"/>
            <a:ext cx="7623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  <a:latin typeface="+mj-lt"/>
              </a:rPr>
              <a:t>The alternate synthesis has about 5 dB less energy and thus may cause an “under test” even though its SRS matches the specification.</a:t>
            </a:r>
            <a:endParaRPr lang="en-US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376928" y="6412992"/>
            <a:ext cx="426720" cy="445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793750" y="1801813"/>
            <a:ext cx="7958138" cy="14652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sz="1600" dirty="0" smtClean="0"/>
          </a:p>
          <a:p>
            <a:pPr marL="0" indent="0" algn="just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1700" dirty="0" smtClean="0"/>
              <a:t>.   </a:t>
            </a:r>
          </a:p>
          <a:p>
            <a:pPr algn="just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sz="1700" dirty="0" smtClean="0"/>
          </a:p>
        </p:txBody>
      </p:sp>
      <p:sp>
        <p:nvSpPr>
          <p:cNvPr id="5123" name="Title 2"/>
          <p:cNvSpPr>
            <a:spLocks noGrp="1"/>
          </p:cNvSpPr>
          <p:nvPr>
            <p:ph type="title"/>
          </p:nvPr>
        </p:nvSpPr>
        <p:spPr bwMode="auto">
          <a:xfrm>
            <a:off x="1441450" y="1338263"/>
            <a:ext cx="7104063" cy="79057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/>
              <a:t>Conclusions</a:t>
            </a:r>
          </a:p>
        </p:txBody>
      </p:sp>
      <p:sp>
        <p:nvSpPr>
          <p:cNvPr id="8" name="Rectangle 7"/>
          <p:cNvSpPr/>
          <p:nvPr/>
        </p:nvSpPr>
        <p:spPr>
          <a:xfrm rot="10800000">
            <a:off x="-1" y="873457"/>
            <a:ext cx="9144000" cy="159678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993924" y="6190735"/>
            <a:ext cx="1940011" cy="667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1013254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0"/>
            <a:ext cx="9144000" cy="11704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484842E-5D5F-47DB-8A50-E3874C6A648E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4800" y="533400"/>
            <a:ext cx="8458200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376928" y="6412992"/>
            <a:ext cx="426720" cy="445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455664" y="6412992"/>
            <a:ext cx="426720" cy="445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579628" y="233680"/>
            <a:ext cx="818337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6699"/>
                </a:solidFill>
                <a:latin typeface="+mn-lt"/>
                <a:cs typeface="Calibri" pitchFamily="34" charset="0"/>
              </a:rPr>
              <a:t>Second Example              Suborbital Launch Vehicle Flight Accelerometer Data</a:t>
            </a:r>
            <a:endParaRPr lang="en-US" sz="1600" dirty="0" smtClean="0">
              <a:latin typeface="+mn-lt"/>
              <a:cs typeface="Calibri" pitchFamily="34" charset="0"/>
            </a:endParaRPr>
          </a:p>
          <a:p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0" y="860854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 descr="data_plo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892" y="1066789"/>
            <a:ext cx="7315215" cy="54864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793750" y="1801813"/>
            <a:ext cx="7958138" cy="14652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sz="1600" dirty="0" smtClean="0"/>
          </a:p>
          <a:p>
            <a:pPr marL="0" indent="0" algn="just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1700" dirty="0" smtClean="0"/>
              <a:t>.   </a:t>
            </a:r>
          </a:p>
          <a:p>
            <a:pPr algn="just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sz="1700" dirty="0" smtClean="0"/>
          </a:p>
        </p:txBody>
      </p:sp>
      <p:sp>
        <p:nvSpPr>
          <p:cNvPr id="5123" name="Title 2"/>
          <p:cNvSpPr>
            <a:spLocks noGrp="1"/>
          </p:cNvSpPr>
          <p:nvPr>
            <p:ph type="title"/>
          </p:nvPr>
        </p:nvSpPr>
        <p:spPr bwMode="auto">
          <a:xfrm>
            <a:off x="1441450" y="1338263"/>
            <a:ext cx="7104063" cy="79057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/>
              <a:t>Conclusions</a:t>
            </a:r>
          </a:p>
        </p:txBody>
      </p:sp>
      <p:sp>
        <p:nvSpPr>
          <p:cNvPr id="8" name="Rectangle 7"/>
          <p:cNvSpPr/>
          <p:nvPr/>
        </p:nvSpPr>
        <p:spPr>
          <a:xfrm rot="10800000">
            <a:off x="-1" y="873457"/>
            <a:ext cx="9144000" cy="159678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993924" y="6190735"/>
            <a:ext cx="1940011" cy="667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1013254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0"/>
            <a:ext cx="9144000" cy="11704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484842E-5D5F-47DB-8A50-E3874C6A648E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4800" y="533400"/>
            <a:ext cx="8458200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376928" y="6412992"/>
            <a:ext cx="426720" cy="445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455664" y="6412992"/>
            <a:ext cx="426720" cy="445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79628" y="233680"/>
            <a:ext cx="818337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6699"/>
                </a:solidFill>
                <a:latin typeface="+mn-lt"/>
                <a:cs typeface="Calibri" pitchFamily="34" charset="0"/>
              </a:rPr>
              <a:t>Second Example              Suborbital Launch Vehicle Flight Accelerometer Data</a:t>
            </a:r>
            <a:endParaRPr lang="en-US" sz="1600" dirty="0" smtClean="0">
              <a:latin typeface="+mn-lt"/>
              <a:cs typeface="Calibri" pitchFamily="34" charset="0"/>
            </a:endParaRPr>
          </a:p>
          <a:p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964692" y="5966361"/>
            <a:ext cx="66934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indent="-174625">
              <a:spcAft>
                <a:spcPts val="200"/>
              </a:spcAft>
              <a:buClr>
                <a:schemeClr val="tx2"/>
              </a:buClr>
              <a:buSzPct val="75000"/>
              <a:buFont typeface="Arial" pitchFamily="34" charset="0"/>
              <a:buChar char="•"/>
            </a:pPr>
            <a:r>
              <a:rPr lang="en-US" sz="1500" dirty="0" smtClean="0">
                <a:solidFill>
                  <a:schemeClr val="tx1"/>
                </a:solidFill>
                <a:latin typeface="+mn-lt"/>
              </a:rPr>
              <a:t>The </a:t>
            </a:r>
            <a:r>
              <a:rPr lang="en-US" sz="1500" dirty="0" smtClean="0">
                <a:latin typeface="+mn-lt"/>
              </a:rPr>
              <a:t>Specification is hypothetical, with a plateau of 2000 G and a ramp slope of 9 dB/octave</a:t>
            </a:r>
            <a:endParaRPr lang="en-US" sz="1500" dirty="0" smtClean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20" name="Picture 19" descr="srs_data_plo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193" y="761995"/>
            <a:ext cx="6477008" cy="48577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793750" y="1801813"/>
            <a:ext cx="7958138" cy="14652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sz="1600" dirty="0" smtClean="0"/>
          </a:p>
          <a:p>
            <a:pPr marL="0" indent="0" algn="just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1700" dirty="0" smtClean="0"/>
              <a:t>.   </a:t>
            </a:r>
          </a:p>
          <a:p>
            <a:pPr algn="just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sz="1700" dirty="0" smtClean="0"/>
          </a:p>
        </p:txBody>
      </p:sp>
      <p:sp>
        <p:nvSpPr>
          <p:cNvPr id="5123" name="Title 2"/>
          <p:cNvSpPr>
            <a:spLocks noGrp="1"/>
          </p:cNvSpPr>
          <p:nvPr>
            <p:ph type="title"/>
          </p:nvPr>
        </p:nvSpPr>
        <p:spPr bwMode="auto">
          <a:xfrm>
            <a:off x="1441450" y="1338263"/>
            <a:ext cx="7104063" cy="79057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/>
              <a:t>Conclusions</a:t>
            </a:r>
          </a:p>
        </p:txBody>
      </p:sp>
      <p:sp>
        <p:nvSpPr>
          <p:cNvPr id="8" name="Rectangle 7"/>
          <p:cNvSpPr/>
          <p:nvPr/>
        </p:nvSpPr>
        <p:spPr>
          <a:xfrm rot="10800000">
            <a:off x="-1" y="873457"/>
            <a:ext cx="9144000" cy="159678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993924" y="6190735"/>
            <a:ext cx="1940011" cy="667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1013254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0"/>
            <a:ext cx="9144000" cy="11704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484842E-5D5F-47DB-8A50-E3874C6A648E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4800" y="533400"/>
            <a:ext cx="8458200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376928" y="6412992"/>
            <a:ext cx="426720" cy="445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455664" y="6412992"/>
            <a:ext cx="426720" cy="445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960628" y="284480"/>
            <a:ext cx="707847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50" b="1" dirty="0" smtClean="0">
                <a:solidFill>
                  <a:srgbClr val="006699"/>
                </a:solidFill>
                <a:latin typeface="+mn-lt"/>
                <a:cs typeface="Calibri" pitchFamily="34" charset="0"/>
              </a:rPr>
              <a:t>Second Example                                        Wavelet Indirect Approach</a:t>
            </a:r>
            <a:endParaRPr lang="en-US" sz="1650" dirty="0" smtClean="0">
              <a:latin typeface="+mn-lt"/>
              <a:cs typeface="Calibri" pitchFamily="34" charset="0"/>
            </a:endParaRPr>
          </a:p>
          <a:p>
            <a:endParaRPr lang="en-US" sz="1650" dirty="0"/>
          </a:p>
        </p:txBody>
      </p:sp>
      <p:sp>
        <p:nvSpPr>
          <p:cNvPr id="21" name="TextBox 20"/>
          <p:cNvSpPr txBox="1"/>
          <p:nvPr/>
        </p:nvSpPr>
        <p:spPr>
          <a:xfrm>
            <a:off x="619760" y="5316220"/>
            <a:ext cx="79400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spcBef>
                <a:spcPts val="600"/>
              </a:spcBef>
              <a:buClr>
                <a:srgbClr val="006699"/>
              </a:buClr>
              <a:buSzPct val="80000"/>
              <a:buFont typeface="Arial" pitchFamily="34" charset="0"/>
              <a:buChar char="•"/>
            </a:pPr>
            <a:r>
              <a:rPr lang="en-US" sz="1550" dirty="0" smtClean="0">
                <a:latin typeface="+mj-lt"/>
              </a:rPr>
              <a:t>A series of five wavelets were combined to represent a 100 Hz, %5 Damped Sine </a:t>
            </a:r>
          </a:p>
          <a:p>
            <a:pPr marL="228600" indent="-228600">
              <a:spcBef>
                <a:spcPts val="600"/>
              </a:spcBef>
              <a:buClr>
                <a:srgbClr val="006699"/>
              </a:buClr>
              <a:buSzPct val="80000"/>
              <a:buFont typeface="Arial" pitchFamily="34" charset="0"/>
              <a:buChar char="•"/>
            </a:pPr>
            <a:r>
              <a:rPr lang="en-US" sz="1550" dirty="0" smtClean="0">
                <a:latin typeface="+mj-lt"/>
              </a:rPr>
              <a:t>The individual wavelet frequencies were uniformly scaled to represent damped </a:t>
            </a:r>
            <a:r>
              <a:rPr lang="en-US" sz="1550" dirty="0" err="1" smtClean="0">
                <a:latin typeface="+mj-lt"/>
              </a:rPr>
              <a:t>sines</a:t>
            </a:r>
            <a:r>
              <a:rPr lang="en-US" sz="1550" dirty="0" smtClean="0">
                <a:latin typeface="+mj-lt"/>
              </a:rPr>
              <a:t> with various frequencies</a:t>
            </a:r>
          </a:p>
          <a:p>
            <a:pPr marL="228600" indent="-228600">
              <a:spcBef>
                <a:spcPts val="600"/>
              </a:spcBef>
              <a:buClr>
                <a:srgbClr val="006699"/>
              </a:buClr>
              <a:buSzPct val="80000"/>
              <a:buFont typeface="Arial" pitchFamily="34" charset="0"/>
              <a:buChar char="•"/>
            </a:pPr>
            <a:r>
              <a:rPr lang="en-US" sz="1550" dirty="0" smtClean="0">
                <a:solidFill>
                  <a:schemeClr val="tx1"/>
                </a:solidFill>
                <a:latin typeface="+mj-lt"/>
              </a:rPr>
              <a:t>Use successive groups of frequency-scaled wavelets to add into synthesis process for SRS compliance </a:t>
            </a:r>
            <a:endParaRPr lang="en-US" sz="155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969000" y="1270000"/>
            <a:ext cx="28448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indent="-114300">
              <a:buClr>
                <a:srgbClr val="006699"/>
              </a:buClr>
              <a:buSzPct val="80000"/>
              <a:buFont typeface="Arial" pitchFamily="34" charset="0"/>
              <a:buChar char="•"/>
            </a:pPr>
            <a:r>
              <a:rPr lang="en-US" sz="1550" dirty="0" smtClean="0"/>
              <a:t>Damped </a:t>
            </a:r>
            <a:r>
              <a:rPr lang="en-US" sz="1550" dirty="0" err="1" smtClean="0"/>
              <a:t>sines</a:t>
            </a:r>
            <a:r>
              <a:rPr lang="en-US" sz="1550" dirty="0" smtClean="0"/>
              <a:t> are more efficient than wavelets for  modeling  near and mid-field pyrotechnic shock</a:t>
            </a:r>
          </a:p>
          <a:p>
            <a:pPr marL="114300" indent="-114300">
              <a:buClr>
                <a:srgbClr val="006699"/>
              </a:buClr>
              <a:buSzPct val="80000"/>
              <a:buFont typeface="Arial" pitchFamily="34" charset="0"/>
              <a:buChar char="•"/>
            </a:pPr>
            <a:endParaRPr lang="en-US" sz="1600" dirty="0" smtClean="0"/>
          </a:p>
          <a:p>
            <a:pPr marL="114300" indent="-114300">
              <a:buClr>
                <a:srgbClr val="006699"/>
              </a:buClr>
              <a:buSzPct val="80000"/>
              <a:buFont typeface="Arial" pitchFamily="34" charset="0"/>
              <a:buChar char="•"/>
            </a:pPr>
            <a:r>
              <a:rPr lang="en-US" sz="1550" dirty="0" smtClean="0"/>
              <a:t>But damped </a:t>
            </a:r>
            <a:r>
              <a:rPr lang="en-US" sz="1550" dirty="0" err="1" smtClean="0"/>
              <a:t>sines</a:t>
            </a:r>
            <a:r>
              <a:rPr lang="en-US" sz="1550" dirty="0" smtClean="0"/>
              <a:t> can be modeled via wavelet for desired velocity and displacement control</a:t>
            </a:r>
          </a:p>
          <a:p>
            <a:endParaRPr lang="en-US" sz="1600" dirty="0" smtClean="0"/>
          </a:p>
          <a:p>
            <a:endParaRPr lang="en-US" sz="1600" dirty="0"/>
          </a:p>
        </p:txBody>
      </p:sp>
      <p:pic>
        <p:nvPicPr>
          <p:cNvPr id="20" name="Picture 19" descr="data_plo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692" y="800094"/>
            <a:ext cx="5676908" cy="42576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793750" y="1801813"/>
            <a:ext cx="7958138" cy="14652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sz="1600" dirty="0" smtClean="0"/>
          </a:p>
          <a:p>
            <a:pPr marL="0" indent="0" algn="just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1700" dirty="0" smtClean="0"/>
              <a:t>.   </a:t>
            </a:r>
          </a:p>
          <a:p>
            <a:pPr algn="just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sz="1700" dirty="0" smtClean="0"/>
          </a:p>
        </p:txBody>
      </p:sp>
      <p:sp>
        <p:nvSpPr>
          <p:cNvPr id="5123" name="Title 2"/>
          <p:cNvSpPr>
            <a:spLocks noGrp="1"/>
          </p:cNvSpPr>
          <p:nvPr>
            <p:ph type="title"/>
          </p:nvPr>
        </p:nvSpPr>
        <p:spPr bwMode="auto">
          <a:xfrm>
            <a:off x="1441450" y="1338263"/>
            <a:ext cx="7104063" cy="79057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/>
              <a:t>Conclusions</a:t>
            </a:r>
          </a:p>
        </p:txBody>
      </p:sp>
      <p:sp>
        <p:nvSpPr>
          <p:cNvPr id="8" name="Rectangle 7"/>
          <p:cNvSpPr/>
          <p:nvPr/>
        </p:nvSpPr>
        <p:spPr>
          <a:xfrm rot="10800000">
            <a:off x="-1" y="873457"/>
            <a:ext cx="9144000" cy="159678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993924" y="6190735"/>
            <a:ext cx="1940011" cy="667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1013254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0"/>
            <a:ext cx="9144000" cy="11704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484842E-5D5F-47DB-8A50-E3874C6A648E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4800" y="533400"/>
            <a:ext cx="8458200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376928" y="6412992"/>
            <a:ext cx="426720" cy="445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455664" y="6412992"/>
            <a:ext cx="426720" cy="445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748792" y="5519172"/>
            <a:ext cx="76200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indent="-174625">
              <a:spcAft>
                <a:spcPts val="200"/>
              </a:spcAft>
              <a:buClr>
                <a:schemeClr val="tx2"/>
              </a:buClr>
              <a:buSzPct val="75000"/>
              <a:buFont typeface="Arial" pitchFamily="34" charset="0"/>
              <a:buChar char="•"/>
            </a:pPr>
            <a:r>
              <a:rPr lang="en-US" sz="1500" dirty="0" smtClean="0">
                <a:solidFill>
                  <a:schemeClr val="tx1"/>
                </a:solidFill>
                <a:latin typeface="+mn-lt"/>
              </a:rPr>
              <a:t>The top time history is the flight accelerometer data</a:t>
            </a:r>
          </a:p>
          <a:p>
            <a:pPr marL="174625" indent="-174625">
              <a:spcAft>
                <a:spcPts val="200"/>
              </a:spcAft>
              <a:buClr>
                <a:schemeClr val="tx2"/>
              </a:buClr>
              <a:buSzPct val="75000"/>
              <a:buFont typeface="Arial" pitchFamily="34" charset="0"/>
              <a:buChar char="•"/>
            </a:pPr>
            <a:r>
              <a:rPr lang="en-US" sz="1500" dirty="0" smtClean="0">
                <a:solidFill>
                  <a:schemeClr val="tx1"/>
                </a:solidFill>
                <a:latin typeface="+mn-lt"/>
              </a:rPr>
              <a:t>The middle time history is the wavelet series model</a:t>
            </a:r>
          </a:p>
          <a:p>
            <a:pPr marL="174625" indent="-174625">
              <a:spcAft>
                <a:spcPts val="200"/>
              </a:spcAft>
              <a:buClr>
                <a:schemeClr val="tx2"/>
              </a:buClr>
              <a:buSzPct val="75000"/>
              <a:buFont typeface="Arial" pitchFamily="34" charset="0"/>
              <a:buChar char="•"/>
            </a:pPr>
            <a:r>
              <a:rPr lang="en-US" sz="1500" dirty="0" smtClean="0">
                <a:solidFill>
                  <a:schemeClr val="tx1"/>
                </a:solidFill>
                <a:latin typeface="+mn-lt"/>
              </a:rPr>
              <a:t>The bottom time history has additional wavelets to improve the SRS match, and it is scaled </a:t>
            </a:r>
            <a:r>
              <a:rPr lang="en-US" sz="1500" dirty="0" smtClean="0">
                <a:latin typeface="+mn-lt"/>
              </a:rPr>
              <a:t>upward</a:t>
            </a:r>
            <a:r>
              <a:rPr lang="en-US" sz="1500" dirty="0" smtClean="0">
                <a:solidFill>
                  <a:schemeClr val="tx1"/>
                </a:solidFill>
                <a:latin typeface="+mn-lt"/>
              </a:rPr>
              <a:t> since the SRS specification plateau is greater than the </a:t>
            </a:r>
            <a:r>
              <a:rPr lang="en-US" sz="1500" dirty="0" smtClean="0">
                <a:latin typeface="+mn-lt"/>
              </a:rPr>
              <a:t>flight data</a:t>
            </a:r>
            <a:endParaRPr lang="en-US" sz="1500" dirty="0" smtClean="0">
              <a:solidFill>
                <a:schemeClr val="tx1"/>
              </a:solidFill>
              <a:latin typeface="+mn-lt"/>
            </a:endParaRPr>
          </a:p>
          <a:p>
            <a:endParaRPr lang="en-US" sz="16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6928" y="195580"/>
            <a:ext cx="818337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>
                <a:solidFill>
                  <a:srgbClr val="006699"/>
                </a:solidFill>
                <a:latin typeface="+mn-lt"/>
                <a:cs typeface="Calibri" pitchFamily="34" charset="0"/>
              </a:rPr>
              <a:t>Second Example              Suborbital Launch Vehicle Flight Accelerometer Data</a:t>
            </a:r>
            <a:endParaRPr lang="en-US" sz="1500" dirty="0" smtClean="0">
              <a:latin typeface="+mn-lt"/>
              <a:cs typeface="Calibri" pitchFamily="34" charset="0"/>
            </a:endParaRPr>
          </a:p>
          <a:p>
            <a:endParaRPr lang="en-US" dirty="0"/>
          </a:p>
        </p:txBody>
      </p:sp>
      <p:pic>
        <p:nvPicPr>
          <p:cNvPr id="18" name="Picture 17" descr="y3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093" y="495295"/>
            <a:ext cx="6383873" cy="47879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793750" y="1801813"/>
            <a:ext cx="7958138" cy="14652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sz="1600" dirty="0" smtClean="0"/>
          </a:p>
          <a:p>
            <a:pPr marL="0" indent="0" algn="just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1700" dirty="0" smtClean="0"/>
              <a:t>.   </a:t>
            </a:r>
          </a:p>
          <a:p>
            <a:pPr algn="just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sz="1700" dirty="0" smtClean="0"/>
          </a:p>
        </p:txBody>
      </p:sp>
      <p:sp>
        <p:nvSpPr>
          <p:cNvPr id="5123" name="Title 2"/>
          <p:cNvSpPr>
            <a:spLocks noGrp="1"/>
          </p:cNvSpPr>
          <p:nvPr>
            <p:ph type="title"/>
          </p:nvPr>
        </p:nvSpPr>
        <p:spPr bwMode="auto">
          <a:xfrm>
            <a:off x="1441450" y="1338263"/>
            <a:ext cx="7104063" cy="79057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/>
              <a:t>Conclusions</a:t>
            </a:r>
          </a:p>
        </p:txBody>
      </p:sp>
      <p:sp>
        <p:nvSpPr>
          <p:cNvPr id="8" name="Rectangle 7"/>
          <p:cNvSpPr/>
          <p:nvPr/>
        </p:nvSpPr>
        <p:spPr>
          <a:xfrm rot="10800000">
            <a:off x="-1" y="873457"/>
            <a:ext cx="9144000" cy="159678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993924" y="6190735"/>
            <a:ext cx="1940011" cy="667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1013254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0"/>
            <a:ext cx="9144000" cy="11704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484842E-5D5F-47DB-8A50-E3874C6A648E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4800" y="533400"/>
            <a:ext cx="8458200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376928" y="6412992"/>
            <a:ext cx="426720" cy="445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455664" y="6412992"/>
            <a:ext cx="426720" cy="445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222756" y="5892800"/>
            <a:ext cx="6583680" cy="333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70" dirty="0" smtClean="0">
                <a:solidFill>
                  <a:schemeClr val="tx1"/>
                </a:solidFill>
                <a:latin typeface="+mn-lt"/>
              </a:rPr>
              <a:t>The velocity and displacement time histories are well-behaved.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06628" y="170180"/>
            <a:ext cx="818337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>
                <a:solidFill>
                  <a:srgbClr val="006699"/>
                </a:solidFill>
                <a:latin typeface="+mn-lt"/>
                <a:cs typeface="Calibri" pitchFamily="34" charset="0"/>
              </a:rPr>
              <a:t>Second Example              Suborbital Launch Vehicle Flight Accelerometer Data</a:t>
            </a:r>
            <a:endParaRPr lang="en-US" sz="1500" dirty="0" smtClean="0">
              <a:latin typeface="+mn-lt"/>
              <a:cs typeface="Calibri" pitchFamily="34" charset="0"/>
            </a:endParaRPr>
          </a:p>
          <a:p>
            <a:endParaRPr lang="en-US" dirty="0"/>
          </a:p>
        </p:txBody>
      </p:sp>
      <p:pic>
        <p:nvPicPr>
          <p:cNvPr id="21" name="Picture 20" descr="y3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393" y="685794"/>
            <a:ext cx="6413508" cy="48101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793750" y="1801813"/>
            <a:ext cx="7958138" cy="14652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sz="1600" dirty="0" smtClean="0"/>
          </a:p>
          <a:p>
            <a:pPr marL="0" indent="0" algn="just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1700" dirty="0" smtClean="0"/>
              <a:t>.   </a:t>
            </a:r>
          </a:p>
          <a:p>
            <a:pPr algn="just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sz="1700" dirty="0" smtClean="0"/>
          </a:p>
        </p:txBody>
      </p:sp>
      <p:sp>
        <p:nvSpPr>
          <p:cNvPr id="5123" name="Title 2"/>
          <p:cNvSpPr>
            <a:spLocks noGrp="1"/>
          </p:cNvSpPr>
          <p:nvPr>
            <p:ph type="title"/>
          </p:nvPr>
        </p:nvSpPr>
        <p:spPr bwMode="auto">
          <a:xfrm>
            <a:off x="1441450" y="1338263"/>
            <a:ext cx="7104063" cy="79057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/>
              <a:t>Conclusions</a:t>
            </a:r>
          </a:p>
        </p:txBody>
      </p:sp>
      <p:sp>
        <p:nvSpPr>
          <p:cNvPr id="8" name="Rectangle 7"/>
          <p:cNvSpPr/>
          <p:nvPr/>
        </p:nvSpPr>
        <p:spPr>
          <a:xfrm rot="10800000">
            <a:off x="-1" y="873457"/>
            <a:ext cx="9144000" cy="159678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993924" y="6190735"/>
            <a:ext cx="1940011" cy="667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1013254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0"/>
            <a:ext cx="9144000" cy="11704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484842E-5D5F-47DB-8A50-E3874C6A648E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4800" y="533400"/>
            <a:ext cx="8458200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376928" y="6412992"/>
            <a:ext cx="426720" cy="445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455664" y="6412992"/>
            <a:ext cx="426720" cy="445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98500" y="5653024"/>
            <a:ext cx="8144256" cy="9746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0988" indent="-220663">
              <a:spcAft>
                <a:spcPts val="200"/>
              </a:spcAft>
              <a:buClr>
                <a:schemeClr val="tx2"/>
              </a:buClr>
              <a:buSzPct val="80000"/>
              <a:buFont typeface="Arial" pitchFamily="34" charset="0"/>
              <a:buChar char="•"/>
            </a:pPr>
            <a:r>
              <a:rPr lang="en-US" sz="1500" dirty="0" smtClean="0"/>
              <a:t>The SRS of the modified, synthesized time history is within </a:t>
            </a:r>
            <a:r>
              <a:rPr lang="en-US" sz="1500" u="sng" dirty="0" smtClean="0"/>
              <a:t>+</a:t>
            </a:r>
            <a:r>
              <a:rPr lang="en-US" sz="1500" dirty="0" smtClean="0"/>
              <a:t> 3 dB of the specification  </a:t>
            </a:r>
          </a:p>
          <a:p>
            <a:pPr marL="280988" indent="-220663">
              <a:spcAft>
                <a:spcPts val="200"/>
              </a:spcAft>
              <a:buClr>
                <a:schemeClr val="tx2"/>
              </a:buClr>
              <a:buSzPct val="80000"/>
              <a:buFont typeface="Arial" pitchFamily="34" charset="0"/>
              <a:buChar char="•"/>
            </a:pPr>
            <a:r>
              <a:rPr lang="en-US" sz="1500" dirty="0" smtClean="0"/>
              <a:t>The method is thus successful in generating a flight-like time history to meet the specification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771525"/>
            <a:ext cx="5810250" cy="466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579628" y="259080"/>
            <a:ext cx="818337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>
                <a:solidFill>
                  <a:srgbClr val="006699"/>
                </a:solidFill>
                <a:latin typeface="+mn-lt"/>
                <a:cs typeface="Calibri" pitchFamily="34" charset="0"/>
              </a:rPr>
              <a:t>Second Example              Suborbital Launch Vehicle Flight Accelerometer Data</a:t>
            </a:r>
            <a:endParaRPr lang="en-US" sz="1500" dirty="0" smtClean="0">
              <a:latin typeface="+mn-lt"/>
              <a:cs typeface="Calibri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793750" y="1801813"/>
            <a:ext cx="7958138" cy="14652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sz="1600" dirty="0" smtClean="0"/>
          </a:p>
          <a:p>
            <a:pPr marL="0" indent="0" algn="just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1700" dirty="0" smtClean="0"/>
              <a:t>.   </a:t>
            </a:r>
          </a:p>
          <a:p>
            <a:pPr algn="just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sz="1700" dirty="0" smtClean="0"/>
          </a:p>
        </p:txBody>
      </p:sp>
      <p:sp>
        <p:nvSpPr>
          <p:cNvPr id="5123" name="Title 2"/>
          <p:cNvSpPr>
            <a:spLocks noGrp="1"/>
          </p:cNvSpPr>
          <p:nvPr>
            <p:ph type="title"/>
          </p:nvPr>
        </p:nvSpPr>
        <p:spPr bwMode="auto">
          <a:xfrm>
            <a:off x="1441450" y="1338263"/>
            <a:ext cx="7104063" cy="79057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/>
              <a:t>Conclusions</a:t>
            </a:r>
          </a:p>
        </p:txBody>
      </p:sp>
      <p:sp>
        <p:nvSpPr>
          <p:cNvPr id="8" name="Rectangle 7"/>
          <p:cNvSpPr/>
          <p:nvPr/>
        </p:nvSpPr>
        <p:spPr>
          <a:xfrm rot="10800000">
            <a:off x="0" y="824475"/>
            <a:ext cx="9144000" cy="159678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583527" y="456615"/>
            <a:ext cx="1823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dirty="0" smtClean="0">
                <a:solidFill>
                  <a:srgbClr val="006699"/>
                </a:solidFill>
                <a:latin typeface="Calibri" pitchFamily="34" charset="0"/>
                <a:cs typeface="Calibri" pitchFamily="34" charset="0"/>
              </a:rPr>
              <a:t>Conclusions</a:t>
            </a:r>
            <a:endParaRPr lang="en-US" sz="24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993924" y="6190735"/>
            <a:ext cx="1940011" cy="667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1013254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73024" y="1536192"/>
            <a:ext cx="7754112" cy="2693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0988" indent="-171450">
              <a:buClr>
                <a:srgbClr val="336699"/>
              </a:buClr>
              <a:buSzPct val="80000"/>
              <a:buFont typeface="Arial" pitchFamily="34" charset="0"/>
              <a:buChar char="•"/>
            </a:pPr>
            <a:r>
              <a:rPr lang="en-US" sz="1600" dirty="0" smtClean="0"/>
              <a:t>An historical time history can be modified via wavelets to satisfy an SRS specification using a Rube Goldberg approach</a:t>
            </a:r>
          </a:p>
          <a:p>
            <a:pPr marL="280988" indent="-171450">
              <a:buClr>
                <a:srgbClr val="336699"/>
              </a:buClr>
              <a:buSzPct val="80000"/>
              <a:buFont typeface="Arial" pitchFamily="34" charset="0"/>
              <a:buChar char="•"/>
            </a:pPr>
            <a:endParaRPr lang="en-US" sz="1600" dirty="0" smtClean="0"/>
          </a:p>
          <a:p>
            <a:pPr marL="280988" indent="-171450">
              <a:buClr>
                <a:srgbClr val="336699"/>
              </a:buClr>
              <a:buSzPct val="80000"/>
              <a:buFont typeface="Arial" pitchFamily="34" charset="0"/>
              <a:buChar char="•"/>
            </a:pPr>
            <a:r>
              <a:rPr lang="en-US" sz="1600" dirty="0" smtClean="0"/>
              <a:t>The resulting time history will ideally resemble the reference time history, but some amount of distortion must be accepted</a:t>
            </a:r>
          </a:p>
          <a:p>
            <a:pPr marL="280988" indent="-171450">
              <a:buClr>
                <a:srgbClr val="336699"/>
              </a:buClr>
              <a:buSzPct val="80000"/>
              <a:buFont typeface="Arial" pitchFamily="34" charset="0"/>
              <a:buChar char="•"/>
            </a:pPr>
            <a:endParaRPr lang="en-US" sz="1600" dirty="0" smtClean="0"/>
          </a:p>
          <a:p>
            <a:pPr marL="280988" indent="-171450">
              <a:buClr>
                <a:srgbClr val="336699"/>
              </a:buClr>
              <a:buSzPct val="80000"/>
              <a:buFont typeface="Arial" pitchFamily="34" charset="0"/>
              <a:buChar char="•"/>
            </a:pPr>
            <a:r>
              <a:rPr lang="en-US" sz="1600" dirty="0" smtClean="0"/>
              <a:t>The process works more smoothly for SRS specifications that somewhat resemble the reference data SRS</a:t>
            </a:r>
          </a:p>
          <a:p>
            <a:pPr marL="280988" indent="-171450">
              <a:buClr>
                <a:srgbClr val="336699"/>
              </a:buClr>
              <a:buSzPct val="80000"/>
              <a:buFont typeface="Arial" pitchFamily="34" charset="0"/>
              <a:buChar char="•"/>
            </a:pPr>
            <a:endParaRPr lang="en-US" sz="1600" dirty="0" smtClean="0"/>
          </a:p>
          <a:p>
            <a:pPr marL="280988" indent="-171450">
              <a:buClr>
                <a:srgbClr val="336699"/>
              </a:buClr>
              <a:buSzPct val="80000"/>
              <a:buFont typeface="Arial" pitchFamily="34" charset="0"/>
              <a:buChar char="•"/>
            </a:pPr>
            <a:r>
              <a:rPr lang="en-US" sz="1600" i="1" dirty="0" smtClean="0"/>
              <a:t>Good topic for case history experiments, further research, etc!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793750" y="1801813"/>
            <a:ext cx="7958138" cy="14652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sz="1600" dirty="0" smtClean="0"/>
          </a:p>
          <a:p>
            <a:pPr marL="0" indent="0" algn="just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1700" dirty="0" smtClean="0"/>
              <a:t>.   </a:t>
            </a:r>
          </a:p>
          <a:p>
            <a:pPr algn="just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sz="1700" dirty="0" smtClean="0"/>
          </a:p>
        </p:txBody>
      </p:sp>
      <p:sp>
        <p:nvSpPr>
          <p:cNvPr id="5123" name="Title 2"/>
          <p:cNvSpPr>
            <a:spLocks noGrp="1"/>
          </p:cNvSpPr>
          <p:nvPr>
            <p:ph type="title"/>
          </p:nvPr>
        </p:nvSpPr>
        <p:spPr bwMode="auto">
          <a:xfrm>
            <a:off x="1441450" y="1338263"/>
            <a:ext cx="7104063" cy="79057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/>
              <a:t>Conclusions</a:t>
            </a:r>
          </a:p>
        </p:txBody>
      </p:sp>
      <p:sp>
        <p:nvSpPr>
          <p:cNvPr id="8" name="Rectangle 7"/>
          <p:cNvSpPr/>
          <p:nvPr/>
        </p:nvSpPr>
        <p:spPr>
          <a:xfrm rot="10800000">
            <a:off x="0" y="887105"/>
            <a:ext cx="9144000" cy="159678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583527" y="456615"/>
            <a:ext cx="1823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dirty="0" smtClean="0">
                <a:solidFill>
                  <a:srgbClr val="006699"/>
                </a:solidFill>
                <a:latin typeface="Calibri" pitchFamily="34" charset="0"/>
                <a:cs typeface="Calibri" pitchFamily="34" charset="0"/>
              </a:rPr>
              <a:t>Software</a:t>
            </a:r>
            <a:endParaRPr lang="en-US" sz="24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32122" y="3778094"/>
            <a:ext cx="7831458" cy="2600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800" dirty="0" smtClean="0"/>
          </a:p>
          <a:p>
            <a:endParaRPr lang="en-US" sz="800" dirty="0" smtClean="0"/>
          </a:p>
          <a:p>
            <a:pPr marL="234950" indent="-234950">
              <a:buClr>
                <a:schemeClr val="tx2"/>
              </a:buClr>
              <a:buFont typeface="Arial" pitchFamily="34" charset="0"/>
              <a:buChar char="•"/>
            </a:pPr>
            <a:r>
              <a:rPr lang="en-US" sz="1800" dirty="0" smtClean="0">
                <a:latin typeface="Calibri" pitchFamily="34" charset="0"/>
              </a:rPr>
              <a:t>Software and papers for applying this method are freely given at:</a:t>
            </a:r>
          </a:p>
          <a:p>
            <a:pPr marL="234950" indent="-234950">
              <a:buClr>
                <a:schemeClr val="tx2"/>
              </a:buClr>
              <a:buFont typeface="Arial" pitchFamily="34" charset="0"/>
              <a:buChar char="•"/>
            </a:pPr>
            <a:endParaRPr lang="en-US" sz="1800" dirty="0" smtClean="0">
              <a:latin typeface="Calibri" pitchFamily="34" charset="0"/>
            </a:endParaRPr>
          </a:p>
          <a:p>
            <a:pPr marL="234950" indent="-234950" algn="ctr">
              <a:buClr>
                <a:schemeClr val="tx2"/>
              </a:buClr>
            </a:pPr>
            <a:r>
              <a:rPr lang="en-US" sz="1800" dirty="0" smtClean="0">
                <a:latin typeface="Calibri" pitchFamily="34" charset="0"/>
                <a:hlinkClick r:id="rId2"/>
              </a:rPr>
              <a:t>http://vibrationdata.wordpress.com/</a:t>
            </a:r>
            <a:endParaRPr lang="en-US" sz="1800" dirty="0" smtClean="0">
              <a:latin typeface="Calibri" pitchFamily="34" charset="0"/>
            </a:endParaRPr>
          </a:p>
          <a:p>
            <a:pPr marL="234950" indent="-234950" algn="ctr">
              <a:buClr>
                <a:schemeClr val="tx2"/>
              </a:buClr>
            </a:pPr>
            <a:endParaRPr lang="en-US" sz="1800" dirty="0" smtClean="0">
              <a:latin typeface="Calibri" pitchFamily="34" charset="0"/>
            </a:endParaRPr>
          </a:p>
          <a:p>
            <a:pPr marL="234950" indent="-234950">
              <a:buClr>
                <a:schemeClr val="tx2"/>
              </a:buClr>
              <a:buFont typeface="Arial" pitchFamily="34" charset="0"/>
              <a:buChar char="•"/>
            </a:pPr>
            <a:endParaRPr lang="en-US" sz="1800" dirty="0" smtClean="0">
              <a:latin typeface="Calibri" pitchFamily="34" charset="0"/>
            </a:endParaRPr>
          </a:p>
          <a:p>
            <a:pPr marL="234950" indent="-234950">
              <a:buClr>
                <a:schemeClr val="tx2"/>
              </a:buClr>
              <a:buFont typeface="Arial" pitchFamily="34" charset="0"/>
              <a:buChar char="•"/>
            </a:pPr>
            <a:endParaRPr lang="en-US" sz="1600" dirty="0" smtClean="0"/>
          </a:p>
          <a:p>
            <a:pPr marL="234950" indent="-234950" algn="ctr">
              <a:buClr>
                <a:schemeClr val="tx2"/>
              </a:buClr>
            </a:pPr>
            <a:r>
              <a:rPr lang="en-US" sz="1600" dirty="0" smtClean="0"/>
              <a:t>	</a:t>
            </a:r>
          </a:p>
          <a:p>
            <a:pPr marL="177800" indent="-177800">
              <a:buClr>
                <a:srgbClr val="336699"/>
              </a:buClr>
              <a:buSzPct val="90000"/>
              <a:buFont typeface="Arial" pitchFamily="34" charset="0"/>
              <a:buChar char="•"/>
            </a:pPr>
            <a:endParaRPr lang="en-US" sz="1600" dirty="0" smtClean="0">
              <a:cs typeface="Calibri" pitchFamily="34" charset="0"/>
            </a:endParaRPr>
          </a:p>
          <a:p>
            <a:pPr marL="177800" indent="-177800">
              <a:buClr>
                <a:srgbClr val="336699"/>
              </a:buClr>
              <a:buSzPct val="90000"/>
              <a:buFont typeface="Arial" pitchFamily="34" charset="0"/>
              <a:buChar char="•"/>
            </a:pPr>
            <a:endParaRPr lang="en-US" dirty="0" smtClean="0">
              <a:cs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993924" y="6190735"/>
            <a:ext cx="1940011" cy="667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1013254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blobbbb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9772" y="1282029"/>
            <a:ext cx="5855459" cy="20879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156174" y="6190735"/>
            <a:ext cx="1777761" cy="667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3" name="Title 2"/>
          <p:cNvSpPr>
            <a:spLocks noGrp="1"/>
          </p:cNvSpPr>
          <p:nvPr>
            <p:ph type="title"/>
          </p:nvPr>
        </p:nvSpPr>
        <p:spPr bwMode="auto">
          <a:xfrm>
            <a:off x="1441450" y="1338263"/>
            <a:ext cx="7104063" cy="79057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/>
              <a:t>Introduction  -  Nonstationary Flight Data</a:t>
            </a:r>
          </a:p>
        </p:txBody>
      </p:sp>
      <p:sp>
        <p:nvSpPr>
          <p:cNvPr id="10" name="Rectangle 9"/>
          <p:cNvSpPr/>
          <p:nvPr/>
        </p:nvSpPr>
        <p:spPr>
          <a:xfrm rot="10800000">
            <a:off x="-1" y="873457"/>
            <a:ext cx="9144000" cy="159678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1013254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SpaceX launc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" y="1303020"/>
            <a:ext cx="6477000" cy="4365667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419100" y="5852160"/>
            <a:ext cx="8084820" cy="57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indent="-114300">
              <a:buClr>
                <a:schemeClr val="tx2"/>
              </a:buClr>
              <a:buSzPct val="80000"/>
              <a:buFont typeface="Arial" pitchFamily="34" charset="0"/>
              <a:buChar char="•"/>
            </a:pPr>
            <a:r>
              <a:rPr lang="en-US" sz="1570" dirty="0" smtClean="0">
                <a:solidFill>
                  <a:schemeClr val="tx1"/>
                </a:solidFill>
                <a:latin typeface="+mn-lt"/>
              </a:rPr>
              <a:t>The vehicle as mounted on the pad is a tall cantilever beam</a:t>
            </a:r>
          </a:p>
          <a:p>
            <a:pPr marL="114300" indent="-114300">
              <a:buClr>
                <a:schemeClr val="tx2"/>
              </a:buClr>
              <a:buSzPct val="80000"/>
              <a:buFont typeface="Arial" pitchFamily="34" charset="0"/>
              <a:buChar char="•"/>
            </a:pPr>
            <a:r>
              <a:rPr lang="en-US" sz="1570" dirty="0" smtClean="0">
                <a:solidFill>
                  <a:schemeClr val="tx1"/>
                </a:solidFill>
                <a:latin typeface="+mn-lt"/>
              </a:rPr>
              <a:t>Its ability to withstand seismic events must be verified via analysis (</a:t>
            </a:r>
            <a:r>
              <a:rPr lang="en-US" sz="1570" dirty="0" smtClean="0">
                <a:latin typeface="+mn-lt"/>
              </a:rPr>
              <a:t>NASA-HDBK-7005</a:t>
            </a:r>
            <a:r>
              <a:rPr lang="en-US" sz="1550" dirty="0" smtClean="0">
                <a:solidFill>
                  <a:schemeClr val="tx1"/>
                </a:solidFill>
                <a:latin typeface="+mn-lt"/>
              </a:rPr>
              <a:t>)</a:t>
            </a:r>
            <a:endParaRPr lang="en-US" sz="155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77740" y="418491"/>
            <a:ext cx="39547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b="1" dirty="0" smtClean="0">
                <a:solidFill>
                  <a:srgbClr val="006699"/>
                </a:solidFill>
                <a:latin typeface="Calibri" pitchFamily="34" charset="0"/>
                <a:cs typeface="Calibri" pitchFamily="34" charset="0"/>
              </a:rPr>
              <a:t>Falcon 9 Launch, Vandenberg AFB</a:t>
            </a:r>
            <a:endParaRPr lang="en-US" sz="20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13504" y="6412992"/>
            <a:ext cx="316992" cy="445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156174" y="6190735"/>
            <a:ext cx="1777761" cy="667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3" name="Title 2"/>
          <p:cNvSpPr>
            <a:spLocks noGrp="1"/>
          </p:cNvSpPr>
          <p:nvPr>
            <p:ph type="title"/>
          </p:nvPr>
        </p:nvSpPr>
        <p:spPr bwMode="auto">
          <a:xfrm>
            <a:off x="1441450" y="1338263"/>
            <a:ext cx="7104063" cy="79057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/>
              <a:t>Introduction  -  Nonstationary Flight Data</a:t>
            </a:r>
          </a:p>
        </p:txBody>
      </p:sp>
      <p:sp>
        <p:nvSpPr>
          <p:cNvPr id="10" name="Rectangle 9"/>
          <p:cNvSpPr/>
          <p:nvPr/>
        </p:nvSpPr>
        <p:spPr>
          <a:xfrm rot="10800000">
            <a:off x="-1" y="873457"/>
            <a:ext cx="9144000" cy="159678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http://a.scpr.org/i/22ebbc723746b0deb523a3e5cf1d687c/75480-full.jpg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1013254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777740" y="418491"/>
            <a:ext cx="39547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b="1" dirty="0" smtClean="0">
                <a:solidFill>
                  <a:srgbClr val="006699"/>
                </a:solidFill>
                <a:latin typeface="Calibri" pitchFamily="34" charset="0"/>
                <a:cs typeface="Calibri" pitchFamily="34" charset="0"/>
              </a:rPr>
              <a:t>California Earthquakes</a:t>
            </a:r>
            <a:endParaRPr lang="en-US" sz="20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13504" y="6412992"/>
            <a:ext cx="316992" cy="445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7650" name="Picture 2" descr="http://www.vibrationdata.com/Resources/elc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33399" y="3472307"/>
            <a:ext cx="4524375" cy="2828925"/>
          </a:xfrm>
          <a:prstGeom prst="rect">
            <a:avLst/>
          </a:prstGeom>
          <a:noFill/>
        </p:spPr>
      </p:pic>
      <p:pic>
        <p:nvPicPr>
          <p:cNvPr id="13" name="Picture 12" descr="190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" y="1299019"/>
            <a:ext cx="3830478" cy="2480501"/>
          </a:xfrm>
          <a:prstGeom prst="rect">
            <a:avLst/>
          </a:prstGeom>
        </p:spPr>
      </p:pic>
      <p:pic>
        <p:nvPicPr>
          <p:cNvPr id="27652" name="Picture 4" descr="http://www.vibrationdata.com/earthquakes/lp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18587" y="1597787"/>
            <a:ext cx="4164707" cy="2779141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5669280" y="5864352"/>
            <a:ext cx="27797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n-lt"/>
                <a:cs typeface="Times New Roman" pitchFamily="18" charset="0"/>
              </a:rPr>
              <a:t>El Centro 1940</a:t>
            </a:r>
            <a:endParaRPr lang="en-US" sz="1600" dirty="0">
              <a:latin typeface="+mn-lt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602224" y="1176528"/>
            <a:ext cx="2103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n-lt"/>
                <a:cs typeface="Times New Roman" pitchFamily="18" charset="0"/>
              </a:rPr>
              <a:t>Loma </a:t>
            </a:r>
            <a:r>
              <a:rPr lang="en-US" sz="1600" dirty="0" err="1" smtClean="0">
                <a:latin typeface="+mn-lt"/>
                <a:cs typeface="Times New Roman" pitchFamily="18" charset="0"/>
              </a:rPr>
              <a:t>Prieta</a:t>
            </a:r>
            <a:r>
              <a:rPr lang="en-US" sz="1600" dirty="0" smtClean="0">
                <a:latin typeface="+mn-lt"/>
                <a:cs typeface="Times New Roman" pitchFamily="18" charset="0"/>
              </a:rPr>
              <a:t> 1989</a:t>
            </a:r>
            <a:endParaRPr lang="en-US" sz="1600" dirty="0">
              <a:latin typeface="+mn-lt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243328" y="1170432"/>
            <a:ext cx="215798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cs typeface="Times New Roman" pitchFamily="18" charset="0"/>
              </a:rPr>
              <a:t>San Francisco 1906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793750" y="1801813"/>
            <a:ext cx="7958138" cy="14652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sz="1600" dirty="0" smtClean="0"/>
          </a:p>
          <a:p>
            <a:pPr marL="0" indent="0" algn="just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1700" dirty="0" smtClean="0"/>
              <a:t>.   </a:t>
            </a:r>
          </a:p>
          <a:p>
            <a:pPr algn="just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sz="1700" dirty="0" smtClean="0"/>
          </a:p>
        </p:txBody>
      </p:sp>
      <p:sp>
        <p:nvSpPr>
          <p:cNvPr id="5123" name="Title 2"/>
          <p:cNvSpPr>
            <a:spLocks noGrp="1"/>
          </p:cNvSpPr>
          <p:nvPr>
            <p:ph type="title"/>
          </p:nvPr>
        </p:nvSpPr>
        <p:spPr bwMode="auto">
          <a:xfrm>
            <a:off x="1441450" y="1338263"/>
            <a:ext cx="7104063" cy="79057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/>
              <a:t>Conclusions</a:t>
            </a:r>
          </a:p>
        </p:txBody>
      </p:sp>
      <p:sp>
        <p:nvSpPr>
          <p:cNvPr id="8" name="Rectangle 7"/>
          <p:cNvSpPr/>
          <p:nvPr/>
        </p:nvSpPr>
        <p:spPr>
          <a:xfrm rot="10800000">
            <a:off x="-1" y="873457"/>
            <a:ext cx="9144000" cy="159678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993924" y="6190735"/>
            <a:ext cx="1940011" cy="667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>
            <a:off x="0" y="1013254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4" descr="http://ecowatch.com/wp-content/uploads/2013/06/sanof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447800"/>
            <a:ext cx="7096125" cy="3076575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887730" y="5052060"/>
            <a:ext cx="7086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70" dirty="0" smtClean="0">
                <a:solidFill>
                  <a:schemeClr val="tx1"/>
                </a:solidFill>
                <a:latin typeface="+mn-lt"/>
              </a:rPr>
              <a:t>Nuclear plant equipment must be tested to seismic shock specifications.</a:t>
            </a:r>
            <a:endParaRPr lang="en-US" sz="157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587240" y="464820"/>
            <a:ext cx="41152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006699"/>
                </a:solidFill>
              </a:rPr>
              <a:t>San </a:t>
            </a:r>
            <a:r>
              <a:rPr lang="en-US" sz="2000" b="1" dirty="0" err="1" smtClean="0">
                <a:solidFill>
                  <a:srgbClr val="006699"/>
                </a:solidFill>
              </a:rPr>
              <a:t>Onofre</a:t>
            </a:r>
            <a:r>
              <a:rPr lang="en-US" sz="2000" b="1" dirty="0" smtClean="0">
                <a:solidFill>
                  <a:srgbClr val="006699"/>
                </a:solidFill>
              </a:rPr>
              <a:t> Nuclear Power Plant</a:t>
            </a:r>
            <a:endParaRPr lang="en-US" sz="2000" b="1" dirty="0">
              <a:solidFill>
                <a:srgbClr val="0066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793750" y="1801813"/>
            <a:ext cx="7958138" cy="14652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sz="1600" dirty="0" smtClean="0"/>
          </a:p>
          <a:p>
            <a:pPr marL="0" indent="0" algn="just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1700" dirty="0" smtClean="0"/>
              <a:t>.   </a:t>
            </a:r>
          </a:p>
          <a:p>
            <a:pPr algn="just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sz="1700" dirty="0" smtClean="0"/>
          </a:p>
        </p:txBody>
      </p:sp>
      <p:sp>
        <p:nvSpPr>
          <p:cNvPr id="5123" name="Title 2"/>
          <p:cNvSpPr>
            <a:spLocks noGrp="1"/>
          </p:cNvSpPr>
          <p:nvPr>
            <p:ph type="title"/>
          </p:nvPr>
        </p:nvSpPr>
        <p:spPr bwMode="auto">
          <a:xfrm>
            <a:off x="1441450" y="1338263"/>
            <a:ext cx="7104063" cy="79057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/>
              <a:t>Conclusions</a:t>
            </a:r>
          </a:p>
        </p:txBody>
      </p:sp>
      <p:sp>
        <p:nvSpPr>
          <p:cNvPr id="8" name="Rectangle 7"/>
          <p:cNvSpPr/>
          <p:nvPr/>
        </p:nvSpPr>
        <p:spPr>
          <a:xfrm rot="10800000">
            <a:off x="-1" y="873457"/>
            <a:ext cx="9144000" cy="159678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6993924" y="6190735"/>
            <a:ext cx="1940011" cy="667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/>
          <p:nvPr/>
        </p:nvCxnSpPr>
        <p:spPr>
          <a:xfrm>
            <a:off x="0" y="1013254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526280" y="222550"/>
            <a:ext cx="44234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6699"/>
                </a:solidFill>
                <a:latin typeface="Arial" pitchFamily="34" charset="0"/>
                <a:cs typeface="Arial" pitchFamily="34" charset="0"/>
              </a:rPr>
              <a:t>Generator Subjected to </a:t>
            </a:r>
          </a:p>
          <a:p>
            <a:r>
              <a:rPr lang="en-US" sz="2000" b="1" dirty="0" smtClean="0">
                <a:solidFill>
                  <a:srgbClr val="006699"/>
                </a:solidFill>
                <a:latin typeface="Arial" pitchFamily="34" charset="0"/>
                <a:cs typeface="Arial" pitchFamily="34" charset="0"/>
              </a:rPr>
              <a:t>Seismic Test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lvl="0"/>
            <a:endParaRPr lang="en-US" sz="2400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371600"/>
            <a:ext cx="7696200" cy="4285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extBox 29"/>
          <p:cNvSpPr txBox="1"/>
          <p:nvPr/>
        </p:nvSpPr>
        <p:spPr>
          <a:xfrm>
            <a:off x="584454" y="5834634"/>
            <a:ext cx="7909560" cy="57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chemeClr val="tx2"/>
              </a:buClr>
              <a:buSzPct val="80000"/>
              <a:buFont typeface="Arial" pitchFamily="34" charset="0"/>
              <a:buChar char="•"/>
            </a:pPr>
            <a:r>
              <a:rPr lang="en-US" sz="1570" dirty="0" smtClean="0">
                <a:solidFill>
                  <a:schemeClr val="tx1"/>
                </a:solidFill>
                <a:latin typeface="+mn-lt"/>
              </a:rPr>
              <a:t>This could be an emergency power generator for a hospital in an active seismic zone</a:t>
            </a:r>
          </a:p>
          <a:p>
            <a:pPr marL="171450" indent="-171450">
              <a:buClr>
                <a:schemeClr val="tx2"/>
              </a:buClr>
              <a:buSzPct val="80000"/>
              <a:buFont typeface="Arial" pitchFamily="34" charset="0"/>
              <a:buChar char="•"/>
            </a:pPr>
            <a:r>
              <a:rPr lang="en-US" sz="1570" dirty="0" smtClean="0">
                <a:latin typeface="+mn-lt"/>
              </a:rPr>
              <a:t>Video clip available on YouTube</a:t>
            </a:r>
            <a:endParaRPr lang="en-US" sz="1570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793750" y="1801813"/>
            <a:ext cx="7958138" cy="14652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sz="1600" dirty="0" smtClean="0"/>
          </a:p>
          <a:p>
            <a:pPr marL="0" indent="0" algn="just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1700" dirty="0" smtClean="0"/>
              <a:t>.   </a:t>
            </a:r>
          </a:p>
          <a:p>
            <a:pPr algn="just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sz="1700" dirty="0" smtClean="0"/>
          </a:p>
        </p:txBody>
      </p:sp>
      <p:sp>
        <p:nvSpPr>
          <p:cNvPr id="5123" name="Title 2"/>
          <p:cNvSpPr>
            <a:spLocks noGrp="1"/>
          </p:cNvSpPr>
          <p:nvPr>
            <p:ph type="title"/>
          </p:nvPr>
        </p:nvSpPr>
        <p:spPr bwMode="auto">
          <a:xfrm>
            <a:off x="1441450" y="1338263"/>
            <a:ext cx="7104063" cy="79057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/>
              <a:t>Conclusions</a:t>
            </a:r>
          </a:p>
        </p:txBody>
      </p:sp>
      <p:sp>
        <p:nvSpPr>
          <p:cNvPr id="8" name="Rectangle 7"/>
          <p:cNvSpPr/>
          <p:nvPr/>
        </p:nvSpPr>
        <p:spPr>
          <a:xfrm rot="10800000">
            <a:off x="-1" y="873457"/>
            <a:ext cx="9144000" cy="159678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509695" y="367874"/>
            <a:ext cx="26676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dirty="0" smtClean="0">
                <a:solidFill>
                  <a:srgbClr val="006699"/>
                </a:solidFill>
                <a:latin typeface="Calibri" pitchFamily="34" charset="0"/>
                <a:cs typeface="Calibri" pitchFamily="34" charset="0"/>
              </a:rPr>
              <a:t>Design &amp; Testing</a:t>
            </a:r>
            <a:endParaRPr lang="en-US" sz="24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993924" y="6190735"/>
            <a:ext cx="1940011" cy="667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013254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23496" y="1409407"/>
            <a:ext cx="8122920" cy="37210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90513" indent="-290513">
              <a:buClr>
                <a:srgbClr val="336699"/>
              </a:buClr>
              <a:buSzPct val="80000"/>
              <a:buFont typeface="Arial" pitchFamily="34" charset="0"/>
              <a:buChar char="•"/>
            </a:pPr>
            <a:r>
              <a:rPr lang="en-US" sz="1570" dirty="0" smtClean="0">
                <a:solidFill>
                  <a:schemeClr val="tx1"/>
                </a:solidFill>
                <a:latin typeface="+mn-lt"/>
              </a:rPr>
              <a:t>Consider the following type of systems &amp; equipment:</a:t>
            </a:r>
            <a:br>
              <a:rPr lang="en-US" sz="1570" dirty="0" smtClean="0">
                <a:solidFill>
                  <a:schemeClr val="tx1"/>
                </a:solidFill>
                <a:latin typeface="+mn-lt"/>
              </a:rPr>
            </a:br>
            <a:endParaRPr lang="en-US" sz="1570" dirty="0" smtClean="0">
              <a:solidFill>
                <a:schemeClr val="tx1"/>
              </a:solidFill>
              <a:latin typeface="+mn-lt"/>
            </a:endParaRPr>
          </a:p>
          <a:p>
            <a:pPr marL="290513" lvl="1" indent="-290513">
              <a:buClr>
                <a:srgbClr val="336699"/>
              </a:buClr>
              <a:buSzPct val="80000"/>
              <a:tabLst>
                <a:tab pos="465138" algn="l"/>
              </a:tabLst>
            </a:pPr>
            <a:r>
              <a:rPr lang="en-US" sz="1570" dirty="0" smtClean="0">
                <a:solidFill>
                  <a:schemeClr val="tx1"/>
                </a:solidFill>
                <a:latin typeface="+mn-lt"/>
              </a:rPr>
              <a:t>		Launch Vehicle &amp; Ground Support Equipment</a:t>
            </a:r>
          </a:p>
          <a:p>
            <a:pPr marL="290513" lvl="1" indent="-290513">
              <a:buClr>
                <a:srgbClr val="336699"/>
              </a:buClr>
              <a:buSzPct val="80000"/>
              <a:tabLst>
                <a:tab pos="465138" algn="l"/>
              </a:tabLst>
            </a:pPr>
            <a:r>
              <a:rPr lang="en-US" sz="1570" dirty="0" smtClean="0">
                <a:solidFill>
                  <a:schemeClr val="tx1"/>
                </a:solidFill>
                <a:latin typeface="+mn-lt"/>
              </a:rPr>
              <a:t>		Telecommunication</a:t>
            </a:r>
          </a:p>
          <a:p>
            <a:pPr marL="290513" lvl="1" indent="-290513">
              <a:buClr>
                <a:srgbClr val="336699"/>
              </a:buClr>
              <a:buSzPct val="80000"/>
              <a:tabLst>
                <a:tab pos="465138" algn="l"/>
              </a:tabLst>
            </a:pPr>
            <a:r>
              <a:rPr lang="en-US" sz="1570" dirty="0" smtClean="0">
                <a:solidFill>
                  <a:schemeClr val="tx1"/>
                </a:solidFill>
                <a:latin typeface="+mn-lt"/>
              </a:rPr>
              <a:t>		Medical life-support</a:t>
            </a:r>
          </a:p>
          <a:p>
            <a:pPr marL="290513" lvl="1" indent="-290513">
              <a:buClr>
                <a:srgbClr val="336699"/>
              </a:buClr>
              <a:buSzPct val="80000"/>
              <a:tabLst>
                <a:tab pos="465138" algn="l"/>
              </a:tabLst>
            </a:pPr>
            <a:r>
              <a:rPr lang="en-US" sz="1570" dirty="0" smtClean="0">
                <a:solidFill>
                  <a:schemeClr val="tx1"/>
                </a:solidFill>
                <a:latin typeface="+mn-lt"/>
              </a:rPr>
              <a:t>		Network servers</a:t>
            </a:r>
          </a:p>
          <a:p>
            <a:pPr marL="290513" lvl="1" indent="-290513">
              <a:buClr>
                <a:srgbClr val="336699"/>
              </a:buClr>
              <a:buSzPct val="80000"/>
              <a:tabLst>
                <a:tab pos="465138" algn="l"/>
              </a:tabLst>
            </a:pPr>
            <a:r>
              <a:rPr lang="en-US" sz="1570" dirty="0" smtClean="0">
                <a:solidFill>
                  <a:schemeClr val="tx1"/>
                </a:solidFill>
                <a:latin typeface="+mn-lt"/>
              </a:rPr>
              <a:t>		Nuclear power plant control consoles</a:t>
            </a:r>
            <a:br>
              <a:rPr lang="en-US" sz="1570" dirty="0" smtClean="0">
                <a:solidFill>
                  <a:schemeClr val="tx1"/>
                </a:solidFill>
                <a:latin typeface="+mn-lt"/>
              </a:rPr>
            </a:br>
            <a:endParaRPr lang="en-US" sz="1570" dirty="0" smtClean="0">
              <a:solidFill>
                <a:schemeClr val="tx1"/>
              </a:solidFill>
              <a:latin typeface="+mn-lt"/>
            </a:endParaRPr>
          </a:p>
          <a:p>
            <a:pPr marL="290513" lvl="1" indent="-290513">
              <a:buClr>
                <a:srgbClr val="336699"/>
              </a:buClr>
              <a:buSzPct val="80000"/>
              <a:buFont typeface="Arial" pitchFamily="34" charset="0"/>
              <a:buChar char="•"/>
              <a:tabLst>
                <a:tab pos="465138" algn="l"/>
              </a:tabLst>
            </a:pPr>
            <a:r>
              <a:rPr lang="en-US" sz="1570" dirty="0" smtClean="0">
                <a:solidFill>
                  <a:schemeClr val="tx1"/>
                </a:solidFill>
                <a:latin typeface="+mn-lt"/>
              </a:rPr>
              <a:t>Now consider that this equipment is to be installed in an active seismic zone</a:t>
            </a:r>
          </a:p>
          <a:p>
            <a:pPr marL="290513" indent="-290513">
              <a:buClr>
                <a:srgbClr val="336699"/>
              </a:buClr>
              <a:buSzPct val="80000"/>
              <a:buFont typeface="Arial" pitchFamily="34" charset="0"/>
              <a:buChar char="•"/>
            </a:pPr>
            <a:endParaRPr lang="en-US" sz="800" dirty="0" smtClean="0">
              <a:solidFill>
                <a:schemeClr val="tx1"/>
              </a:solidFill>
              <a:latin typeface="+mn-lt"/>
            </a:endParaRPr>
          </a:p>
          <a:p>
            <a:pPr marL="290513" indent="-290513">
              <a:buClr>
                <a:srgbClr val="336699"/>
              </a:buClr>
              <a:buSzPct val="80000"/>
              <a:buFont typeface="Arial" pitchFamily="34" charset="0"/>
              <a:buChar char="•"/>
            </a:pPr>
            <a:r>
              <a:rPr lang="en-US" sz="1570" dirty="0" smtClean="0">
                <a:solidFill>
                  <a:schemeClr val="tx1"/>
                </a:solidFill>
                <a:latin typeface="+mn-lt"/>
              </a:rPr>
              <a:t>The equipment must be designed to withstand the dynamic loads and tested if possible </a:t>
            </a:r>
            <a:br>
              <a:rPr lang="en-US" sz="1570" dirty="0" smtClean="0">
                <a:solidFill>
                  <a:schemeClr val="tx1"/>
                </a:solidFill>
                <a:latin typeface="+mn-lt"/>
              </a:rPr>
            </a:br>
            <a:r>
              <a:rPr lang="en-US" sz="1570" dirty="0" smtClean="0">
                <a:solidFill>
                  <a:schemeClr val="tx1"/>
                </a:solidFill>
                <a:latin typeface="+mn-lt"/>
              </a:rPr>
              <a:t>   </a:t>
            </a:r>
          </a:p>
          <a:p>
            <a:pPr marL="290513" indent="-290513">
              <a:buClr>
                <a:srgbClr val="336699"/>
              </a:buClr>
              <a:buSzPct val="80000"/>
              <a:buFont typeface="Arial" pitchFamily="34" charset="0"/>
              <a:buChar char="•"/>
            </a:pPr>
            <a:r>
              <a:rPr lang="en-US" sz="1570" dirty="0" smtClean="0">
                <a:solidFill>
                  <a:schemeClr val="tx1"/>
                </a:solidFill>
                <a:latin typeface="+mn-lt"/>
              </a:rPr>
              <a:t>A typical specification format for the loading is the shock response spectrum (SRS)</a:t>
            </a:r>
          </a:p>
          <a:p>
            <a:pPr marL="290513" indent="-290513">
              <a:buClr>
                <a:srgbClr val="336699"/>
              </a:buClr>
              <a:buSzPct val="80000"/>
              <a:buFont typeface="Arial" pitchFamily="34" charset="0"/>
              <a:buChar char="•"/>
            </a:pPr>
            <a:endParaRPr lang="en-US" sz="800" dirty="0" smtClean="0">
              <a:solidFill>
                <a:schemeClr val="tx1"/>
              </a:solidFill>
              <a:latin typeface="+mn-lt"/>
            </a:endParaRPr>
          </a:p>
          <a:p>
            <a:pPr marL="290513" indent="-290513">
              <a:buClr>
                <a:srgbClr val="336699"/>
              </a:buClr>
              <a:buSzPct val="80000"/>
              <a:buFont typeface="Arial" pitchFamily="34" charset="0"/>
              <a:buChar char="•"/>
            </a:pPr>
            <a:r>
              <a:rPr lang="en-US" sz="1570" dirty="0" smtClean="0">
                <a:solidFill>
                  <a:schemeClr val="tx1"/>
                </a:solidFill>
                <a:latin typeface="+mn-lt"/>
              </a:rPr>
              <a:t>The testing is performed on a shaker table</a:t>
            </a:r>
            <a:endParaRPr lang="en-US" sz="1570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2"/>
          <p:cNvSpPr>
            <a:spLocks noGrp="1"/>
          </p:cNvSpPr>
          <p:nvPr>
            <p:ph type="title"/>
          </p:nvPr>
        </p:nvSpPr>
        <p:spPr bwMode="auto">
          <a:xfrm>
            <a:off x="1441450" y="1338263"/>
            <a:ext cx="7104063" cy="79057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/>
              <a:t>Conclusions</a:t>
            </a:r>
          </a:p>
        </p:txBody>
      </p:sp>
      <p:sp>
        <p:nvSpPr>
          <p:cNvPr id="8" name="Rectangle 7"/>
          <p:cNvSpPr/>
          <p:nvPr/>
        </p:nvSpPr>
        <p:spPr>
          <a:xfrm rot="10800000">
            <a:off x="0" y="822960"/>
            <a:ext cx="9144000" cy="156890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993924" y="6190735"/>
            <a:ext cx="1940011" cy="667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013254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2" descr="vafb_spe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634" y="1390056"/>
            <a:ext cx="6410136" cy="4674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4629411" y="496866"/>
            <a:ext cx="41301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dirty="0" smtClean="0">
                <a:solidFill>
                  <a:srgbClr val="336699"/>
                </a:solidFill>
                <a:latin typeface="+mn-lt"/>
              </a:rPr>
              <a:t>NASA HDBK-7005, Vandenberg AFB</a:t>
            </a:r>
            <a:endParaRPr lang="en-US" sz="1800" b="1" dirty="0">
              <a:solidFill>
                <a:srgbClr val="336699"/>
              </a:solidFill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83552" y="2926080"/>
            <a:ext cx="18897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Use the 1% damping   (Q=50) curve in the following example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2"/>
          <p:cNvSpPr>
            <a:spLocks noGrp="1"/>
          </p:cNvSpPr>
          <p:nvPr>
            <p:ph type="title"/>
          </p:nvPr>
        </p:nvSpPr>
        <p:spPr bwMode="auto">
          <a:xfrm>
            <a:off x="1441450" y="1338263"/>
            <a:ext cx="7104063" cy="79057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/>
              <a:t>Conclusions</a:t>
            </a:r>
          </a:p>
        </p:txBody>
      </p:sp>
      <p:sp>
        <p:nvSpPr>
          <p:cNvPr id="8" name="Rectangle 7"/>
          <p:cNvSpPr/>
          <p:nvPr/>
        </p:nvSpPr>
        <p:spPr>
          <a:xfrm rot="10800000">
            <a:off x="0" y="901336"/>
            <a:ext cx="9144000" cy="146440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062335" y="367337"/>
            <a:ext cx="33469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dirty="0" smtClean="0">
                <a:solidFill>
                  <a:srgbClr val="006699"/>
                </a:solidFill>
                <a:latin typeface="Calibri" pitchFamily="34" charset="0"/>
                <a:cs typeface="Calibri" pitchFamily="34" charset="0"/>
              </a:rPr>
              <a:t>Time History Synthesis</a:t>
            </a:r>
            <a:endParaRPr lang="en-US" sz="24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993924" y="6190735"/>
            <a:ext cx="1940011" cy="667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013254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572256" y="1409407"/>
            <a:ext cx="5321223" cy="4081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90513" indent="-290513">
              <a:buClr>
                <a:srgbClr val="336699"/>
              </a:buClr>
              <a:buSzPct val="80000"/>
              <a:buFont typeface="Arial" pitchFamily="34" charset="0"/>
              <a:buChar char="•"/>
            </a:pPr>
            <a:r>
              <a:rPr lang="en-US" sz="1570" dirty="0" smtClean="0">
                <a:latin typeface="+mn-lt"/>
              </a:rPr>
              <a:t>A time history must be synthesized to satisfy the SRS for testing or transient finite element analysis</a:t>
            </a:r>
            <a:r>
              <a:rPr lang="en-US" sz="157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en-US" sz="1570" dirty="0" smtClean="0">
                <a:solidFill>
                  <a:schemeClr val="tx1"/>
                </a:solidFill>
                <a:latin typeface="+mn-lt"/>
              </a:rPr>
            </a:br>
            <a:endParaRPr lang="en-US" sz="1570" dirty="0" smtClean="0">
              <a:solidFill>
                <a:schemeClr val="tx1"/>
              </a:solidFill>
              <a:latin typeface="+mn-lt"/>
            </a:endParaRPr>
          </a:p>
          <a:p>
            <a:pPr marL="290513" lvl="1" indent="-290513">
              <a:buClr>
                <a:srgbClr val="336699"/>
              </a:buClr>
              <a:buSzPct val="80000"/>
              <a:buFont typeface="Arial" pitchFamily="34" charset="0"/>
              <a:buChar char="•"/>
              <a:tabLst>
                <a:tab pos="465138" algn="l"/>
              </a:tabLst>
            </a:pPr>
            <a:r>
              <a:rPr lang="en-US" sz="1570" dirty="0" smtClean="0">
                <a:latin typeface="+mn-lt"/>
              </a:rPr>
              <a:t>A wide variety of time histories could hypothetically be used including a sine sweep</a:t>
            </a:r>
          </a:p>
          <a:p>
            <a:pPr marL="290513" lvl="1" indent="-290513">
              <a:buClr>
                <a:srgbClr val="336699"/>
              </a:buClr>
              <a:buSzPct val="80000"/>
              <a:buFont typeface="Arial" pitchFamily="34" charset="0"/>
              <a:buChar char="•"/>
              <a:tabLst>
                <a:tab pos="465138" algn="l"/>
              </a:tabLst>
            </a:pPr>
            <a:endParaRPr lang="en-US" sz="1570" dirty="0" smtClean="0">
              <a:latin typeface="+mn-lt"/>
            </a:endParaRPr>
          </a:p>
          <a:p>
            <a:pPr marL="290513" lvl="1" indent="-290513">
              <a:buClr>
                <a:srgbClr val="336699"/>
              </a:buClr>
              <a:buSzPct val="80000"/>
              <a:buFont typeface="Arial" pitchFamily="34" charset="0"/>
              <a:buChar char="•"/>
              <a:tabLst>
                <a:tab pos="465138" algn="l"/>
              </a:tabLst>
            </a:pPr>
            <a:r>
              <a:rPr lang="en-US" sz="1570" dirty="0" smtClean="0">
                <a:latin typeface="+mn-lt"/>
              </a:rPr>
              <a:t>But there are concerns about the test article’s linearity, multi-modal response, etc.</a:t>
            </a:r>
          </a:p>
          <a:p>
            <a:pPr marL="290513" lvl="1" indent="-290513">
              <a:buClr>
                <a:srgbClr val="336699"/>
              </a:buClr>
              <a:buSzPct val="80000"/>
              <a:buFont typeface="Arial" pitchFamily="34" charset="0"/>
              <a:buChar char="•"/>
              <a:tabLst>
                <a:tab pos="465138" algn="l"/>
              </a:tabLst>
            </a:pPr>
            <a:endParaRPr lang="en-US" sz="1570" dirty="0" smtClean="0">
              <a:latin typeface="+mn-lt"/>
            </a:endParaRPr>
          </a:p>
          <a:p>
            <a:pPr marL="290513" lvl="1" indent="-290513">
              <a:buClr>
                <a:srgbClr val="336699"/>
              </a:buClr>
              <a:buSzPct val="80000"/>
              <a:buFont typeface="Arial" pitchFamily="34" charset="0"/>
              <a:buChar char="•"/>
              <a:tabLst>
                <a:tab pos="465138" algn="l"/>
              </a:tabLst>
            </a:pPr>
            <a:r>
              <a:rPr lang="en-US" sz="1570" dirty="0" smtClean="0">
                <a:latin typeface="+mn-lt"/>
              </a:rPr>
              <a:t>Also concerns about input time history’s skewness, kurtosis, energy, temporal moments, etc.</a:t>
            </a:r>
          </a:p>
          <a:p>
            <a:pPr marL="290513" lvl="1" indent="-290513">
              <a:buClr>
                <a:srgbClr val="336699"/>
              </a:buClr>
              <a:buSzPct val="80000"/>
              <a:buFont typeface="Arial" pitchFamily="34" charset="0"/>
              <a:buChar char="•"/>
              <a:tabLst>
                <a:tab pos="465138" algn="l"/>
              </a:tabLst>
            </a:pPr>
            <a:endParaRPr lang="en-US" sz="1570" dirty="0" smtClean="0">
              <a:solidFill>
                <a:schemeClr val="tx1"/>
              </a:solidFill>
              <a:latin typeface="+mn-lt"/>
            </a:endParaRPr>
          </a:p>
          <a:p>
            <a:pPr marL="290513" lvl="1" indent="-290513">
              <a:buClr>
                <a:srgbClr val="336699"/>
              </a:buClr>
              <a:buSzPct val="80000"/>
              <a:buFont typeface="Arial" pitchFamily="34" charset="0"/>
              <a:buChar char="•"/>
              <a:tabLst>
                <a:tab pos="465138" algn="l"/>
              </a:tabLst>
            </a:pPr>
            <a:r>
              <a:rPr lang="en-US" sz="1570" dirty="0" smtClean="0">
                <a:latin typeface="+mn-lt"/>
              </a:rPr>
              <a:t>Goal is to use a time history which “resembles” a measured strong motion event</a:t>
            </a:r>
          </a:p>
          <a:p>
            <a:pPr marL="290513" lvl="1" indent="-290513">
              <a:buClr>
                <a:srgbClr val="336699"/>
              </a:buClr>
              <a:buSzPct val="80000"/>
              <a:buFont typeface="Arial" pitchFamily="34" charset="0"/>
              <a:buChar char="•"/>
              <a:tabLst>
                <a:tab pos="465138" algn="l"/>
              </a:tabLst>
            </a:pPr>
            <a:endParaRPr lang="en-US" sz="1570" dirty="0" smtClean="0">
              <a:solidFill>
                <a:schemeClr val="tx1"/>
              </a:solidFill>
              <a:latin typeface="+mn-lt"/>
            </a:endParaRPr>
          </a:p>
          <a:p>
            <a:pPr marL="290513" lvl="1" indent="-290513">
              <a:buClr>
                <a:srgbClr val="336699"/>
              </a:buClr>
              <a:buSzPct val="80000"/>
              <a:buFont typeface="Arial" pitchFamily="34" charset="0"/>
              <a:buChar char="•"/>
              <a:tabLst>
                <a:tab pos="465138" algn="l"/>
              </a:tabLst>
            </a:pPr>
            <a:r>
              <a:rPr lang="en-US" sz="1570" dirty="0" smtClean="0">
                <a:latin typeface="+mn-lt"/>
              </a:rPr>
              <a:t>Use a Rube Goldberg method</a:t>
            </a:r>
            <a:endParaRPr lang="en-US" sz="1570" dirty="0" smtClean="0">
              <a:solidFill>
                <a:schemeClr val="tx1"/>
              </a:solidFill>
              <a:latin typeface="+mn-lt"/>
            </a:endParaRPr>
          </a:p>
          <a:p>
            <a:pPr marL="290513" indent="-290513">
              <a:buClr>
                <a:srgbClr val="336699"/>
              </a:buClr>
              <a:buSzPct val="80000"/>
              <a:buFont typeface="Arial" pitchFamily="34" charset="0"/>
              <a:buChar char="•"/>
            </a:pPr>
            <a:endParaRPr lang="en-US" sz="800" dirty="0" smtClean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67586" name="Picture 2" descr="http://www.saracademy.org/uploaded/High_School/images/Science-_Rube_Goldber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943" y="1432555"/>
            <a:ext cx="3289756" cy="32897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BBAC508F-AE0A-4983-BFAC-F8F8A0397610}&quot;/&gt;&lt;filename val=&quot;C:\Users\TOMIRV~1\AppData\Local\Temp\PR\data\asimages\{BBAC508F-AE0A-4983-BFAC-F8F8A0397610}.png&quot;/&gt;&lt;hasEffects val=&quot;1&quot;/&gt;&lt;left val=&quot;101.28&quot;/&gt;&lt;top val=&quot;155.28&quot;/&gt;&lt;width val=&quot;502.8&quot;/&gt;&lt;height val=&quot;220.8&quot;/&gt;&lt;/ThreeDShapeInfo&gt;"/>
</p:tagLst>
</file>

<file path=ppt/theme/theme1.xml><?xml version="1.0" encoding="utf-8"?>
<a:theme xmlns:a="http://schemas.openxmlformats.org/drawingml/2006/main" name="Corp Standard Title with Moon">
  <a:themeElements>
    <a:clrScheme name="Accent Color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D6E9F"/>
      </a:accent1>
      <a:accent2>
        <a:srgbClr val="7D797A"/>
      </a:accent2>
      <a:accent3>
        <a:srgbClr val="854D4E"/>
      </a:accent3>
      <a:accent4>
        <a:srgbClr val="8F6D50"/>
      </a:accent4>
      <a:accent5>
        <a:srgbClr val="2F8491"/>
      </a:accent5>
      <a:accent6>
        <a:srgbClr val="8B995E"/>
      </a:accent6>
      <a:hlink>
        <a:srgbClr val="0F75BC"/>
      </a:hlink>
      <a:folHlink>
        <a:srgbClr val="13A89E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PMAG_Template.potx</Template>
  <TotalTime>17897</TotalTime>
  <Words>1116</Words>
  <Application>Microsoft Office PowerPoint</Application>
  <PresentationFormat>On-screen Show (4:3)</PresentationFormat>
  <Paragraphs>249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29</vt:i4>
      </vt:variant>
    </vt:vector>
  </HeadingPairs>
  <TitlesOfParts>
    <vt:vector size="32" baseType="lpstr">
      <vt:lpstr>Corp Standard Title with Moon</vt:lpstr>
      <vt:lpstr>Office Theme</vt:lpstr>
      <vt:lpstr>1_Office Theme</vt:lpstr>
      <vt:lpstr>Slide 1</vt:lpstr>
      <vt:lpstr>Introduction  -  Nonstationary Flight Data</vt:lpstr>
      <vt:lpstr>Introduction  -  Nonstationary Flight Data</vt:lpstr>
      <vt:lpstr>Introduction  -  Nonstationary Flight Data</vt:lpstr>
      <vt:lpstr>Conclusions</vt:lpstr>
      <vt:lpstr>Conclusions</vt:lpstr>
      <vt:lpstr>Conclusions</vt:lpstr>
      <vt:lpstr>Conclusions</vt:lpstr>
      <vt:lpstr>Conclusions</vt:lpstr>
      <vt:lpstr>Conclusions</vt:lpstr>
      <vt:lpstr>Conclusions</vt:lpstr>
      <vt:lpstr>Conclusions</vt:lpstr>
      <vt:lpstr>Conclusions</vt:lpstr>
      <vt:lpstr>Conclusions</vt:lpstr>
      <vt:lpstr>Conclusions</vt:lpstr>
      <vt:lpstr>Conclusions</vt:lpstr>
      <vt:lpstr>Conclusions</vt:lpstr>
      <vt:lpstr>Conclusions</vt:lpstr>
      <vt:lpstr>Conclusions</vt:lpstr>
      <vt:lpstr>Conclusions</vt:lpstr>
      <vt:lpstr>Conclusions</vt:lpstr>
      <vt:lpstr>Conclusions</vt:lpstr>
      <vt:lpstr>Conclusions</vt:lpstr>
      <vt:lpstr>Conclusions</vt:lpstr>
      <vt:lpstr>Conclusions</vt:lpstr>
      <vt:lpstr>Conclusions</vt:lpstr>
      <vt:lpstr>Conclusions</vt:lpstr>
      <vt:lpstr>Conclusions</vt:lpstr>
      <vt:lpstr>Conclusions</vt:lpstr>
    </vt:vector>
  </TitlesOfParts>
  <Company>The Aerospace Corporation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Your Title – 26 Point Arial</dc:title>
  <dc:subject>2008 Branding Guidelines for PowerPoint</dc:subject>
  <dc:creator>Aerospace User</dc:creator>
  <cp:lastModifiedBy>tirvine</cp:lastModifiedBy>
  <cp:revision>401</cp:revision>
  <cp:lastPrinted>2009-03-18T18:58:31Z</cp:lastPrinted>
  <dcterms:created xsi:type="dcterms:W3CDTF">2011-12-22T15:57:28Z</dcterms:created>
  <dcterms:modified xsi:type="dcterms:W3CDTF">2015-10-25T03:26:36Z</dcterms:modified>
</cp:coreProperties>
</file>