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sldIdLst>
    <p:sldId id="256" r:id="rId2"/>
    <p:sldId id="289" r:id="rId3"/>
    <p:sldId id="257" r:id="rId4"/>
    <p:sldId id="266" r:id="rId5"/>
    <p:sldId id="265" r:id="rId6"/>
    <p:sldId id="258" r:id="rId7"/>
    <p:sldId id="259" r:id="rId8"/>
    <p:sldId id="269" r:id="rId9"/>
    <p:sldId id="270" r:id="rId10"/>
    <p:sldId id="274" r:id="rId11"/>
    <p:sldId id="262" r:id="rId12"/>
    <p:sldId id="273" r:id="rId13"/>
    <p:sldId id="260" r:id="rId14"/>
    <p:sldId id="261" r:id="rId15"/>
    <p:sldId id="268" r:id="rId16"/>
    <p:sldId id="291" r:id="rId17"/>
    <p:sldId id="277" r:id="rId18"/>
    <p:sldId id="288" r:id="rId19"/>
    <p:sldId id="276" r:id="rId20"/>
    <p:sldId id="275" r:id="rId21"/>
    <p:sldId id="271" r:id="rId22"/>
    <p:sldId id="263" r:id="rId23"/>
    <p:sldId id="272" r:id="rId24"/>
    <p:sldId id="267" r:id="rId25"/>
    <p:sldId id="278" r:id="rId26"/>
    <p:sldId id="283" r:id="rId27"/>
    <p:sldId id="282" r:id="rId28"/>
    <p:sldId id="284" r:id="rId29"/>
    <p:sldId id="290" r:id="rId30"/>
    <p:sldId id="279" r:id="rId31"/>
    <p:sldId id="285" r:id="rId32"/>
    <p:sldId id="280" r:id="rId33"/>
    <p:sldId id="286" r:id="rId34"/>
    <p:sldId id="281" r:id="rId35"/>
    <p:sldId id="287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1859C"/>
    <a:srgbClr val="0066CC"/>
    <a:srgbClr val="0099CC"/>
    <a:srgbClr val="336699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227" autoAdjust="0"/>
  </p:normalViewPr>
  <p:slideViewPr>
    <p:cSldViewPr>
      <p:cViewPr>
        <p:scale>
          <a:sx n="66" d="100"/>
          <a:sy n="66" d="100"/>
        </p:scale>
        <p:origin x="-43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1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6904-FC42-43DB-9C11-54F786655AD2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60C6-2A61-4562-BD48-2D6AD5E3D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0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484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NESC Academy</a:t>
            </a:r>
            <a:endParaRPr kumimoji="0"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620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7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57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20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88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6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757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50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5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4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438400" y="1447800"/>
            <a:ext cx="6019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9600" b="1" dirty="0" smtClean="0">
                <a:solidFill>
                  <a:srgbClr val="006699"/>
                </a:solidFill>
              </a:rPr>
              <a:t>Pyrotechnic Shock Distance &amp; Joint Attenuation via Wave Propagation Analysis </a:t>
            </a:r>
            <a:r>
              <a:rPr lang="en-US" sz="4200" b="1" dirty="0" smtClean="0">
                <a:solidFill>
                  <a:srgbClr val="006699"/>
                </a:solidFill>
              </a:rPr>
              <a:t/>
            </a:r>
            <a:br>
              <a:rPr lang="en-US" sz="4200" b="1" dirty="0" smtClean="0">
                <a:solidFill>
                  <a:srgbClr val="006699"/>
                </a:solidFill>
              </a:rPr>
            </a:br>
            <a:endParaRPr lang="en-US" sz="4200" b="1" dirty="0" smtClean="0">
              <a:solidFill>
                <a:srgbClr val="006699"/>
              </a:solidFill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8000" dirty="0" smtClean="0">
              <a:solidFill>
                <a:srgbClr val="003366"/>
              </a:solidFill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8000" b="1" dirty="0">
              <a:solidFill>
                <a:srgbClr val="006699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b="1" dirty="0" smtClean="0">
                <a:solidFill>
                  <a:srgbClr val="003366"/>
                </a:solidFill>
                <a:latin typeface="Helvetica" charset="0"/>
              </a:rPr>
              <a:t/>
            </a:r>
            <a:br>
              <a:rPr lang="en-US" sz="1800" b="1" dirty="0" smtClean="0">
                <a:solidFill>
                  <a:srgbClr val="003366"/>
                </a:solidFill>
                <a:latin typeface="Helvetica" charset="0"/>
              </a:rPr>
            </a:br>
            <a:endParaRPr lang="en-US" sz="1800" b="1" dirty="0" smtClean="0">
              <a:solidFill>
                <a:srgbClr val="003366"/>
              </a:solidFill>
              <a:latin typeface="Helvetica" charset="0"/>
            </a:endParaRPr>
          </a:p>
        </p:txBody>
      </p:sp>
      <p:pic>
        <p:nvPicPr>
          <p:cNvPr id="5" name="Picture 4" descr="http://tfaws.nasa.gov/TFAWS11/Images/70564main_nes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1371600" cy="1371601"/>
          </a:xfrm>
          <a:prstGeom prst="rect">
            <a:avLst/>
          </a:prstGeom>
          <a:noFill/>
        </p:spPr>
      </p:pic>
      <p:pic>
        <p:nvPicPr>
          <p:cNvPr id="7" name="Picture 1" descr="http://www.dynamic-concepts.com/images/logo_h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1400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886200"/>
            <a:ext cx="2285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  <a:latin typeface="Verdana" pitchFamily="34" charset="0"/>
                <a:ea typeface="Calibri" pitchFamily="34" charset="0"/>
                <a:cs typeface="Arial" charset="0"/>
              </a:rPr>
              <a:t>Dynamic Concepts, Inc.</a:t>
            </a:r>
            <a:r>
              <a:rPr lang="en-US" sz="12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6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Arial" charset="0"/>
              </a:rPr>
              <a:t/>
            </a:r>
            <a:br>
              <a:rPr lang="en-US" sz="16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12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Arial" charset="0"/>
              </a:rPr>
              <a:t>Huntsville, Alabama</a:t>
            </a:r>
            <a:endParaRPr lang="en-US" sz="1200" dirty="0">
              <a:solidFill>
                <a:srgbClr val="00339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3505200"/>
            <a:ext cx="46482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006699"/>
                </a:solidFill>
                <a:cs typeface="Arial" pitchFamily="34" charset="0"/>
              </a:rPr>
              <a:t>By Tom Irvine</a:t>
            </a:r>
            <a:br>
              <a:rPr lang="en-US" sz="2000" b="1" dirty="0" smtClean="0">
                <a:solidFill>
                  <a:srgbClr val="006699"/>
                </a:solidFill>
                <a:cs typeface="Arial" pitchFamily="34" charset="0"/>
              </a:rPr>
            </a:br>
            <a:r>
              <a:rPr lang="en-US" sz="2000" b="1" dirty="0" smtClean="0">
                <a:solidFill>
                  <a:srgbClr val="006699"/>
                </a:solidFill>
                <a:cs typeface="Arial" pitchFamily="34" charset="0"/>
              </a:rPr>
              <a:t>Email:  tirvine@dynamic-concepts.com</a:t>
            </a:r>
            <a:endParaRPr lang="en-US" sz="2000" b="1" dirty="0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3400" y="4572000"/>
            <a:ext cx="2019868" cy="5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23235" name="AutoShape 3" descr="Image result for esa s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7" name="AutoShape 5" descr="Image result for esa s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32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562600"/>
            <a:ext cx="18505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590800" y="55626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2nd Workshop on Spacecraft Shock Environment and Verification, </a:t>
            </a:r>
            <a:r>
              <a:rPr lang="nl-NL" dirty="0" smtClean="0"/>
              <a:t>19-20 November 2015, ESA-ESTEC, Noordwijk, The Netherlands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8177" name="Object 1"/>
          <p:cNvGraphicFramePr>
            <a:graphicFrameLocks noChangeAspect="1"/>
          </p:cNvGraphicFramePr>
          <p:nvPr/>
        </p:nvGraphicFramePr>
        <p:xfrm>
          <a:off x="1125538" y="2438400"/>
          <a:ext cx="1957387" cy="762000"/>
        </p:xfrm>
        <a:graphic>
          <a:graphicData uri="http://schemas.openxmlformats.org/presentationml/2006/ole">
            <p:oleObj spid="_x0000_s183298" name="Equation" r:id="rId4" imgW="1244520" imgH="4824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676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Speed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Bending Waves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26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Speed</a:t>
            </a:r>
            <a:endParaRPr lang="en-US" dirty="0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219200" y="5029200"/>
          <a:ext cx="1206500" cy="381000"/>
        </p:xfrm>
        <a:graphic>
          <a:graphicData uri="http://schemas.openxmlformats.org/presentationml/2006/ole">
            <p:oleObj spid="_x0000_s183299" name="Equation" r:id="rId5" imgW="723586" imgH="228501" progId="Equation.3">
              <p:embed/>
            </p:oleObj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2133600" y="1676400"/>
          <a:ext cx="379413" cy="341313"/>
        </p:xfrm>
        <a:graphic>
          <a:graphicData uri="http://schemas.openxmlformats.org/presentationml/2006/ole">
            <p:oleObj spid="_x0000_s183300" name="Equation" r:id="rId6" imgW="241200" imgH="215640" progId="Equation.3">
              <p:embed/>
            </p:oleObj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2286000" y="4267200"/>
          <a:ext cx="422275" cy="381000"/>
        </p:xfrm>
        <a:graphic>
          <a:graphicData uri="http://schemas.openxmlformats.org/presentationml/2006/ole">
            <p:oleObj spid="_x0000_s183301" name="Equation" r:id="rId7" imgW="25380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19600" y="1600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Flexural stiffness: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95800" y="2514600"/>
          <a:ext cx="3429000" cy="1752600"/>
        </p:xfrm>
        <a:graphic>
          <a:graphicData uri="http://schemas.openxmlformats.org/drawingml/2006/table">
            <a:tbl>
              <a:tblPr/>
              <a:tblGrid>
                <a:gridCol w="721895"/>
                <a:gridCol w="2707105"/>
              </a:tblGrid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+mn-lt"/>
                          <a:ea typeface="Times New Roman"/>
                          <a:cs typeface="Times New Roman"/>
                        </a:rPr>
                        <a:t>  Elastic </a:t>
                      </a: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modulus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+mn-lt"/>
                          <a:ea typeface="Times New Roman"/>
                          <a:cs typeface="Times New Roman"/>
                        </a:rPr>
                        <a:t>  Area </a:t>
                      </a: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moment of inertia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+mn-lt"/>
                          <a:ea typeface="Times New Roman"/>
                          <a:cs typeface="Times New Roman"/>
                        </a:rPr>
                        <a:t>  Mass </a:t>
                      </a: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per length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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+mn-lt"/>
                          <a:ea typeface="Times New Roman"/>
                          <a:cs typeface="Times New Roman"/>
                        </a:rPr>
                        <a:t>  Frequency </a:t>
                      </a: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700" dirty="0" err="1">
                          <a:latin typeface="+mn-lt"/>
                          <a:ea typeface="Times New Roman"/>
                          <a:cs typeface="Times New Roman"/>
                        </a:rPr>
                        <a:t>rad</a:t>
                      </a: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/sec)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0" y="5029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Wave Speed varies with Frequency</a:t>
            </a:r>
            <a:endParaRPr lang="en-US" i="1" dirty="0"/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Bending Wave Attenuation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dB attenuation per length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for a bending wave is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1009" name="Object 1"/>
          <p:cNvGraphicFramePr>
            <a:graphicFrameLocks noChangeAspect="1"/>
          </p:cNvGraphicFramePr>
          <p:nvPr/>
        </p:nvGraphicFramePr>
        <p:xfrm>
          <a:off x="1981200" y="2209800"/>
          <a:ext cx="1524000" cy="344129"/>
        </p:xfrm>
        <a:graphic>
          <a:graphicData uri="http://schemas.openxmlformats.org/presentationml/2006/ole">
            <p:oleObj spid="_x0000_s171009" name="Equation" r:id="rId4" imgW="888614" imgH="203112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2971800"/>
            <a:ext cx="1863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wavelength is</a:t>
            </a:r>
            <a:endParaRPr lang="en-US" dirty="0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2057400" y="3657600"/>
          <a:ext cx="1242391" cy="381000"/>
        </p:xfrm>
        <a:graphic>
          <a:graphicData uri="http://schemas.openxmlformats.org/presentationml/2006/ole">
            <p:oleObj spid="_x0000_s171011" name="Equation" r:id="rId5" imgW="710891" imgH="215806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343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substitution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2133600" y="5029200"/>
          <a:ext cx="1905000" cy="381000"/>
        </p:xfrm>
        <a:graphic>
          <a:graphicData uri="http://schemas.openxmlformats.org/presentationml/2006/ole">
            <p:oleObj spid="_x0000_s171013" name="Equation" r:id="rId6" imgW="1091726" imgH="215806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05400" y="2133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   </a:t>
            </a:r>
            <a:r>
              <a:rPr lang="en-US" dirty="0" smtClean="0"/>
              <a:t>is the loss factor </a:t>
            </a:r>
            <a:br>
              <a:rPr lang="en-US" dirty="0" smtClean="0"/>
            </a:br>
            <a:r>
              <a:rPr lang="en-US" dirty="0" smtClean="0"/>
              <a:t>      (twice viscous damping ratio)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3581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 is the frequency (Hz)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2133600"/>
            <a:ext cx="7772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31775" lvl="2" indent="-231775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itchFamily="34" charset="0"/>
              <a:buChar char="♦"/>
            </a:pPr>
            <a:r>
              <a:rPr kumimoji="1" lang="en-US" dirty="0" smtClean="0"/>
              <a:t>A series of wavelets can be synthesized to satisfy an SRS specification for shaker shock or analytical simulations</a:t>
            </a:r>
          </a:p>
          <a:p>
            <a:pPr marL="231775" lvl="2" indent="-231775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itchFamily="34" charset="0"/>
              <a:buChar char="♦"/>
            </a:pPr>
            <a:r>
              <a:rPr kumimoji="1" lang="en-US" dirty="0" smtClean="0"/>
              <a:t>Wavelets have zero net displacement and zero net velocity</a:t>
            </a:r>
          </a:p>
          <a:p>
            <a:pPr marL="231775" lvl="2" indent="-231775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itchFamily="34" charset="0"/>
              <a:buChar char="♦"/>
            </a:pPr>
            <a:r>
              <a:rPr lang="en-US" dirty="0" smtClean="0">
                <a:cs typeface="Arial" pitchFamily="34" charset="0"/>
              </a:rPr>
              <a:t>Non-orthogonal   (</a:t>
            </a:r>
            <a:r>
              <a:rPr lang="en-US" dirty="0" smtClean="0"/>
              <a:t>Different type of Wavelet than </a:t>
            </a:r>
            <a:r>
              <a:rPr lang="en-US" dirty="0" err="1" smtClean="0"/>
              <a:t>Haar</a:t>
            </a:r>
            <a:r>
              <a:rPr lang="en-US" dirty="0" smtClean="0"/>
              <a:t>, </a:t>
            </a:r>
            <a:r>
              <a:rPr lang="en-US" dirty="0" err="1" smtClean="0"/>
              <a:t>Daubechies</a:t>
            </a:r>
            <a:r>
              <a:rPr lang="en-US" dirty="0" smtClean="0"/>
              <a:t>, etc. 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pPr marL="231775" lvl="2" indent="-231775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itchFamily="34" charset="0"/>
              <a:buChar char="♦"/>
            </a:pPr>
            <a:r>
              <a:rPr lang="en-US" dirty="0" smtClean="0">
                <a:cs typeface="Arial" pitchFamily="34" charset="0"/>
              </a:rPr>
              <a:t>Innovation:  can be used for dispersive propagation analysis by calculating speed and manipulating delay time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50000"/>
              </a:lnSpc>
              <a:buSzPct val="135000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Wavelets, Bending Wave Simulation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524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Borrowed from Shaker Shock Testing World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9600" y="4419600"/>
            <a:ext cx="7924800" cy="12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1800" dirty="0" err="1">
                <a:solidFill>
                  <a:srgbClr val="000000"/>
                </a:solidFill>
              </a:rPr>
              <a:t>W</a:t>
            </a:r>
            <a:r>
              <a:rPr lang="en-US" sz="1800" baseline="-25000" dirty="0" err="1">
                <a:solidFill>
                  <a:srgbClr val="000000"/>
                </a:solidFill>
              </a:rPr>
              <a:t>m</a:t>
            </a:r>
            <a:r>
              <a:rPr lang="en-US" sz="1800" baseline="-250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(t) = acceleration at time t for wavelet m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dirty="0">
                <a:solidFill>
                  <a:srgbClr val="000000"/>
                </a:solidFill>
              </a:rPr>
              <a:t>A</a:t>
            </a:r>
            <a:r>
              <a:rPr lang="en-US" sz="1800" baseline="-25000" dirty="0">
                <a:solidFill>
                  <a:srgbClr val="000000"/>
                </a:solidFill>
              </a:rPr>
              <a:t>m</a:t>
            </a:r>
            <a:r>
              <a:rPr lang="en-US" sz="1800" dirty="0">
                <a:solidFill>
                  <a:srgbClr val="000000"/>
                </a:solidFill>
              </a:rPr>
              <a:t> = acceleration amplitude                f </a:t>
            </a:r>
            <a:r>
              <a:rPr lang="en-US" sz="1800" baseline="-25000" dirty="0">
                <a:solidFill>
                  <a:srgbClr val="000000"/>
                </a:solidFill>
              </a:rPr>
              <a:t>m</a:t>
            </a:r>
            <a:r>
              <a:rPr lang="en-US" sz="1800" dirty="0">
                <a:solidFill>
                  <a:srgbClr val="000000"/>
                </a:solidFill>
              </a:rPr>
              <a:t> = frequency          t </a:t>
            </a:r>
            <a:r>
              <a:rPr lang="en-US" sz="1800" baseline="-25000" dirty="0" err="1">
                <a:solidFill>
                  <a:srgbClr val="000000"/>
                </a:solidFill>
              </a:rPr>
              <a:t>dm</a:t>
            </a:r>
            <a:r>
              <a:rPr lang="en-US" sz="1800" dirty="0">
                <a:solidFill>
                  <a:srgbClr val="000000"/>
                </a:solidFill>
              </a:rPr>
              <a:t> = delay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dirty="0">
                <a:solidFill>
                  <a:srgbClr val="000000"/>
                </a:solidFill>
              </a:rPr>
              <a:t>N</a:t>
            </a:r>
            <a:r>
              <a:rPr lang="en-US" sz="1800" baseline="-25000" dirty="0">
                <a:solidFill>
                  <a:srgbClr val="000000"/>
                </a:solidFill>
              </a:rPr>
              <a:t>m</a:t>
            </a:r>
            <a:r>
              <a:rPr lang="en-US" sz="1800" dirty="0">
                <a:solidFill>
                  <a:srgbClr val="000000"/>
                </a:solidFill>
              </a:rPr>
              <a:t> = number of half-</a:t>
            </a:r>
            <a:r>
              <a:rPr lang="en-US" sz="1800" dirty="0" err="1">
                <a:solidFill>
                  <a:srgbClr val="000000"/>
                </a:solidFill>
              </a:rPr>
              <a:t>sines</a:t>
            </a:r>
            <a:r>
              <a:rPr lang="en-US" sz="1800" dirty="0">
                <a:solidFill>
                  <a:srgbClr val="000000"/>
                </a:solidFill>
              </a:rPr>
              <a:t>, odd integer </a:t>
            </a:r>
            <a:r>
              <a:rPr lang="en-US" sz="1800" u="sng" dirty="0">
                <a:solidFill>
                  <a:srgbClr val="000000"/>
                </a:solidFill>
              </a:rPr>
              <a:t>&gt;</a:t>
            </a:r>
            <a:r>
              <a:rPr lang="en-US" sz="1800" dirty="0">
                <a:solidFill>
                  <a:srgbClr val="000000"/>
                </a:solidFill>
              </a:rPr>
              <a:t> 3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Wavelet Equation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60293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52621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Typical Wavelet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Sample Bending Wave Propagation 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15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simplification because the phase and group speeds are equal in the model </a:t>
            </a:r>
            <a:endParaRPr lang="en-US" dirty="0"/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4953000" cy="39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 Corresponding Time History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5486400" cy="366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63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synthesized time history is a wavelet series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84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55097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48400" y="1524000"/>
          <a:ext cx="2286000" cy="2194560"/>
        </p:xfrm>
        <a:graphic>
          <a:graphicData uri="http://schemas.openxmlformats.org/drawingml/2006/table">
            <a:tbl>
              <a:tblPr/>
              <a:tblGrid>
                <a:gridCol w="1028700"/>
                <a:gridCol w="1257300"/>
              </a:tblGrid>
              <a:tr h="365760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Table 1.  Source Q=10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Natural Frequency (Hz)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Peak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Acceleration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5000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11000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10000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11000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 SRS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638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ramp slope is 9 dB/octave, which is midway between the constant velocity and constant displacement lines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962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Q applies to a hypothetical component attached to the beam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Wavelet Filtering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8486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synthesized time history is a wavelet series</a:t>
            </a:r>
            <a:br>
              <a:rPr lang="en-US" dirty="0" smtClean="0"/>
            </a:b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Each wavelet has frequency, amplitude, number of half-</a:t>
            </a:r>
            <a:r>
              <a:rPr lang="en-US" dirty="0" err="1" smtClean="0"/>
              <a:t>sines</a:t>
            </a:r>
            <a:r>
              <a:rPr lang="en-US" dirty="0" smtClean="0"/>
              <a:t> and delay time</a:t>
            </a:r>
            <a:br>
              <a:rPr lang="en-US" dirty="0" smtClean="0"/>
            </a:b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Apply separate attenuation factor to each amplitude based on its frequency</a:t>
            </a:r>
            <a:br>
              <a:rPr lang="en-US" dirty="0" smtClean="0"/>
            </a:b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Increase delay time based on the distance from the source and the group speed for the wavelet frequency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Reconstruct time history from modified wavelet table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Calculate SRS for reconstructed time history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5943600" cy="471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697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Peak Remaining Ratio at 100 inch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514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Expect </a:t>
            </a:r>
            <a:r>
              <a:rPr lang="en-US" i="1" dirty="0" smtClean="0">
                <a:sym typeface="Symbol"/>
              </a:rPr>
              <a:t> </a:t>
            </a:r>
            <a:r>
              <a:rPr lang="en-US" i="1" dirty="0" smtClean="0"/>
              <a:t>0.1 from Martin-Marietta curve for Cylindrical Shell with unreferenced damping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Matlab GUI Package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synthesis and attenuation methods in this presentation are available in the complimentary</a:t>
            </a:r>
            <a:r>
              <a:rPr lang="en-US" b="1" dirty="0" smtClean="0"/>
              <a:t> </a:t>
            </a:r>
            <a:r>
              <a:rPr lang="en-US" dirty="0" smtClean="0"/>
              <a:t>GUI package</a:t>
            </a:r>
            <a:endParaRPr lang="en-US" dirty="0"/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999"/>
            <a:ext cx="9144000" cy="489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650290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Sample Time History Pair, Distance Attenuation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209800"/>
            <a:ext cx="1828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Peaks:</a:t>
            </a:r>
          </a:p>
          <a:p>
            <a:endParaRPr lang="en-US" sz="1200" dirty="0" smtClean="0"/>
          </a:p>
          <a:p>
            <a:r>
              <a:rPr lang="en-US" dirty="0" smtClean="0"/>
              <a:t>  Source 3000 G</a:t>
            </a:r>
          </a:p>
          <a:p>
            <a:endParaRPr lang="en-US" sz="1200" dirty="0" smtClean="0"/>
          </a:p>
          <a:p>
            <a:r>
              <a:rPr lang="en-US" dirty="0" smtClean="0"/>
              <a:t>  Response 300 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19200"/>
            <a:ext cx="6096000" cy="413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Sample SRS Pair, Distance Attenuation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given beam with uniform material and geometric properties, distance attenuation per length is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3657600" y="6096000"/>
          <a:ext cx="1051560" cy="381000"/>
        </p:xfrm>
        <a:graphic>
          <a:graphicData uri="http://schemas.openxmlformats.org/presentationml/2006/ole">
            <p:oleObj spid="_x0000_s177154" name="Equation" r:id="rId5" imgW="660113" imgH="241195" progId="Equation.3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575626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Distance Attenuation Comparison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905000"/>
            <a:ext cx="2895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 that the Martin-Marietta Cylindrical Shell curve is not referenced to:</a:t>
            </a:r>
          </a:p>
          <a:p>
            <a:r>
              <a:rPr lang="en-US" i="1" dirty="0" smtClean="0"/>
              <a:t> </a:t>
            </a:r>
            <a:endParaRPr lang="en-US" sz="1000" i="1" dirty="0" smtClean="0"/>
          </a:p>
          <a:p>
            <a:pPr lvl="0"/>
            <a:r>
              <a:rPr lang="en-US" i="1" dirty="0" smtClean="0"/>
              <a:t>Waveform type </a:t>
            </a:r>
            <a:br>
              <a:rPr lang="en-US" i="1" dirty="0" smtClean="0"/>
            </a:br>
            <a:r>
              <a:rPr lang="en-US" i="1" dirty="0" smtClean="0"/>
              <a:t>(bending, longitudinal, etc.)</a:t>
            </a:r>
            <a:br>
              <a:rPr lang="en-US" i="1" dirty="0" smtClean="0"/>
            </a:br>
            <a:endParaRPr lang="en-US" sz="1000" i="1" dirty="0" smtClean="0"/>
          </a:p>
          <a:p>
            <a:pPr lvl="0"/>
            <a:r>
              <a:rPr lang="en-US" i="1" dirty="0" smtClean="0"/>
              <a:t>Measurement axis</a:t>
            </a:r>
          </a:p>
          <a:p>
            <a:pPr lvl="0"/>
            <a:endParaRPr lang="en-US" sz="1200" i="1" dirty="0" smtClean="0"/>
          </a:p>
          <a:p>
            <a:pPr lvl="0"/>
            <a:r>
              <a:rPr lang="en-US" i="1" dirty="0" smtClean="0"/>
              <a:t>Damping value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562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two curves are somewhat similar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3.25% Beam Bending curve appears to be a good, simple model for the Cylindrical Shell curve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Longitudinal Wave Example, 100 inch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5334000" cy="42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2057400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Waves are non-dispersive</a:t>
            </a:r>
          </a:p>
          <a:p>
            <a:endParaRPr lang="en-US" dirty="0" smtClean="0"/>
          </a:p>
          <a:p>
            <a:r>
              <a:rPr lang="en-US" dirty="0" smtClean="0"/>
              <a:t>Phase &amp; Group Speeds are equal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   is mass/volume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6553200" y="3657600"/>
          <a:ext cx="1303867" cy="457200"/>
        </p:xfrm>
        <a:graphic>
          <a:graphicData uri="http://schemas.openxmlformats.org/presentationml/2006/ole">
            <p:oleObj spid="_x0000_s176130" name="Equation" r:id="rId5" imgW="736280" imgH="25389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38800"/>
            <a:ext cx="7620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Same beam and source shock for longitudinal case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Same distance attenuation equation, but longitudinal waves are much faster, hence less attenuation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599"/>
            <a:ext cx="6553200" cy="51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 Speed Comparison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Distance Attenuation Summary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attenuation/length is directly proportional to the loss factor and hence the damping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Greater attention should be given to measuring the modal damping on launch vehicles   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simplified beam bending model, calibrated to 3.25% damping, proved to be a reasonable representation for the Martin Cylindrical Shell attenuation curve</a:t>
            </a:r>
            <a:br>
              <a:rPr lang="en-US" dirty="0" smtClean="0"/>
            </a:br>
            <a:endParaRPr lang="en-US" sz="8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3.25% value is plausible for launch vehicle structures, but damping can vary widely due to structural details, mass properties, frequency, etc.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longitudinal bending model yielded less attenuation than that given in the Cylindrical Shell attenuation curve because these waves are faster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modal density for bending modes should be much higher than that for longitudinal modes</a:t>
            </a:r>
          </a:p>
          <a:p>
            <a:pPr marL="231775" indent="-231775">
              <a:buClr>
                <a:srgbClr val="003366"/>
              </a:buClr>
              <a:buSzPct val="80000"/>
            </a:pPr>
            <a:endParaRPr lang="en-US" sz="10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Less then expected attenuation in measured data could be due to light damping below 3% or to contribution of longitudinal waves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Joint Example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739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59436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143000" y="4953000"/>
            <a:ext cx="6553200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Spacecraft/Launch Vehicle Clamp Ring Joint (Image Courtesy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Eurocket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1676400"/>
          <a:ext cx="6324601" cy="3048000"/>
        </p:xfrm>
        <a:graphic>
          <a:graphicData uri="http://schemas.openxmlformats.org/drawingml/2006/table">
            <a:tbl>
              <a:tblPr/>
              <a:tblGrid>
                <a:gridCol w="3169812"/>
                <a:gridCol w="3154789"/>
              </a:tblGrid>
              <a:tr h="7171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latin typeface="+mn-lt"/>
                          <a:ea typeface="Times New Roman"/>
                        </a:rPr>
                        <a:t>Interface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latin typeface="+mn-lt"/>
                          <a:ea typeface="Times New Roman"/>
                        </a:rPr>
                        <a:t>Percent Reduction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82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Solid Joint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Riveted butt joint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Matched angle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joint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Solid Joint with layer of different material in Joint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30 – 60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0 - 30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Martin-Marietta Joint Attenuation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781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438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V. Alley and S. </a:t>
            </a:r>
            <a:r>
              <a:rPr lang="en-US" b="1" dirty="0" err="1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Leadbetter</a:t>
            </a:r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, AIAA, 1963</a:t>
            </a:r>
            <a:endParaRPr lang="en-US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229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Joints are difficult regions to define and generally are the spaces that contribute a major part to the flexibility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Such contributions are consistently encountered from looseness in screwed joints, thread deflections, flange flexibility, plate and shell deformations that are not within the confines of beam, theory, etc. </a:t>
            </a:r>
            <a:br>
              <a:rPr lang="en-US" dirty="0" smtClean="0"/>
            </a:b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Also nonlinearity        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Sample Launch Vehicle Stiffness Profile</a:t>
            </a:r>
            <a:endParaRPr lang="en-US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371600"/>
            <a:ext cx="5588000" cy="4365625"/>
          </a:xfrm>
          <a:prstGeom prst="rect">
            <a:avLst/>
          </a:prstGeom>
          <a:noFill/>
          <a:ln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05000" y="6019800"/>
            <a:ext cx="5562600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0" i="0" dirty="0"/>
              <a:t>The EI values are very low at the vehicle’s six joints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lsct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039693" cy="26102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4724400"/>
            <a:ext cx="693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Linear Shaped Charge   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But fire and smoke would not occur in near-vacuum of space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Plasma jet would occur instead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33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Stage Separation Ground Test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Wave Propagation Approach for Joints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6553200" cy="401648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Model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joint as elastic interlayer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Cremer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&amp;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Heckl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Formula for beam bending with elastic interlayer</a:t>
            </a:r>
            <a:endParaRPr lang="en-US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r>
              <a:rPr lang="en-US" baseline="0" dirty="0" smtClean="0">
                <a:cs typeface="Arial" pitchFamily="34" charset="0"/>
              </a:rPr>
              <a:t>Transmission</a:t>
            </a:r>
            <a:r>
              <a:rPr lang="en-US" dirty="0" smtClean="0">
                <a:cs typeface="Arial" pitchFamily="34" charset="0"/>
              </a:rPr>
              <a:t> loss across joint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tabLst/>
            </a:pPr>
            <a:endParaRPr lang="en-US" baseline="0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endParaRPr lang="en-US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endParaRPr lang="en-US" baseline="0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endParaRPr lang="en-US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tabLst/>
            </a:pPr>
            <a:endParaRPr lang="en-US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r>
              <a:rPr lang="en-US" baseline="0" dirty="0" smtClean="0">
                <a:cs typeface="Arial" pitchFamily="34" charset="0"/>
              </a:rPr>
              <a:t>The coefficients</a:t>
            </a:r>
            <a:r>
              <a:rPr lang="en-US" dirty="0" smtClean="0">
                <a:cs typeface="Arial" pitchFamily="34" charset="0"/>
              </a:rPr>
              <a:t> are</a:t>
            </a:r>
            <a:endParaRPr lang="en-US" baseline="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baseline="0" dirty="0" smtClean="0">
              <a:cs typeface="Arial" pitchFamily="34" charset="0"/>
            </a:endParaRPr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2513" name="Object 1"/>
          <p:cNvGraphicFramePr>
            <a:graphicFrameLocks noChangeAspect="1"/>
          </p:cNvGraphicFramePr>
          <p:nvPr/>
        </p:nvGraphicFramePr>
        <p:xfrm>
          <a:off x="1295400" y="2819400"/>
          <a:ext cx="5327904" cy="1752600"/>
        </p:xfrm>
        <a:graphic>
          <a:graphicData uri="http://schemas.openxmlformats.org/presentationml/2006/ole">
            <p:oleObj spid="_x0000_s192513" name="Equation" r:id="rId4" imgW="3619500" imgH="1193800" progId="Equation.3">
              <p:embed/>
            </p:oleObj>
          </a:graphicData>
        </a:graphic>
      </p:graphicFrame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2518" name="Object 6"/>
          <p:cNvGraphicFramePr>
            <a:graphicFrameLocks noChangeAspect="1"/>
          </p:cNvGraphicFramePr>
          <p:nvPr/>
        </p:nvGraphicFramePr>
        <p:xfrm>
          <a:off x="2133600" y="5181600"/>
          <a:ext cx="1167319" cy="685800"/>
        </p:xfrm>
        <a:graphic>
          <a:graphicData uri="http://schemas.openxmlformats.org/presentationml/2006/ole">
            <p:oleObj spid="_x0000_s192518" name="Equation" r:id="rId5" imgW="761669" imgH="444307" progId="Equation.3">
              <p:embed/>
            </p:oleObj>
          </a:graphicData>
        </a:graphic>
      </p:graphicFrame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2520" name="Object 8"/>
          <p:cNvGraphicFramePr>
            <a:graphicFrameLocks noChangeAspect="1"/>
          </p:cNvGraphicFramePr>
          <p:nvPr/>
        </p:nvGraphicFramePr>
        <p:xfrm>
          <a:off x="3962400" y="5105400"/>
          <a:ext cx="2816157" cy="685800"/>
        </p:xfrm>
        <a:graphic>
          <a:graphicData uri="http://schemas.openxmlformats.org/presentationml/2006/ole">
            <p:oleObj spid="_x0000_s192520" name="Equation" r:id="rId6" imgW="1841500" imgH="4445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52600" y="60960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Subscripts:   1=beam    2=joint 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94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5486400" cy="43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Transmission Curves, Cremer &amp; </a:t>
            </a:r>
            <a:r>
              <a:rPr lang="en-US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Heckl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327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Same semi-infinite beam as was used for distance attenuation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Each curve has a 10 dB/octave roll-off, which would be a straight line if the plot was log-log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Total transmission frequency occurs where remaining ratio = 1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Does not seem realistic for modeling launch vehicle joint attenuation due to steep roll-off, etc.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i="1" dirty="0" smtClean="0"/>
              <a:t>So shelved this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019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(joint bending stiffness/beam bending stiffness)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Alternate Method, User-Defined Transmission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638800" cy="43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1371600"/>
            <a:ext cx="30480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/>
              <a:t>Assume a vehicle with a 36 inch diameter, aluminum cylindrical module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/>
              <a:t>Ring frequency = 1737 Hz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/>
              <a:t>Experience from numerous separation tests is that there is often a high modal density near the ring frequency, about which the highest transmission occurs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/>
              <a:t>So assume unity gain up to 2000 Hz, with 3 dB/octave roll-off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/>
              <a:t>Apply this transmission to the previous source wavelet table for both longitudinal&amp; bending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5867400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SRS Comparison for Joint Near Source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9812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Applied user-defined transmission function to wavelet table for time domain filtering 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plateau attenuation is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4 dB, which seems reasonable for typical launch vehicle joints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57264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Time History Comparison for Joint Near Source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Joint Attenuation Summary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52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user-define transmission function along with the wavelet filtering method seems reasonable as long as the transmission function is conservative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More research is needed…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7526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The key components of a Frangible Joint: </a:t>
            </a:r>
          </a:p>
          <a:p>
            <a:endParaRPr lang="en-US" sz="1700" dirty="0" smtClean="0">
              <a:cs typeface="Arial" pitchFamily="34" charset="0"/>
            </a:endParaRP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♦"/>
            </a:pPr>
            <a:r>
              <a:rPr lang="en-US" sz="1700" dirty="0" smtClean="0">
                <a:cs typeface="Arial" pitchFamily="34" charset="0"/>
              </a:rPr>
              <a:t>Mild Detonating Fuse (MDF)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♦"/>
            </a:pPr>
            <a:r>
              <a:rPr lang="en-US" sz="1700" dirty="0" smtClean="0">
                <a:cs typeface="Arial" pitchFamily="34" charset="0"/>
              </a:rPr>
              <a:t>Explosive confinement tube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♦"/>
            </a:pPr>
            <a:r>
              <a:rPr lang="en-US" sz="1700" dirty="0" smtClean="0">
                <a:cs typeface="Arial" pitchFamily="34" charset="0"/>
              </a:rPr>
              <a:t>Separable structural element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♦"/>
            </a:pPr>
            <a:r>
              <a:rPr lang="en-US" sz="1700" dirty="0" smtClean="0">
                <a:cs typeface="Arial" pitchFamily="34" charset="0"/>
              </a:rPr>
              <a:t>Initiation manifolds 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♦"/>
            </a:pPr>
            <a:r>
              <a:rPr lang="en-US" sz="1700" dirty="0" smtClean="0">
                <a:cs typeface="Arial" pitchFamily="34" charset="0"/>
              </a:rPr>
              <a:t>Attachment hardware</a:t>
            </a:r>
          </a:p>
          <a:p>
            <a:endParaRPr lang="en-US" dirty="0" smtClean="0"/>
          </a:p>
        </p:txBody>
      </p:sp>
      <p:pic>
        <p:nvPicPr>
          <p:cNvPr id="8" name="Picture 4" descr="http://www.eba-d.com/images/Frangible_im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2152650" cy="190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533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Frangible Joint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P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42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www.egr.msu.edu/eceshop/Parts_Inventory/images/20mh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0500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4" descr="http://media.digikey.com/photos/CTS%20Photos/MXO45H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905000"/>
            <a:ext cx="1219200" cy="12192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60960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Avionics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029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Avionics contain sensitive circuit boards and piece parts which must withstand pyrotechnic shock events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2766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Crystal Oscillators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724400" cy="611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990600"/>
            <a:ext cx="3962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1295400"/>
            <a:ext cx="3429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“famous Martin-Marietta” document</a:t>
            </a:r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100" dirty="0" smtClean="0"/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Based on experimental data</a:t>
            </a:r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100" dirty="0" smtClean="0"/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Universal agreement that it needs revision due to today’s better instrumentation, different materials, etc.</a:t>
            </a:r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100" dirty="0" smtClean="0"/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But no funding to do so</a:t>
            </a:r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100" dirty="0" smtClean="0"/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Launch vehicle providers are reluctant to share test data</a:t>
            </a:r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100" dirty="0" smtClean="0"/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Maybe the best we can do is to use analytical techniques to better understand its application &amp; limitations   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0" y="228600"/>
            <a:ext cx="0" cy="640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74082" name="Picture 2" descr="http://static-content.springer.com/cover/book/978-3-662-10121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1457325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2590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L. Cremer and M. </a:t>
            </a:r>
            <a:r>
              <a:rPr lang="en-US" sz="2000" dirty="0" err="1" smtClean="0">
                <a:latin typeface="+mj-lt"/>
              </a:rPr>
              <a:t>Heckl</a:t>
            </a:r>
            <a:r>
              <a:rPr lang="en-US" sz="2000" dirty="0" smtClean="0">
                <a:latin typeface="+mj-lt"/>
              </a:rPr>
              <a:t>, Structure-Borne Sound, Springer-</a:t>
            </a:r>
            <a:r>
              <a:rPr lang="en-US" sz="2000" dirty="0" err="1" smtClean="0">
                <a:latin typeface="+mj-lt"/>
              </a:rPr>
              <a:t>Verlag</a:t>
            </a:r>
            <a:r>
              <a:rPr lang="en-US" sz="2000" dirty="0" smtClean="0">
                <a:latin typeface="+mj-lt"/>
              </a:rPr>
              <a:t>, New York, 1988</a:t>
            </a:r>
            <a:endParaRPr lang="en-US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 Propagation Reference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Propagating Wave Types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Longitudinal</a:t>
            </a:r>
          </a:p>
          <a:p>
            <a:pPr marL="231775" indent="-231775">
              <a:buClr>
                <a:srgbClr val="003366"/>
              </a:buClr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  <a:tabLst>
                <a:tab pos="465138" algn="l"/>
              </a:tabLst>
            </a:pPr>
            <a:r>
              <a:rPr lang="en-US" sz="2000" dirty="0" smtClean="0">
                <a:latin typeface="+mj-lt"/>
              </a:rPr>
              <a:t>		Governed by 2</a:t>
            </a:r>
            <a:r>
              <a:rPr lang="en-US" sz="2000" baseline="30000" dirty="0" smtClean="0">
                <a:latin typeface="+mj-lt"/>
              </a:rPr>
              <a:t>nd</a:t>
            </a:r>
            <a:r>
              <a:rPr lang="en-US" sz="2000" dirty="0" smtClean="0">
                <a:latin typeface="+mj-lt"/>
              </a:rPr>
              <a:t> Order PDE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	Non-dispersive</a:t>
            </a:r>
          </a:p>
          <a:p>
            <a:pPr marL="231775" indent="-231775">
              <a:buClr>
                <a:srgbClr val="003366"/>
              </a:buClr>
            </a:pPr>
            <a:endParaRPr lang="en-US" sz="8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</a:pPr>
            <a:endParaRPr lang="en-US" sz="20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Bending</a:t>
            </a:r>
            <a:br>
              <a:rPr lang="en-US" sz="2000" dirty="0" smtClean="0">
                <a:latin typeface="+mj-lt"/>
              </a:rPr>
            </a:br>
            <a:endParaRPr lang="en-US" sz="8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  <a:tabLst>
                <a:tab pos="465138" algn="l"/>
              </a:tabLst>
            </a:pPr>
            <a:r>
              <a:rPr lang="en-US" sz="2000" dirty="0" smtClean="0"/>
              <a:t>		Governed by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PDE</a:t>
            </a:r>
            <a:br>
              <a:rPr lang="en-US" sz="2000" dirty="0" smtClean="0"/>
            </a:br>
            <a:r>
              <a:rPr lang="en-US" sz="2000" dirty="0" smtClean="0"/>
              <a:t>	Dispersive</a:t>
            </a:r>
          </a:p>
          <a:p>
            <a:pPr marL="231775" indent="-231775">
              <a:buClr>
                <a:srgbClr val="003366"/>
              </a:buClr>
            </a:pPr>
            <a:endParaRPr lang="en-US" sz="20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</a:pPr>
            <a:endParaRPr lang="en-US" sz="8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Cylindrical Shell</a:t>
            </a:r>
          </a:p>
          <a:p>
            <a:pPr marL="231775" indent="-231775">
              <a:buClr>
                <a:srgbClr val="003366"/>
              </a:buClr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  <a:tabLst>
                <a:tab pos="465138" algn="l"/>
              </a:tabLst>
            </a:pPr>
            <a:r>
              <a:rPr lang="en-US" sz="2000" dirty="0" smtClean="0"/>
              <a:t>		Governed by a set of three coupled equations</a:t>
            </a:r>
            <a:br>
              <a:rPr lang="en-US" sz="2000" dirty="0" smtClean="0"/>
            </a:br>
            <a:r>
              <a:rPr lang="en-US" sz="2000" dirty="0" smtClean="0"/>
              <a:t>	One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two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</a:t>
            </a:r>
            <a:br>
              <a:rPr lang="en-US" sz="2000" dirty="0" smtClean="0"/>
            </a:br>
            <a:r>
              <a:rPr lang="en-US" sz="2000" dirty="0" smtClean="0"/>
              <a:t>	May be formed into the Donnell-</a:t>
            </a:r>
            <a:r>
              <a:rPr lang="en-US" sz="2000" dirty="0" err="1" smtClean="0"/>
              <a:t>Mushtari</a:t>
            </a:r>
            <a:r>
              <a:rPr lang="en-US" sz="2000" dirty="0" smtClean="0"/>
              <a:t> operator matrix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819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- Main focus of this presentation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4267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- Topic for future presentation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37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- Low modal density 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676400"/>
            <a:ext cx="693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smtClean="0"/>
              <a:t>The following analyses will use a semi-infinite beam as a structural model</a:t>
            </a:r>
          </a:p>
          <a:p>
            <a:pPr marL="231775" indent="-231775">
              <a:buClr>
                <a:srgbClr val="003366"/>
              </a:buClr>
              <a:buSzPct val="80000"/>
              <a:tabLst>
                <a:tab pos="231775" algn="l"/>
              </a:tabLst>
            </a:pPr>
            <a:endParaRPr lang="en-US" sz="16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smtClean="0"/>
              <a:t>Assume a semi-infinite aluminum beam with rectangular cross-section, 1 in x 0.25 in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endParaRPr lang="en-US" sz="16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smtClean="0"/>
              <a:t>Pure traveling wave analysis, with no consideration for modes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endParaRPr lang="en-US" sz="16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smtClean="0"/>
              <a:t>Source shock applied at free end as prescribed acceleration time history pulse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endParaRPr lang="en-US" sz="16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smtClean="0"/>
              <a:t>Responses across distance and joints analyzed</a:t>
            </a:r>
          </a:p>
          <a:p>
            <a:pPr marL="231775" indent="-231775">
              <a:buClr>
                <a:srgbClr val="003366"/>
              </a:buClr>
              <a:buSzPct val="80000"/>
              <a:tabLst>
                <a:tab pos="231775" algn="l"/>
              </a:tabLst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Beam Model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DEO_FILES_RECORD" val="&lt;Videos&gt;&lt;Video Name=&quot;HS_SRS_421_1_09937.flv&quot; Position=&quot;1&quot; SlideID=&quot;421&quot;/&gt;&lt;/Videos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nit 21 SRS Classical Pulse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224&quot; value=&quot;C:\Users\Tom Irvine\Documents\My Adobe Presentations\u3&quot;/&gt;&lt;property id=&quot;20226&quot; value=&quot;C:\unit_21\NA_Unit_21_PP.pptx&quot;/&gt;&lt;property id=&quot;20250&quot; value=&quot;7&quot;/&gt;&lt;property id=&quot;20251&quot; value=&quot;0&quot;/&gt;&lt;property id=&quot;20259&quot; value=&quot;0&quot;/&gt;&lt;property id=&quot;20501&quot; value=&quot;C:\Unit_21\&quot;/&gt;&lt;object type=&quot;8&quot; unique_id=&quot;10122&quot;&gt;&lt;/object&gt;&lt;object type=&quot;2&quot; unique_id=&quot;10123&quot;&gt;&lt;object type=&quot;3&quot; unique_id=&quot;10124&quot;&gt;&lt;property id=&quot;20148&quot; value=&quot;5&quot;/&gt;&lt;property id=&quot;20300&quot; value=&quot;Slide 1&quot;/&gt;&lt;property id=&quot;20301&quot; value=&quot;Title Page&quot;/&gt;&lt;property id=&quot;20303&quot; value=&quot;-1&quot;/&gt;&lt;property id=&quot;20307&quot; value=&quot;256&quot;/&gt;&lt;property id=&quot;20309&quot; value=&quot;-1&quot;/&gt;&lt;/object&gt;&lt;object type=&quot;3&quot; unique_id=&quot;10357&quot;&gt;&lt;property id=&quot;20148&quot; value=&quot;5&quot;/&gt;&lt;property id=&quot;20300&quot; value=&quot;Slide 2 - &amp;quot;This presentation is sponsored by&amp;quot;&quot;/&gt;&lt;property id=&quot;20301&quot; value=&quot;Sponsor&quot;/&gt;&lt;property id=&quot;20303&quot; value=&quot;-1&quot;/&gt;&lt;property id=&quot;20307&quot; value=&quot;275&quot;/&gt;&lt;property id=&quot;20309&quot; value=&quot;-1&quot;/&gt;&lt;/object&gt;&lt;object type=&quot;3&quot; unique_id=&quot;10358&quot;&gt;&lt;property id=&quot;20148&quot; value=&quot;5&quot;/&gt;&lt;property id=&quot;20300&quot; value=&quot;Slide 3 - &amp;quot;      Contact Information&amp;quot;&quot;/&gt;&lt;property id=&quot;20301&quot; value=&quot;Contact&quot;/&gt;&lt;property id=&quot;20303&quot; value=&quot;-1&quot;/&gt;&lt;property id=&quot;20307&quot; value=&quot;276&quot;/&gt;&lt;property id=&quot;20309&quot; value=&quot;-1&quot;/&gt;&lt;/object&gt;&lt;object type=&quot;3&quot; unique_id=&quot;41685&quot;&gt;&lt;property id=&quot;20148&quot; value=&quot;5&quot;/&gt;&lt;property id=&quot;20300&quot; value=&quot;Slide 4&quot;/&gt;&lt;property id=&quot;20301&quot; value=&quot;Classical Pulse Introduction &quot;/&gt;&lt;property id=&quot;20303&quot; value=&quot;-1&quot;/&gt;&lt;property id=&quot;20307&quot; value=&quot;405&quot;/&gt;&lt;property id=&quot;20309&quot; value=&quot;-1&quot;/&gt;&lt;/object&gt;&lt;object type=&quot;3&quot; unique_id=&quot;47517&quot;&gt;&lt;property id=&quot;20148&quot; value=&quot;5&quot;/&gt;&lt;property id=&quot;20300&quot; value=&quot;Slide 15&quot;/&gt;&lt;property id=&quot;20301&quot; value=&quot;SDOF System &quot;/&gt;&lt;property id=&quot;20303&quot; value=&quot;-1&quot;/&gt;&lt;property id=&quot;20307&quot; value=&quot;407&quot;/&gt;&lt;property id=&quot;20309&quot; value=&quot;-1&quot;/&gt;&lt;/object&gt;&lt;object type=&quot;3&quot; unique_id=&quot;47683&quot;&gt;&lt;property id=&quot;20148&quot; value=&quot;5&quot;/&gt;&lt;property id=&quot;20300&quot; value=&quot;Slide 16&quot;/&gt;&lt;property id=&quot;20301&quot; value=&quot;Free Body Diagram &quot;/&gt;&lt;property id=&quot;20303&quot; value=&quot;-1&quot;/&gt;&lt;property id=&quot;20307&quot; value=&quot;410&quot;/&gt;&lt;property id=&quot;20309&quot; value=&quot;-1&quot;/&gt;&lt;/object&gt;&lt;object type=&quot;3&quot; unique_id=&quot;47684&quot;&gt;&lt;property id=&quot;20148&quot; value=&quot;5&quot;/&gt;&lt;property id=&quot;20300&quot; value=&quot;Slide 17&quot;/&gt;&lt;property id=&quot;20301&quot; value=&quot;Derivation&quot;/&gt;&lt;property id=&quot;20303&quot; value=&quot;-1&quot;/&gt;&lt;property id=&quot;20307&quot; value=&quot;412&quot;/&gt;&lt;property id=&quot;20309&quot; value=&quot;-1&quot;/&gt;&lt;/object&gt;&lt;object type=&quot;3&quot; unique_id=&quot;47685&quot;&gt;&lt;property id=&quot;20148&quot; value=&quot;5&quot;/&gt;&lt;property id=&quot;20300&quot; value=&quot;Slide 19&quot;/&gt;&lt;property id=&quot;20301&quot; value=&quot;Base Excitation &quot;/&gt;&lt;property id=&quot;20303&quot; value=&quot;-1&quot;/&gt;&lt;property id=&quot;20307&quot; value=&quot;413&quot;/&gt;&lt;property id=&quot;20309&quot; value=&quot;-1&quot;/&gt;&lt;/object&gt;&lt;object type=&quot;3&quot; unique_id=&quot;47686&quot;&gt;&lt;property id=&quot;20148&quot; value=&quot;5&quot;/&gt;&lt;property id=&quot;20300&quot; value=&quot;Slide 5&quot;/&gt;&lt;property id=&quot;20301&quot; value=&quot;Shock Test Machine &quot;/&gt;&lt;property id=&quot;20303&quot; value=&quot;-1&quot;/&gt;&lt;property id=&quot;20307&quot; value=&quot;414&quot;/&gt;&lt;property id=&quot;20309&quot; value=&quot;-1&quot;/&gt;&lt;/object&gt;&lt;object type=&quot;3&quot; unique_id=&quot;47687&quot;&gt;&lt;property id=&quot;20148&quot; value=&quot;5&quot;/&gt;&lt;property id=&quot;20300&quot; value=&quot;Slide 28&quot;/&gt;&lt;property id=&quot;20301&quot; value=&quot;Program Summary &quot;/&gt;&lt;property id=&quot;20303&quot; value=&quot;-1&quot;/&gt;&lt;property id=&quot;20307&quot; value=&quot;411&quot;/&gt;&lt;property id=&quot;20309&quot; value=&quot;-1&quot;/&gt;&lt;/object&gt;&lt;object type=&quot;3&quot; unique_id=&quot;47824&quot;&gt;&lt;property id=&quot;20148&quot; value=&quot;5&quot;/&gt;&lt;property id=&quot;20300&quot; value=&quot;Slide 22&quot;/&gt;&lt;property id=&quot;20301&quot; value=&quot;SDOF Response 10 Hz&quot;/&gt;&lt;property id=&quot;20303&quot; value=&quot;-1&quot;/&gt;&lt;property id=&quot;20307&quot; value=&quot;415&quot;/&gt;&lt;property id=&quot;20309&quot; value=&quot;-1&quot;/&gt;&lt;/object&gt;&lt;object type=&quot;3&quot; unique_id=&quot;47825&quot;&gt;&lt;property id=&quot;20148&quot; value=&quot;5&quot;/&gt;&lt;property id=&quot;20300&quot; value=&quot;Slide 26&quot;/&gt;&lt;property id=&quot;20301&quot; value=&quot;halfsine.m - SRS&quot;/&gt;&lt;property id=&quot;20303&quot; value=&quot;-1&quot;/&gt;&lt;property id=&quot;20307&quot; value=&quot;416&quot;/&gt;&lt;property id=&quot;20309&quot; value=&quot;-1&quot;/&gt;&lt;/object&gt;&lt;object type=&quot;3&quot; unique_id=&quot;48282&quot;&gt;&lt;property id=&quot;20148&quot; value=&quot;5&quot;/&gt;&lt;property id=&quot;20300&quot; value=&quot;Slide 6&quot;/&gt;&lt;property id=&quot;20301&quot; value=&quot;Half-sine Base Input &quot;/&gt;&lt;property id=&quot;20303&quot; value=&quot;-1&quot;/&gt;&lt;property id=&quot;20307&quot; value=&quot;420&quot;/&gt;&lt;property id=&quot;20309&quot; value=&quot;-1&quot;/&gt;&lt;/object&gt;&lt;object type=&quot;3&quot; unique_id=&quot;48284&quot;&gt;&lt;property id=&quot;20148&quot; value=&quot;5&quot;/&gt;&lt;property id=&quot;20300&quot; value=&quot;Slide 9&quot;/&gt;&lt;property id=&quot;20301&quot; value=&quot;SDOF Systems at Rest&quot;/&gt;&lt;property id=&quot;20303&quot; value=&quot;-1&quot;/&gt;&lt;property id=&quot;20307&quot; value=&quot;422&quot;/&gt;&lt;property id=&quot;20309&quot; value=&quot;-1&quot;/&gt;&lt;/object&gt;&lt;object type=&quot;3&quot; unique_id=&quot;48285&quot;&gt;&lt;property id=&quot;20148&quot; value=&quot;5&quot;/&gt;&lt;property id=&quot;20300&quot; value=&quot;Slide 10&quot;/&gt;&lt;property id=&quot;20301&quot; value=&quot;SDOF Responses at Peak Input&quot;/&gt;&lt;property id=&quot;20303&quot; value=&quot;-1&quot;/&gt;&lt;property id=&quot;20307&quot; value=&quot;423&quot;/&gt;&lt;property id=&quot;20309&quot; value=&quot;-1&quot;/&gt;&lt;/object&gt;&lt;object type=&quot;3&quot; unique_id=&quot;48286&quot;&gt;&lt;property id=&quot;20148&quot; value=&quot;5&quot;/&gt;&lt;property id=&quot;20300&quot; value=&quot;Slide 11&quot;/&gt;&lt;property id=&quot;20301&quot; value=&quot;SDOF Responses Near End&quot;/&gt;&lt;property id=&quot;20303&quot; value=&quot;-1&quot;/&gt;&lt;property id=&quot;20307&quot; value=&quot;424&quot;/&gt;&lt;property id=&quot;20309&quot; value=&quot;-1&quot;/&gt;&lt;/object&gt;&lt;object type=&quot;3&quot; unique_id=&quot;48287&quot;&gt;&lt;property id=&quot;20148&quot; value=&quot;5&quot;/&gt;&lt;property id=&quot;20300&quot; value=&quot;Slide 12&quot;/&gt;&lt;property id=&quot;20301&quot; value=&quot;Soft Mounted Systems &quot;/&gt;&lt;property id=&quot;20303&quot; value=&quot;-1&quot;/&gt;&lt;property id=&quot;20307&quot; value=&quot;425&quot;/&gt;&lt;property id=&quot;20309&quot; value=&quot;-1&quot;/&gt;&lt;/object&gt;&lt;object type=&quot;3&quot; unique_id=&quot;49090&quot;&gt;&lt;property id=&quot;20148&quot; value=&quot;5&quot;/&gt;&lt;property id=&quot;20300&quot; value=&quot;Slide 7&quot;/&gt;&lt;property id=&quot;20301&quot; value=&quot;SDOF Systems at Rest&quot;/&gt;&lt;property id=&quot;20303&quot; value=&quot;-1&quot;/&gt;&lt;property id=&quot;20307&quot; value=&quot;428&quot;/&gt;&lt;property id=&quot;20309&quot; value=&quot;-1&quot;/&gt;&lt;/object&gt;&lt;object type=&quot;3&quot; unique_id=&quot;49533&quot;&gt;&lt;property id=&quot;20148&quot; value=&quot;5&quot;/&gt;&lt;property id=&quot;20300&quot; value=&quot;Slide 13&quot;/&gt;&lt;property id=&quot;20301&quot; value=&quot;Isolated Avionics Box&quot;/&gt;&lt;property id=&quot;20303&quot; value=&quot;-1&quot;/&gt;&lt;property id=&quot;20307&quot; value=&quot;429&quot;/&gt;&lt;property id=&quot;20309&quot; value=&quot;-1&quot;/&gt;&lt;/object&gt;&lt;object type=&quot;3&quot; unique_id=&quot;49534&quot;&gt;&lt;property id=&quot;20148&quot; value=&quot;5&quot;/&gt;&lt;property id=&quot;20300&quot; value=&quot;Slide 14&quot;/&gt;&lt;property id=&quot;20301&quot; value=&quot;Hardmounted Systems&quot;/&gt;&lt;property id=&quot;20303&quot; value=&quot;-1&quot;/&gt;&lt;property id=&quot;20307&quot; value=&quot;430&quot;/&gt;&lt;property id=&quot;20309&quot; value=&quot;-1&quot;/&gt;&lt;/object&gt;&lt;object type=&quot;3&quot; unique_id=&quot;49685&quot;&gt;&lt;property id=&quot;20148&quot; value=&quot;5&quot;/&gt;&lt;property id=&quot;20300&quot; value=&quot;Slide 18&quot;/&gt;&lt;property id=&quot;20301&quot; value=&quot;Derivation (cont.) &quot;/&gt;&lt;property id=&quot;20303&quot; value=&quot;-1&quot;/&gt;&lt;property id=&quot;20307&quot; value=&quot;431&quot;/&gt;&lt;property id=&quot;20309&quot; value=&quot;-1&quot;/&gt;&lt;/object&gt;&lt;object type=&quot;3&quot; unique_id=&quot;50609&quot;&gt;&lt;property id=&quot;20148&quot; value=&quot;5&quot;/&gt;&lt;property id=&quot;20300&quot; value=&quot;Slide 20&quot;/&gt;&lt;property id=&quot;20301&quot; value=&quot;SDOF Example &quot;/&gt;&lt;property id=&quot;20303&quot; value=&quot;-1&quot;/&gt;&lt;property id=&quot;20307&quot; value=&quot;432&quot;/&gt;&lt;property id=&quot;20309&quot; value=&quot;-1&quot;/&gt;&lt;/object&gt;&lt;object type=&quot;3&quot; unique_id=&quot;50611&quot;&gt;&lt;property id=&quot;20148&quot; value=&quot;5&quot;/&gt;&lt;property id=&quot;20300&quot; value=&quot;Slide 25&quot;/&gt;&lt;property id=&quot;20301&quot; value=&quot;Summary of Three Cases&quot;/&gt;&lt;property id=&quot;20303&quot; value=&quot;-1&quot;/&gt;&lt;property id=&quot;20307&quot; value=&quot;434&quot;/&gt;&lt;property id=&quot;20309&quot; value=&quot;-1&quot;/&gt;&lt;/object&gt;&lt;object type=&quot;3&quot; unique_id=&quot;50612&quot;&gt;&lt;property id=&quot;20148&quot; value=&quot;5&quot;/&gt;&lt;property id=&quot;20300&quot; value=&quot;Slide 27&quot;/&gt;&lt;property id=&quot;20301&quot; value=&quot;SRS Plot&quot;/&gt;&lt;property id=&quot;20303&quot; value=&quot;-1&quot;/&gt;&lt;property id=&quot;20307&quot; value=&quot;435&quot;/&gt;&lt;property id=&quot;20309&quot; value=&quot;-1&quot;/&gt;&lt;/object&gt;&lt;object type=&quot;3&quot; unique_id=&quot;50684&quot;&gt;&lt;property id=&quot;20148&quot; value=&quot;5&quot;/&gt;&lt;property id=&quot;20300&quot; value=&quot;Slide 23&quot;/&gt;&lt;property id=&quot;20301&quot; value=&quot;SDOF Response 80 Hz&quot;/&gt;&lt;property id=&quot;20303&quot; value=&quot;-1&quot;/&gt;&lt;property id=&quot;20307&quot; value=&quot;436&quot;/&gt;&lt;property id=&quot;20309&quot; value=&quot;-1&quot;/&gt;&lt;/object&gt;&lt;object type=&quot;3&quot; unique_id=&quot;50685&quot;&gt;&lt;property id=&quot;20148&quot; value=&quot;5&quot;/&gt;&lt;property id=&quot;20300&quot; value=&quot;Slide 24&quot;/&gt;&lt;property id=&quot;20301&quot; value=&quot;SDOF Response 500 Hz&quot;/&gt;&lt;property id=&quot;20303&quot; value=&quot;-1&quot;/&gt;&lt;property id=&quot;20307&quot; value=&quot;437&quot;/&gt;&lt;property id=&quot;20309&quot; value=&quot;-1&quot;/&gt;&lt;/object&gt;&lt;object type=&quot;3&quot; unique_id=&quot;51212&quot;&gt;&lt;property id=&quot;20148&quot; value=&quot;5&quot;/&gt;&lt;property id=&quot;20300&quot; value=&quot;Slide 21&quot;/&gt;&lt;property id=&quot;20301&quot; value=&quot;halfsine.m - time history&quot;/&gt;&lt;property id=&quot;20303&quot; value=&quot;-1&quot;/&gt;&lt;property id=&quot;20307&quot; value=&quot;439&quot;/&gt;&lt;property id=&quot;20309&quot; value=&quot;-1&quot;/&gt;&lt;/object&gt;&lt;object type=&quot;3&quot; unique_id=&quot;51463&quot;&gt;&lt;property id=&quot;20148&quot; value=&quot;5&quot;/&gt;&lt;property id=&quot;20300&quot; value=&quot;Slide 8&quot;/&gt;&lt;property id=&quot;20301&quot; value=&quot;SDOF Response Video&quot;/&gt;&lt;property id=&quot;20303&quot; value=&quot;-1&quot;/&gt;&lt;property id=&quot;20307&quot; value=&quot;440&quot;/&gt;&lt;property id=&quot;20309&quot; value=&quot;-1&quot;/&gt;&lt;/object&gt;&lt;/object&gt;&lt;object type=&quot;10&quot; unique_id=&quot;10469&quot;&gt;&lt;object type=&quot;11&quot; unique_id=&quot;10470&quot;&gt;&lt;property id=&quot;20180&quot; value=&quot;0&quot;/&gt;&lt;property id=&quot;20181&quot; value=&quot;1浥䘌಍⻀శ⌐&quot;/&gt;&lt;property id=&quot;20182&quot; value=&quot;0&quot;/&gt;&lt;property id=&quot;20183&quot; value=&quot;1&quot;/&gt;&lt;/object&gt;&lt;object type=&quot;13&quot; unique_id=&quot;10840&quot;&gt;&lt;/object&gt;&lt;object type=&quot;12&quot; unique_id=&quot;15016&quot;&gt;&lt;/object&gt;&lt;/object&gt;&lt;object type=&quot;4&quot; unique_id=&quot;10471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AC508F-AE0A-4983-BFAC-F8F8A0397610}&quot;/&gt;&lt;filename val=&quot;C:\Users\TOMIRV~1\AppData\Local\Temp\PR\data\asimages\{BBAC508F-AE0A-4983-BFAC-F8F8A0397610}.png&quot;/&gt;&lt;hasEffects val=&quot;1&quot;/&gt;&lt;left val=&quot;101.28&quot;/&gt;&lt;top val=&quot;155.28&quot;/&gt;&lt;width val=&quot;502.8&quot;/&gt;&lt;height val=&quot;220.8&quot;/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37793</TotalTime>
  <Words>1140</Words>
  <Application>Microsoft Office PowerPoint</Application>
  <PresentationFormat>On-screen Show (4:3)</PresentationFormat>
  <Paragraphs>269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tirvine</cp:lastModifiedBy>
  <cp:revision>1017</cp:revision>
  <dcterms:created xsi:type="dcterms:W3CDTF">2010-11-01T13:18:21Z</dcterms:created>
  <dcterms:modified xsi:type="dcterms:W3CDTF">2015-10-25T01:27:28Z</dcterms:modified>
</cp:coreProperties>
</file>