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5" r:id="rId3"/>
  </p:sldMasterIdLst>
  <p:notesMasterIdLst>
    <p:notesMasterId r:id="rId23"/>
  </p:notesMasterIdLst>
  <p:sldIdLst>
    <p:sldId id="267" r:id="rId4"/>
    <p:sldId id="284" r:id="rId5"/>
    <p:sldId id="302" r:id="rId6"/>
    <p:sldId id="285" r:id="rId7"/>
    <p:sldId id="286" r:id="rId8"/>
    <p:sldId id="287" r:id="rId9"/>
    <p:sldId id="288" r:id="rId10"/>
    <p:sldId id="289" r:id="rId11"/>
    <p:sldId id="290" r:id="rId12"/>
    <p:sldId id="303" r:id="rId13"/>
    <p:sldId id="305" r:id="rId14"/>
    <p:sldId id="304" r:id="rId15"/>
    <p:sldId id="291" r:id="rId16"/>
    <p:sldId id="292" r:id="rId17"/>
    <p:sldId id="293" r:id="rId18"/>
    <p:sldId id="306" r:id="rId19"/>
    <p:sldId id="307" r:id="rId20"/>
    <p:sldId id="308" r:id="rId21"/>
    <p:sldId id="3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D9F1FF"/>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3" autoAdjust="0"/>
    <p:restoredTop sz="91989" autoAdjust="0"/>
  </p:normalViewPr>
  <p:slideViewPr>
    <p:cSldViewPr snapToGrid="0">
      <p:cViewPr varScale="1">
        <p:scale>
          <a:sx n="77" d="100"/>
          <a:sy n="77" d="100"/>
        </p:scale>
        <p:origin x="108" y="2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1762E-0453-45A1-920A-10C153E9DF33}" type="datetimeFigureOut">
              <a:rPr lang="en-US" smtClean="0"/>
              <a:t>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FC3CF-350C-406C-9DF1-A1513D81DAB8}" type="slidenum">
              <a:rPr lang="en-US" smtClean="0"/>
              <a:t>‹#›</a:t>
            </a:fld>
            <a:endParaRPr lang="en-US"/>
          </a:p>
        </p:txBody>
      </p:sp>
    </p:spTree>
    <p:extLst>
      <p:ext uri="{BB962C8B-B14F-4D97-AF65-F5344CB8AC3E}">
        <p14:creationId xmlns:p14="http://schemas.microsoft.com/office/powerpoint/2010/main" val="81672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3">
            <a:extLst>
              <a:ext uri="{FF2B5EF4-FFF2-40B4-BE49-F238E27FC236}">
                <a16:creationId xmlns:a16="http://schemas.microsoft.com/office/drawing/2014/main" id="{5F556208-0D28-4722-8C34-C8C1CF93A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kumimoji="1" sz="2400">
                <a:solidFill>
                  <a:schemeClr val="bg2"/>
                </a:solidFill>
                <a:latin typeface="Arial" panose="020B0604020202020204" pitchFamily="34" charset="0"/>
              </a:defRPr>
            </a:lvl1pPr>
            <a:lvl2pPr marL="742950" indent="-285750" defTabSz="933450">
              <a:defRPr kumimoji="1" sz="2400">
                <a:solidFill>
                  <a:schemeClr val="bg2"/>
                </a:solidFill>
                <a:latin typeface="Arial" panose="020B0604020202020204" pitchFamily="34" charset="0"/>
              </a:defRPr>
            </a:lvl2pPr>
            <a:lvl3pPr marL="1143000" indent="-228600" defTabSz="933450">
              <a:defRPr kumimoji="1" sz="2400">
                <a:solidFill>
                  <a:schemeClr val="bg2"/>
                </a:solidFill>
                <a:latin typeface="Arial" panose="020B0604020202020204" pitchFamily="34" charset="0"/>
              </a:defRPr>
            </a:lvl3pPr>
            <a:lvl4pPr marL="1600200" indent="-228600" defTabSz="933450">
              <a:defRPr kumimoji="1" sz="2400">
                <a:solidFill>
                  <a:schemeClr val="bg2"/>
                </a:solidFill>
                <a:latin typeface="Arial" panose="020B0604020202020204" pitchFamily="34" charset="0"/>
              </a:defRPr>
            </a:lvl4pPr>
            <a:lvl5pPr marL="2057400" indent="-228600" defTabSz="933450">
              <a:defRPr kumimoji="1" sz="2400">
                <a:solidFill>
                  <a:schemeClr val="bg2"/>
                </a:solidFill>
                <a:latin typeface="Arial" panose="020B0604020202020204" pitchFamily="34" charset="0"/>
              </a:defRPr>
            </a:lvl5pPr>
            <a:lvl6pPr marL="2514600" indent="-228600" defTabSz="933450" eaLnBrk="0" fontAlgn="base" hangingPunct="0">
              <a:spcBef>
                <a:spcPct val="0"/>
              </a:spcBef>
              <a:spcAft>
                <a:spcPct val="0"/>
              </a:spcAft>
              <a:defRPr kumimoji="1" sz="2400">
                <a:solidFill>
                  <a:schemeClr val="bg2"/>
                </a:solidFill>
                <a:latin typeface="Arial" panose="020B0604020202020204" pitchFamily="34" charset="0"/>
              </a:defRPr>
            </a:lvl6pPr>
            <a:lvl7pPr marL="2971800" indent="-228600" defTabSz="933450" eaLnBrk="0" fontAlgn="base" hangingPunct="0">
              <a:spcBef>
                <a:spcPct val="0"/>
              </a:spcBef>
              <a:spcAft>
                <a:spcPct val="0"/>
              </a:spcAft>
              <a:defRPr kumimoji="1" sz="2400">
                <a:solidFill>
                  <a:schemeClr val="bg2"/>
                </a:solidFill>
                <a:latin typeface="Arial" panose="020B0604020202020204" pitchFamily="34" charset="0"/>
              </a:defRPr>
            </a:lvl7pPr>
            <a:lvl8pPr marL="3429000" indent="-228600" defTabSz="933450" eaLnBrk="0" fontAlgn="base" hangingPunct="0">
              <a:spcBef>
                <a:spcPct val="0"/>
              </a:spcBef>
              <a:spcAft>
                <a:spcPct val="0"/>
              </a:spcAft>
              <a:defRPr kumimoji="1" sz="2400">
                <a:solidFill>
                  <a:schemeClr val="bg2"/>
                </a:solidFill>
                <a:latin typeface="Arial" panose="020B0604020202020204" pitchFamily="34" charset="0"/>
              </a:defRPr>
            </a:lvl8pPr>
            <a:lvl9pPr marL="3886200" indent="-228600" defTabSz="933450" eaLnBrk="0" fontAlgn="base" hangingPunct="0">
              <a:spcBef>
                <a:spcPct val="0"/>
              </a:spcBef>
              <a:spcAft>
                <a:spcPct val="0"/>
              </a:spcAft>
              <a:defRPr kumimoji="1" sz="2400">
                <a:solidFill>
                  <a:schemeClr val="bg2"/>
                </a:solidFill>
                <a:latin typeface="Arial" panose="020B0604020202020204" pitchFamily="34" charset="0"/>
              </a:defRPr>
            </a:lvl9pPr>
          </a:lstStyle>
          <a:p>
            <a:pPr marL="0" marR="0" lvl="0" indent="0" algn="r" defTabSz="933450" rtl="0" eaLnBrk="0" fontAlgn="base" latinLnBrk="0" hangingPunct="0">
              <a:lnSpc>
                <a:spcPct val="100000"/>
              </a:lnSpc>
              <a:spcBef>
                <a:spcPct val="0"/>
              </a:spcBef>
              <a:spcAft>
                <a:spcPct val="0"/>
              </a:spcAft>
              <a:buClrTx/>
              <a:buSzTx/>
              <a:buFontTx/>
              <a:buNone/>
              <a:tabLst/>
              <a:defRPr/>
            </a:pPr>
            <a:fld id="{9A4D9A57-C77C-4F35-8FE4-C7FA4BAE65A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45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3" name="Rectangle 2">
            <a:extLst>
              <a:ext uri="{FF2B5EF4-FFF2-40B4-BE49-F238E27FC236}">
                <a16:creationId xmlns:a16="http://schemas.microsoft.com/office/drawing/2014/main" id="{111F32C6-0844-4B1F-A850-05E396F2C2D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5991A918-C76C-4521-B8FD-F11CCDB92A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8709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57F7AC-F0D7-4E73-A543-9D8132617E21}"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380319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7F7AC-F0D7-4E73-A543-9D8132617E21}"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333365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7F7AC-F0D7-4E73-A543-9D8132617E21}"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30116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A83D92F-0138-473D-9DF4-370450E56DD9}"/>
              </a:ext>
            </a:extLst>
          </p:cNvPr>
          <p:cNvSpPr>
            <a:spLocks noGrp="1" noChangeArrowheads="1"/>
          </p:cNvSpPr>
          <p:nvPr>
            <p:ph type="dt" sz="half" idx="10"/>
          </p:nvPr>
        </p:nvSpPr>
        <p:spPr>
          <a:ln/>
        </p:spPr>
        <p:txBody>
          <a:bodyPr/>
          <a:lstStyle>
            <a:lvl1pPr>
              <a:defRPr/>
            </a:lvl1pPr>
          </a:lstStyle>
          <a:p>
            <a:pPr eaLnBrk="0" fontAlgn="base" hangingPunct="0">
              <a:spcBef>
                <a:spcPct val="0"/>
              </a:spcBef>
              <a:spcAft>
                <a:spcPct val="0"/>
              </a:spcAft>
              <a:defRPr/>
            </a:pPr>
            <a:endParaRPr kumimoji="1" lang="en-US">
              <a:solidFill>
                <a:srgbClr val="FF9966"/>
              </a:solidFill>
            </a:endParaRPr>
          </a:p>
        </p:txBody>
      </p:sp>
      <p:sp>
        <p:nvSpPr>
          <p:cNvPr id="5" name="Rectangle 6">
            <a:extLst>
              <a:ext uri="{FF2B5EF4-FFF2-40B4-BE49-F238E27FC236}">
                <a16:creationId xmlns:a16="http://schemas.microsoft.com/office/drawing/2014/main" id="{663F66EA-457F-48D4-ACCD-5F77FCD78A46}"/>
              </a:ext>
            </a:extLst>
          </p:cNvPr>
          <p:cNvSpPr>
            <a:spLocks noGrp="1" noChangeArrowheads="1"/>
          </p:cNvSpPr>
          <p:nvPr>
            <p:ph type="ftr" sz="quarter" idx="11"/>
          </p:nvPr>
        </p:nvSpPr>
        <p:spPr>
          <a:ln/>
        </p:spPr>
        <p:txBody>
          <a:bodyPr/>
          <a:lstStyle>
            <a:lvl1pPr>
              <a:defRPr/>
            </a:lvl1pPr>
          </a:lstStyle>
          <a:p>
            <a:pPr eaLnBrk="0" fontAlgn="base" hangingPunct="0">
              <a:spcBef>
                <a:spcPct val="0"/>
              </a:spcBef>
              <a:spcAft>
                <a:spcPct val="0"/>
              </a:spcAft>
              <a:defRPr/>
            </a:pPr>
            <a:endParaRPr kumimoji="1" lang="en-US">
              <a:solidFill>
                <a:srgbClr val="FF9966"/>
              </a:solidFill>
            </a:endParaRPr>
          </a:p>
        </p:txBody>
      </p:sp>
      <p:sp>
        <p:nvSpPr>
          <p:cNvPr id="6" name="Rectangle 7">
            <a:extLst>
              <a:ext uri="{FF2B5EF4-FFF2-40B4-BE49-F238E27FC236}">
                <a16:creationId xmlns:a16="http://schemas.microsoft.com/office/drawing/2014/main" id="{0A165350-FDEB-4387-BDB2-D04E0460D080}"/>
              </a:ext>
            </a:extLst>
          </p:cNvPr>
          <p:cNvSpPr>
            <a:spLocks noGrp="1" noChangeArrowheads="1"/>
          </p:cNvSpPr>
          <p:nvPr>
            <p:ph type="sldNum" sz="quarter" idx="12"/>
          </p:nvPr>
        </p:nvSpPr>
        <p:spPr>
          <a:ln/>
        </p:spPr>
        <p:txBody>
          <a:bodyPr/>
          <a:lstStyle>
            <a:lvl1pPr>
              <a:defRPr/>
            </a:lvl1pPr>
          </a:lstStyle>
          <a:p>
            <a:pPr eaLnBrk="0" fontAlgn="base" hangingPunct="0">
              <a:spcBef>
                <a:spcPct val="0"/>
              </a:spcBef>
              <a:spcAft>
                <a:spcPct val="0"/>
              </a:spcAft>
            </a:pPr>
            <a:fld id="{584B53FD-A813-4834-AE19-3D5C3E768641}" type="slidenum">
              <a:rPr kumimoji="1" lang="en-US" altLang="en-US" smtClean="0">
                <a:solidFill>
                  <a:srgbClr val="010000"/>
                </a:solidFill>
              </a:rPr>
              <a:pPr eaLnBrk="0" fontAlgn="base" hangingPunct="0">
                <a:spcBef>
                  <a:spcPct val="0"/>
                </a:spcBef>
                <a:spcAft>
                  <a:spcPct val="0"/>
                </a:spcAft>
              </a:pPr>
              <a:t>‹#›</a:t>
            </a:fld>
            <a:endParaRPr kumimoji="1" lang="en-US" altLang="en-US">
              <a:solidFill>
                <a:srgbClr val="010000"/>
              </a:solidFill>
            </a:endParaRPr>
          </a:p>
        </p:txBody>
      </p:sp>
    </p:spTree>
    <p:extLst>
      <p:ext uri="{BB962C8B-B14F-4D97-AF65-F5344CB8AC3E}">
        <p14:creationId xmlns:p14="http://schemas.microsoft.com/office/powerpoint/2010/main" val="43497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7F7AC-F0D7-4E73-A543-9D8132617E21}"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30370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57F7AC-F0D7-4E73-A543-9D8132617E21}"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76967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57F7AC-F0D7-4E73-A543-9D8132617E21}"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33210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57F7AC-F0D7-4E73-A543-9D8132617E21}" type="datetimeFigureOut">
              <a:rPr lang="en-US" smtClean="0"/>
              <a:t>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256826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57F7AC-F0D7-4E73-A543-9D8132617E21}" type="datetimeFigureOut">
              <a:rPr lang="en-US" smtClean="0"/>
              <a:t>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82087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7F7AC-F0D7-4E73-A543-9D8132617E21}" type="datetimeFigureOut">
              <a:rPr lang="en-US" smtClean="0"/>
              <a:t>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89333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57F7AC-F0D7-4E73-A543-9D8132617E21}"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209596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57F7AC-F0D7-4E73-A543-9D8132617E21}"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42579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7F7AC-F0D7-4E73-A543-9D8132617E21}" type="datetimeFigureOut">
              <a:rPr lang="en-US" smtClean="0"/>
              <a:t>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5D2AD-2242-4916-B579-32B19DBCD320}" type="slidenum">
              <a:rPr lang="en-US" smtClean="0"/>
              <a:t>‹#›</a:t>
            </a:fld>
            <a:endParaRPr lang="en-US"/>
          </a:p>
        </p:txBody>
      </p:sp>
    </p:spTree>
    <p:extLst>
      <p:ext uri="{BB962C8B-B14F-4D97-AF65-F5344CB8AC3E}">
        <p14:creationId xmlns:p14="http://schemas.microsoft.com/office/powerpoint/2010/main" val="2414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4" descr="SCLV_Banner.jpg"/>
          <p:cNvPicPr>
            <a:picLocks noChangeAspect="1"/>
          </p:cNvPicPr>
          <p:nvPr userDrawn="1"/>
        </p:nvPicPr>
        <p:blipFill>
          <a:blip r:embed="rId2" cstate="print"/>
          <a:srcRect/>
          <a:stretch>
            <a:fillRect/>
          </a:stretch>
        </p:blipFill>
        <p:spPr bwMode="auto">
          <a:xfrm>
            <a:off x="0" y="100014"/>
            <a:ext cx="12192000" cy="2560637"/>
          </a:xfrm>
          <a:prstGeom prst="rect">
            <a:avLst/>
          </a:prstGeom>
          <a:noFill/>
          <a:ln w="9525">
            <a:noFill/>
            <a:miter lim="800000"/>
            <a:headEnd/>
            <a:tailEnd/>
          </a:ln>
        </p:spPr>
      </p:pic>
      <p:sp>
        <p:nvSpPr>
          <p:cNvPr id="8" name="TextBox 7"/>
          <p:cNvSpPr txBox="1"/>
          <p:nvPr userDrawn="1"/>
        </p:nvSpPr>
        <p:spPr>
          <a:xfrm>
            <a:off x="5573184" y="6459538"/>
            <a:ext cx="1016000" cy="215900"/>
          </a:xfrm>
          <a:prstGeom prst="rect">
            <a:avLst/>
          </a:prstGeom>
          <a:noFill/>
        </p:spPr>
        <p:txBody>
          <a:bodyPr>
            <a:spAutoFit/>
          </a:bodyPr>
          <a:lstStyle/>
          <a:p>
            <a:pPr algn="ctr">
              <a:defRPr/>
            </a:pPr>
            <a:fld id="{4C480972-2BED-4CB6-9BED-C80F5E54C834}" type="slidenum">
              <a:rPr kumimoji="0" lang="en-US" sz="800">
                <a:solidFill>
                  <a:prstClr val="black"/>
                </a:solidFill>
                <a:latin typeface="Arial" pitchFamily="-110" charset="0"/>
                <a:ea typeface="ＭＳ Ｐゴシック" pitchFamily="-110" charset="-128"/>
                <a:cs typeface="ＭＳ Ｐゴシック" pitchFamily="-110" charset="-128"/>
              </a:rPr>
              <a:pPr algn="ctr">
                <a:defRPr/>
              </a:pPr>
              <a:t>‹#›</a:t>
            </a:fld>
            <a:endParaRPr kumimoji="0" lang="en-US" sz="800" dirty="0">
              <a:solidFill>
                <a:prstClr val="black"/>
              </a:solidFill>
              <a:latin typeface="Arial" pitchFamily="-110" charset="0"/>
              <a:ea typeface="ＭＳ Ｐゴシック" pitchFamily="-110" charset="-128"/>
              <a:cs typeface="ＭＳ Ｐゴシック" pitchFamily="-110" charset="-128"/>
            </a:endParaRPr>
          </a:p>
        </p:txBody>
      </p:sp>
      <p:pic>
        <p:nvPicPr>
          <p:cNvPr id="3076" name="Picture 58" descr="AeroLogo_208_notag3"/>
          <p:cNvPicPr>
            <a:picLocks noChangeAspect="1" noChangeArrowheads="1"/>
          </p:cNvPicPr>
          <p:nvPr userDrawn="1"/>
        </p:nvPicPr>
        <p:blipFill>
          <a:blip r:embed="rId3" cstate="print"/>
          <a:srcRect/>
          <a:stretch>
            <a:fillRect/>
          </a:stretch>
        </p:blipFill>
        <p:spPr bwMode="auto">
          <a:xfrm>
            <a:off x="9586384" y="6361113"/>
            <a:ext cx="2123016" cy="374650"/>
          </a:xfrm>
          <a:prstGeom prst="rect">
            <a:avLst/>
          </a:prstGeom>
          <a:noFill/>
          <a:ln w="9525">
            <a:noFill/>
            <a:miter lim="800000"/>
            <a:headEnd/>
            <a:tailEnd/>
          </a:ln>
        </p:spPr>
      </p:pic>
    </p:spTree>
    <p:extLst>
      <p:ext uri="{BB962C8B-B14F-4D97-AF65-F5344CB8AC3E}">
        <p14:creationId xmlns:p14="http://schemas.microsoft.com/office/powerpoint/2010/main" val="2797146414"/>
      </p:ext>
    </p:extLst>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kern="12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801F8810-BC24-4638-A150-2DD969A15343}"/>
              </a:ext>
            </a:extLst>
          </p:cNvPr>
          <p:cNvSpPr>
            <a:spLocks noGrp="1" noChangeArrowheads="1"/>
          </p:cNvSpPr>
          <p:nvPr>
            <p:ph type="body" idx="1"/>
          </p:nvPr>
        </p:nvSpPr>
        <p:spPr bwMode="auto">
          <a:xfrm>
            <a:off x="4165600" y="1981200"/>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79D9B1E1-09CA-4A98-A3AD-146DF65547E5}"/>
              </a:ext>
            </a:extLst>
          </p:cNvPr>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hlink"/>
                </a:solidFill>
              </a:defRPr>
            </a:lvl1pPr>
          </a:lstStyle>
          <a:p>
            <a:pPr>
              <a:defRPr/>
            </a:pPr>
            <a:endParaRPr lang="en-US"/>
          </a:p>
        </p:txBody>
      </p:sp>
      <p:sp>
        <p:nvSpPr>
          <p:cNvPr id="1030" name="Rectangle 6">
            <a:extLst>
              <a:ext uri="{FF2B5EF4-FFF2-40B4-BE49-F238E27FC236}">
                <a16:creationId xmlns:a16="http://schemas.microsoft.com/office/drawing/2014/main" id="{A39F19B8-1368-4038-83CD-5673D8C4AF4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hlink"/>
                </a:solidFill>
              </a:defRPr>
            </a:lvl1pPr>
          </a:lstStyle>
          <a:p>
            <a:pPr>
              <a:defRPr/>
            </a:pPr>
            <a:endParaRPr lang="en-US"/>
          </a:p>
        </p:txBody>
      </p:sp>
      <p:sp>
        <p:nvSpPr>
          <p:cNvPr id="1031" name="Rectangle 7">
            <a:extLst>
              <a:ext uri="{FF2B5EF4-FFF2-40B4-BE49-F238E27FC236}">
                <a16:creationId xmlns:a16="http://schemas.microsoft.com/office/drawing/2014/main" id="{FB8784A4-BAE1-480F-A8EB-F98407316EF4}"/>
              </a:ext>
            </a:extLst>
          </p:cNvPr>
          <p:cNvSpPr>
            <a:spLocks noGrp="1" noChangeArrowheads="1"/>
          </p:cNvSpPr>
          <p:nvPr>
            <p:ph type="sldNum" sz="quarter" idx="4"/>
          </p:nvPr>
        </p:nvSpPr>
        <p:spPr bwMode="auto">
          <a:xfrm>
            <a:off x="93472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02F29CFD-A129-43A9-9E4F-AE119CCDA2AF}" type="slidenum">
              <a:rPr lang="en-US" altLang="en-US"/>
              <a:pPr/>
              <a:t>‹#›</a:t>
            </a:fld>
            <a:endParaRPr lang="en-US" altLang="en-US"/>
          </a:p>
        </p:txBody>
      </p:sp>
    </p:spTree>
    <p:extLst>
      <p:ext uri="{BB962C8B-B14F-4D97-AF65-F5344CB8AC3E}">
        <p14:creationId xmlns:p14="http://schemas.microsoft.com/office/powerpoint/2010/main" val="765966"/>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rtl="0" eaLnBrk="0" fontAlgn="base" hangingPunct="0">
        <a:lnSpc>
          <a:spcPct val="70000"/>
        </a:lnSpc>
        <a:spcBef>
          <a:spcPct val="0"/>
        </a:spcBef>
        <a:spcAft>
          <a:spcPct val="0"/>
        </a:spcAft>
        <a:defRPr kumimoji="1" sz="2400" b="1">
          <a:solidFill>
            <a:srgbClr val="009999"/>
          </a:solidFill>
          <a:latin typeface="+mj-lt"/>
          <a:ea typeface="+mj-ea"/>
          <a:cs typeface="+mj-cs"/>
        </a:defRPr>
      </a:lvl1pPr>
      <a:lvl2pPr algn="l" rtl="0" eaLnBrk="0" fontAlgn="base" hangingPunct="0">
        <a:lnSpc>
          <a:spcPct val="70000"/>
        </a:lnSpc>
        <a:spcBef>
          <a:spcPct val="0"/>
        </a:spcBef>
        <a:spcAft>
          <a:spcPct val="0"/>
        </a:spcAft>
        <a:defRPr kumimoji="1" sz="2400" b="1">
          <a:solidFill>
            <a:srgbClr val="009999"/>
          </a:solidFill>
          <a:latin typeface="Arial" pitchFamily="34" charset="0"/>
        </a:defRPr>
      </a:lvl2pPr>
      <a:lvl3pPr algn="l" rtl="0" eaLnBrk="0" fontAlgn="base" hangingPunct="0">
        <a:lnSpc>
          <a:spcPct val="70000"/>
        </a:lnSpc>
        <a:spcBef>
          <a:spcPct val="0"/>
        </a:spcBef>
        <a:spcAft>
          <a:spcPct val="0"/>
        </a:spcAft>
        <a:defRPr kumimoji="1" sz="2400" b="1">
          <a:solidFill>
            <a:srgbClr val="009999"/>
          </a:solidFill>
          <a:latin typeface="Arial" pitchFamily="34" charset="0"/>
        </a:defRPr>
      </a:lvl3pPr>
      <a:lvl4pPr algn="l" rtl="0" eaLnBrk="0" fontAlgn="base" hangingPunct="0">
        <a:lnSpc>
          <a:spcPct val="70000"/>
        </a:lnSpc>
        <a:spcBef>
          <a:spcPct val="0"/>
        </a:spcBef>
        <a:spcAft>
          <a:spcPct val="0"/>
        </a:spcAft>
        <a:defRPr kumimoji="1" sz="2400" b="1">
          <a:solidFill>
            <a:srgbClr val="009999"/>
          </a:solidFill>
          <a:latin typeface="Arial" pitchFamily="34" charset="0"/>
        </a:defRPr>
      </a:lvl4pPr>
      <a:lvl5pPr algn="l" rtl="0" eaLnBrk="0" fontAlgn="base" hangingPunct="0">
        <a:lnSpc>
          <a:spcPct val="70000"/>
        </a:lnSpc>
        <a:spcBef>
          <a:spcPct val="0"/>
        </a:spcBef>
        <a:spcAft>
          <a:spcPct val="0"/>
        </a:spcAft>
        <a:defRPr kumimoji="1" sz="2400" b="1">
          <a:solidFill>
            <a:srgbClr val="009999"/>
          </a:solidFill>
          <a:latin typeface="Arial" pitchFamily="34" charset="0"/>
        </a:defRPr>
      </a:lvl5pPr>
      <a:lvl6pPr marL="457200" algn="l" rtl="0" eaLnBrk="0" fontAlgn="base" hangingPunct="0">
        <a:lnSpc>
          <a:spcPct val="70000"/>
        </a:lnSpc>
        <a:spcBef>
          <a:spcPct val="0"/>
        </a:spcBef>
        <a:spcAft>
          <a:spcPct val="0"/>
        </a:spcAft>
        <a:defRPr kumimoji="1" sz="2400" b="1">
          <a:solidFill>
            <a:srgbClr val="009999"/>
          </a:solidFill>
          <a:latin typeface="Arial" pitchFamily="34" charset="0"/>
        </a:defRPr>
      </a:lvl6pPr>
      <a:lvl7pPr marL="914400" algn="l" rtl="0" eaLnBrk="0" fontAlgn="base" hangingPunct="0">
        <a:lnSpc>
          <a:spcPct val="70000"/>
        </a:lnSpc>
        <a:spcBef>
          <a:spcPct val="0"/>
        </a:spcBef>
        <a:spcAft>
          <a:spcPct val="0"/>
        </a:spcAft>
        <a:defRPr kumimoji="1" sz="2400" b="1">
          <a:solidFill>
            <a:srgbClr val="009999"/>
          </a:solidFill>
          <a:latin typeface="Arial" pitchFamily="34" charset="0"/>
        </a:defRPr>
      </a:lvl7pPr>
      <a:lvl8pPr marL="1371600" algn="l" rtl="0" eaLnBrk="0" fontAlgn="base" hangingPunct="0">
        <a:lnSpc>
          <a:spcPct val="70000"/>
        </a:lnSpc>
        <a:spcBef>
          <a:spcPct val="0"/>
        </a:spcBef>
        <a:spcAft>
          <a:spcPct val="0"/>
        </a:spcAft>
        <a:defRPr kumimoji="1" sz="2400" b="1">
          <a:solidFill>
            <a:srgbClr val="009999"/>
          </a:solidFill>
          <a:latin typeface="Arial" pitchFamily="34" charset="0"/>
        </a:defRPr>
      </a:lvl8pPr>
      <a:lvl9pPr marL="1828800" algn="l" rtl="0" eaLnBrk="0" fontAlgn="base" hangingPunct="0">
        <a:lnSpc>
          <a:spcPct val="70000"/>
        </a:lnSpc>
        <a:spcBef>
          <a:spcPct val="0"/>
        </a:spcBef>
        <a:spcAft>
          <a:spcPct val="0"/>
        </a:spcAft>
        <a:defRPr kumimoji="1" sz="2400" b="1">
          <a:solidFill>
            <a:srgbClr val="009999"/>
          </a:solidFill>
          <a:latin typeface="Arial" pitchFamily="34" charset="0"/>
        </a:defRPr>
      </a:lvl9pPr>
    </p:titleStyle>
    <p:bodyStyle>
      <a:lvl1pPr marL="342900" indent="-342900" algn="l" rtl="0" eaLnBrk="0" fontAlgn="base" hangingPunct="0">
        <a:spcBef>
          <a:spcPct val="20000"/>
        </a:spcBef>
        <a:spcAft>
          <a:spcPct val="0"/>
        </a:spcAft>
        <a:buClr>
          <a:srgbClr val="003399"/>
        </a:buClr>
        <a:buSzPct val="50000"/>
        <a:buFont typeface="Monotype Sorts" pitchFamily="2" charset="2"/>
        <a:buChar char="n"/>
        <a:defRPr kumimoji="1" sz="1600" b="1">
          <a:solidFill>
            <a:schemeClr val="bg2"/>
          </a:solidFill>
          <a:latin typeface="+mn-lt"/>
          <a:ea typeface="+mn-ea"/>
          <a:cs typeface="+mn-cs"/>
        </a:defRPr>
      </a:lvl1pPr>
      <a:lvl2pPr marL="742950" indent="-285750" algn="l" rtl="0" eaLnBrk="0" fontAlgn="base" hangingPunct="0">
        <a:spcBef>
          <a:spcPct val="20000"/>
        </a:spcBef>
        <a:spcAft>
          <a:spcPct val="0"/>
        </a:spcAft>
        <a:buClr>
          <a:srgbClr val="003399"/>
        </a:buClr>
        <a:buSzPct val="75000"/>
        <a:buFont typeface="Monotype Sorts" pitchFamily="2" charset="2"/>
        <a:buChar char="u"/>
        <a:defRPr kumimoji="1" sz="1600">
          <a:solidFill>
            <a:schemeClr val="bg2"/>
          </a:solidFill>
          <a:latin typeface="+mn-lt"/>
        </a:defRPr>
      </a:lvl2pPr>
      <a:lvl3pPr marL="1143000" indent="-228600" algn="l" rtl="0" eaLnBrk="0" fontAlgn="base" hangingPunct="0">
        <a:spcBef>
          <a:spcPct val="20000"/>
        </a:spcBef>
        <a:spcAft>
          <a:spcPct val="0"/>
        </a:spcAft>
        <a:buClr>
          <a:schemeClr val="bg2"/>
        </a:buClr>
        <a:buSzPct val="65000"/>
        <a:buFont typeface="Monotype Sorts" pitchFamily="2" charset="2"/>
        <a:buChar char="F"/>
        <a:defRPr kumimoji="1" sz="1600">
          <a:solidFill>
            <a:schemeClr val="bg2"/>
          </a:solidFill>
          <a:latin typeface="+mn-lt"/>
        </a:defRPr>
      </a:lvl3pPr>
      <a:lvl4pPr marL="1600200" indent="-228600" algn="l" rtl="0" eaLnBrk="0" fontAlgn="base" hangingPunct="0">
        <a:spcBef>
          <a:spcPct val="20000"/>
        </a:spcBef>
        <a:spcAft>
          <a:spcPct val="0"/>
        </a:spcAft>
        <a:buClr>
          <a:schemeClr val="bg2"/>
        </a:buClr>
        <a:buSzPct val="100000"/>
        <a:buChar char="•"/>
        <a:defRPr kumimoji="1" sz="1600">
          <a:solidFill>
            <a:schemeClr val="bg2"/>
          </a:solidFill>
          <a:latin typeface="+mn-lt"/>
        </a:defRPr>
      </a:lvl4pPr>
      <a:lvl5pPr marL="2057400" indent="-228600" algn="l" rtl="0" eaLnBrk="0" fontAlgn="base" hangingPunct="0">
        <a:spcBef>
          <a:spcPct val="20000"/>
        </a:spcBef>
        <a:spcAft>
          <a:spcPct val="0"/>
        </a:spcAft>
        <a:buClr>
          <a:schemeClr val="bg2"/>
        </a:buClr>
        <a:buSzPct val="100000"/>
        <a:buChar char="–"/>
        <a:defRPr kumimoji="1" sz="1600">
          <a:solidFill>
            <a:schemeClr val="bg2"/>
          </a:solidFill>
          <a:latin typeface="+mn-lt"/>
        </a:defRPr>
      </a:lvl5pPr>
      <a:lvl6pPr marL="2514600" indent="-228600" algn="l" rtl="0" eaLnBrk="0" fontAlgn="base" hangingPunct="0">
        <a:spcBef>
          <a:spcPct val="20000"/>
        </a:spcBef>
        <a:spcAft>
          <a:spcPct val="0"/>
        </a:spcAft>
        <a:buClr>
          <a:schemeClr val="bg2"/>
        </a:buClr>
        <a:buSzPct val="100000"/>
        <a:buChar char="–"/>
        <a:defRPr kumimoji="1" sz="1600">
          <a:solidFill>
            <a:schemeClr val="bg2"/>
          </a:solidFill>
          <a:latin typeface="+mn-lt"/>
        </a:defRPr>
      </a:lvl6pPr>
      <a:lvl7pPr marL="2971800" indent="-228600" algn="l" rtl="0" eaLnBrk="0" fontAlgn="base" hangingPunct="0">
        <a:spcBef>
          <a:spcPct val="20000"/>
        </a:spcBef>
        <a:spcAft>
          <a:spcPct val="0"/>
        </a:spcAft>
        <a:buClr>
          <a:schemeClr val="bg2"/>
        </a:buClr>
        <a:buSzPct val="100000"/>
        <a:buChar char="–"/>
        <a:defRPr kumimoji="1" sz="1600">
          <a:solidFill>
            <a:schemeClr val="bg2"/>
          </a:solidFill>
          <a:latin typeface="+mn-lt"/>
        </a:defRPr>
      </a:lvl7pPr>
      <a:lvl8pPr marL="3429000" indent="-228600" algn="l" rtl="0" eaLnBrk="0" fontAlgn="base" hangingPunct="0">
        <a:spcBef>
          <a:spcPct val="20000"/>
        </a:spcBef>
        <a:spcAft>
          <a:spcPct val="0"/>
        </a:spcAft>
        <a:buClr>
          <a:schemeClr val="bg2"/>
        </a:buClr>
        <a:buSzPct val="100000"/>
        <a:buChar char="–"/>
        <a:defRPr kumimoji="1" sz="1600">
          <a:solidFill>
            <a:schemeClr val="bg2"/>
          </a:solidFill>
          <a:latin typeface="+mn-lt"/>
        </a:defRPr>
      </a:lvl8pPr>
      <a:lvl9pPr marL="3886200" indent="-228600" algn="l" rtl="0" eaLnBrk="0" fontAlgn="base" hangingPunct="0">
        <a:spcBef>
          <a:spcPct val="20000"/>
        </a:spcBef>
        <a:spcAft>
          <a:spcPct val="0"/>
        </a:spcAft>
        <a:buClr>
          <a:schemeClr val="bg2"/>
        </a:buClr>
        <a:buSzPct val="100000"/>
        <a:buChar char="–"/>
        <a:defRPr kumimoji="1"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342" y="1633158"/>
            <a:ext cx="8778271" cy="3416320"/>
          </a:xfrm>
          <a:prstGeom prst="rect">
            <a:avLst/>
          </a:prstGeom>
          <a:noFill/>
        </p:spPr>
        <p:txBody>
          <a:bodyPr wrap="square" rtlCol="0">
            <a:spAutoFit/>
          </a:bodyPr>
          <a:lstStyle/>
          <a:p>
            <a:pPr algn="ctr"/>
            <a:r>
              <a:rPr lang="en-US" sz="3200" b="1" dirty="0">
                <a:solidFill>
                  <a:srgbClr val="006699"/>
                </a:solidFill>
              </a:rPr>
              <a:t>Launch Vehicle Pogo, Combustion Instability </a:t>
            </a:r>
            <a:br>
              <a:rPr lang="en-US" sz="3200" b="1" dirty="0">
                <a:solidFill>
                  <a:srgbClr val="006699"/>
                </a:solidFill>
              </a:rPr>
            </a:br>
            <a:r>
              <a:rPr lang="en-US" sz="3200" b="1" dirty="0">
                <a:solidFill>
                  <a:srgbClr val="006699"/>
                </a:solidFill>
              </a:rPr>
              <a:t>and Thrust Oscillation</a:t>
            </a:r>
            <a:br>
              <a:rPr lang="en-US" sz="3200" b="1" dirty="0">
                <a:solidFill>
                  <a:srgbClr val="006699"/>
                </a:solidFill>
              </a:rPr>
            </a:br>
            <a:endParaRPr lang="en-US" sz="3200" b="1" dirty="0">
              <a:solidFill>
                <a:srgbClr val="006699"/>
              </a:solidFill>
            </a:endParaRPr>
          </a:p>
          <a:p>
            <a:pPr algn="ctr"/>
            <a:endParaRPr lang="en-US" sz="2400" b="1" dirty="0">
              <a:solidFill>
                <a:srgbClr val="006699"/>
              </a:solidFill>
            </a:endParaRPr>
          </a:p>
          <a:p>
            <a:pPr algn="ctr"/>
            <a:r>
              <a:rPr lang="en-US" sz="2400" b="1" dirty="0">
                <a:solidFill>
                  <a:srgbClr val="006699"/>
                </a:solidFill>
              </a:rPr>
              <a:t>By Tom Irvine</a:t>
            </a:r>
          </a:p>
          <a:p>
            <a:pPr algn="ctr"/>
            <a:endParaRPr lang="en-US" sz="2400" b="1" dirty="0">
              <a:solidFill>
                <a:srgbClr val="006699"/>
              </a:solidFill>
            </a:endParaRPr>
          </a:p>
          <a:p>
            <a:pPr algn="ctr"/>
            <a:endParaRPr lang="en-US" sz="2400" b="1" dirty="0">
              <a:solidFill>
                <a:srgbClr val="006699"/>
              </a:solidFill>
            </a:endParaRPr>
          </a:p>
          <a:p>
            <a:pPr algn="ctr"/>
            <a:endParaRPr lang="en-US" sz="2400" b="1" dirty="0">
              <a:solidFill>
                <a:srgbClr val="006699"/>
              </a:solidFill>
            </a:endParaRPr>
          </a:p>
        </p:txBody>
      </p:sp>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895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A02776-4AAD-416D-90F9-4629033AC8D9}"/>
              </a:ext>
            </a:extLst>
          </p:cNvPr>
          <p:cNvPicPr>
            <a:picLocks noChangeAspect="1"/>
          </p:cNvPicPr>
          <p:nvPr/>
        </p:nvPicPr>
        <p:blipFill>
          <a:blip r:embed="rId2"/>
          <a:stretch>
            <a:fillRect/>
          </a:stretch>
        </p:blipFill>
        <p:spPr>
          <a:xfrm>
            <a:off x="447315" y="114434"/>
            <a:ext cx="7844916" cy="6629132"/>
          </a:xfrm>
          <a:prstGeom prst="rect">
            <a:avLst/>
          </a:prstGeom>
        </p:spPr>
      </p:pic>
      <p:sp>
        <p:nvSpPr>
          <p:cNvPr id="8" name="TextBox 7">
            <a:extLst>
              <a:ext uri="{FF2B5EF4-FFF2-40B4-BE49-F238E27FC236}">
                <a16:creationId xmlns:a16="http://schemas.microsoft.com/office/drawing/2014/main" id="{3756DBB0-D3BB-445F-91CE-02EE973F6743}"/>
              </a:ext>
            </a:extLst>
          </p:cNvPr>
          <p:cNvSpPr txBox="1"/>
          <p:nvPr/>
        </p:nvSpPr>
        <p:spPr>
          <a:xfrm>
            <a:off x="8547196" y="343641"/>
            <a:ext cx="2575915" cy="430887"/>
          </a:xfrm>
          <a:prstGeom prst="rect">
            <a:avLst/>
          </a:prstGeom>
          <a:noFill/>
        </p:spPr>
        <p:txBody>
          <a:bodyPr wrap="square" rtlCol="0">
            <a:spAutoFit/>
          </a:bodyPr>
          <a:lstStyle/>
          <a:p>
            <a:r>
              <a:rPr lang="en-US" sz="2200" b="1" dirty="0">
                <a:solidFill>
                  <a:srgbClr val="006699"/>
                </a:solidFill>
              </a:rPr>
              <a:t>Accumulator Types</a:t>
            </a:r>
          </a:p>
        </p:txBody>
      </p:sp>
      <p:sp>
        <p:nvSpPr>
          <p:cNvPr id="10" name="Rectangle 9">
            <a:extLst>
              <a:ext uri="{FF2B5EF4-FFF2-40B4-BE49-F238E27FC236}">
                <a16:creationId xmlns:a16="http://schemas.microsoft.com/office/drawing/2014/main" id="{5CEF476A-9595-4D0F-AF5A-66388EA4CCF1}"/>
              </a:ext>
            </a:extLst>
          </p:cNvPr>
          <p:cNvSpPr/>
          <p:nvPr/>
        </p:nvSpPr>
        <p:spPr>
          <a:xfrm>
            <a:off x="8525767" y="1059324"/>
            <a:ext cx="3218918" cy="1569660"/>
          </a:xfrm>
          <a:prstGeom prst="rect">
            <a:avLst/>
          </a:prstGeom>
        </p:spPr>
        <p:txBody>
          <a:bodyPr wrap="square">
            <a:spAutoFit/>
          </a:bodyPr>
          <a:lstStyle/>
          <a:p>
            <a:pPr marL="285750" indent="-285750">
              <a:buClr>
                <a:srgbClr val="006699"/>
              </a:buClr>
              <a:buSzPct val="80000"/>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Courtesy of the Aerospace Corporation</a:t>
            </a:r>
          </a:p>
          <a:p>
            <a:pPr marL="285750" indent="-285750">
              <a:buClr>
                <a:srgbClr val="006699"/>
              </a:buClr>
              <a:buSzPct val="800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sz="1600" dirty="0">
                <a:latin typeface="Calibri" panose="020F0502020204030204" pitchFamily="34" charset="0"/>
                <a:cs typeface="Calibri" panose="020F0502020204030204" pitchFamily="34" charset="0"/>
              </a:rPr>
              <a:t>Some were proposed, others were actually used</a:t>
            </a:r>
            <a:endParaRPr lang="en-US" sz="1600" dirty="0"/>
          </a:p>
          <a:p>
            <a:pPr marL="285750" indent="-285750">
              <a:buClr>
                <a:srgbClr val="006699"/>
              </a:buClr>
              <a:buSzPct val="80000"/>
              <a:buFont typeface="Arial" panose="020B0604020202020204" pitchFamily="34" charset="0"/>
              <a:buChar char="•"/>
            </a:pPr>
            <a:endParaRPr lang="en-US" sz="1600" dirty="0"/>
          </a:p>
        </p:txBody>
      </p:sp>
    </p:spTree>
    <p:extLst>
      <p:ext uri="{BB962C8B-B14F-4D97-AF65-F5344CB8AC3E}">
        <p14:creationId xmlns:p14="http://schemas.microsoft.com/office/powerpoint/2010/main" val="247433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Combustion Instabilities</a:t>
            </a:r>
          </a:p>
        </p:txBody>
      </p:sp>
      <p:sp>
        <p:nvSpPr>
          <p:cNvPr id="7" name="TextBox 6">
            <a:extLst>
              <a:ext uri="{FF2B5EF4-FFF2-40B4-BE49-F238E27FC236}">
                <a16:creationId xmlns:a16="http://schemas.microsoft.com/office/drawing/2014/main" id="{981429FF-813D-4812-84A3-C7B5C1404F05}"/>
              </a:ext>
            </a:extLst>
          </p:cNvPr>
          <p:cNvSpPr txBox="1"/>
          <p:nvPr/>
        </p:nvSpPr>
        <p:spPr>
          <a:xfrm>
            <a:off x="526362" y="1370744"/>
            <a:ext cx="9351416" cy="460895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Combustion in a liquid rocket engine does not occur in an ideal thermodynamic manner</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Thermo-acoustic instabilities are characterized by a detrimental coupling between combustion dynamics and the acoustic modes of the combustion chamber </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The pressure, temperature, propellant flow rate, and exhaust velocity each experience fluctuations</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Propellant pump cavitation and gas entrapment in propellant flow may contribute to these fluctuations</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The pressure fluctuation can interact with the natural frequencies of the propellant feed system or the combustion chamber acoustic volume</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This interaction causes instability oscillations</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A rocket with “smooth combustion” has pressure fluctuations that do not exceed </a:t>
            </a:r>
            <a:r>
              <a:rPr lang="en-US" sz="1600" u="sng" dirty="0"/>
              <a:t>+</a:t>
            </a:r>
            <a:r>
              <a:rPr lang="en-US" sz="1600" dirty="0"/>
              <a:t>5% of the mean chamber pressure, during steady operation</a:t>
            </a:r>
          </a:p>
          <a:p>
            <a:pPr marL="285750" indent="-285750">
              <a:spcBef>
                <a:spcPts val="600"/>
              </a:spcBef>
              <a:buClr>
                <a:srgbClr val="006699"/>
              </a:buClr>
              <a:buSzPct val="80000"/>
              <a:buFont typeface="Arial" panose="020B0604020202020204" pitchFamily="34" charset="0"/>
              <a:buChar char="•"/>
            </a:pPr>
            <a:endParaRPr lang="en-US" sz="1650" dirty="0"/>
          </a:p>
        </p:txBody>
      </p:sp>
    </p:spTree>
    <p:extLst>
      <p:ext uri="{BB962C8B-B14F-4D97-AF65-F5344CB8AC3E}">
        <p14:creationId xmlns:p14="http://schemas.microsoft.com/office/powerpoint/2010/main" val="656470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Combustion Instabilities (cont)</a:t>
            </a:r>
          </a:p>
        </p:txBody>
      </p:sp>
      <p:graphicFrame>
        <p:nvGraphicFramePr>
          <p:cNvPr id="3" name="Table 2">
            <a:extLst>
              <a:ext uri="{FF2B5EF4-FFF2-40B4-BE49-F238E27FC236}">
                <a16:creationId xmlns:a16="http://schemas.microsoft.com/office/drawing/2014/main" id="{001AACEE-2046-4A47-A4A7-2A4B3CA3F0DB}"/>
              </a:ext>
            </a:extLst>
          </p:cNvPr>
          <p:cNvGraphicFramePr>
            <a:graphicFrameLocks noGrp="1"/>
          </p:cNvGraphicFramePr>
          <p:nvPr>
            <p:extLst>
              <p:ext uri="{D42A27DB-BD31-4B8C-83A1-F6EECF244321}">
                <p14:modId xmlns:p14="http://schemas.microsoft.com/office/powerpoint/2010/main" val="3739368690"/>
              </p:ext>
            </p:extLst>
          </p:nvPr>
        </p:nvGraphicFramePr>
        <p:xfrm>
          <a:off x="568117" y="1799332"/>
          <a:ext cx="10830569" cy="3259335"/>
        </p:xfrm>
        <a:graphic>
          <a:graphicData uri="http://schemas.openxmlformats.org/drawingml/2006/table">
            <a:tbl>
              <a:tblPr firstRow="1" bandRow="1">
                <a:tableStyleId>{5C22544A-7EE6-4342-B048-85BDC9FD1C3A}</a:tableStyleId>
              </a:tblPr>
              <a:tblGrid>
                <a:gridCol w="2864017">
                  <a:extLst>
                    <a:ext uri="{9D8B030D-6E8A-4147-A177-3AD203B41FA5}">
                      <a16:colId xmlns:a16="http://schemas.microsoft.com/office/drawing/2014/main" val="2279929698"/>
                    </a:ext>
                  </a:extLst>
                </a:gridCol>
                <a:gridCol w="1164920">
                  <a:extLst>
                    <a:ext uri="{9D8B030D-6E8A-4147-A177-3AD203B41FA5}">
                      <a16:colId xmlns:a16="http://schemas.microsoft.com/office/drawing/2014/main" val="91210683"/>
                    </a:ext>
                  </a:extLst>
                </a:gridCol>
                <a:gridCol w="6801632">
                  <a:extLst>
                    <a:ext uri="{9D8B030D-6E8A-4147-A177-3AD203B41FA5}">
                      <a16:colId xmlns:a16="http://schemas.microsoft.com/office/drawing/2014/main" val="3782845695"/>
                    </a:ext>
                  </a:extLst>
                </a:gridCol>
              </a:tblGrid>
              <a:tr h="834708">
                <a:tc>
                  <a:txBody>
                    <a:bodyPr/>
                    <a:lstStyle/>
                    <a:p>
                      <a:pPr marL="0" marR="0" algn="ctr">
                        <a:spcBef>
                          <a:spcPts val="600"/>
                        </a:spcBef>
                        <a:spcAft>
                          <a:spcPts val="600"/>
                        </a:spcAft>
                      </a:pPr>
                      <a:r>
                        <a:rPr lang="en-US" sz="1600">
                          <a:effectLst/>
                          <a:latin typeface="Calibri" panose="020F0502020204030204" pitchFamily="34" charset="0"/>
                          <a:ea typeface="Times New Roman" panose="02020603050405020304" pitchFamily="18" charset="0"/>
                          <a:cs typeface="Calibri" panose="020F0502020204030204" pitchFamily="34" charset="0"/>
                        </a:rPr>
                        <a:t>Type</a:t>
                      </a:r>
                    </a:p>
                    <a:p>
                      <a:pPr marL="0" marR="0" algn="ctr">
                        <a:spcBef>
                          <a:spcPts val="600"/>
                        </a:spcBef>
                        <a:spcAft>
                          <a:spcPts val="600"/>
                        </a:spcAft>
                      </a:pPr>
                      <a:r>
                        <a:rPr lang="en-US" sz="1600">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nchor="ctr"/>
                </a:tc>
                <a:tc>
                  <a:txBody>
                    <a:bodyPr/>
                    <a:lstStyle/>
                    <a:p>
                      <a:pPr marL="0" marR="0" algn="ctr">
                        <a:spcBef>
                          <a:spcPts val="600"/>
                        </a:spcBef>
                        <a:spcAft>
                          <a:spcPts val="6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Frequency Range (Hz)</a:t>
                      </a:r>
                    </a:p>
                  </a:txBody>
                  <a:tcPr marL="68580" marR="68580" marT="0" marB="0" anchor="ctr"/>
                </a:tc>
                <a:tc>
                  <a:txBody>
                    <a:bodyPr/>
                    <a:lstStyle/>
                    <a:p>
                      <a:pPr marL="0" marR="0" algn="ctr">
                        <a:spcBef>
                          <a:spcPts val="600"/>
                        </a:spcBef>
                        <a:spcAft>
                          <a:spcPts val="6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Cause Relationship</a:t>
                      </a:r>
                    </a:p>
                    <a:p>
                      <a:pPr marL="0" marR="0" algn="ctr">
                        <a:spcBef>
                          <a:spcPts val="600"/>
                        </a:spcBef>
                        <a:spcAft>
                          <a:spcPts val="6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nchor="ctr"/>
                </a:tc>
                <a:extLst>
                  <a:ext uri="{0D108BD9-81ED-4DB2-BD59-A6C34878D82A}">
                    <a16:rowId xmlns:a16="http://schemas.microsoft.com/office/drawing/2014/main" val="1323253710"/>
                  </a:ext>
                </a:extLst>
              </a:tr>
              <a:tr h="635968">
                <a:tc>
                  <a:txBody>
                    <a:bodyPr/>
                    <a:lstStyle/>
                    <a:p>
                      <a:pPr marL="0" marR="0">
                        <a:spcBef>
                          <a:spcPts val="600"/>
                        </a:spcBef>
                        <a:spcAft>
                          <a:spcPts val="6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Low frequency called chugging or system instability</a:t>
                      </a:r>
                    </a:p>
                  </a:txBody>
                  <a:tcPr marL="68580" marR="68580" marT="0" marB="0" anchor="ctr"/>
                </a:tc>
                <a:tc>
                  <a:txBody>
                    <a:bodyPr/>
                    <a:lstStyle/>
                    <a:p>
                      <a:pPr marL="0" marR="0" algn="ctr">
                        <a:spcBef>
                          <a:spcPts val="600"/>
                        </a:spcBef>
                        <a:spcAft>
                          <a:spcPts val="600"/>
                        </a:spcAft>
                      </a:pPr>
                      <a:r>
                        <a:rPr lang="en-US" sz="1600">
                          <a:effectLst/>
                          <a:latin typeface="Calibri" panose="020F0502020204030204" pitchFamily="34" charset="0"/>
                          <a:ea typeface="Times New Roman" panose="02020603050405020304" pitchFamily="18" charset="0"/>
                          <a:cs typeface="Calibri" panose="020F0502020204030204" pitchFamily="34" charset="0"/>
                        </a:rPr>
                        <a:t>10-200</a:t>
                      </a:r>
                    </a:p>
                  </a:txBody>
                  <a:tcPr marL="68580" marR="68580" marT="0" marB="0" anchor="ctr"/>
                </a:tc>
                <a:tc>
                  <a:txBody>
                    <a:bodyPr/>
                    <a:lstStyle/>
                    <a:p>
                      <a:pPr marL="0" marR="0">
                        <a:spcBef>
                          <a:spcPts val="600"/>
                        </a:spcBef>
                        <a:spcAft>
                          <a:spcPts val="6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Linked with pressure interactions between the propellant feed system and combustion chamber. May excite longitudinal vibration mode of entire vehicle.</a:t>
                      </a:r>
                    </a:p>
                  </a:txBody>
                  <a:tcPr marL="68580" marR="68580" marT="0" marB="0" anchor="ctr"/>
                </a:tc>
                <a:extLst>
                  <a:ext uri="{0D108BD9-81ED-4DB2-BD59-A6C34878D82A}">
                    <a16:rowId xmlns:a16="http://schemas.microsoft.com/office/drawing/2014/main" val="1686635809"/>
                  </a:ext>
                </a:extLst>
              </a:tr>
              <a:tr h="953951">
                <a:tc>
                  <a:txBody>
                    <a:bodyPr/>
                    <a:lstStyle/>
                    <a:p>
                      <a:pPr marL="0" marR="0">
                        <a:spcBef>
                          <a:spcPts val="600"/>
                        </a:spcBef>
                        <a:spcAft>
                          <a:spcPts val="600"/>
                        </a:spcAft>
                      </a:pPr>
                      <a:r>
                        <a:rPr lang="en-US" sz="1600">
                          <a:effectLst/>
                          <a:latin typeface="Calibri" panose="020F0502020204030204" pitchFamily="34" charset="0"/>
                          <a:ea typeface="Times New Roman" panose="02020603050405020304" pitchFamily="18" charset="0"/>
                          <a:cs typeface="Calibri" panose="020F0502020204030204" pitchFamily="34" charset="0"/>
                        </a:rPr>
                        <a:t>Intermediate frequency, called acoustical, buzzing, or entropy waves</a:t>
                      </a:r>
                    </a:p>
                  </a:txBody>
                  <a:tcPr marL="68580" marR="68580" marT="0" marB="0" anchor="ctr"/>
                </a:tc>
                <a:tc>
                  <a:txBody>
                    <a:bodyPr/>
                    <a:lstStyle/>
                    <a:p>
                      <a:pPr marL="0" marR="0" algn="ctr">
                        <a:spcBef>
                          <a:spcPts val="600"/>
                        </a:spcBef>
                        <a:spcAft>
                          <a:spcPts val="6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200-1000 </a:t>
                      </a:r>
                    </a:p>
                  </a:txBody>
                  <a:tcPr marL="68580" marR="68580" marT="0" marB="0" anchor="ctr"/>
                </a:tc>
                <a:tc>
                  <a:txBody>
                    <a:bodyPr/>
                    <a:lstStyle/>
                    <a:p>
                      <a:pPr marL="0" marR="0">
                        <a:spcBef>
                          <a:spcPts val="600"/>
                        </a:spcBef>
                        <a:spcAft>
                          <a:spcPts val="6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Linked with mechanical vibrations of propulsion structure, injector manifold flow eddies, fuel/oxidizer fluctuations, and propellant feed system resonances.</a:t>
                      </a:r>
                    </a:p>
                  </a:txBody>
                  <a:tcPr marL="68580" marR="68580" marT="0" marB="0" anchor="ctr"/>
                </a:tc>
                <a:extLst>
                  <a:ext uri="{0D108BD9-81ED-4DB2-BD59-A6C34878D82A}">
                    <a16:rowId xmlns:a16="http://schemas.microsoft.com/office/drawing/2014/main" val="3532721138"/>
                  </a:ext>
                </a:extLst>
              </a:tr>
              <a:tr h="834708">
                <a:tc>
                  <a:txBody>
                    <a:bodyPr/>
                    <a:lstStyle/>
                    <a:p>
                      <a:pPr marL="0" marR="0">
                        <a:spcBef>
                          <a:spcPts val="600"/>
                        </a:spcBef>
                        <a:spcAft>
                          <a:spcPts val="6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High frequency called screaming, screeching, or squealing</a:t>
                      </a:r>
                    </a:p>
                  </a:txBody>
                  <a:tcPr marL="68580" marR="68580" marT="0" marB="0" anchor="ctr"/>
                </a:tc>
                <a:tc>
                  <a:txBody>
                    <a:bodyPr/>
                    <a:lstStyle/>
                    <a:p>
                      <a:pPr marL="0" marR="0" algn="ctr">
                        <a:spcBef>
                          <a:spcPts val="600"/>
                        </a:spcBef>
                        <a:spcAft>
                          <a:spcPts val="6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Above 1000</a:t>
                      </a:r>
                    </a:p>
                  </a:txBody>
                  <a:tcPr marL="68580" marR="68580" marT="0" marB="0" anchor="ctr"/>
                </a:tc>
                <a:tc>
                  <a:txBody>
                    <a:bodyPr/>
                    <a:lstStyle/>
                    <a:p>
                      <a:pPr marL="0" marR="0">
                        <a:spcBef>
                          <a:spcPts val="600"/>
                        </a:spcBef>
                        <a:spcAft>
                          <a:spcPts val="6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Linked with combustion pressure waves and chamber acoustical resonance properties.</a:t>
                      </a:r>
                    </a:p>
                  </a:txBody>
                  <a:tcPr marL="68580" marR="68580" marT="0" marB="0" anchor="ctr"/>
                </a:tc>
                <a:extLst>
                  <a:ext uri="{0D108BD9-81ED-4DB2-BD59-A6C34878D82A}">
                    <a16:rowId xmlns:a16="http://schemas.microsoft.com/office/drawing/2014/main" val="910589522"/>
                  </a:ext>
                </a:extLst>
              </a:tr>
            </a:tbl>
          </a:graphicData>
        </a:graphic>
      </p:graphicFrame>
    </p:spTree>
    <p:extLst>
      <p:ext uri="{BB962C8B-B14F-4D97-AF65-F5344CB8AC3E}">
        <p14:creationId xmlns:p14="http://schemas.microsoft.com/office/powerpoint/2010/main" val="225950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C8D23-AE94-4CA1-BA72-D5C07F6640B3}"/>
              </a:ext>
            </a:extLst>
          </p:cNvPr>
          <p:cNvSpPr txBox="1"/>
          <p:nvPr/>
        </p:nvSpPr>
        <p:spPr>
          <a:xfrm>
            <a:off x="605694" y="1278852"/>
            <a:ext cx="9638122" cy="415498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Reducing the feedback from the combustion process in the main chamber to the fuel injectors can control instability</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Three design fixes are:</a:t>
            </a:r>
          </a:p>
          <a:p>
            <a:pPr marL="285750" indent="-285750">
              <a:buClr>
                <a:srgbClr val="006699"/>
              </a:buClr>
              <a:buSzPct val="80000"/>
              <a:buFont typeface="Arial" panose="020B0604020202020204" pitchFamily="34" charset="0"/>
              <a:buChar char="•"/>
            </a:pPr>
            <a:endParaRPr lang="en-US" sz="1650" dirty="0"/>
          </a:p>
          <a:p>
            <a:pPr marL="548640">
              <a:buClr>
                <a:srgbClr val="006699"/>
              </a:buClr>
              <a:buSzPct val="80000"/>
            </a:pPr>
            <a:r>
              <a:rPr lang="en-US" sz="1650" dirty="0"/>
              <a:t>1.  Modifying the injector design</a:t>
            </a:r>
          </a:p>
          <a:p>
            <a:pPr marL="548640">
              <a:buClr>
                <a:srgbClr val="006699"/>
              </a:buClr>
              <a:buSzPct val="80000"/>
            </a:pPr>
            <a:r>
              <a:rPr lang="en-US" sz="1650" dirty="0"/>
              <a:t>2.  Increasing the injector pressure drop</a:t>
            </a:r>
          </a:p>
          <a:p>
            <a:pPr marL="548640">
              <a:buClr>
                <a:srgbClr val="006699"/>
              </a:buClr>
              <a:buSzPct val="80000"/>
            </a:pPr>
            <a:r>
              <a:rPr lang="en-US" sz="1650" dirty="0"/>
              <a:t>3.  Increasing acoustical damping within the combustion chamber</a:t>
            </a:r>
          </a:p>
          <a:p>
            <a:pPr>
              <a:buClr>
                <a:srgbClr val="006699"/>
              </a:buClr>
              <a:buSzPct val="80000"/>
            </a:pPr>
            <a:r>
              <a:rPr lang="en-US" sz="1650" dirty="0"/>
              <a:t> </a:t>
            </a:r>
          </a:p>
          <a:p>
            <a:pPr marL="285750" indent="-285750">
              <a:buClr>
                <a:srgbClr val="006699"/>
              </a:buClr>
              <a:buSzPct val="80000"/>
              <a:buFont typeface="Arial" panose="020B0604020202020204" pitchFamily="34" charset="0"/>
              <a:buChar char="•"/>
            </a:pPr>
            <a:r>
              <a:rPr lang="en-US" sz="1650" dirty="0"/>
              <a:t>Injector face baffles can be used to minimize coupling and amplification of gas dynamic forces within the chamber</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This solution assumes that the driving source of the oscillations is located at the injector end of the combustion chamber</a:t>
            </a:r>
          </a:p>
          <a:p>
            <a:r>
              <a:rPr lang="en-US" sz="1650" dirty="0"/>
              <a:t> </a:t>
            </a:r>
          </a:p>
        </p:txBody>
      </p: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Control of Combustion Instabilities</a:t>
            </a:r>
          </a:p>
        </p:txBody>
      </p:sp>
    </p:spTree>
    <p:extLst>
      <p:ext uri="{BB962C8B-B14F-4D97-AF65-F5344CB8AC3E}">
        <p14:creationId xmlns:p14="http://schemas.microsoft.com/office/powerpoint/2010/main" val="171073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Helmholtz Resonators</a:t>
            </a:r>
          </a:p>
        </p:txBody>
      </p:sp>
      <p:sp>
        <p:nvSpPr>
          <p:cNvPr id="3" name="Rectangle 2">
            <a:extLst>
              <a:ext uri="{FF2B5EF4-FFF2-40B4-BE49-F238E27FC236}">
                <a16:creationId xmlns:a16="http://schemas.microsoft.com/office/drawing/2014/main" id="{8BB0D32C-16AE-4D0C-B763-F6CDDE24199F}"/>
              </a:ext>
            </a:extLst>
          </p:cNvPr>
          <p:cNvSpPr/>
          <p:nvPr/>
        </p:nvSpPr>
        <p:spPr>
          <a:xfrm>
            <a:off x="8147988" y="1289953"/>
            <a:ext cx="3601155" cy="4278094"/>
          </a:xfrm>
          <a:prstGeom prst="rect">
            <a:avLst/>
          </a:prstGeom>
        </p:spPr>
        <p:txBody>
          <a:bodyPr wrap="square">
            <a:spAutoFit/>
          </a:bodyPr>
          <a:lstStyle/>
          <a:p>
            <a:pPr marL="285750" indent="-285750">
              <a:buClr>
                <a:srgbClr val="006699"/>
              </a:buClr>
              <a:buSzPct val="80000"/>
              <a:buFont typeface="Arial" panose="020B0604020202020204" pitchFamily="34" charset="0"/>
              <a:buChar char="•"/>
            </a:pPr>
            <a:r>
              <a:rPr lang="en-US" sz="1600" dirty="0"/>
              <a:t>Perforated liners or cavities may be placed along the wall of a combustion chamber</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These devices act as Helmholtz resonators that remove oscillation energy from the pressure fluctuations</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Reference:  G. Sutton, Rocket Propulsion Elements, Fifth Edition, Wiley, New York, 1986</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NASA TN D-3792, D-4968, &amp; D-5171</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Similar technology is used in gas turbine engines and automotive mufflers</a:t>
            </a:r>
          </a:p>
        </p:txBody>
      </p:sp>
      <p:pic>
        <p:nvPicPr>
          <p:cNvPr id="32" name="Picture 31">
            <a:extLst>
              <a:ext uri="{FF2B5EF4-FFF2-40B4-BE49-F238E27FC236}">
                <a16:creationId xmlns:a16="http://schemas.microsoft.com/office/drawing/2014/main" id="{AB9C1A3F-3AEA-49BD-BD82-3D5A0EF6E9F2}"/>
              </a:ext>
            </a:extLst>
          </p:cNvPr>
          <p:cNvPicPr>
            <a:picLocks noChangeAspect="1"/>
          </p:cNvPicPr>
          <p:nvPr/>
        </p:nvPicPr>
        <p:blipFill>
          <a:blip r:embed="rId2"/>
          <a:stretch>
            <a:fillRect/>
          </a:stretch>
        </p:blipFill>
        <p:spPr>
          <a:xfrm>
            <a:off x="270934" y="1315578"/>
            <a:ext cx="7571428" cy="4495238"/>
          </a:xfrm>
          <a:prstGeom prst="rect">
            <a:avLst/>
          </a:prstGeom>
        </p:spPr>
      </p:pic>
    </p:spTree>
    <p:extLst>
      <p:ext uri="{BB962C8B-B14F-4D97-AF65-F5344CB8AC3E}">
        <p14:creationId xmlns:p14="http://schemas.microsoft.com/office/powerpoint/2010/main" val="3404803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C8D23-AE94-4CA1-BA72-D5C07F6640B3}"/>
              </a:ext>
            </a:extLst>
          </p:cNvPr>
          <p:cNvSpPr txBox="1"/>
          <p:nvPr/>
        </p:nvSpPr>
        <p:spPr>
          <a:xfrm>
            <a:off x="5401982" y="1397434"/>
            <a:ext cx="6225573" cy="1962076"/>
          </a:xfrm>
          <a:prstGeom prst="rect">
            <a:avLst/>
          </a:prstGeom>
          <a:noFill/>
        </p:spPr>
        <p:txBody>
          <a:bodyPr wrap="square" rtlCol="0">
            <a:spAutoFit/>
          </a:bodyPr>
          <a:lstStyle/>
          <a:p>
            <a:pPr>
              <a:buClr>
                <a:srgbClr val="006699"/>
              </a:buClr>
              <a:buSzPct val="80000"/>
            </a:pPr>
            <a:endParaRPr lang="en-US" sz="1650" dirty="0"/>
          </a:p>
          <a:p>
            <a:pPr marL="285750" indent="-285750">
              <a:spcBef>
                <a:spcPts val="600"/>
              </a:spcBef>
              <a:spcAft>
                <a:spcPts val="600"/>
              </a:spcAft>
              <a:buClr>
                <a:srgbClr val="006699"/>
              </a:buClr>
              <a:buSzPct val="80000"/>
              <a:buFont typeface="Arial" panose="020B0604020202020204" pitchFamily="34" charset="0"/>
              <a:buChar char="•"/>
            </a:pPr>
            <a:r>
              <a:rPr lang="en-US" sz="1600" dirty="0"/>
              <a:t>Interim Summary of Liquid Rocket Acoustic-Mode-Instability Studies at a Nominal Thrust of 20,000 Pounds</a:t>
            </a:r>
          </a:p>
          <a:p>
            <a:pPr marL="285750" indent="-285750">
              <a:spcBef>
                <a:spcPts val="600"/>
              </a:spcBef>
              <a:spcAft>
                <a:spcPts val="600"/>
              </a:spcAft>
              <a:buClr>
                <a:srgbClr val="006699"/>
              </a:buClr>
              <a:buSzPct val="80000"/>
              <a:buFont typeface="Arial" panose="020B0604020202020204" pitchFamily="34" charset="0"/>
              <a:buChar char="•"/>
            </a:pPr>
            <a:r>
              <a:rPr lang="en-US" sz="1600" dirty="0"/>
              <a:t>Acoustic liner test configurations</a:t>
            </a:r>
          </a:p>
          <a:p>
            <a:pPr marL="285750" indent="-285750">
              <a:spcBef>
                <a:spcPts val="600"/>
              </a:spcBef>
              <a:spcAft>
                <a:spcPts val="600"/>
              </a:spcAft>
              <a:buClr>
                <a:srgbClr val="006699"/>
              </a:buClr>
              <a:buSzPct val="80000"/>
              <a:buFont typeface="Arial" panose="020B0604020202020204" pitchFamily="34" charset="0"/>
              <a:buChar char="•"/>
            </a:pPr>
            <a:r>
              <a:rPr lang="en-US" sz="1600" dirty="0"/>
              <a:t>“Several instances have been reported where unstable engines have been made stable by the use of acoustic liners”</a:t>
            </a:r>
          </a:p>
        </p:txBody>
      </p: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61665"/>
          </a:xfrm>
          <a:prstGeom prst="rect">
            <a:avLst/>
          </a:prstGeom>
          <a:noFill/>
        </p:spPr>
        <p:txBody>
          <a:bodyPr wrap="square" rtlCol="0">
            <a:spAutoFit/>
          </a:bodyPr>
          <a:lstStyle/>
          <a:p>
            <a:r>
              <a:rPr lang="en-US" sz="2400" b="1" dirty="0">
                <a:solidFill>
                  <a:srgbClr val="006699"/>
                </a:solidFill>
              </a:rPr>
              <a:t>NASA TN D-4968</a:t>
            </a:r>
            <a:endParaRPr lang="en-US" sz="2200" b="1" dirty="0">
              <a:solidFill>
                <a:srgbClr val="006699"/>
              </a:solidFill>
            </a:endParaRPr>
          </a:p>
        </p:txBody>
      </p:sp>
      <p:pic>
        <p:nvPicPr>
          <p:cNvPr id="3" name="Picture 2">
            <a:extLst>
              <a:ext uri="{FF2B5EF4-FFF2-40B4-BE49-F238E27FC236}">
                <a16:creationId xmlns:a16="http://schemas.microsoft.com/office/drawing/2014/main" id="{A9DB53A8-677E-4AC5-B9E0-445A39A32CCB}"/>
              </a:ext>
            </a:extLst>
          </p:cNvPr>
          <p:cNvPicPr>
            <a:picLocks noChangeAspect="1"/>
          </p:cNvPicPr>
          <p:nvPr/>
        </p:nvPicPr>
        <p:blipFill>
          <a:blip r:embed="rId2"/>
          <a:stretch>
            <a:fillRect/>
          </a:stretch>
        </p:blipFill>
        <p:spPr>
          <a:xfrm>
            <a:off x="442856" y="1397434"/>
            <a:ext cx="4609524" cy="5190476"/>
          </a:xfrm>
          <a:prstGeom prst="rect">
            <a:avLst/>
          </a:prstGeom>
        </p:spPr>
      </p:pic>
    </p:spTree>
    <p:extLst>
      <p:ext uri="{BB962C8B-B14F-4D97-AF65-F5344CB8AC3E}">
        <p14:creationId xmlns:p14="http://schemas.microsoft.com/office/powerpoint/2010/main" val="172211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34658"/>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C8D23-AE94-4CA1-BA72-D5C07F6640B3}"/>
              </a:ext>
            </a:extLst>
          </p:cNvPr>
          <p:cNvSpPr txBox="1"/>
          <p:nvPr/>
        </p:nvSpPr>
        <p:spPr>
          <a:xfrm>
            <a:off x="6939799" y="1034658"/>
            <a:ext cx="5023259" cy="5039841"/>
          </a:xfrm>
          <a:prstGeom prst="rect">
            <a:avLst/>
          </a:prstGeom>
          <a:noFill/>
        </p:spPr>
        <p:txBody>
          <a:bodyPr wrap="square" rtlCol="0">
            <a:spAutoFit/>
          </a:bodyPr>
          <a:lstStyle/>
          <a:p>
            <a:pPr>
              <a:buClr>
                <a:srgbClr val="006699"/>
              </a:buClr>
              <a:buSzPct val="80000"/>
            </a:pPr>
            <a:endParaRPr lang="en-US" sz="1650" dirty="0"/>
          </a:p>
          <a:p>
            <a:pPr marL="285750" indent="-285750">
              <a:spcBef>
                <a:spcPts val="600"/>
              </a:spcBef>
              <a:spcAft>
                <a:spcPts val="600"/>
              </a:spcAft>
              <a:buClr>
                <a:srgbClr val="006699"/>
              </a:buClr>
              <a:buSzPct val="80000"/>
              <a:buFont typeface="Arial" panose="020B0604020202020204" pitchFamily="34" charset="0"/>
              <a:buChar char="•"/>
            </a:pPr>
            <a:r>
              <a:rPr lang="en-US" sz="1600" dirty="0"/>
              <a:t>Solid rocket boosters have elongated internal combustion cavities which act as organ pipes</a:t>
            </a:r>
          </a:p>
          <a:p>
            <a:pPr marL="285750" indent="-285750">
              <a:spcBef>
                <a:spcPts val="600"/>
              </a:spcBef>
              <a:spcAft>
                <a:spcPts val="600"/>
              </a:spcAft>
              <a:buClr>
                <a:srgbClr val="006699"/>
              </a:buClr>
              <a:buSzPct val="80000"/>
              <a:buFont typeface="Arial" panose="020B0604020202020204" pitchFamily="34" charset="0"/>
              <a:buChar char="•"/>
            </a:pPr>
            <a:r>
              <a:rPr lang="en-US" sz="1600" dirty="0"/>
              <a:t>Vortex shedding within the hot exhaust gases drives standing pressure waves inside these cavities</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These pressure waves have a fundamental thrust oscillation frequency with integer harmonics</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 cavities can be modeled as closed-closed pipes because the nozzle throat diameter is relatively small compared to the cavity diameter</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 Space Shuttle boosters’ thrust oscillation frequency was 15 Hz</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 Ares I vehicle was projected to have a 12 Hz oscillation (but never flew)</a:t>
            </a:r>
          </a:p>
          <a:p>
            <a:pPr marL="285750" indent="-285750">
              <a:spcBef>
                <a:spcPts val="600"/>
              </a:spcBef>
              <a:spcAft>
                <a:spcPts val="600"/>
              </a:spcAft>
              <a:buClr>
                <a:srgbClr val="006699"/>
              </a:buClr>
              <a:buSzPct val="80000"/>
              <a:buFont typeface="Arial" panose="020B0604020202020204" pitchFamily="34" charset="0"/>
              <a:buChar char="•"/>
            </a:pPr>
            <a:r>
              <a:rPr lang="en-US" sz="1600" dirty="0"/>
              <a:t>Note that the speed of sound in the internal hot exhaust gas is about 3500 ft/sec</a:t>
            </a:r>
          </a:p>
        </p:txBody>
      </p: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Space Shuttle &amp; Ares I Solid Rocket Boosters </a:t>
            </a:r>
          </a:p>
        </p:txBody>
      </p:sp>
      <p:pic>
        <p:nvPicPr>
          <p:cNvPr id="7" name="Picture 6">
            <a:extLst>
              <a:ext uri="{FF2B5EF4-FFF2-40B4-BE49-F238E27FC236}">
                <a16:creationId xmlns:a16="http://schemas.microsoft.com/office/drawing/2014/main" id="{F4E080F7-0368-4234-B78E-965488257E58}"/>
              </a:ext>
            </a:extLst>
          </p:cNvPr>
          <p:cNvPicPr/>
          <p:nvPr/>
        </p:nvPicPr>
        <p:blipFill>
          <a:blip r:embed="rId2">
            <a:extLst>
              <a:ext uri="{28A0092B-C50C-407E-A947-70E740481C1C}">
                <a14:useLocalDpi xmlns:a14="http://schemas.microsoft.com/office/drawing/2010/main" val="0"/>
              </a:ext>
            </a:extLst>
          </a:blip>
          <a:stretch>
            <a:fillRect/>
          </a:stretch>
        </p:blipFill>
        <p:spPr>
          <a:xfrm>
            <a:off x="420866" y="1190989"/>
            <a:ext cx="6438900" cy="3217987"/>
          </a:xfrm>
          <a:prstGeom prst="rect">
            <a:avLst/>
          </a:prstGeom>
        </p:spPr>
      </p:pic>
      <p:sp>
        <p:nvSpPr>
          <p:cNvPr id="8" name="TextBox 7">
            <a:extLst>
              <a:ext uri="{FF2B5EF4-FFF2-40B4-BE49-F238E27FC236}">
                <a16:creationId xmlns:a16="http://schemas.microsoft.com/office/drawing/2014/main" id="{8183C72F-9261-4C76-8C3B-61009C083497}"/>
              </a:ext>
            </a:extLst>
          </p:cNvPr>
          <p:cNvSpPr txBox="1"/>
          <p:nvPr/>
        </p:nvSpPr>
        <p:spPr>
          <a:xfrm>
            <a:off x="1954061" y="4809995"/>
            <a:ext cx="4559474" cy="369332"/>
          </a:xfrm>
          <a:prstGeom prst="rect">
            <a:avLst/>
          </a:prstGeom>
          <a:noFill/>
        </p:spPr>
        <p:txBody>
          <a:bodyPr wrap="square" rtlCol="0">
            <a:spAutoFit/>
          </a:bodyPr>
          <a:lstStyle/>
          <a:p>
            <a:r>
              <a:rPr lang="en-US" dirty="0"/>
              <a:t>Space Shuttle &amp; Ares I Solid Rocket Boosters</a:t>
            </a:r>
          </a:p>
        </p:txBody>
      </p:sp>
    </p:spTree>
    <p:extLst>
      <p:ext uri="{BB962C8B-B14F-4D97-AF65-F5344CB8AC3E}">
        <p14:creationId xmlns:p14="http://schemas.microsoft.com/office/powerpoint/2010/main" val="6183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C8D23-AE94-4CA1-BA72-D5C07F6640B3}"/>
              </a:ext>
            </a:extLst>
          </p:cNvPr>
          <p:cNvSpPr txBox="1"/>
          <p:nvPr/>
        </p:nvSpPr>
        <p:spPr>
          <a:xfrm>
            <a:off x="6785730" y="1757282"/>
            <a:ext cx="4963413" cy="2700739"/>
          </a:xfrm>
          <a:prstGeom prst="rect">
            <a:avLst/>
          </a:prstGeom>
          <a:noFill/>
        </p:spPr>
        <p:txBody>
          <a:bodyPr wrap="square" rtlCol="0">
            <a:spAutoFit/>
          </a:bodyPr>
          <a:lstStyle/>
          <a:p>
            <a:pPr>
              <a:buClr>
                <a:srgbClr val="006699"/>
              </a:buClr>
              <a:buSzPct val="80000"/>
            </a:pPr>
            <a:endParaRPr lang="en-US" sz="1650" dirty="0"/>
          </a:p>
          <a:p>
            <a:pPr marL="285750" indent="-285750">
              <a:spcBef>
                <a:spcPts val="600"/>
              </a:spcBef>
              <a:spcAft>
                <a:spcPts val="600"/>
              </a:spcAft>
              <a:buClr>
                <a:srgbClr val="006699"/>
              </a:buClr>
              <a:buSzPct val="80000"/>
              <a:buFont typeface="Arial" panose="020B0604020202020204" pitchFamily="34" charset="0"/>
              <a:buChar char="•"/>
            </a:pPr>
            <a:r>
              <a:rPr lang="en-US" sz="1600" dirty="0"/>
              <a:t>Solid rocket motors may have standing pressure oscillations which form in the combustion chamber cavities, caused by vortex-shedding and other effects</a:t>
            </a:r>
          </a:p>
          <a:p>
            <a:pPr marL="285750" indent="-285750">
              <a:spcBef>
                <a:spcPts val="600"/>
              </a:spcBef>
              <a:spcAft>
                <a:spcPts val="600"/>
              </a:spcAft>
              <a:buClr>
                <a:srgbClr val="006699"/>
              </a:buClr>
              <a:buSzPct val="80000"/>
              <a:buFont typeface="Arial" panose="020B0604020202020204" pitchFamily="34" charset="0"/>
              <a:buChar char="•"/>
            </a:pPr>
            <a:r>
              <a:rPr lang="en-US" sz="1600" dirty="0"/>
              <a:t>This condition is called “Resonant Burn” or “Thrust Oscillation”  </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 sinusoidal oscillation frequency may sweep downward as the cavity volume increases due to the conversion of propellant to exhaust gas</a:t>
            </a:r>
          </a:p>
        </p:txBody>
      </p: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61665"/>
          </a:xfrm>
          <a:prstGeom prst="rect">
            <a:avLst/>
          </a:prstGeom>
          <a:noFill/>
        </p:spPr>
        <p:txBody>
          <a:bodyPr wrap="square" rtlCol="0">
            <a:spAutoFit/>
          </a:bodyPr>
          <a:lstStyle/>
          <a:p>
            <a:r>
              <a:rPr lang="en-US" sz="2400" b="1" dirty="0">
                <a:solidFill>
                  <a:srgbClr val="006699"/>
                </a:solidFill>
              </a:rPr>
              <a:t>Upper Stage Solid Rocket Motor</a:t>
            </a:r>
            <a:endParaRPr lang="en-US" sz="2200" b="1" dirty="0">
              <a:solidFill>
                <a:srgbClr val="006699"/>
              </a:solidFill>
            </a:endParaRPr>
          </a:p>
        </p:txBody>
      </p:sp>
      <p:pic>
        <p:nvPicPr>
          <p:cNvPr id="7" name="Picture 6">
            <a:extLst>
              <a:ext uri="{FF2B5EF4-FFF2-40B4-BE49-F238E27FC236}">
                <a16:creationId xmlns:a16="http://schemas.microsoft.com/office/drawing/2014/main" id="{F1D61EA3-C095-4809-92A4-7F2963AF8B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8426" y="1278852"/>
            <a:ext cx="5943600" cy="3657600"/>
          </a:xfrm>
          <a:prstGeom prst="rect">
            <a:avLst/>
          </a:prstGeom>
          <a:noFill/>
          <a:ln>
            <a:noFill/>
          </a:ln>
        </p:spPr>
      </p:pic>
    </p:spTree>
    <p:extLst>
      <p:ext uri="{BB962C8B-B14F-4D97-AF65-F5344CB8AC3E}">
        <p14:creationId xmlns:p14="http://schemas.microsoft.com/office/powerpoint/2010/main" val="2817956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9618718" y="483659"/>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C8D23-AE94-4CA1-BA72-D5C07F6640B3}"/>
              </a:ext>
            </a:extLst>
          </p:cNvPr>
          <p:cNvSpPr txBox="1"/>
          <p:nvPr/>
        </p:nvSpPr>
        <p:spPr>
          <a:xfrm>
            <a:off x="996610" y="4994892"/>
            <a:ext cx="9130296" cy="1100301"/>
          </a:xfrm>
          <a:prstGeom prst="rect">
            <a:avLst/>
          </a:prstGeom>
          <a:noFill/>
        </p:spPr>
        <p:txBody>
          <a:bodyPr wrap="square" rtlCol="0">
            <a:spAutoFit/>
          </a:bodyPr>
          <a:lstStyle/>
          <a:p>
            <a:pPr>
              <a:buClr>
                <a:srgbClr val="006699"/>
              </a:buClr>
              <a:buSzPct val="80000"/>
            </a:pPr>
            <a:endParaRPr lang="en-US" sz="1650" dirty="0"/>
          </a:p>
          <a:p>
            <a:pPr marL="285750" indent="-285750">
              <a:spcBef>
                <a:spcPts val="600"/>
              </a:spcBef>
              <a:spcAft>
                <a:spcPts val="600"/>
              </a:spcAft>
              <a:buClr>
                <a:srgbClr val="006699"/>
              </a:buClr>
              <a:buSzPct val="80000"/>
              <a:buFont typeface="Arial" panose="020B0604020202020204" pitchFamily="34" charset="0"/>
              <a:buChar char="•"/>
            </a:pPr>
            <a:r>
              <a:rPr lang="en-US" sz="1600" dirty="0"/>
              <a:t>Solid Motor Resonance Burn, Accelerometer Data, Full and Close-up Views </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 data was collected on a bulkhead in a vehicle with the solid rocket motor on the previous slide</a:t>
            </a:r>
          </a:p>
        </p:txBody>
      </p: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7711588" cy="430887"/>
          </a:xfrm>
          <a:prstGeom prst="rect">
            <a:avLst/>
          </a:prstGeom>
          <a:noFill/>
        </p:spPr>
        <p:txBody>
          <a:bodyPr wrap="square" rtlCol="0">
            <a:spAutoFit/>
          </a:bodyPr>
          <a:lstStyle/>
          <a:p>
            <a:r>
              <a:rPr lang="en-US" sz="2200" b="1" dirty="0">
                <a:solidFill>
                  <a:srgbClr val="006699"/>
                </a:solidFill>
              </a:rPr>
              <a:t>Flight Accelerometer Data, Resonant Burn, Time History</a:t>
            </a:r>
          </a:p>
        </p:txBody>
      </p:sp>
      <p:pic>
        <p:nvPicPr>
          <p:cNvPr id="7" name="Graphic 123909">
            <a:extLst>
              <a:ext uri="{FF2B5EF4-FFF2-40B4-BE49-F238E27FC236}">
                <a16:creationId xmlns:a16="http://schemas.microsoft.com/office/drawing/2014/main" id="{2552509D-F8B4-4C00-A2C2-C4F9408FA6CD}"/>
              </a:ext>
            </a:extLst>
          </p:cNvPr>
          <p:cNvPicPr/>
          <p:nvPr/>
        </p:nvPicPr>
        <p:blipFill>
          <a:blip r:embed="rId2">
            <a:extLst>
              <a:ext uri="{28A0092B-C50C-407E-A947-70E740481C1C}">
                <a14:useLocalDpi xmlns:a14="http://schemas.microsoft.com/office/drawing/2010/main"/>
              </a:ext>
            </a:extLst>
          </a:blip>
          <a:stretch>
            <a:fillRect/>
          </a:stretch>
        </p:blipFill>
        <p:spPr>
          <a:xfrm>
            <a:off x="705902" y="1312558"/>
            <a:ext cx="4457700" cy="3343275"/>
          </a:xfrm>
          <a:prstGeom prst="rect">
            <a:avLst/>
          </a:prstGeom>
        </p:spPr>
      </p:pic>
      <p:pic>
        <p:nvPicPr>
          <p:cNvPr id="8" name="Graphic 23576">
            <a:extLst>
              <a:ext uri="{FF2B5EF4-FFF2-40B4-BE49-F238E27FC236}">
                <a16:creationId xmlns:a16="http://schemas.microsoft.com/office/drawing/2014/main" id="{2EB87D9F-8442-4D5E-A060-66D5CD7E2825}"/>
              </a:ext>
            </a:extLst>
          </p:cNvPr>
          <p:cNvPicPr/>
          <p:nvPr/>
        </p:nvPicPr>
        <p:blipFill>
          <a:blip r:embed="rId3">
            <a:extLst>
              <a:ext uri="{28A0092B-C50C-407E-A947-70E740481C1C}">
                <a14:useLocalDpi xmlns:a14="http://schemas.microsoft.com/office/drawing/2010/main"/>
              </a:ext>
            </a:extLst>
          </a:blip>
          <a:stretch>
            <a:fillRect/>
          </a:stretch>
        </p:blipFill>
        <p:spPr>
          <a:xfrm>
            <a:off x="5561758" y="1278852"/>
            <a:ext cx="4485640" cy="3361055"/>
          </a:xfrm>
          <a:prstGeom prst="rect">
            <a:avLst/>
          </a:prstGeom>
        </p:spPr>
      </p:pic>
    </p:spTree>
    <p:extLst>
      <p:ext uri="{BB962C8B-B14F-4D97-AF65-F5344CB8AC3E}">
        <p14:creationId xmlns:p14="http://schemas.microsoft.com/office/powerpoint/2010/main" val="22924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9391047" y="468335"/>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C8D23-AE94-4CA1-BA72-D5C07F6640B3}"/>
              </a:ext>
            </a:extLst>
          </p:cNvPr>
          <p:cNvSpPr txBox="1"/>
          <p:nvPr/>
        </p:nvSpPr>
        <p:spPr>
          <a:xfrm>
            <a:off x="7299248" y="1622903"/>
            <a:ext cx="4380167" cy="2769989"/>
          </a:xfrm>
          <a:prstGeom prst="rect">
            <a:avLst/>
          </a:prstGeom>
          <a:noFill/>
        </p:spPr>
        <p:txBody>
          <a:bodyPr wrap="square" rtlCol="0">
            <a:spAutoFit/>
          </a:bodyPr>
          <a:lstStyle/>
          <a:p>
            <a:pPr>
              <a:spcBef>
                <a:spcPts val="600"/>
              </a:spcBef>
              <a:spcAft>
                <a:spcPts val="600"/>
              </a:spcAft>
              <a:buClr>
                <a:srgbClr val="006699"/>
              </a:buClr>
              <a:buSzPct val="80000"/>
            </a:pPr>
            <a:endParaRPr lang="en-US" sz="1600" dirty="0"/>
          </a:p>
          <a:p>
            <a:pPr marL="285750" indent="-285750">
              <a:spcBef>
                <a:spcPts val="600"/>
              </a:spcBef>
              <a:spcAft>
                <a:spcPts val="600"/>
              </a:spcAft>
              <a:buClr>
                <a:srgbClr val="006699"/>
              </a:buClr>
              <a:buSzPct val="80000"/>
              <a:buFont typeface="Arial" panose="020B0604020202020204" pitchFamily="34" charset="0"/>
              <a:buChar char="•"/>
            </a:pPr>
            <a:r>
              <a:rPr lang="en-US" sz="1600" dirty="0"/>
              <a:t>The resonant burn spectral peaks begin at 520 Hz and then sweep downward to 450 Hz</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 corresponding amplitude varies with both frequency and time probably due to structural resonance effects as measured by the bulkhead accelerometer</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 causes of peaks at 280 and 350 Hz are unknown</a:t>
            </a:r>
          </a:p>
        </p:txBody>
      </p:sp>
      <p:sp>
        <p:nvSpPr>
          <p:cNvPr id="7" name="TextBox 6">
            <a:extLst>
              <a:ext uri="{FF2B5EF4-FFF2-40B4-BE49-F238E27FC236}">
                <a16:creationId xmlns:a16="http://schemas.microsoft.com/office/drawing/2014/main" id="{64556CF7-BE25-4CF9-A4DE-8F23076F1225}"/>
              </a:ext>
            </a:extLst>
          </p:cNvPr>
          <p:cNvSpPr txBox="1"/>
          <p:nvPr/>
        </p:nvSpPr>
        <p:spPr>
          <a:xfrm>
            <a:off x="385654" y="554476"/>
            <a:ext cx="7711588" cy="430887"/>
          </a:xfrm>
          <a:prstGeom prst="rect">
            <a:avLst/>
          </a:prstGeom>
          <a:noFill/>
        </p:spPr>
        <p:txBody>
          <a:bodyPr wrap="square" rtlCol="0">
            <a:spAutoFit/>
          </a:bodyPr>
          <a:lstStyle/>
          <a:p>
            <a:r>
              <a:rPr lang="en-US" sz="2200" b="1" dirty="0">
                <a:solidFill>
                  <a:srgbClr val="006699"/>
                </a:solidFill>
              </a:rPr>
              <a:t>Flight Accelerometer Data, Resonant Burn, Waterfall FFT</a:t>
            </a:r>
          </a:p>
        </p:txBody>
      </p:sp>
      <p:pic>
        <p:nvPicPr>
          <p:cNvPr id="8" name="Graphic 23577">
            <a:extLst>
              <a:ext uri="{FF2B5EF4-FFF2-40B4-BE49-F238E27FC236}">
                <a16:creationId xmlns:a16="http://schemas.microsoft.com/office/drawing/2014/main" id="{093F5E7D-AA6D-404D-B4DF-936F2A8C65D8}"/>
              </a:ext>
            </a:extLst>
          </p:cNvPr>
          <p:cNvPicPr/>
          <p:nvPr/>
        </p:nvPicPr>
        <p:blipFill>
          <a:blip r:embed="rId2">
            <a:extLst>
              <a:ext uri="{28A0092B-C50C-407E-A947-70E740481C1C}">
                <a14:useLocalDpi xmlns:a14="http://schemas.microsoft.com/office/drawing/2010/main"/>
              </a:ext>
            </a:extLst>
          </a:blip>
          <a:stretch>
            <a:fillRect/>
          </a:stretch>
        </p:blipFill>
        <p:spPr>
          <a:xfrm>
            <a:off x="442856" y="1486049"/>
            <a:ext cx="6926120" cy="4200761"/>
          </a:xfrm>
          <a:prstGeom prst="rect">
            <a:avLst/>
          </a:prstGeom>
        </p:spPr>
      </p:pic>
    </p:spTree>
    <p:extLst>
      <p:ext uri="{BB962C8B-B14F-4D97-AF65-F5344CB8AC3E}">
        <p14:creationId xmlns:p14="http://schemas.microsoft.com/office/powerpoint/2010/main" val="318530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948080" y="407292"/>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Introduction</a:t>
            </a:r>
          </a:p>
        </p:txBody>
      </p:sp>
      <p:pic>
        <p:nvPicPr>
          <p:cNvPr id="3" name="Picture 2">
            <a:extLst>
              <a:ext uri="{FF2B5EF4-FFF2-40B4-BE49-F238E27FC236}">
                <a16:creationId xmlns:a16="http://schemas.microsoft.com/office/drawing/2014/main" id="{BF519F8C-97E3-400A-ABB7-ABC3B3741689}"/>
              </a:ext>
            </a:extLst>
          </p:cNvPr>
          <p:cNvPicPr>
            <a:picLocks noChangeAspect="1"/>
          </p:cNvPicPr>
          <p:nvPr/>
        </p:nvPicPr>
        <p:blipFill>
          <a:blip r:embed="rId2"/>
          <a:stretch>
            <a:fillRect/>
          </a:stretch>
        </p:blipFill>
        <p:spPr>
          <a:xfrm>
            <a:off x="787046" y="1328919"/>
            <a:ext cx="2382039" cy="5047654"/>
          </a:xfrm>
          <a:prstGeom prst="rect">
            <a:avLst/>
          </a:prstGeom>
        </p:spPr>
      </p:pic>
      <p:sp>
        <p:nvSpPr>
          <p:cNvPr id="10" name="TextBox 9">
            <a:extLst>
              <a:ext uri="{FF2B5EF4-FFF2-40B4-BE49-F238E27FC236}">
                <a16:creationId xmlns:a16="http://schemas.microsoft.com/office/drawing/2014/main" id="{9619A9F1-1070-44FE-9F95-F3816D98B2E0}"/>
              </a:ext>
            </a:extLst>
          </p:cNvPr>
          <p:cNvSpPr txBox="1"/>
          <p:nvPr/>
        </p:nvSpPr>
        <p:spPr>
          <a:xfrm>
            <a:off x="3334124" y="1182055"/>
            <a:ext cx="8070830" cy="4239622"/>
          </a:xfrm>
          <a:prstGeom prst="rect">
            <a:avLst/>
          </a:prstGeom>
          <a:noFill/>
        </p:spPr>
        <p:txBody>
          <a:bodyPr wrap="square" rtlCol="0">
            <a:spAutoFit/>
          </a:bodyPr>
          <a:lstStyle/>
          <a:p>
            <a:pPr>
              <a:buClr>
                <a:srgbClr val="006699"/>
              </a:buClr>
              <a:buSzPct val="80000"/>
            </a:pPr>
            <a:endParaRPr lang="en-US" sz="1650" dirty="0"/>
          </a:p>
          <a:p>
            <a:pPr marL="285750" indent="-285750" algn="just">
              <a:spcBef>
                <a:spcPts val="600"/>
              </a:spcBef>
              <a:spcAft>
                <a:spcPts val="600"/>
              </a:spcAft>
              <a:buClr>
                <a:srgbClr val="006699"/>
              </a:buClr>
              <a:buSzPct val="80000"/>
              <a:buFont typeface="Arial" panose="020B0604020202020204" pitchFamily="34" charset="0"/>
              <a:buChar char="•"/>
            </a:pPr>
            <a:r>
              <a:rPr lang="en-US" altLang="en-US" sz="1650" dirty="0">
                <a:cs typeface="Arial" panose="020B0604020202020204" pitchFamily="34" charset="0"/>
              </a:rPr>
              <a:t>Pogo is a form of self-excited vibration that sometimes occurs during the launch and ascent of space vehicles powered by liquid propellant rocket engines</a:t>
            </a:r>
            <a:endParaRPr lang="en-US" sz="1650" dirty="0">
              <a:cs typeface="Arial" panose="020B0604020202020204" pitchFamily="34" charset="0"/>
            </a:endParaRPr>
          </a:p>
          <a:p>
            <a:pPr marL="285750" indent="-285750" algn="just">
              <a:spcBef>
                <a:spcPts val="600"/>
              </a:spcBef>
              <a:spcAft>
                <a:spcPts val="600"/>
              </a:spcAft>
              <a:buClr>
                <a:srgbClr val="006699"/>
              </a:buClr>
              <a:buSzPct val="80000"/>
              <a:buFont typeface="Arial" panose="020B0604020202020204" pitchFamily="34" charset="0"/>
              <a:buChar char="•"/>
            </a:pPr>
            <a:r>
              <a:rPr lang="en-US" altLang="en-US" sz="1650" dirty="0">
                <a:cs typeface="Arial" panose="020B0604020202020204" pitchFamily="34" charset="0"/>
              </a:rPr>
              <a:t>The phenomenon is due to a coupling between the first longitudinal resonance of the vehicle and the fuel flow to the rocket engines</a:t>
            </a:r>
          </a:p>
          <a:p>
            <a:pPr marL="285750" indent="-285750" algn="just">
              <a:spcBef>
                <a:spcPts val="600"/>
              </a:spcBef>
              <a:spcAft>
                <a:spcPts val="600"/>
              </a:spcAft>
              <a:buClr>
                <a:srgbClr val="006699"/>
              </a:buClr>
              <a:buSzPct val="80000"/>
              <a:buFont typeface="Arial" panose="020B0604020202020204" pitchFamily="34" charset="0"/>
              <a:buChar char="•"/>
            </a:pPr>
            <a:r>
              <a:rPr lang="en-US" sz="1650" dirty="0"/>
              <a:t>As the structure responds to perturbations at its longitudinal resonant frequency, the fuel flow to the rocket engine(s) is accelerated and decelerated, causing the engine thrust to oscillate at the same frequency</a:t>
            </a:r>
          </a:p>
          <a:p>
            <a:pPr marL="285750" indent="-285750" algn="just">
              <a:spcBef>
                <a:spcPts val="600"/>
              </a:spcBef>
              <a:spcAft>
                <a:spcPts val="600"/>
              </a:spcAft>
              <a:buClr>
                <a:srgbClr val="006699"/>
              </a:buClr>
              <a:buSzPct val="80000"/>
              <a:buFont typeface="Arial" panose="020B0604020202020204" pitchFamily="34" charset="0"/>
              <a:buChar char="•"/>
            </a:pPr>
            <a:r>
              <a:rPr lang="en-US" sz="1650" dirty="0"/>
              <a:t>These thrust oscillations drive the structural resonance, producing a classical closed-loop instability</a:t>
            </a:r>
          </a:p>
          <a:p>
            <a:pPr marL="285750" indent="-285750" algn="just">
              <a:spcBef>
                <a:spcPts val="600"/>
              </a:spcBef>
              <a:spcAft>
                <a:spcPts val="600"/>
              </a:spcAft>
              <a:buClr>
                <a:srgbClr val="006699"/>
              </a:buClr>
              <a:buSzPct val="80000"/>
              <a:buFont typeface="Arial" panose="020B0604020202020204" pitchFamily="34" charset="0"/>
              <a:buChar char="•"/>
            </a:pPr>
            <a:r>
              <a:rPr lang="en-US" sz="1650" dirty="0"/>
              <a:t>Dangerous to the vehicle structure, its payloads, and for manned vehicles, to the astronauts</a:t>
            </a:r>
          </a:p>
          <a:p>
            <a:pPr marL="285750" indent="-285750" algn="just">
              <a:spcBef>
                <a:spcPts val="600"/>
              </a:spcBef>
              <a:spcAft>
                <a:spcPts val="600"/>
              </a:spcAft>
              <a:buClr>
                <a:srgbClr val="006699"/>
              </a:buClr>
              <a:buSzPct val="80000"/>
              <a:buFont typeface="Arial" panose="020B0604020202020204" pitchFamily="34" charset="0"/>
              <a:buChar char="•"/>
            </a:pPr>
            <a:r>
              <a:rPr lang="en-US" sz="1650" dirty="0">
                <a:cs typeface="Arial" panose="020B0604020202020204" pitchFamily="34" charset="0"/>
              </a:rPr>
              <a:t>Coupling between other structural modes may also occur</a:t>
            </a:r>
          </a:p>
        </p:txBody>
      </p:sp>
    </p:spTree>
    <p:extLst>
      <p:ext uri="{BB962C8B-B14F-4D97-AF65-F5344CB8AC3E}">
        <p14:creationId xmlns:p14="http://schemas.microsoft.com/office/powerpoint/2010/main" val="3165365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FA434334-08D3-474F-BFC9-B377879DAF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bg2"/>
                </a:solidFill>
                <a:latin typeface="Arial" panose="020B0604020202020204" pitchFamily="34" charset="0"/>
              </a:defRPr>
            </a:lvl1pPr>
            <a:lvl2pPr marL="742950" indent="-285750">
              <a:defRPr kumimoji="1" sz="2400">
                <a:solidFill>
                  <a:schemeClr val="bg2"/>
                </a:solidFill>
                <a:latin typeface="Arial" panose="020B0604020202020204" pitchFamily="34" charset="0"/>
              </a:defRPr>
            </a:lvl2pPr>
            <a:lvl3pPr marL="1143000" indent="-228600">
              <a:defRPr kumimoji="1" sz="2400">
                <a:solidFill>
                  <a:schemeClr val="bg2"/>
                </a:solidFill>
                <a:latin typeface="Arial" panose="020B0604020202020204" pitchFamily="34" charset="0"/>
              </a:defRPr>
            </a:lvl3pPr>
            <a:lvl4pPr marL="1600200" indent="-228600">
              <a:defRPr kumimoji="1" sz="2400">
                <a:solidFill>
                  <a:schemeClr val="bg2"/>
                </a:solidFill>
                <a:latin typeface="Arial" panose="020B0604020202020204" pitchFamily="34" charset="0"/>
              </a:defRPr>
            </a:lvl4pPr>
            <a:lvl5pPr marL="2057400" indent="-228600">
              <a:defRPr kumimoji="1" sz="2400">
                <a:solidFill>
                  <a:schemeClr val="bg2"/>
                </a:solidFill>
                <a:latin typeface="Arial" panose="020B0604020202020204" pitchFamily="34" charset="0"/>
              </a:defRPr>
            </a:lvl5pPr>
            <a:lvl6pPr marL="2514600" indent="-228600" eaLnBrk="0" fontAlgn="base" hangingPunct="0">
              <a:spcBef>
                <a:spcPct val="0"/>
              </a:spcBef>
              <a:spcAft>
                <a:spcPct val="0"/>
              </a:spcAft>
              <a:defRPr kumimoji="1" sz="2400">
                <a:solidFill>
                  <a:schemeClr val="bg2"/>
                </a:solidFill>
                <a:latin typeface="Arial" panose="020B0604020202020204" pitchFamily="34" charset="0"/>
              </a:defRPr>
            </a:lvl6pPr>
            <a:lvl7pPr marL="2971800" indent="-228600" eaLnBrk="0" fontAlgn="base" hangingPunct="0">
              <a:spcBef>
                <a:spcPct val="0"/>
              </a:spcBef>
              <a:spcAft>
                <a:spcPct val="0"/>
              </a:spcAft>
              <a:defRPr kumimoji="1" sz="2400">
                <a:solidFill>
                  <a:schemeClr val="bg2"/>
                </a:solidFill>
                <a:latin typeface="Arial" panose="020B0604020202020204" pitchFamily="34" charset="0"/>
              </a:defRPr>
            </a:lvl7pPr>
            <a:lvl8pPr marL="3429000" indent="-228600" eaLnBrk="0" fontAlgn="base" hangingPunct="0">
              <a:spcBef>
                <a:spcPct val="0"/>
              </a:spcBef>
              <a:spcAft>
                <a:spcPct val="0"/>
              </a:spcAft>
              <a:defRPr kumimoji="1" sz="2400">
                <a:solidFill>
                  <a:schemeClr val="bg2"/>
                </a:solidFill>
                <a:latin typeface="Arial" panose="020B0604020202020204" pitchFamily="34" charset="0"/>
              </a:defRPr>
            </a:lvl8pPr>
            <a:lvl9pPr marL="3886200" indent="-228600" eaLnBrk="0" fontAlgn="base" hangingPunct="0">
              <a:spcBef>
                <a:spcPct val="0"/>
              </a:spcBef>
              <a:spcAft>
                <a:spcPct val="0"/>
              </a:spcAft>
              <a:defRPr kumimoji="1" sz="2400">
                <a:solidFill>
                  <a:schemeClr val="bg2"/>
                </a:solidFill>
                <a:latin typeface="Arial" panose="020B0604020202020204" pitchFamily="34" charset="0"/>
              </a:defRPr>
            </a:lvl9pPr>
          </a:lstStyle>
          <a:p>
            <a:pPr eaLnBrk="0" fontAlgn="base" hangingPunct="0">
              <a:spcBef>
                <a:spcPct val="0"/>
              </a:spcBef>
              <a:spcAft>
                <a:spcPct val="0"/>
              </a:spcAft>
            </a:pPr>
            <a:fld id="{EB6878CC-15C0-4EF4-93CD-4C52B18F4674}" type="slidenum">
              <a:rPr lang="en-US" altLang="en-US" sz="1400">
                <a:solidFill>
                  <a:srgbClr val="010000"/>
                </a:solidFill>
              </a:rPr>
              <a:pPr eaLnBrk="0" fontAlgn="base" hangingPunct="0">
                <a:spcBef>
                  <a:spcPct val="0"/>
                </a:spcBef>
                <a:spcAft>
                  <a:spcPct val="0"/>
                </a:spcAft>
              </a:pPr>
              <a:t>3</a:t>
            </a:fld>
            <a:endParaRPr lang="en-US" altLang="en-US" sz="1400">
              <a:solidFill>
                <a:srgbClr val="010000"/>
              </a:solidFill>
            </a:endParaRPr>
          </a:p>
        </p:txBody>
      </p:sp>
      <p:sp>
        <p:nvSpPr>
          <p:cNvPr id="18435" name="Rectangle 1026">
            <a:extLst>
              <a:ext uri="{FF2B5EF4-FFF2-40B4-BE49-F238E27FC236}">
                <a16:creationId xmlns:a16="http://schemas.microsoft.com/office/drawing/2014/main" id="{203B6177-0649-4FE0-993A-C21E0BBB8EEE}"/>
              </a:ext>
            </a:extLst>
          </p:cNvPr>
          <p:cNvSpPr>
            <a:spLocks noGrp="1" noChangeArrowheads="1"/>
          </p:cNvSpPr>
          <p:nvPr>
            <p:ph type="title"/>
          </p:nvPr>
        </p:nvSpPr>
        <p:spPr bwMode="auto">
          <a:xfrm>
            <a:off x="442856" y="299256"/>
            <a:ext cx="3959225" cy="365329"/>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t>Gemini Program Titan II Pogo</a:t>
            </a:r>
            <a:r>
              <a:rPr lang="en-US" altLang="en-US" dirty="0">
                <a:solidFill>
                  <a:schemeClr val="tx1"/>
                </a:solidFill>
                <a:latin typeface="Helvetica" panose="020B0604020202020204" pitchFamily="34" charset="0"/>
              </a:rPr>
              <a:t> </a:t>
            </a:r>
          </a:p>
        </p:txBody>
      </p:sp>
      <p:sp>
        <p:nvSpPr>
          <p:cNvPr id="18436" name="Rectangle 1027">
            <a:extLst>
              <a:ext uri="{FF2B5EF4-FFF2-40B4-BE49-F238E27FC236}">
                <a16:creationId xmlns:a16="http://schemas.microsoft.com/office/drawing/2014/main" id="{CC716AF9-7FAC-45EE-9784-34330E1A755D}"/>
              </a:ext>
            </a:extLst>
          </p:cNvPr>
          <p:cNvSpPr>
            <a:spLocks noGrp="1" noChangeArrowheads="1"/>
          </p:cNvSpPr>
          <p:nvPr>
            <p:ph type="body" idx="1"/>
          </p:nvPr>
        </p:nvSpPr>
        <p:spPr>
          <a:xfrm>
            <a:off x="4299071" y="1122198"/>
            <a:ext cx="7048789" cy="2743200"/>
          </a:xfrm>
        </p:spPr>
        <p:txBody>
          <a:bodyPr/>
          <a:lstStyle/>
          <a:p>
            <a:pPr>
              <a:spcBef>
                <a:spcPts val="600"/>
              </a:spcBef>
              <a:spcAft>
                <a:spcPts val="600"/>
              </a:spcAft>
              <a:buClr>
                <a:srgbClr val="006699"/>
              </a:buClr>
              <a:buSzPct val="80000"/>
              <a:buFont typeface="Arial" panose="020B0604020202020204" pitchFamily="34" charset="0"/>
              <a:buChar char="•"/>
            </a:pPr>
            <a:r>
              <a:rPr lang="en-US" sz="1650" b="0" dirty="0">
                <a:latin typeface="Calibri" panose="020F0502020204030204" pitchFamily="34" charset="0"/>
                <a:cs typeface="Calibri" panose="020F0502020204030204" pitchFamily="34" charset="0"/>
              </a:rPr>
              <a:t>The Titan II rocket was used for the Gemini spaceflight program, which was carried out in 1965 and 1966</a:t>
            </a:r>
          </a:p>
          <a:p>
            <a:pPr>
              <a:spcBef>
                <a:spcPts val="600"/>
              </a:spcBef>
              <a:spcAft>
                <a:spcPts val="600"/>
              </a:spcAft>
              <a:buClr>
                <a:srgbClr val="006699"/>
              </a:buClr>
              <a:buSzPct val="80000"/>
              <a:buFont typeface="Arial" panose="020B0604020202020204" pitchFamily="34" charset="0"/>
              <a:buChar char="•"/>
            </a:pPr>
            <a:r>
              <a:rPr lang="en-US" sz="1650" b="0" dirty="0">
                <a:latin typeface="Calibri" panose="020F0502020204030204" pitchFamily="34" charset="0"/>
                <a:cs typeface="Calibri" panose="020F0502020204030204" pitchFamily="34" charset="0"/>
              </a:rPr>
              <a:t>Two astronauts flew in each Gemini spacecraft</a:t>
            </a:r>
          </a:p>
          <a:p>
            <a:pPr>
              <a:spcBef>
                <a:spcPts val="600"/>
              </a:spcBef>
              <a:spcAft>
                <a:spcPts val="600"/>
              </a:spcAft>
              <a:buClr>
                <a:srgbClr val="006699"/>
              </a:buClr>
              <a:buSzPct val="80000"/>
              <a:buFont typeface="Arial" panose="020B0604020202020204" pitchFamily="34" charset="0"/>
              <a:buChar char="•"/>
            </a:pPr>
            <a:r>
              <a:rPr lang="en-US" sz="1650" b="0" dirty="0">
                <a:latin typeface="Calibri" panose="020F0502020204030204" pitchFamily="34" charset="0"/>
                <a:cs typeface="Calibri" panose="020F0502020204030204" pitchFamily="34" charset="0"/>
              </a:rPr>
              <a:t>The rocket fuel was a blend of plain hydrazine and unsymmetrical dimethyl hydrazine</a:t>
            </a:r>
          </a:p>
          <a:p>
            <a:pPr>
              <a:spcBef>
                <a:spcPts val="600"/>
              </a:spcBef>
              <a:spcAft>
                <a:spcPts val="600"/>
              </a:spcAft>
              <a:buClr>
                <a:srgbClr val="006699"/>
              </a:buClr>
              <a:buSzPct val="80000"/>
              <a:buFont typeface="Arial" panose="020B0604020202020204" pitchFamily="34" charset="0"/>
              <a:buChar char="•"/>
            </a:pPr>
            <a:r>
              <a:rPr lang="en-US" sz="1650" b="0" dirty="0">
                <a:latin typeface="Calibri" panose="020F0502020204030204" pitchFamily="34" charset="0"/>
                <a:cs typeface="Calibri" panose="020F0502020204030204" pitchFamily="34" charset="0"/>
              </a:rPr>
              <a:t>The oxidizer was nitrogen tetroxide</a:t>
            </a:r>
          </a:p>
          <a:p>
            <a:pPr>
              <a:spcBef>
                <a:spcPts val="600"/>
              </a:spcBef>
              <a:spcAft>
                <a:spcPts val="600"/>
              </a:spcAft>
              <a:buClr>
                <a:srgbClr val="006699"/>
              </a:buClr>
              <a:buSzPct val="80000"/>
              <a:buFont typeface="Arial" panose="020B0604020202020204" pitchFamily="34" charset="0"/>
              <a:buChar char="•"/>
            </a:pPr>
            <a:r>
              <a:rPr lang="en-US" sz="1650" b="0" dirty="0">
                <a:latin typeface="Calibri" panose="020F0502020204030204" pitchFamily="34" charset="0"/>
                <a:cs typeface="Calibri" panose="020F0502020204030204" pitchFamily="34" charset="0"/>
              </a:rPr>
              <a:t>This fuel combination is “hypergolic,” which means that the fuels ignite spontaneously when mixed together</a:t>
            </a:r>
            <a:endParaRPr lang="en-US" altLang="en-US" sz="1650" b="0" dirty="0">
              <a:solidFill>
                <a:schemeClr val="tx1"/>
              </a:solidFill>
              <a:latin typeface="Calibri" panose="020F0502020204030204" pitchFamily="34" charset="0"/>
              <a:cs typeface="Calibri" panose="020F0502020204030204" pitchFamily="34" charset="0"/>
            </a:endParaRPr>
          </a:p>
          <a:p>
            <a:pPr>
              <a:spcBef>
                <a:spcPts val="600"/>
              </a:spcBef>
              <a:spcAft>
                <a:spcPts val="600"/>
              </a:spcAft>
              <a:buClr>
                <a:srgbClr val="006699"/>
              </a:buClr>
              <a:buSzPct val="80000"/>
              <a:buFont typeface="Arial" panose="020B0604020202020204" pitchFamily="34" charset="0"/>
              <a:buChar char="•"/>
            </a:pPr>
            <a:r>
              <a:rPr lang="en-US" altLang="en-US" sz="1650" b="0" dirty="0">
                <a:solidFill>
                  <a:schemeClr val="tx1"/>
                </a:solidFill>
                <a:latin typeface="Calibri" panose="020F0502020204030204" pitchFamily="34" charset="0"/>
                <a:cs typeface="Calibri" panose="020F0502020204030204" pitchFamily="34" charset="0"/>
              </a:rPr>
              <a:t>Astronaut Michael Collins wrote:</a:t>
            </a:r>
          </a:p>
          <a:p>
            <a:pPr marL="0" indent="0">
              <a:buNone/>
            </a:pPr>
            <a:endParaRPr lang="en-US" altLang="en-US" sz="1650" b="0" dirty="0">
              <a:solidFill>
                <a:schemeClr val="tx1"/>
              </a:solidFill>
              <a:latin typeface="Calibri" panose="020F0502020204030204" pitchFamily="34" charset="0"/>
              <a:cs typeface="Calibri" panose="020F0502020204030204" pitchFamily="34" charset="0"/>
            </a:endParaRPr>
          </a:p>
          <a:p>
            <a:pPr marL="457200" lvl="1" indent="0" algn="just">
              <a:buNone/>
            </a:pPr>
            <a:r>
              <a:rPr lang="en-US" altLang="en-US" sz="1650" dirty="0">
                <a:latin typeface="Calibri" panose="020F0502020204030204" pitchFamily="34" charset="0"/>
                <a:cs typeface="Calibri" panose="020F0502020204030204" pitchFamily="34" charset="0"/>
              </a:rPr>
              <a:t>The first stage of the Titan II vibrated longitudinally, so that someone riding on it would be bounced up and down as if on a pogo stick.  The vibration was at a relatively high frequency, about 11 cycles per second, with an amplitude of plus or minus 5 </a:t>
            </a:r>
            <a:r>
              <a:rPr lang="en-US" altLang="en-US" sz="1650" dirty="0" err="1">
                <a:latin typeface="Calibri" panose="020F0502020204030204" pitchFamily="34" charset="0"/>
                <a:cs typeface="Calibri" panose="020F0502020204030204" pitchFamily="34" charset="0"/>
              </a:rPr>
              <a:t>Gs</a:t>
            </a:r>
            <a:r>
              <a:rPr lang="en-US" altLang="en-US" sz="1650" dirty="0">
                <a:latin typeface="Calibri" panose="020F0502020204030204" pitchFamily="34" charset="0"/>
                <a:cs typeface="Calibri" panose="020F0502020204030204" pitchFamily="34" charset="0"/>
              </a:rPr>
              <a:t> in the worst case.</a:t>
            </a:r>
          </a:p>
          <a:p>
            <a:pPr marL="0" indent="0"/>
            <a:endParaRPr lang="en-US" altLang="en-US" dirty="0"/>
          </a:p>
        </p:txBody>
      </p:sp>
      <p:pic>
        <p:nvPicPr>
          <p:cNvPr id="18437" name="Picture 1029" descr="gemini">
            <a:extLst>
              <a:ext uri="{FF2B5EF4-FFF2-40B4-BE49-F238E27FC236}">
                <a16:creationId xmlns:a16="http://schemas.microsoft.com/office/drawing/2014/main" id="{913F3E51-F809-4C66-99EB-DDE84E521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236" y="996363"/>
            <a:ext cx="2938463"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Rectangle 1030">
            <a:extLst>
              <a:ext uri="{FF2B5EF4-FFF2-40B4-BE49-F238E27FC236}">
                <a16:creationId xmlns:a16="http://schemas.microsoft.com/office/drawing/2014/main" id="{77B9F518-4884-4C2A-B221-100A7D616854}"/>
              </a:ext>
            </a:extLst>
          </p:cNvPr>
          <p:cNvSpPr>
            <a:spLocks noChangeArrowheads="1"/>
          </p:cNvSpPr>
          <p:nvPr/>
        </p:nvSpPr>
        <p:spPr bwMode="auto">
          <a:xfrm>
            <a:off x="9317644" y="315879"/>
            <a:ext cx="2130425" cy="45720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2400" b="1" dirty="0">
                <a:solidFill>
                  <a:srgbClr val="003399"/>
                </a:solidFill>
                <a:effectLst>
                  <a:outerShdw blurRad="38100" dist="38100" dir="2700000" algn="tl">
                    <a:srgbClr val="C0C0C0"/>
                  </a:outerShdw>
                </a:effectLst>
                <a:latin typeface="Arial" panose="020B0604020202020204" pitchFamily="34" charset="0"/>
              </a:rPr>
              <a:t>Vibrationdata</a:t>
            </a:r>
          </a:p>
        </p:txBody>
      </p:sp>
      <p:cxnSp>
        <p:nvCxnSpPr>
          <p:cNvPr id="8" name="Straight Connector 7">
            <a:extLst>
              <a:ext uri="{FF2B5EF4-FFF2-40B4-BE49-F238E27FC236}">
                <a16:creationId xmlns:a16="http://schemas.microsoft.com/office/drawing/2014/main" id="{BF603191-E544-48EE-96D0-F894A3EA78B8}"/>
              </a:ext>
            </a:extLst>
          </p:cNvPr>
          <p:cNvCxnSpPr/>
          <p:nvPr/>
        </p:nvCxnSpPr>
        <p:spPr>
          <a:xfrm>
            <a:off x="442856" y="822738"/>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06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9117948" y="291404"/>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317596" y="9064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C8D23-AE94-4CA1-BA72-D5C07F6640B3}"/>
              </a:ext>
            </a:extLst>
          </p:cNvPr>
          <p:cNvSpPr txBox="1"/>
          <p:nvPr/>
        </p:nvSpPr>
        <p:spPr>
          <a:xfrm>
            <a:off x="3542752" y="1260751"/>
            <a:ext cx="6758489" cy="1561966"/>
          </a:xfrm>
          <a:prstGeom prst="rect">
            <a:avLst/>
          </a:prstGeom>
          <a:noFill/>
        </p:spPr>
        <p:txBody>
          <a:bodyPr wrap="square" rtlCol="0">
            <a:spAutoFit/>
          </a:bodyPr>
          <a:lstStyle/>
          <a:p>
            <a:pPr>
              <a:buClr>
                <a:srgbClr val="006699"/>
              </a:buClr>
              <a:buSzPct val="80000"/>
            </a:pPr>
            <a:endParaRPr lang="en-US" sz="1650" dirty="0"/>
          </a:p>
          <a:p>
            <a:pPr marL="285750" indent="-285750">
              <a:spcBef>
                <a:spcPts val="600"/>
              </a:spcBef>
              <a:spcAft>
                <a:spcPts val="600"/>
              </a:spcAft>
              <a:buClr>
                <a:srgbClr val="006699"/>
              </a:buClr>
              <a:buSzPct val="80000"/>
              <a:buFont typeface="Arial" panose="020B0604020202020204" pitchFamily="34" charset="0"/>
              <a:buChar char="•"/>
            </a:pPr>
            <a:r>
              <a:rPr lang="en-US" sz="1600" dirty="0"/>
              <a:t>The Saturn V booster was used for the Apollo program, which was carried out from 1968 to 1972</a:t>
            </a:r>
          </a:p>
          <a:p>
            <a:pPr marL="285750" indent="-285750">
              <a:spcBef>
                <a:spcPts val="600"/>
              </a:spcBef>
              <a:spcAft>
                <a:spcPts val="600"/>
              </a:spcAft>
              <a:buClr>
                <a:srgbClr val="006699"/>
              </a:buClr>
              <a:buSzPct val="80000"/>
              <a:buFont typeface="Arial" panose="020B0604020202020204" pitchFamily="34" charset="0"/>
              <a:buChar char="•"/>
            </a:pPr>
            <a:r>
              <a:rPr lang="en-US" sz="1600" dirty="0"/>
              <a:t>Astronauts Neil Armstrong and Buzz Aldrin became the first men to set foot on the Moon, during the Apollo 11 mission in July 1969 </a:t>
            </a:r>
          </a:p>
        </p:txBody>
      </p:sp>
      <p:sp>
        <p:nvSpPr>
          <p:cNvPr id="6" name="TextBox 5">
            <a:extLst>
              <a:ext uri="{FF2B5EF4-FFF2-40B4-BE49-F238E27FC236}">
                <a16:creationId xmlns:a16="http://schemas.microsoft.com/office/drawing/2014/main" id="{B2139DF5-70F0-4389-836F-E8CF3C55BF19}"/>
              </a:ext>
            </a:extLst>
          </p:cNvPr>
          <p:cNvSpPr txBox="1"/>
          <p:nvPr/>
        </p:nvSpPr>
        <p:spPr>
          <a:xfrm>
            <a:off x="317596" y="373880"/>
            <a:ext cx="6450313" cy="430887"/>
          </a:xfrm>
          <a:prstGeom prst="rect">
            <a:avLst/>
          </a:prstGeom>
          <a:noFill/>
        </p:spPr>
        <p:txBody>
          <a:bodyPr wrap="square" rtlCol="0">
            <a:spAutoFit/>
          </a:bodyPr>
          <a:lstStyle/>
          <a:p>
            <a:r>
              <a:rPr lang="en-US" sz="2200" b="1" dirty="0">
                <a:solidFill>
                  <a:srgbClr val="006699"/>
                </a:solidFill>
              </a:rPr>
              <a:t>Saturn V</a:t>
            </a:r>
          </a:p>
        </p:txBody>
      </p:sp>
      <p:graphicFrame>
        <p:nvGraphicFramePr>
          <p:cNvPr id="3" name="Table 2">
            <a:extLst>
              <a:ext uri="{FF2B5EF4-FFF2-40B4-BE49-F238E27FC236}">
                <a16:creationId xmlns:a16="http://schemas.microsoft.com/office/drawing/2014/main" id="{24F45518-8DA4-43D4-96E5-B27007D594BE}"/>
              </a:ext>
            </a:extLst>
          </p:cNvPr>
          <p:cNvGraphicFramePr>
            <a:graphicFrameLocks noGrp="1"/>
          </p:cNvGraphicFramePr>
          <p:nvPr>
            <p:extLst>
              <p:ext uri="{D42A27DB-BD31-4B8C-83A1-F6EECF244321}">
                <p14:modId xmlns:p14="http://schemas.microsoft.com/office/powerpoint/2010/main" val="2976285821"/>
              </p:ext>
            </p:extLst>
          </p:nvPr>
        </p:nvGraphicFramePr>
        <p:xfrm>
          <a:off x="3702484" y="3522176"/>
          <a:ext cx="6640189" cy="1600200"/>
        </p:xfrm>
        <a:graphic>
          <a:graphicData uri="http://schemas.openxmlformats.org/drawingml/2006/table">
            <a:tbl>
              <a:tblPr firstRow="1" bandRow="1">
                <a:tableStyleId>{5C22544A-7EE6-4342-B048-85BDC9FD1C3A}</a:tableStyleId>
              </a:tblPr>
              <a:tblGrid>
                <a:gridCol w="851134">
                  <a:extLst>
                    <a:ext uri="{9D8B030D-6E8A-4147-A177-3AD203B41FA5}">
                      <a16:colId xmlns:a16="http://schemas.microsoft.com/office/drawing/2014/main" val="1494224642"/>
                    </a:ext>
                  </a:extLst>
                </a:gridCol>
                <a:gridCol w="644429">
                  <a:extLst>
                    <a:ext uri="{9D8B030D-6E8A-4147-A177-3AD203B41FA5}">
                      <a16:colId xmlns:a16="http://schemas.microsoft.com/office/drawing/2014/main" val="2015572438"/>
                    </a:ext>
                  </a:extLst>
                </a:gridCol>
                <a:gridCol w="2991124">
                  <a:extLst>
                    <a:ext uri="{9D8B030D-6E8A-4147-A177-3AD203B41FA5}">
                      <a16:colId xmlns:a16="http://schemas.microsoft.com/office/drawing/2014/main" val="365891134"/>
                    </a:ext>
                  </a:extLst>
                </a:gridCol>
                <a:gridCol w="1009200">
                  <a:extLst>
                    <a:ext uri="{9D8B030D-6E8A-4147-A177-3AD203B41FA5}">
                      <a16:colId xmlns:a16="http://schemas.microsoft.com/office/drawing/2014/main" val="2629867665"/>
                    </a:ext>
                  </a:extLst>
                </a:gridCol>
                <a:gridCol w="1144302">
                  <a:extLst>
                    <a:ext uri="{9D8B030D-6E8A-4147-A177-3AD203B41FA5}">
                      <a16:colId xmlns:a16="http://schemas.microsoft.com/office/drawing/2014/main" val="896075433"/>
                    </a:ext>
                  </a:extLst>
                </a:gridCol>
              </a:tblGrid>
              <a:tr h="370840">
                <a:tc>
                  <a:txBody>
                    <a:bodyPr/>
                    <a:lstStyle/>
                    <a:p>
                      <a:pPr marL="0" marR="0" algn="ctr">
                        <a:spcBef>
                          <a:spcPts val="0"/>
                        </a:spcBef>
                        <a:spcAft>
                          <a:spcPts val="0"/>
                        </a:spcAft>
                      </a:pPr>
                      <a:r>
                        <a:rPr lang="en-US" sz="1600" dirty="0">
                          <a:effectLst/>
                          <a:latin typeface="+mn-lt"/>
                          <a:ea typeface="Times New Roman" panose="02020603050405020304" pitchFamily="18" charset="0"/>
                        </a:rPr>
                        <a:t>Stage</a:t>
                      </a:r>
                    </a:p>
                  </a:txBody>
                  <a:tcPr marL="68580" marR="68580" marT="0" marB="0" anchor="ctr"/>
                </a:tc>
                <a:tc>
                  <a:txBody>
                    <a:bodyPr/>
                    <a:lstStyle/>
                    <a:p>
                      <a:pPr marL="0" marR="0" algn="ctr">
                        <a:spcBef>
                          <a:spcPts val="0"/>
                        </a:spcBef>
                        <a:spcAft>
                          <a:spcPts val="0"/>
                        </a:spcAft>
                      </a:pPr>
                      <a:r>
                        <a:rPr lang="en-US" sz="1600">
                          <a:effectLst/>
                          <a:latin typeface="+mn-lt"/>
                          <a:ea typeface="Times New Roman" panose="02020603050405020304" pitchFamily="18" charset="0"/>
                        </a:rPr>
                        <a:t>Stage Name</a:t>
                      </a:r>
                    </a:p>
                  </a:txBody>
                  <a:tcPr marL="68580" marR="68580" marT="0" marB="0" anchor="ctr"/>
                </a:tc>
                <a:tc>
                  <a:txBody>
                    <a:bodyPr/>
                    <a:lstStyle/>
                    <a:p>
                      <a:pPr marL="0" marR="0" algn="ctr">
                        <a:spcBef>
                          <a:spcPts val="0"/>
                        </a:spcBef>
                        <a:spcAft>
                          <a:spcPts val="0"/>
                        </a:spcAft>
                      </a:pPr>
                      <a:r>
                        <a:rPr lang="en-US" sz="1600">
                          <a:effectLst/>
                          <a:latin typeface="+mn-lt"/>
                          <a:ea typeface="Times New Roman" panose="02020603050405020304" pitchFamily="18" charset="0"/>
                        </a:rPr>
                        <a:t>Fuel</a:t>
                      </a:r>
                    </a:p>
                  </a:txBody>
                  <a:tcPr marL="68580" marR="68580" marT="0" marB="0" anchor="ctr"/>
                </a:tc>
                <a:tc>
                  <a:txBody>
                    <a:bodyPr/>
                    <a:lstStyle/>
                    <a:p>
                      <a:pPr marL="0" marR="0" algn="ctr">
                        <a:spcBef>
                          <a:spcPts val="0"/>
                        </a:spcBef>
                        <a:spcAft>
                          <a:spcPts val="0"/>
                        </a:spcAft>
                      </a:pPr>
                      <a:r>
                        <a:rPr lang="en-US" sz="1600">
                          <a:effectLst/>
                          <a:latin typeface="+mn-lt"/>
                          <a:ea typeface="Times New Roman" panose="02020603050405020304" pitchFamily="18" charset="0"/>
                        </a:rPr>
                        <a:t>Engines</a:t>
                      </a:r>
                    </a:p>
                  </a:txBody>
                  <a:tcPr marL="68580" marR="68580"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rPr>
                        <a:t>Thrust (lbf)</a:t>
                      </a:r>
                    </a:p>
                  </a:txBody>
                  <a:tcPr marL="68580" marR="68580" marT="0" marB="0" anchor="ctr"/>
                </a:tc>
                <a:extLst>
                  <a:ext uri="{0D108BD9-81ED-4DB2-BD59-A6C34878D82A}">
                    <a16:rowId xmlns:a16="http://schemas.microsoft.com/office/drawing/2014/main" val="959399712"/>
                  </a:ext>
                </a:extLst>
              </a:tr>
              <a:tr h="370840">
                <a:tc>
                  <a:txBody>
                    <a:bodyPr/>
                    <a:lstStyle/>
                    <a:p>
                      <a:pPr marL="0" marR="0" algn="ctr">
                        <a:spcBef>
                          <a:spcPts val="0"/>
                        </a:spcBef>
                        <a:spcAft>
                          <a:spcPts val="0"/>
                        </a:spcAft>
                      </a:pPr>
                      <a:r>
                        <a:rPr lang="en-US" sz="1600">
                          <a:effectLst/>
                          <a:latin typeface="+mn-lt"/>
                          <a:ea typeface="Times New Roman" panose="02020603050405020304" pitchFamily="18" charset="0"/>
                        </a:rPr>
                        <a:t>1</a:t>
                      </a:r>
                    </a:p>
                  </a:txBody>
                  <a:tcPr marL="68580" marR="68580" marT="0" marB="0" anchor="ctr"/>
                </a:tc>
                <a:tc>
                  <a:txBody>
                    <a:bodyPr/>
                    <a:lstStyle/>
                    <a:p>
                      <a:pPr marL="0" marR="0" algn="ctr">
                        <a:spcBef>
                          <a:spcPts val="0"/>
                        </a:spcBef>
                        <a:spcAft>
                          <a:spcPts val="0"/>
                        </a:spcAft>
                      </a:pPr>
                      <a:r>
                        <a:rPr lang="en-US" sz="1600">
                          <a:effectLst/>
                          <a:latin typeface="+mn-lt"/>
                          <a:ea typeface="Times New Roman" panose="02020603050405020304" pitchFamily="18" charset="0"/>
                        </a:rPr>
                        <a:t>S-IC</a:t>
                      </a:r>
                    </a:p>
                  </a:txBody>
                  <a:tcPr marL="68580" marR="68580" marT="0" marB="0" anchor="ctr"/>
                </a:tc>
                <a:tc>
                  <a:txBody>
                    <a:bodyPr/>
                    <a:lstStyle/>
                    <a:p>
                      <a:pPr marL="0" marR="0">
                        <a:spcBef>
                          <a:spcPts val="0"/>
                        </a:spcBef>
                        <a:spcAft>
                          <a:spcPts val="0"/>
                        </a:spcAft>
                      </a:pPr>
                      <a:r>
                        <a:rPr lang="en-US" sz="1600" dirty="0">
                          <a:effectLst/>
                          <a:latin typeface="+mn-lt"/>
                          <a:ea typeface="Times New Roman" panose="02020603050405020304" pitchFamily="18" charset="0"/>
                        </a:rPr>
                        <a:t>kerosene (RP-1) &amp; liquid oxygen</a:t>
                      </a:r>
                    </a:p>
                  </a:txBody>
                  <a:tcPr marL="68580" marR="68580"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rPr>
                        <a:t>Five F-1</a:t>
                      </a:r>
                    </a:p>
                  </a:txBody>
                  <a:tcPr marL="68580" marR="68580" marT="0" marB="0" anchor="ctr"/>
                </a:tc>
                <a:tc>
                  <a:txBody>
                    <a:bodyPr/>
                    <a:lstStyle/>
                    <a:p>
                      <a:pPr marL="0" marR="0" algn="ctr">
                        <a:spcBef>
                          <a:spcPts val="0"/>
                        </a:spcBef>
                        <a:spcAft>
                          <a:spcPts val="0"/>
                        </a:spcAft>
                      </a:pPr>
                      <a:r>
                        <a:rPr lang="en-US" sz="1600">
                          <a:effectLst/>
                          <a:latin typeface="+mn-lt"/>
                          <a:ea typeface="Times New Roman" panose="02020603050405020304" pitchFamily="18" charset="0"/>
                        </a:rPr>
                        <a:t>7.5 million</a:t>
                      </a:r>
                    </a:p>
                  </a:txBody>
                  <a:tcPr marL="68580" marR="68580" marT="0" marB="0" anchor="ctr"/>
                </a:tc>
                <a:extLst>
                  <a:ext uri="{0D108BD9-81ED-4DB2-BD59-A6C34878D82A}">
                    <a16:rowId xmlns:a16="http://schemas.microsoft.com/office/drawing/2014/main" val="494414778"/>
                  </a:ext>
                </a:extLst>
              </a:tr>
              <a:tr h="370840">
                <a:tc>
                  <a:txBody>
                    <a:bodyPr/>
                    <a:lstStyle/>
                    <a:p>
                      <a:pPr marL="0" marR="0" algn="ctr">
                        <a:spcBef>
                          <a:spcPts val="0"/>
                        </a:spcBef>
                        <a:spcAft>
                          <a:spcPts val="0"/>
                        </a:spcAft>
                      </a:pPr>
                      <a:r>
                        <a:rPr lang="en-US" sz="1600">
                          <a:effectLst/>
                          <a:latin typeface="+mn-lt"/>
                          <a:ea typeface="Times New Roman" panose="02020603050405020304" pitchFamily="18" charset="0"/>
                        </a:rPr>
                        <a:t>2</a:t>
                      </a:r>
                    </a:p>
                  </a:txBody>
                  <a:tcPr marL="68580" marR="68580" marT="0" marB="0" anchor="ctr"/>
                </a:tc>
                <a:tc>
                  <a:txBody>
                    <a:bodyPr/>
                    <a:lstStyle/>
                    <a:p>
                      <a:pPr marL="0" marR="0" algn="ctr">
                        <a:spcBef>
                          <a:spcPts val="0"/>
                        </a:spcBef>
                        <a:spcAft>
                          <a:spcPts val="0"/>
                        </a:spcAft>
                      </a:pPr>
                      <a:r>
                        <a:rPr lang="en-US" sz="1600">
                          <a:effectLst/>
                          <a:latin typeface="+mn-lt"/>
                          <a:ea typeface="Times New Roman" panose="02020603050405020304" pitchFamily="18" charset="0"/>
                        </a:rPr>
                        <a:t>S-II</a:t>
                      </a:r>
                    </a:p>
                  </a:txBody>
                  <a:tcPr marL="68580" marR="68580" marT="0" marB="0" anchor="ctr"/>
                </a:tc>
                <a:tc>
                  <a:txBody>
                    <a:bodyPr/>
                    <a:lstStyle/>
                    <a:p>
                      <a:pPr marL="0" marR="0">
                        <a:spcBef>
                          <a:spcPts val="0"/>
                        </a:spcBef>
                        <a:spcAft>
                          <a:spcPts val="0"/>
                        </a:spcAft>
                      </a:pPr>
                      <a:r>
                        <a:rPr lang="en-US" sz="1600" dirty="0">
                          <a:effectLst/>
                          <a:latin typeface="+mn-lt"/>
                          <a:ea typeface="Times New Roman" panose="02020603050405020304" pitchFamily="18" charset="0"/>
                        </a:rPr>
                        <a:t>liquid hydrogen &amp; liquid oxygen</a:t>
                      </a:r>
                    </a:p>
                  </a:txBody>
                  <a:tcPr marL="68580" marR="68580"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rPr>
                        <a:t>Five J-2</a:t>
                      </a:r>
                    </a:p>
                  </a:txBody>
                  <a:tcPr marL="68580" marR="68580" marT="0" marB="0" anchor="ctr"/>
                </a:tc>
                <a:tc>
                  <a:txBody>
                    <a:bodyPr/>
                    <a:lstStyle/>
                    <a:p>
                      <a:pPr marL="0" marR="0" algn="ctr">
                        <a:spcBef>
                          <a:spcPts val="0"/>
                        </a:spcBef>
                        <a:spcAft>
                          <a:spcPts val="0"/>
                        </a:spcAft>
                      </a:pPr>
                      <a:r>
                        <a:rPr lang="en-US" sz="1600">
                          <a:effectLst/>
                          <a:latin typeface="+mn-lt"/>
                          <a:ea typeface="Times New Roman" panose="02020603050405020304" pitchFamily="18" charset="0"/>
                        </a:rPr>
                        <a:t>1 million</a:t>
                      </a:r>
                    </a:p>
                  </a:txBody>
                  <a:tcPr marL="68580" marR="68580" marT="0" marB="0" anchor="ctr"/>
                </a:tc>
                <a:extLst>
                  <a:ext uri="{0D108BD9-81ED-4DB2-BD59-A6C34878D82A}">
                    <a16:rowId xmlns:a16="http://schemas.microsoft.com/office/drawing/2014/main" val="2268550489"/>
                  </a:ext>
                </a:extLst>
              </a:tr>
              <a:tr h="370840">
                <a:tc>
                  <a:txBody>
                    <a:bodyPr/>
                    <a:lstStyle/>
                    <a:p>
                      <a:pPr marL="0" marR="0" algn="ctr">
                        <a:spcBef>
                          <a:spcPts val="0"/>
                        </a:spcBef>
                        <a:spcAft>
                          <a:spcPts val="0"/>
                        </a:spcAft>
                      </a:pPr>
                      <a:r>
                        <a:rPr lang="en-US" sz="1600">
                          <a:effectLst/>
                          <a:latin typeface="+mn-lt"/>
                          <a:ea typeface="Times New Roman" panose="02020603050405020304" pitchFamily="18" charset="0"/>
                        </a:rPr>
                        <a:t>3</a:t>
                      </a:r>
                    </a:p>
                  </a:txBody>
                  <a:tcPr marL="68580" marR="68580"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rPr>
                        <a:t>S-IVB</a:t>
                      </a:r>
                    </a:p>
                  </a:txBody>
                  <a:tcPr marL="68580" marR="68580" marT="0" marB="0" anchor="ctr"/>
                </a:tc>
                <a:tc>
                  <a:txBody>
                    <a:bodyPr/>
                    <a:lstStyle/>
                    <a:p>
                      <a:pPr marL="0" marR="0">
                        <a:spcBef>
                          <a:spcPts val="0"/>
                        </a:spcBef>
                        <a:spcAft>
                          <a:spcPts val="0"/>
                        </a:spcAft>
                      </a:pPr>
                      <a:r>
                        <a:rPr lang="en-US" sz="1600" dirty="0">
                          <a:effectLst/>
                          <a:latin typeface="+mn-lt"/>
                          <a:ea typeface="Times New Roman" panose="02020603050405020304" pitchFamily="18" charset="0"/>
                        </a:rPr>
                        <a:t>liquid hydrogen &amp; liquid oxygen</a:t>
                      </a:r>
                    </a:p>
                  </a:txBody>
                  <a:tcPr marL="68580" marR="68580" marT="0" marB="0" anchor="ctr"/>
                </a:tc>
                <a:tc>
                  <a:txBody>
                    <a:bodyPr/>
                    <a:lstStyle/>
                    <a:p>
                      <a:pPr marL="0" marR="0" algn="ctr">
                        <a:spcBef>
                          <a:spcPts val="0"/>
                        </a:spcBef>
                        <a:spcAft>
                          <a:spcPts val="0"/>
                        </a:spcAft>
                      </a:pPr>
                      <a:r>
                        <a:rPr lang="en-US" sz="1600">
                          <a:effectLst/>
                          <a:latin typeface="+mn-lt"/>
                          <a:ea typeface="Times New Roman" panose="02020603050405020304" pitchFamily="18" charset="0"/>
                        </a:rPr>
                        <a:t>Single J-2</a:t>
                      </a:r>
                    </a:p>
                  </a:txBody>
                  <a:tcPr marL="68580" marR="68580"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rPr>
                        <a:t>200,000</a:t>
                      </a:r>
                    </a:p>
                  </a:txBody>
                  <a:tcPr marL="68580" marR="68580" marT="0" marB="0" anchor="ctr"/>
                </a:tc>
                <a:extLst>
                  <a:ext uri="{0D108BD9-81ED-4DB2-BD59-A6C34878D82A}">
                    <a16:rowId xmlns:a16="http://schemas.microsoft.com/office/drawing/2014/main" val="1623877684"/>
                  </a:ext>
                </a:extLst>
              </a:tr>
            </a:tbl>
          </a:graphicData>
        </a:graphic>
      </p:graphicFrame>
      <p:pic>
        <p:nvPicPr>
          <p:cNvPr id="65538" name="Picture 2" descr="Image result for apollo 11">
            <a:extLst>
              <a:ext uri="{FF2B5EF4-FFF2-40B4-BE49-F238E27FC236}">
                <a16:creationId xmlns:a16="http://schemas.microsoft.com/office/drawing/2014/main" id="{7CF78ECD-02F4-4C31-8D05-0E5936C43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17" y="1104191"/>
            <a:ext cx="2337529" cy="537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38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Saturn V Pogo</a:t>
            </a:r>
          </a:p>
        </p:txBody>
      </p:sp>
      <p:sp>
        <p:nvSpPr>
          <p:cNvPr id="7" name="TextBox 6">
            <a:extLst>
              <a:ext uri="{FF2B5EF4-FFF2-40B4-BE49-F238E27FC236}">
                <a16:creationId xmlns:a16="http://schemas.microsoft.com/office/drawing/2014/main" id="{F62E4364-9366-4E92-9773-C907C33D5207}"/>
              </a:ext>
            </a:extLst>
          </p:cNvPr>
          <p:cNvSpPr txBox="1"/>
          <p:nvPr/>
        </p:nvSpPr>
        <p:spPr>
          <a:xfrm>
            <a:off x="563670" y="1278852"/>
            <a:ext cx="10359025" cy="3970318"/>
          </a:xfrm>
          <a:prstGeom prst="rect">
            <a:avLst/>
          </a:prstGeom>
          <a:noFill/>
        </p:spPr>
        <p:txBody>
          <a:bodyPr wrap="square" rtlCol="0">
            <a:spAutoFit/>
          </a:bodyPr>
          <a:lstStyle/>
          <a:p>
            <a:pPr marL="285750" indent="-285750">
              <a:spcBef>
                <a:spcPts val="600"/>
              </a:spcBef>
              <a:spcAft>
                <a:spcPts val="600"/>
              </a:spcAft>
              <a:buClr>
                <a:srgbClr val="006699"/>
              </a:buClr>
              <a:buSzPct val="80000"/>
              <a:buFont typeface="Arial" panose="020B0604020202020204" pitchFamily="34" charset="0"/>
              <a:buChar char="•"/>
            </a:pPr>
            <a:r>
              <a:rPr lang="en-US" sz="1600" dirty="0"/>
              <a:t>Aldrin described an unmanned test flight of the Saturn V in 1968:</a:t>
            </a:r>
          </a:p>
          <a:p>
            <a:pPr marL="457200" algn="just">
              <a:spcBef>
                <a:spcPts val="600"/>
              </a:spcBef>
              <a:spcAft>
                <a:spcPts val="600"/>
              </a:spcAft>
              <a:buClr>
                <a:srgbClr val="006699"/>
              </a:buClr>
              <a:buSzPct val="80000"/>
            </a:pPr>
            <a:r>
              <a:rPr lang="en-US" sz="1600" dirty="0"/>
              <a:t>The entire 360-foot stack bounced like a giant Pogo stick. This dangerous “Pogo effect” had been seen with smaller boosters but was completely unexpected in Saturn V.</a:t>
            </a:r>
          </a:p>
          <a:p>
            <a:pPr>
              <a:buClr>
                <a:srgbClr val="006699"/>
              </a:buClr>
              <a:buSzPct val="80000"/>
            </a:pPr>
            <a:endParaRPr lang="en-US" sz="1600" dirty="0"/>
          </a:p>
          <a:p>
            <a:pPr marL="285750" indent="-285750">
              <a:spcBef>
                <a:spcPts val="600"/>
              </a:spcBef>
              <a:spcAft>
                <a:spcPts val="600"/>
              </a:spcAft>
              <a:buClr>
                <a:srgbClr val="006699"/>
              </a:buClr>
              <a:buSzPct val="80000"/>
              <a:buFont typeface="Arial" panose="020B0604020202020204" pitchFamily="34" charset="0"/>
              <a:buChar char="•"/>
            </a:pPr>
            <a:r>
              <a:rPr lang="en-US" sz="1600" dirty="0"/>
              <a:t>Aldrin summarized the design modifications made by </a:t>
            </a:r>
            <a:r>
              <a:rPr lang="en-US" sz="1600" dirty="0" err="1"/>
              <a:t>Wernher</a:t>
            </a:r>
            <a:r>
              <a:rPr lang="en-US" sz="1600" dirty="0"/>
              <a:t> von Braun’s engineering team:</a:t>
            </a:r>
          </a:p>
          <a:p>
            <a:pPr marL="457200">
              <a:spcBef>
                <a:spcPts val="600"/>
              </a:spcBef>
              <a:spcAft>
                <a:spcPts val="600"/>
              </a:spcAft>
              <a:buClr>
                <a:srgbClr val="006699"/>
              </a:buClr>
              <a:buSzPct val="80000"/>
            </a:pPr>
            <a:r>
              <a:rPr lang="en-US" sz="1600" dirty="0"/>
              <a:t>They discovered that the “Pogo effect” was due to a resonating harmonic frequency in the F-1 engines that closely matched the twanging of the booster stack.  They corrected the problem by “detuning” the engines’ vibration frequencies.</a:t>
            </a:r>
            <a:br>
              <a:rPr lang="en-US" sz="1600" dirty="0"/>
            </a:br>
            <a:endParaRPr lang="en-US" sz="1600" dirty="0"/>
          </a:p>
          <a:p>
            <a:pPr marL="285750" indent="-285750">
              <a:spcBef>
                <a:spcPts val="600"/>
              </a:spcBef>
              <a:spcAft>
                <a:spcPts val="600"/>
              </a:spcAft>
              <a:buClr>
                <a:srgbClr val="006699"/>
              </a:buClr>
              <a:buSzPct val="80000"/>
              <a:buFont typeface="Arial" panose="020B0604020202020204" pitchFamily="34" charset="0"/>
              <a:buChar char="•"/>
            </a:pPr>
            <a:r>
              <a:rPr lang="en-US" sz="1600" dirty="0"/>
              <a:t>A violent Pogo effect nevertheless occurred during first stage burn in the Apollo 10 mission in 1969</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 three astronauts were unable to read the vibrating instrument panel</a:t>
            </a:r>
          </a:p>
          <a:p>
            <a:pPr marL="285750" indent="-285750">
              <a:spcBef>
                <a:spcPts val="600"/>
              </a:spcBef>
              <a:spcAft>
                <a:spcPts val="600"/>
              </a:spcAft>
              <a:buClr>
                <a:srgbClr val="006699"/>
              </a:buClr>
              <a:buSzPct val="80000"/>
              <a:buFont typeface="Arial" panose="020B0604020202020204" pitchFamily="34" charset="0"/>
              <a:buChar char="•"/>
            </a:pPr>
            <a:r>
              <a:rPr lang="en-US" sz="1600" dirty="0"/>
              <a:t>And they were slammed back and forth in their seats, even though they had their restraint straps securely fastened</a:t>
            </a:r>
          </a:p>
        </p:txBody>
      </p:sp>
    </p:spTree>
    <p:extLst>
      <p:ext uri="{BB962C8B-B14F-4D97-AF65-F5344CB8AC3E}">
        <p14:creationId xmlns:p14="http://schemas.microsoft.com/office/powerpoint/2010/main" val="64834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075814" y="23408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785463"/>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139DF5-70F0-4389-836F-E8CF3C55BF19}"/>
              </a:ext>
            </a:extLst>
          </p:cNvPr>
          <p:cNvSpPr txBox="1"/>
          <p:nvPr/>
        </p:nvSpPr>
        <p:spPr>
          <a:xfrm>
            <a:off x="442856" y="217585"/>
            <a:ext cx="6450313" cy="430887"/>
          </a:xfrm>
          <a:prstGeom prst="rect">
            <a:avLst/>
          </a:prstGeom>
          <a:noFill/>
        </p:spPr>
        <p:txBody>
          <a:bodyPr wrap="square" rtlCol="0">
            <a:spAutoFit/>
          </a:bodyPr>
          <a:lstStyle/>
          <a:p>
            <a:r>
              <a:rPr lang="en-US" sz="2200" b="1" dirty="0">
                <a:solidFill>
                  <a:srgbClr val="006699"/>
                </a:solidFill>
              </a:rPr>
              <a:t>Apollo 13</a:t>
            </a:r>
          </a:p>
        </p:txBody>
      </p:sp>
      <p:pic>
        <p:nvPicPr>
          <p:cNvPr id="3" name="Picture 2">
            <a:extLst>
              <a:ext uri="{FF2B5EF4-FFF2-40B4-BE49-F238E27FC236}">
                <a16:creationId xmlns:a16="http://schemas.microsoft.com/office/drawing/2014/main" id="{CD71A0E2-B2D1-4B71-805D-0A44F119328C}"/>
              </a:ext>
            </a:extLst>
          </p:cNvPr>
          <p:cNvPicPr>
            <a:picLocks noChangeAspect="1"/>
          </p:cNvPicPr>
          <p:nvPr/>
        </p:nvPicPr>
        <p:blipFill>
          <a:blip r:embed="rId2"/>
          <a:stretch>
            <a:fillRect/>
          </a:stretch>
        </p:blipFill>
        <p:spPr>
          <a:xfrm>
            <a:off x="276502" y="1028332"/>
            <a:ext cx="5476190" cy="4066667"/>
          </a:xfrm>
          <a:prstGeom prst="rect">
            <a:avLst/>
          </a:prstGeom>
        </p:spPr>
      </p:pic>
      <p:sp>
        <p:nvSpPr>
          <p:cNvPr id="8" name="TextBox 7">
            <a:extLst>
              <a:ext uri="{FF2B5EF4-FFF2-40B4-BE49-F238E27FC236}">
                <a16:creationId xmlns:a16="http://schemas.microsoft.com/office/drawing/2014/main" id="{DF1F465E-987A-4E49-98E3-9BEC7DDF1BEB}"/>
              </a:ext>
            </a:extLst>
          </p:cNvPr>
          <p:cNvSpPr txBox="1"/>
          <p:nvPr/>
        </p:nvSpPr>
        <p:spPr>
          <a:xfrm>
            <a:off x="5752692" y="692633"/>
            <a:ext cx="5996451" cy="5578450"/>
          </a:xfrm>
          <a:prstGeom prst="rect">
            <a:avLst/>
          </a:prstGeom>
          <a:noFill/>
        </p:spPr>
        <p:txBody>
          <a:bodyPr wrap="square" rtlCol="0">
            <a:spAutoFit/>
          </a:bodyPr>
          <a:lstStyle/>
          <a:p>
            <a:pPr>
              <a:spcBef>
                <a:spcPts val="300"/>
              </a:spcBef>
              <a:spcAft>
                <a:spcPts val="300"/>
              </a:spcAft>
              <a:buClr>
                <a:srgbClr val="006699"/>
              </a:buClr>
              <a:buSzPct val="80000"/>
            </a:pPr>
            <a:endParaRPr lang="en-US" sz="1600" dirty="0"/>
          </a:p>
          <a:p>
            <a:pPr marL="285750" indent="-285750" algn="just">
              <a:spcBef>
                <a:spcPts val="300"/>
              </a:spcBef>
              <a:spcAft>
                <a:spcPts val="300"/>
              </a:spcAft>
              <a:buClr>
                <a:srgbClr val="006699"/>
              </a:buClr>
              <a:buSzPct val="80000"/>
              <a:buFont typeface="Arial" panose="020B0604020202020204" pitchFamily="34" charset="0"/>
              <a:buChar char="•"/>
            </a:pPr>
            <a:r>
              <a:rPr lang="en-US" sz="1600" dirty="0"/>
              <a:t>The Apollo 13 vehicle had a severe pogo vibration with the center engine during second stage burn (unrelated to later oxygen tank explosion)</a:t>
            </a:r>
          </a:p>
          <a:p>
            <a:pPr marL="285750" indent="-285750" algn="just">
              <a:spcBef>
                <a:spcPts val="300"/>
              </a:spcBef>
              <a:spcAft>
                <a:spcPts val="300"/>
              </a:spcAft>
              <a:buClr>
                <a:srgbClr val="006699"/>
              </a:buClr>
              <a:buSzPct val="80000"/>
              <a:buFont typeface="Arial" panose="020B0604020202020204" pitchFamily="34" charset="0"/>
              <a:buChar char="•"/>
            </a:pPr>
            <a:r>
              <a:rPr lang="en-US" sz="1600" dirty="0"/>
              <a:t>The engine experienced a 34 G vibration at 16 Hz, flexing the thrust frame by 2.6 inches peak-to-peak</a:t>
            </a:r>
          </a:p>
          <a:p>
            <a:pPr marL="285750" indent="-285750" algn="just">
              <a:spcBef>
                <a:spcPts val="300"/>
              </a:spcBef>
              <a:spcAft>
                <a:spcPts val="300"/>
              </a:spcAft>
              <a:buClr>
                <a:srgbClr val="006699"/>
              </a:buClr>
              <a:buSzPct val="80000"/>
              <a:buFont typeface="Arial" panose="020B0604020202020204" pitchFamily="34" charset="0"/>
              <a:buChar char="•"/>
            </a:pPr>
            <a:r>
              <a:rPr lang="en-US" sz="1600" dirty="0"/>
              <a:t>This vibration was apparently localized to the engine frame</a:t>
            </a:r>
          </a:p>
          <a:p>
            <a:pPr marL="285750" indent="-285750" algn="just">
              <a:spcBef>
                <a:spcPts val="300"/>
              </a:spcBef>
              <a:spcAft>
                <a:spcPts val="300"/>
              </a:spcAft>
              <a:buClr>
                <a:srgbClr val="006699"/>
              </a:buClr>
              <a:buSzPct val="80000"/>
              <a:buFont typeface="Arial" panose="020B0604020202020204" pitchFamily="34" charset="0"/>
              <a:buChar char="•"/>
            </a:pPr>
            <a:r>
              <a:rPr lang="en-US" sz="1600" dirty="0"/>
              <a:t>The engine frame’s natural frequency may have been excited into resonance</a:t>
            </a:r>
          </a:p>
          <a:p>
            <a:pPr marL="285750" indent="-285750" algn="just">
              <a:spcBef>
                <a:spcPts val="300"/>
              </a:spcBef>
              <a:spcAft>
                <a:spcPts val="300"/>
              </a:spcAft>
              <a:buClr>
                <a:srgbClr val="006699"/>
              </a:buClr>
              <a:buSzPct val="80000"/>
              <a:buFont typeface="Arial" panose="020B0604020202020204" pitchFamily="34" charset="0"/>
              <a:buChar char="•"/>
            </a:pPr>
            <a:r>
              <a:rPr lang="en-US" sz="1600" dirty="0"/>
              <a:t>The structural vibration coupled with a pressure oscillation, as recorded by the center engine thrust chamber pressure sensor</a:t>
            </a:r>
          </a:p>
          <a:p>
            <a:pPr marL="285750" indent="-285750" algn="just">
              <a:spcBef>
                <a:spcPts val="300"/>
              </a:spcBef>
              <a:spcAft>
                <a:spcPts val="300"/>
              </a:spcAft>
              <a:buClr>
                <a:srgbClr val="006699"/>
              </a:buClr>
              <a:buSzPct val="80000"/>
              <a:buFont typeface="Arial" panose="020B0604020202020204" pitchFamily="34" charset="0"/>
              <a:buChar char="•"/>
            </a:pPr>
            <a:r>
              <a:rPr lang="en-US" sz="1600" dirty="0"/>
              <a:t>Also note that the oscillation was accompanied by an unexpected interaction with the cavitation in the turbopumps</a:t>
            </a:r>
          </a:p>
          <a:p>
            <a:pPr marL="285750" indent="-285750" algn="just">
              <a:spcBef>
                <a:spcPts val="300"/>
              </a:spcBef>
              <a:spcAft>
                <a:spcPts val="300"/>
              </a:spcAft>
              <a:buClr>
                <a:srgbClr val="006699"/>
              </a:buClr>
              <a:buSzPct val="80000"/>
              <a:buFont typeface="Arial" panose="020B0604020202020204" pitchFamily="34" charset="0"/>
              <a:buChar char="•"/>
            </a:pPr>
            <a:r>
              <a:rPr lang="en-US" sz="1600" dirty="0"/>
              <a:t>Cavitation is the generation of unwanted bubbles</a:t>
            </a:r>
          </a:p>
          <a:p>
            <a:pPr marL="285750" indent="-285750" algn="just">
              <a:spcBef>
                <a:spcPts val="300"/>
              </a:spcBef>
              <a:spcAft>
                <a:spcPts val="300"/>
              </a:spcAft>
              <a:buClr>
                <a:srgbClr val="006699"/>
              </a:buClr>
              <a:buSzPct val="80000"/>
              <a:buFont typeface="Arial" panose="020B0604020202020204" pitchFamily="34" charset="0"/>
              <a:buChar char="•"/>
            </a:pPr>
            <a:r>
              <a:rPr lang="en-US" sz="1600" dirty="0"/>
              <a:t>The flight computer shut down the center engine automatically, as the result of a low pressure switch trigger</a:t>
            </a:r>
          </a:p>
          <a:p>
            <a:pPr marL="285750" indent="-285750" algn="just">
              <a:spcBef>
                <a:spcPts val="300"/>
              </a:spcBef>
              <a:spcAft>
                <a:spcPts val="300"/>
              </a:spcAft>
              <a:buClr>
                <a:srgbClr val="006699"/>
              </a:buClr>
              <a:buSzPct val="80000"/>
              <a:buFont typeface="Arial" panose="020B0604020202020204" pitchFamily="34" charset="0"/>
              <a:buChar char="•"/>
            </a:pPr>
            <a:r>
              <a:rPr lang="en-US" sz="1600" dirty="0"/>
              <a:t>The outboard engines burned longer, however, compensating for the loss</a:t>
            </a:r>
          </a:p>
          <a:p>
            <a:pPr marL="285750" indent="-285750" algn="just">
              <a:spcBef>
                <a:spcPts val="600"/>
              </a:spcBef>
              <a:spcAft>
                <a:spcPts val="600"/>
              </a:spcAft>
              <a:buClr>
                <a:srgbClr val="006699"/>
              </a:buClr>
              <a:buSzPct val="80000"/>
              <a:buFont typeface="Arial" panose="020B0604020202020204" pitchFamily="34" charset="0"/>
              <a:buChar char="•"/>
            </a:pPr>
            <a:endParaRPr lang="en-US" altLang="en-US" sz="1600" dirty="0">
              <a:cs typeface="Arial" panose="020B0604020202020204" pitchFamily="34" charset="0"/>
            </a:endParaRPr>
          </a:p>
        </p:txBody>
      </p:sp>
    </p:spTree>
    <p:extLst>
      <p:ext uri="{BB962C8B-B14F-4D97-AF65-F5344CB8AC3E}">
        <p14:creationId xmlns:p14="http://schemas.microsoft.com/office/powerpoint/2010/main" val="171879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C8D23-AE94-4CA1-BA72-D5C07F6640B3}"/>
              </a:ext>
            </a:extLst>
          </p:cNvPr>
          <p:cNvSpPr txBox="1"/>
          <p:nvPr/>
        </p:nvSpPr>
        <p:spPr>
          <a:xfrm>
            <a:off x="442856" y="1182055"/>
            <a:ext cx="10729269" cy="3562514"/>
          </a:xfrm>
          <a:prstGeom prst="rect">
            <a:avLst/>
          </a:prstGeom>
          <a:noFill/>
        </p:spPr>
        <p:txBody>
          <a:bodyPr wrap="square" rtlCol="0">
            <a:spAutoFit/>
          </a:bodyPr>
          <a:lstStyle/>
          <a:p>
            <a:pPr>
              <a:buClr>
                <a:srgbClr val="006699"/>
              </a:buClr>
              <a:buSzPct val="80000"/>
            </a:pPr>
            <a:endParaRPr lang="en-US" sz="1650" dirty="0"/>
          </a:p>
          <a:p>
            <a:pPr marL="285750" indent="-285750">
              <a:spcBef>
                <a:spcPts val="600"/>
              </a:spcBef>
              <a:spcAft>
                <a:spcPts val="600"/>
              </a:spcAft>
              <a:buClr>
                <a:srgbClr val="006699"/>
              </a:buClr>
              <a:buSzPct val="80000"/>
              <a:buFont typeface="Arial" panose="020B0604020202020204" pitchFamily="34" charset="0"/>
              <a:buChar char="•"/>
            </a:pPr>
            <a:r>
              <a:rPr lang="en-US" sz="1600" dirty="0"/>
              <a:t>Engineers made a number of design changes to prevent this problem for Apollo 14</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They added a helium gas accumulator in the liquid oxygen (LOX) line of the center engine  </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 accumulator is also referred to as a suppresser</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 accumulator reservoir served to dampen or absorb fluid pressure oscillations, keeping them out of phase with the vibrations of the thrust structure and engines</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 accumulator also lowered the first natural frequency of the propellant line, moving it down below the vehicle structural frequencies</a:t>
            </a:r>
          </a:p>
          <a:p>
            <a:pPr marL="285750" indent="-285750">
              <a:spcBef>
                <a:spcPts val="600"/>
              </a:spcBef>
              <a:spcAft>
                <a:spcPts val="600"/>
              </a:spcAft>
              <a:buClr>
                <a:srgbClr val="006699"/>
              </a:buClr>
              <a:buSzPct val="80000"/>
              <a:buFont typeface="Arial" panose="020B0604020202020204" pitchFamily="34" charset="0"/>
              <a:buChar char="•"/>
            </a:pPr>
            <a:r>
              <a:rPr lang="en-US" sz="1600" dirty="0"/>
              <a:t>The accumulator was actually designed prior to the Apollo 13 mission but was not ready in time for the flight</a:t>
            </a:r>
          </a:p>
          <a:p>
            <a:pPr marL="285750" indent="-285750">
              <a:spcBef>
                <a:spcPts val="600"/>
              </a:spcBef>
              <a:spcAft>
                <a:spcPts val="600"/>
              </a:spcAft>
              <a:buClr>
                <a:srgbClr val="006699"/>
              </a:buClr>
              <a:buSzPct val="80000"/>
              <a:buFont typeface="Arial" panose="020B0604020202020204" pitchFamily="34" charset="0"/>
              <a:buChar char="•"/>
            </a:pPr>
            <a:r>
              <a:rPr lang="en-US" sz="1600" dirty="0"/>
              <a:t>In addition, the propellant valves on all five second-stage engines were simplified</a:t>
            </a:r>
          </a:p>
        </p:txBody>
      </p: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Stage 2 Design Modifications</a:t>
            </a:r>
          </a:p>
        </p:txBody>
      </p:sp>
    </p:spTree>
    <p:extLst>
      <p:ext uri="{BB962C8B-B14F-4D97-AF65-F5344CB8AC3E}">
        <p14:creationId xmlns:p14="http://schemas.microsoft.com/office/powerpoint/2010/main" val="68200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351386" y="48142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DC8D23-AE94-4CA1-BA72-D5C07F6640B3}"/>
              </a:ext>
            </a:extLst>
          </p:cNvPr>
          <p:cNvSpPr txBox="1"/>
          <p:nvPr/>
        </p:nvSpPr>
        <p:spPr>
          <a:xfrm>
            <a:off x="5033078" y="1151277"/>
            <a:ext cx="6582725" cy="3577903"/>
          </a:xfrm>
          <a:prstGeom prst="rect">
            <a:avLst/>
          </a:prstGeom>
          <a:noFill/>
        </p:spPr>
        <p:txBody>
          <a:bodyPr wrap="square" rtlCol="0">
            <a:spAutoFit/>
          </a:bodyPr>
          <a:lstStyle/>
          <a:p>
            <a:pPr>
              <a:buClr>
                <a:srgbClr val="006699"/>
              </a:buClr>
              <a:buSzPct val="80000"/>
            </a:pPr>
            <a:endParaRPr lang="en-US" sz="1650" dirty="0"/>
          </a:p>
          <a:p>
            <a:pPr marL="285750" indent="-285750">
              <a:spcBef>
                <a:spcPts val="600"/>
              </a:spcBef>
              <a:spcAft>
                <a:spcPts val="300"/>
              </a:spcAft>
              <a:buClr>
                <a:srgbClr val="006699"/>
              </a:buClr>
              <a:buSzPct val="80000"/>
              <a:buFont typeface="Arial" panose="020B0604020202020204" pitchFamily="34" charset="0"/>
              <a:buChar char="•"/>
            </a:pPr>
            <a:r>
              <a:rPr lang="en-US" sz="1600" dirty="0"/>
              <a:t>The Soviet N-1 rocket had thirty NK-15 rocket engines </a:t>
            </a:r>
          </a:p>
          <a:p>
            <a:pPr marL="285750" indent="-285750">
              <a:spcBef>
                <a:spcPts val="600"/>
              </a:spcBef>
              <a:spcAft>
                <a:spcPts val="300"/>
              </a:spcAft>
              <a:buClr>
                <a:srgbClr val="006699"/>
              </a:buClr>
              <a:buSzPct val="80000"/>
              <a:buFont typeface="Arial" panose="020B0604020202020204" pitchFamily="34" charset="0"/>
              <a:buChar char="•"/>
            </a:pPr>
            <a:r>
              <a:rPr lang="en-US" sz="1600" dirty="0"/>
              <a:t>Its height was over 100 meters  </a:t>
            </a:r>
          </a:p>
          <a:p>
            <a:pPr marL="285750" indent="-285750">
              <a:spcBef>
                <a:spcPts val="600"/>
              </a:spcBef>
              <a:spcAft>
                <a:spcPts val="300"/>
              </a:spcAft>
              <a:buClr>
                <a:srgbClr val="006699"/>
              </a:buClr>
              <a:buSzPct val="80000"/>
              <a:buFont typeface="Arial" panose="020B0604020202020204" pitchFamily="34" charset="0"/>
              <a:buChar char="•"/>
            </a:pPr>
            <a:r>
              <a:rPr lang="en-US" sz="1600" dirty="0"/>
              <a:t>The N-1 had four unmanned flight tests. Each resulted in failure before first stage separation  </a:t>
            </a:r>
          </a:p>
          <a:p>
            <a:pPr marL="285750" indent="-285750">
              <a:spcBef>
                <a:spcPts val="600"/>
              </a:spcBef>
              <a:spcAft>
                <a:spcPts val="300"/>
              </a:spcAft>
              <a:buClr>
                <a:srgbClr val="006699"/>
              </a:buClr>
              <a:buSzPct val="80000"/>
              <a:buFont typeface="Arial" panose="020B0604020202020204" pitchFamily="34" charset="0"/>
              <a:buChar char="•"/>
            </a:pPr>
            <a:r>
              <a:rPr lang="en-US" sz="1600" dirty="0"/>
              <a:t>The N-1 never had a successful mission </a:t>
            </a:r>
          </a:p>
          <a:p>
            <a:pPr marL="285750" indent="-285750">
              <a:spcBef>
                <a:spcPts val="600"/>
              </a:spcBef>
              <a:spcAft>
                <a:spcPts val="300"/>
              </a:spcAft>
              <a:buClr>
                <a:srgbClr val="006699"/>
              </a:buClr>
              <a:buSzPct val="80000"/>
              <a:buFont typeface="Arial" panose="020B0604020202020204" pitchFamily="34" charset="0"/>
              <a:buChar char="•"/>
            </a:pPr>
            <a:r>
              <a:rPr lang="en-US" sz="1600" dirty="0"/>
              <a:t>The N-1 had exhaust plume fluid dynamic problems, as well as vibration problems</a:t>
            </a:r>
          </a:p>
          <a:p>
            <a:pPr marL="285750" indent="-285750">
              <a:spcBef>
                <a:spcPts val="600"/>
              </a:spcBef>
              <a:spcAft>
                <a:spcPts val="300"/>
              </a:spcAft>
              <a:buClr>
                <a:srgbClr val="006699"/>
              </a:buClr>
              <a:buSzPct val="80000"/>
              <a:buFont typeface="Arial" panose="020B0604020202020204" pitchFamily="34" charset="0"/>
              <a:buChar char="•"/>
            </a:pPr>
            <a:r>
              <a:rPr lang="en-US" sz="1600" dirty="0"/>
              <a:t>Pogo vibration was a particular problem for the fourth launch in November 1972</a:t>
            </a:r>
          </a:p>
          <a:p>
            <a:pPr marL="285750" indent="-285750">
              <a:spcBef>
                <a:spcPts val="600"/>
              </a:spcBef>
              <a:spcAft>
                <a:spcPts val="300"/>
              </a:spcAft>
              <a:buClr>
                <a:srgbClr val="006699"/>
              </a:buClr>
              <a:buSzPct val="80000"/>
              <a:buFont typeface="Arial" panose="020B0604020202020204" pitchFamily="34" charset="0"/>
              <a:buChar char="•"/>
            </a:pPr>
            <a:r>
              <a:rPr lang="en-US" sz="1600" dirty="0"/>
              <a:t>The pogo occurred at stage 1 initial cutoff in this flight </a:t>
            </a:r>
          </a:p>
        </p:txBody>
      </p: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61665"/>
          </a:xfrm>
          <a:prstGeom prst="rect">
            <a:avLst/>
          </a:prstGeom>
          <a:noFill/>
        </p:spPr>
        <p:txBody>
          <a:bodyPr wrap="square" rtlCol="0">
            <a:spAutoFit/>
          </a:bodyPr>
          <a:lstStyle/>
          <a:p>
            <a:r>
              <a:rPr lang="en-US" sz="2400" b="1" dirty="0">
                <a:solidFill>
                  <a:srgbClr val="006699"/>
                </a:solidFill>
              </a:rPr>
              <a:t>Soviet N-1 Rocket</a:t>
            </a:r>
          </a:p>
        </p:txBody>
      </p:sp>
      <p:pic>
        <p:nvPicPr>
          <p:cNvPr id="71682" name="Picture 2" descr="Image result for soviet n-1 rocket">
            <a:extLst>
              <a:ext uri="{FF2B5EF4-FFF2-40B4-BE49-F238E27FC236}">
                <a16:creationId xmlns:a16="http://schemas.microsoft.com/office/drawing/2014/main" id="{573D25C9-F1C2-43F8-A529-6576DD9A8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97" y="1261858"/>
            <a:ext cx="4183411" cy="534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55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139DF5-70F0-4389-836F-E8CF3C55BF19}"/>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Accumulator</a:t>
            </a:r>
          </a:p>
        </p:txBody>
      </p:sp>
      <p:pic>
        <p:nvPicPr>
          <p:cNvPr id="3" name="Picture 2">
            <a:extLst>
              <a:ext uri="{FF2B5EF4-FFF2-40B4-BE49-F238E27FC236}">
                <a16:creationId xmlns:a16="http://schemas.microsoft.com/office/drawing/2014/main" id="{B7262543-BB16-485C-A64A-A0130D2EC051}"/>
              </a:ext>
            </a:extLst>
          </p:cNvPr>
          <p:cNvPicPr>
            <a:picLocks noChangeAspect="1"/>
          </p:cNvPicPr>
          <p:nvPr/>
        </p:nvPicPr>
        <p:blipFill>
          <a:blip r:embed="rId2"/>
          <a:stretch>
            <a:fillRect/>
          </a:stretch>
        </p:blipFill>
        <p:spPr>
          <a:xfrm>
            <a:off x="1040878" y="1309906"/>
            <a:ext cx="1742857" cy="5066667"/>
          </a:xfrm>
          <a:prstGeom prst="rect">
            <a:avLst/>
          </a:prstGeom>
        </p:spPr>
      </p:pic>
      <p:sp>
        <p:nvSpPr>
          <p:cNvPr id="8" name="TextBox 7">
            <a:extLst>
              <a:ext uri="{FF2B5EF4-FFF2-40B4-BE49-F238E27FC236}">
                <a16:creationId xmlns:a16="http://schemas.microsoft.com/office/drawing/2014/main" id="{0933A812-3DBA-4C7B-B0C0-AF220598CD42}"/>
              </a:ext>
            </a:extLst>
          </p:cNvPr>
          <p:cNvSpPr txBox="1"/>
          <p:nvPr/>
        </p:nvSpPr>
        <p:spPr>
          <a:xfrm>
            <a:off x="3256767" y="1374592"/>
            <a:ext cx="7690981" cy="2762295"/>
          </a:xfrm>
          <a:prstGeom prst="rect">
            <a:avLst/>
          </a:prstGeom>
          <a:noFill/>
        </p:spPr>
        <p:txBody>
          <a:bodyPr wrap="square" rtlCol="0">
            <a:spAutoFit/>
          </a:bodyPr>
          <a:lstStyle/>
          <a:p>
            <a:pPr>
              <a:buClr>
                <a:srgbClr val="006699"/>
              </a:buClr>
              <a:buSzPct val="80000"/>
            </a:pPr>
            <a:endParaRPr lang="en-US" sz="1650" dirty="0"/>
          </a:p>
          <a:p>
            <a:pPr marL="285750" indent="-285750">
              <a:spcBef>
                <a:spcPts val="600"/>
              </a:spcBef>
              <a:spcAft>
                <a:spcPts val="600"/>
              </a:spcAft>
              <a:buClr>
                <a:srgbClr val="006699"/>
              </a:buClr>
              <a:buSzPct val="80000"/>
              <a:buFont typeface="Arial" panose="020B0604020202020204" pitchFamily="34" charset="0"/>
              <a:buChar char="•"/>
            </a:pPr>
            <a:r>
              <a:rPr lang="en-US" sz="1650" dirty="0"/>
              <a:t>A close matching of the propellant and structural frequencies may be prevented by installing an accumulator in the feed line</a:t>
            </a:r>
          </a:p>
          <a:p>
            <a:pPr marL="285750" indent="-285750">
              <a:spcBef>
                <a:spcPts val="600"/>
              </a:spcBef>
              <a:spcAft>
                <a:spcPts val="600"/>
              </a:spcAft>
              <a:buClr>
                <a:srgbClr val="006699"/>
              </a:buClr>
              <a:buSzPct val="80000"/>
              <a:buFont typeface="Arial" panose="020B0604020202020204" pitchFamily="34" charset="0"/>
              <a:buChar char="•"/>
            </a:pPr>
            <a:r>
              <a:rPr lang="en-US" sz="1650" dirty="0"/>
              <a:t>The accumulator contains a volume of gas that acts like a soft spring to reduce the propellant frequency to well below that of critical structural frequencies</a:t>
            </a:r>
          </a:p>
          <a:p>
            <a:pPr marL="285750" indent="-285750">
              <a:spcBef>
                <a:spcPts val="600"/>
              </a:spcBef>
              <a:spcAft>
                <a:spcPts val="600"/>
              </a:spcAft>
              <a:buClr>
                <a:srgbClr val="006699"/>
              </a:buClr>
              <a:buSzPct val="80000"/>
              <a:buFont typeface="Arial" panose="020B0604020202020204" pitchFamily="34" charset="0"/>
              <a:buChar char="•"/>
            </a:pPr>
            <a:r>
              <a:rPr lang="en-US" sz="1650" dirty="0"/>
              <a:t>The accumulator volume must be carefully selected to meet this goal</a:t>
            </a:r>
          </a:p>
          <a:p>
            <a:pPr marL="285750" indent="-285750">
              <a:spcBef>
                <a:spcPts val="600"/>
              </a:spcBef>
              <a:buClr>
                <a:srgbClr val="006699"/>
              </a:buClr>
              <a:buSzPct val="80000"/>
              <a:buFont typeface="Arial" panose="020B0604020202020204" pitchFamily="34" charset="0"/>
              <a:buChar char="•"/>
            </a:pPr>
            <a:endParaRPr lang="en-US" dirty="0"/>
          </a:p>
          <a:p>
            <a:pPr marL="285750" indent="-285750">
              <a:spcBef>
                <a:spcPts val="600"/>
              </a:spcBef>
              <a:buClr>
                <a:srgbClr val="006699"/>
              </a:buClr>
              <a:buSzPct val="80000"/>
              <a:buFont typeface="Arial" panose="020B0604020202020204" pitchFamily="34" charset="0"/>
              <a:buChar char="•"/>
            </a:pPr>
            <a:endParaRPr lang="en-US" sz="1650" dirty="0"/>
          </a:p>
        </p:txBody>
      </p:sp>
    </p:spTree>
    <p:extLst>
      <p:ext uri="{BB962C8B-B14F-4D97-AF65-F5344CB8AC3E}">
        <p14:creationId xmlns:p14="http://schemas.microsoft.com/office/powerpoint/2010/main" val="2652788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neric (Standard)">
  <a:themeElements>
    <a:clrScheme name="Generic (Standard) 4">
      <a:dk1>
        <a:srgbClr val="000000"/>
      </a:dk1>
      <a:lt1>
        <a:srgbClr val="FFFFFF"/>
      </a:lt1>
      <a:dk2>
        <a:srgbClr val="000000"/>
      </a:dk2>
      <a:lt2>
        <a:srgbClr val="010000"/>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FFFFCC"/>
      </a:folHlink>
    </a:clrScheme>
    <a:fontScheme name="Generic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000000"/>
        </a:dk1>
        <a:lt1>
          <a:srgbClr val="FFFFFF"/>
        </a:lt1>
        <a:dk2>
          <a:srgbClr val="000000"/>
        </a:dk2>
        <a:lt2>
          <a:srgbClr val="010000"/>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8808</TotalTime>
  <Words>1542</Words>
  <Application>Microsoft Office PowerPoint</Application>
  <PresentationFormat>Widescreen</PresentationFormat>
  <Paragraphs>195</Paragraphs>
  <Slides>19</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MS PGothic</vt:lpstr>
      <vt:lpstr>Arial</vt:lpstr>
      <vt:lpstr>Calibri</vt:lpstr>
      <vt:lpstr>Calibri Light</vt:lpstr>
      <vt:lpstr>Helvetica</vt:lpstr>
      <vt:lpstr>Monotype Sorts</vt:lpstr>
      <vt:lpstr>Times New Roman</vt:lpstr>
      <vt:lpstr>Office Theme</vt:lpstr>
      <vt:lpstr>62_Office Theme</vt:lpstr>
      <vt:lpstr>Generic (Standard)</vt:lpstr>
      <vt:lpstr>PowerPoint Presentation</vt:lpstr>
      <vt:lpstr>PowerPoint Presentation</vt:lpstr>
      <vt:lpstr>Gemini Program Titan II Pogo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Dynamic Concepts,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tirvine</dc:creator>
  <cp:lastModifiedBy>Irvine, Tom</cp:lastModifiedBy>
  <cp:revision>416</cp:revision>
  <dcterms:created xsi:type="dcterms:W3CDTF">2018-04-26T16:19:49Z</dcterms:created>
  <dcterms:modified xsi:type="dcterms:W3CDTF">2019-01-02T18:59:55Z</dcterms:modified>
</cp:coreProperties>
</file>