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s/slide99.xml" ContentType="application/vnd.openxmlformats-officedocument.presentationml.slide+xml"/>
  <Override PartName="/ppt/theme/theme21.xml" ContentType="application/vnd.openxmlformats-officedocument.theme+xml"/>
  <Override PartName="/ppt/theme/theme32.xml" ContentType="application/vnd.openxmlformats-officedocument.theme+xml"/>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theme/theme25.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92" r:id="rId16"/>
    <p:sldMasterId id="2147483694" r:id="rId17"/>
    <p:sldMasterId id="2147483696" r:id="rId18"/>
    <p:sldMasterId id="2147483698" r:id="rId19"/>
    <p:sldMasterId id="2147483700" r:id="rId20"/>
    <p:sldMasterId id="2147483702" r:id="rId21"/>
    <p:sldMasterId id="2147483704" r:id="rId22"/>
    <p:sldMasterId id="2147483706" r:id="rId23"/>
    <p:sldMasterId id="2147483708" r:id="rId24"/>
    <p:sldMasterId id="2147483710" r:id="rId25"/>
    <p:sldMasterId id="2147483712" r:id="rId26"/>
    <p:sldMasterId id="2147483714" r:id="rId27"/>
    <p:sldMasterId id="2147483716" r:id="rId28"/>
    <p:sldMasterId id="2147483718" r:id="rId29"/>
    <p:sldMasterId id="2147483720" r:id="rId30"/>
    <p:sldMasterId id="2147483722" r:id="rId31"/>
    <p:sldMasterId id="2147483724" r:id="rId32"/>
    <p:sldMasterId id="2147483726" r:id="rId33"/>
    <p:sldMasterId id="2147483728" r:id="rId34"/>
  </p:sldMasterIdLst>
  <p:notesMasterIdLst>
    <p:notesMasterId r:id="rId144"/>
  </p:notesMasterIdLst>
  <p:sldIdLst>
    <p:sldId id="256" r:id="rId35"/>
    <p:sldId id="275" r:id="rId36"/>
    <p:sldId id="276" r:id="rId37"/>
    <p:sldId id="545" r:id="rId38"/>
    <p:sldId id="618" r:id="rId39"/>
    <p:sldId id="546" r:id="rId40"/>
    <p:sldId id="547" r:id="rId41"/>
    <p:sldId id="548" r:id="rId42"/>
    <p:sldId id="550" r:id="rId43"/>
    <p:sldId id="570" r:id="rId44"/>
    <p:sldId id="551" r:id="rId45"/>
    <p:sldId id="552" r:id="rId46"/>
    <p:sldId id="553" r:id="rId47"/>
    <p:sldId id="554" r:id="rId48"/>
    <p:sldId id="555" r:id="rId49"/>
    <p:sldId id="556" r:id="rId50"/>
    <p:sldId id="557" r:id="rId51"/>
    <p:sldId id="558" r:id="rId52"/>
    <p:sldId id="559" r:id="rId53"/>
    <p:sldId id="560" r:id="rId54"/>
    <p:sldId id="561" r:id="rId55"/>
    <p:sldId id="564" r:id="rId56"/>
    <p:sldId id="578" r:id="rId57"/>
    <p:sldId id="565" r:id="rId58"/>
    <p:sldId id="566" r:id="rId59"/>
    <p:sldId id="567" r:id="rId60"/>
    <p:sldId id="568" r:id="rId61"/>
    <p:sldId id="569" r:id="rId62"/>
    <p:sldId id="571" r:id="rId63"/>
    <p:sldId id="572" r:id="rId64"/>
    <p:sldId id="573" r:id="rId65"/>
    <p:sldId id="574" r:id="rId66"/>
    <p:sldId id="575" r:id="rId67"/>
    <p:sldId id="576" r:id="rId68"/>
    <p:sldId id="583" r:id="rId69"/>
    <p:sldId id="584" r:id="rId70"/>
    <p:sldId id="585" r:id="rId71"/>
    <p:sldId id="586" r:id="rId72"/>
    <p:sldId id="587" r:id="rId73"/>
    <p:sldId id="588" r:id="rId74"/>
    <p:sldId id="589" r:id="rId75"/>
    <p:sldId id="590" r:id="rId76"/>
    <p:sldId id="591" r:id="rId77"/>
    <p:sldId id="592" r:id="rId78"/>
    <p:sldId id="593" r:id="rId79"/>
    <p:sldId id="594" r:id="rId80"/>
    <p:sldId id="595" r:id="rId81"/>
    <p:sldId id="596" r:id="rId82"/>
    <p:sldId id="599" r:id="rId83"/>
    <p:sldId id="600" r:id="rId84"/>
    <p:sldId id="601" r:id="rId85"/>
    <p:sldId id="602" r:id="rId86"/>
    <p:sldId id="603" r:id="rId87"/>
    <p:sldId id="604" r:id="rId88"/>
    <p:sldId id="605" r:id="rId89"/>
    <p:sldId id="606" r:id="rId90"/>
    <p:sldId id="607" r:id="rId91"/>
    <p:sldId id="608" r:id="rId92"/>
    <p:sldId id="609" r:id="rId93"/>
    <p:sldId id="610" r:id="rId94"/>
    <p:sldId id="611" r:id="rId95"/>
    <p:sldId id="612" r:id="rId96"/>
    <p:sldId id="613" r:id="rId97"/>
    <p:sldId id="614" r:id="rId98"/>
    <p:sldId id="615" r:id="rId99"/>
    <p:sldId id="616" r:id="rId100"/>
    <p:sldId id="621" r:id="rId101"/>
    <p:sldId id="629" r:id="rId102"/>
    <p:sldId id="628" r:id="rId103"/>
    <p:sldId id="627" r:id="rId104"/>
    <p:sldId id="626" r:id="rId105"/>
    <p:sldId id="635" r:id="rId106"/>
    <p:sldId id="625" r:id="rId107"/>
    <p:sldId id="624" r:id="rId108"/>
    <p:sldId id="630" r:id="rId109"/>
    <p:sldId id="623" r:id="rId110"/>
    <p:sldId id="622" r:id="rId111"/>
    <p:sldId id="633" r:id="rId112"/>
    <p:sldId id="634" r:id="rId113"/>
    <p:sldId id="636" r:id="rId114"/>
    <p:sldId id="637" r:id="rId115"/>
    <p:sldId id="638" r:id="rId116"/>
    <p:sldId id="639" r:id="rId117"/>
    <p:sldId id="640" r:id="rId118"/>
    <p:sldId id="641" r:id="rId119"/>
    <p:sldId id="642" r:id="rId120"/>
    <p:sldId id="643" r:id="rId121"/>
    <p:sldId id="644" r:id="rId122"/>
    <p:sldId id="645" r:id="rId123"/>
    <p:sldId id="646" r:id="rId124"/>
    <p:sldId id="647" r:id="rId125"/>
    <p:sldId id="648" r:id="rId126"/>
    <p:sldId id="680" r:id="rId127"/>
    <p:sldId id="650" r:id="rId128"/>
    <p:sldId id="681" r:id="rId129"/>
    <p:sldId id="654" r:id="rId130"/>
    <p:sldId id="655" r:id="rId131"/>
    <p:sldId id="682" r:id="rId132"/>
    <p:sldId id="683" r:id="rId133"/>
    <p:sldId id="656" r:id="rId134"/>
    <p:sldId id="674" r:id="rId135"/>
    <p:sldId id="675" r:id="rId136"/>
    <p:sldId id="676" r:id="rId137"/>
    <p:sldId id="677" r:id="rId138"/>
    <p:sldId id="679" r:id="rId139"/>
    <p:sldId id="684" r:id="rId140"/>
    <p:sldId id="678" r:id="rId141"/>
    <p:sldId id="620" r:id="rId142"/>
    <p:sldId id="617" r:id="rId143"/>
  </p:sldIdLst>
  <p:sldSz cx="9144000" cy="6858000" type="screen4x3"/>
  <p:notesSz cx="6858000" cy="9144000"/>
  <p:custDataLst>
    <p:tags r:id="rId1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933" autoAdjust="0"/>
    <p:restoredTop sz="94227" autoAdjust="0"/>
  </p:normalViewPr>
  <p:slideViewPr>
    <p:cSldViewPr>
      <p:cViewPr varScale="1">
        <p:scale>
          <a:sx n="76" d="100"/>
          <a:sy n="76" d="100"/>
        </p:scale>
        <p:origin x="-102" y="-114"/>
      </p:cViewPr>
      <p:guideLst>
        <p:guide orient="horz" pos="2160"/>
        <p:guide pos="2880"/>
      </p:guideLst>
    </p:cSldViewPr>
  </p:slideViewPr>
  <p:notesTextViewPr>
    <p:cViewPr>
      <p:scale>
        <a:sx n="1" d="1"/>
        <a:sy n="1" d="1"/>
      </p:scale>
      <p:origin x="0" y="0"/>
    </p:cViewPr>
  </p:notesTextViewPr>
  <p:sorterViewPr>
    <p:cViewPr>
      <p:scale>
        <a:sx n="50" d="100"/>
        <a:sy n="50" d="100"/>
      </p:scale>
      <p:origin x="0" y="8508"/>
    </p:cViewPr>
  </p:sorterViewPr>
  <p:notesViewPr>
    <p:cSldViewPr>
      <p:cViewPr varScale="1">
        <p:scale>
          <a:sx n="64" d="100"/>
          <a:sy n="64" d="100"/>
        </p:scale>
        <p:origin x="-20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slide" Target="slides/slide99.xml"/><Relationship Id="rId138" Type="http://schemas.openxmlformats.org/officeDocument/2006/relationships/slide" Target="slides/slide104.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113" Type="http://schemas.openxmlformats.org/officeDocument/2006/relationships/slide" Target="slides/slide79.xml"/><Relationship Id="rId118" Type="http://schemas.openxmlformats.org/officeDocument/2006/relationships/slide" Target="slides/slide84.xml"/><Relationship Id="rId134" Type="http://schemas.openxmlformats.org/officeDocument/2006/relationships/slide" Target="slides/slide100.xml"/><Relationship Id="rId139" Type="http://schemas.openxmlformats.org/officeDocument/2006/relationships/slide" Target="slides/slide105.xml"/><Relationship Id="rId80" Type="http://schemas.openxmlformats.org/officeDocument/2006/relationships/slide" Target="slides/slide46.xml"/><Relationship Id="rId85" Type="http://schemas.openxmlformats.org/officeDocument/2006/relationships/slide" Target="slides/slide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slide" Target="slides/slide95.xml"/><Relationship Id="rId137" Type="http://schemas.openxmlformats.org/officeDocument/2006/relationships/slide" Target="slides/slide10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32" Type="http://schemas.openxmlformats.org/officeDocument/2006/relationships/slide" Target="slides/slide98.xml"/><Relationship Id="rId140" Type="http://schemas.openxmlformats.org/officeDocument/2006/relationships/slide" Target="slides/slide106.xml"/><Relationship Id="rId14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slide" Target="slides/slide96.xml"/><Relationship Id="rId135" Type="http://schemas.openxmlformats.org/officeDocument/2006/relationships/slide" Target="slides/slide101.xml"/><Relationship Id="rId143" Type="http://schemas.openxmlformats.org/officeDocument/2006/relationships/slide" Target="slides/slide10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141" Type="http://schemas.openxmlformats.org/officeDocument/2006/relationships/slide" Target="slides/slide107.xml"/><Relationship Id="rId14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slide" Target="slides/slide97.xml"/><Relationship Id="rId136" Type="http://schemas.openxmlformats.org/officeDocument/2006/relationships/slide" Target="slides/slide102.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26" Type="http://schemas.openxmlformats.org/officeDocument/2006/relationships/slide" Target="slides/slide92.xml"/><Relationship Id="rId14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142" Type="http://schemas.openxmlformats.org/officeDocument/2006/relationships/slide" Target="slides/slide10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kumimoji="1" sz="2400">
                <a:solidFill>
                  <a:schemeClr val="bg2"/>
                </a:solidFill>
                <a:latin typeface="Arial" charset="0"/>
              </a:defRPr>
            </a:lvl1pPr>
            <a:lvl2pPr marL="742950" indent="-285750" defTabSz="933450">
              <a:defRPr kumimoji="1" sz="2400">
                <a:solidFill>
                  <a:schemeClr val="bg2"/>
                </a:solidFill>
                <a:latin typeface="Arial" charset="0"/>
              </a:defRPr>
            </a:lvl2pPr>
            <a:lvl3pPr marL="1143000" indent="-228600" defTabSz="933450">
              <a:defRPr kumimoji="1" sz="2400">
                <a:solidFill>
                  <a:schemeClr val="bg2"/>
                </a:solidFill>
                <a:latin typeface="Arial" charset="0"/>
              </a:defRPr>
            </a:lvl3pPr>
            <a:lvl4pPr marL="1600200" indent="-228600" defTabSz="933450">
              <a:defRPr kumimoji="1" sz="2400">
                <a:solidFill>
                  <a:schemeClr val="bg2"/>
                </a:solidFill>
                <a:latin typeface="Arial" charset="0"/>
              </a:defRPr>
            </a:lvl4pPr>
            <a:lvl5pPr marL="2057400" indent="-228600" defTabSz="933450">
              <a:defRPr kumimoji="1" sz="2400">
                <a:solidFill>
                  <a:schemeClr val="bg2"/>
                </a:solidFill>
                <a:latin typeface="Arial" charset="0"/>
              </a:defRPr>
            </a:lvl5pPr>
            <a:lvl6pPr marL="2514600" indent="-228600" defTabSz="933450" eaLnBrk="0" fontAlgn="base" hangingPunct="0">
              <a:spcBef>
                <a:spcPct val="0"/>
              </a:spcBef>
              <a:spcAft>
                <a:spcPct val="0"/>
              </a:spcAft>
              <a:defRPr kumimoji="1" sz="2400">
                <a:solidFill>
                  <a:schemeClr val="bg2"/>
                </a:solidFill>
                <a:latin typeface="Arial" charset="0"/>
              </a:defRPr>
            </a:lvl6pPr>
            <a:lvl7pPr marL="2971800" indent="-228600" defTabSz="933450" eaLnBrk="0" fontAlgn="base" hangingPunct="0">
              <a:spcBef>
                <a:spcPct val="0"/>
              </a:spcBef>
              <a:spcAft>
                <a:spcPct val="0"/>
              </a:spcAft>
              <a:defRPr kumimoji="1" sz="2400">
                <a:solidFill>
                  <a:schemeClr val="bg2"/>
                </a:solidFill>
                <a:latin typeface="Arial" charset="0"/>
              </a:defRPr>
            </a:lvl7pPr>
            <a:lvl8pPr marL="3429000" indent="-228600" defTabSz="933450" eaLnBrk="0" fontAlgn="base" hangingPunct="0">
              <a:spcBef>
                <a:spcPct val="0"/>
              </a:spcBef>
              <a:spcAft>
                <a:spcPct val="0"/>
              </a:spcAft>
              <a:defRPr kumimoji="1" sz="2400">
                <a:solidFill>
                  <a:schemeClr val="bg2"/>
                </a:solidFill>
                <a:latin typeface="Arial" charset="0"/>
              </a:defRPr>
            </a:lvl8pPr>
            <a:lvl9pPr marL="3886200" indent="-228600" defTabSz="933450" eaLnBrk="0" fontAlgn="base" hangingPunct="0">
              <a:spcBef>
                <a:spcPct val="0"/>
              </a:spcBef>
              <a:spcAft>
                <a:spcPct val="0"/>
              </a:spcAft>
              <a:defRPr kumimoji="1" sz="2400">
                <a:solidFill>
                  <a:schemeClr val="bg2"/>
                </a:solidFill>
                <a:latin typeface="Arial" charset="0"/>
              </a:defRPr>
            </a:lvl9pPr>
          </a:lstStyle>
          <a:p>
            <a:fld id="{B78CBCEC-1AF1-46CE-8C51-83504858A5F5}" type="slidenum">
              <a:rPr kumimoji="0" lang="en-US" sz="1200" smtClean="0">
                <a:solidFill>
                  <a:schemeClr val="tx1"/>
                </a:solidFill>
              </a:rPr>
              <a:pPr/>
              <a:t>2</a:t>
            </a:fld>
            <a:endParaRPr kumimoji="0" lang="en-US" sz="1200"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kumimoji="1" sz="2400">
                <a:solidFill>
                  <a:schemeClr val="bg2"/>
                </a:solidFill>
                <a:latin typeface="Arial" charset="0"/>
              </a:defRPr>
            </a:lvl1pPr>
            <a:lvl2pPr marL="742950" indent="-285750" defTabSz="933450">
              <a:defRPr kumimoji="1" sz="2400">
                <a:solidFill>
                  <a:schemeClr val="bg2"/>
                </a:solidFill>
                <a:latin typeface="Arial" charset="0"/>
              </a:defRPr>
            </a:lvl2pPr>
            <a:lvl3pPr marL="1143000" indent="-228600" defTabSz="933450">
              <a:defRPr kumimoji="1" sz="2400">
                <a:solidFill>
                  <a:schemeClr val="bg2"/>
                </a:solidFill>
                <a:latin typeface="Arial" charset="0"/>
              </a:defRPr>
            </a:lvl3pPr>
            <a:lvl4pPr marL="1600200" indent="-228600" defTabSz="933450">
              <a:defRPr kumimoji="1" sz="2400">
                <a:solidFill>
                  <a:schemeClr val="bg2"/>
                </a:solidFill>
                <a:latin typeface="Arial" charset="0"/>
              </a:defRPr>
            </a:lvl4pPr>
            <a:lvl5pPr marL="2057400" indent="-228600" defTabSz="933450">
              <a:defRPr kumimoji="1" sz="2400">
                <a:solidFill>
                  <a:schemeClr val="bg2"/>
                </a:solidFill>
                <a:latin typeface="Arial" charset="0"/>
              </a:defRPr>
            </a:lvl5pPr>
            <a:lvl6pPr marL="2514600" indent="-228600" defTabSz="933450" eaLnBrk="0" fontAlgn="base" hangingPunct="0">
              <a:spcBef>
                <a:spcPct val="0"/>
              </a:spcBef>
              <a:spcAft>
                <a:spcPct val="0"/>
              </a:spcAft>
              <a:defRPr kumimoji="1" sz="2400">
                <a:solidFill>
                  <a:schemeClr val="bg2"/>
                </a:solidFill>
                <a:latin typeface="Arial" charset="0"/>
              </a:defRPr>
            </a:lvl6pPr>
            <a:lvl7pPr marL="2971800" indent="-228600" defTabSz="933450" eaLnBrk="0" fontAlgn="base" hangingPunct="0">
              <a:spcBef>
                <a:spcPct val="0"/>
              </a:spcBef>
              <a:spcAft>
                <a:spcPct val="0"/>
              </a:spcAft>
              <a:defRPr kumimoji="1" sz="2400">
                <a:solidFill>
                  <a:schemeClr val="bg2"/>
                </a:solidFill>
                <a:latin typeface="Arial" charset="0"/>
              </a:defRPr>
            </a:lvl7pPr>
            <a:lvl8pPr marL="3429000" indent="-228600" defTabSz="933450" eaLnBrk="0" fontAlgn="base" hangingPunct="0">
              <a:spcBef>
                <a:spcPct val="0"/>
              </a:spcBef>
              <a:spcAft>
                <a:spcPct val="0"/>
              </a:spcAft>
              <a:defRPr kumimoji="1" sz="2400">
                <a:solidFill>
                  <a:schemeClr val="bg2"/>
                </a:solidFill>
                <a:latin typeface="Arial" charset="0"/>
              </a:defRPr>
            </a:lvl8pPr>
            <a:lvl9pPr marL="3886200" indent="-228600" defTabSz="933450" eaLnBrk="0" fontAlgn="base" hangingPunct="0">
              <a:spcBef>
                <a:spcPct val="0"/>
              </a:spcBef>
              <a:spcAft>
                <a:spcPct val="0"/>
              </a:spcAft>
              <a:defRPr kumimoji="1" sz="2400">
                <a:solidFill>
                  <a:schemeClr val="bg2"/>
                </a:solidFill>
                <a:latin typeface="Arial" charset="0"/>
              </a:defRPr>
            </a:lvl9pPr>
          </a:lstStyle>
          <a:p>
            <a:fld id="{3F9EE6A9-58A2-4787-873A-F49D9281E5D7}" type="slidenum">
              <a:rPr kumimoji="0" lang="en-US" sz="1200" smtClean="0">
                <a:solidFill>
                  <a:schemeClr val="tx1"/>
                </a:solidFill>
              </a:rPr>
              <a:pPr/>
              <a:t>3</a:t>
            </a:fld>
            <a:endParaRPr kumimoji="0" lang="en-US" sz="1200" dirty="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248400" y="618309"/>
            <a:ext cx="2484783" cy="461665"/>
          </a:xfrm>
          <a:prstGeom prst="rect">
            <a:avLst/>
          </a:prstGeom>
        </p:spPr>
        <p:txBody>
          <a:bodyPr wrap="none">
            <a:spAutoFit/>
          </a:bodyPr>
          <a:lstStyle/>
          <a:p>
            <a:r>
              <a:rPr kumimoji="0" lang="en-US" sz="2400" b="1" dirty="0" smtClean="0">
                <a:solidFill>
                  <a:srgbClr val="003399"/>
                </a:solidFill>
                <a:latin typeface="Arial" pitchFamily="34" charset="0"/>
                <a:cs typeface="Arial" pitchFamily="34" charset="0"/>
              </a:rPr>
              <a:t>NESC Academy</a:t>
            </a:r>
            <a:endParaRPr kumimoji="0" lang="en-US" sz="2400" b="1" dirty="0">
              <a:solidFill>
                <a:srgbClr val="003399"/>
              </a:solidFill>
              <a:latin typeface="Arial" pitchFamily="34" charset="0"/>
              <a:cs typeface="Arial" pitchFamily="34" charset="0"/>
            </a:endParaRP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06206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A0D6-F7DA-477A-9F33-2A99A73AE9F2}"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58414-C7DA-4A20-BA83-378325457251}"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41657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B1DB-BFE6-417A-9527-F12AB64AEF19}"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418573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3032050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8B78A-F45E-48A4-B637-73FE7D73D083}"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728826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B78EE-90CE-41ED-B614-010AB857BACA}" type="datetime1">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08EC8-265A-430B-88BB-81A15A759DA4}" type="datetime1">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solidFill>
                  <a:prstClr val="black">
                    <a:tint val="75000"/>
                  </a:prstClr>
                </a:solidFill>
              </a:rPr>
              <a:pPr/>
              <a:t>9/20/2013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43.xml"/></Relationships>
</file>

<file path=ppt/slides/_rels/slide10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3.xml"/></Relationships>
</file>

<file path=ppt/slides/_rels/slide10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3.xml"/></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3.xml"/></Relationships>
</file>

<file path=ppt/slides/_rels/slide1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43.xml"/></Relationships>
</file>

<file path=ppt/slides/_rels/slide10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4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9.xml.rels><?xml version="1.0" encoding="UTF-8" standalone="yes"?>
<Relationships xmlns="http://schemas.openxmlformats.org/package/2006/relationships"><Relationship Id="rId3" Type="http://schemas.openxmlformats.org/officeDocument/2006/relationships/hyperlink" Target="mailto:tirvine@dynamic-concepts.com" TargetMode="External"/><Relationship Id="rId2" Type="http://schemas.openxmlformats.org/officeDocument/2006/relationships/hyperlink" Target="mailto:tom@vibrationdata.com" TargetMode="Externa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www.vibrationdata.com/" TargetMode="Externa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8.xml"/><Relationship Id="rId4" Type="http://schemas.openxmlformats.org/officeDocument/2006/relationships/image" Target="../media/image50.emf"/></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1.xml"/><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8.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8.xml"/><Relationship Id="rId1" Type="http://schemas.openxmlformats.org/officeDocument/2006/relationships/vmlDrawing" Target="../drawings/vmlDrawing9.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0.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6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2.xml"/><Relationship Id="rId1" Type="http://schemas.openxmlformats.org/officeDocument/2006/relationships/vmlDrawing" Target="../drawings/vmlDrawing11.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3.xml"/><Relationship Id="rId1" Type="http://schemas.openxmlformats.org/officeDocument/2006/relationships/vmlDrawing" Target="../drawings/vmlDrawing12.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3.xml"/><Relationship Id="rId1" Type="http://schemas.openxmlformats.org/officeDocument/2006/relationships/vmlDrawing" Target="../drawings/vmlDrawing13.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3.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3.xml"/><Relationship Id="rId1" Type="http://schemas.openxmlformats.org/officeDocument/2006/relationships/vmlDrawing" Target="../drawings/vmlDrawing1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3.xml"/><Relationship Id="rId1" Type="http://schemas.openxmlformats.org/officeDocument/2006/relationships/vmlDrawing" Target="../drawings/vmlDrawing16.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3.xml"/><Relationship Id="rId1" Type="http://schemas.openxmlformats.org/officeDocument/2006/relationships/vmlDrawing" Target="../drawings/vmlDrawing17.vml"/></Relationships>
</file>

<file path=ppt/slides/_rels/slide8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3.xml"/><Relationship Id="rId1" Type="http://schemas.openxmlformats.org/officeDocument/2006/relationships/vmlDrawing" Target="../drawings/vmlDrawing18.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3.xml"/><Relationship Id="rId1" Type="http://schemas.openxmlformats.org/officeDocument/2006/relationships/vmlDrawing" Target="../drawings/vmlDrawing19.vml"/><Relationship Id="rId4"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3.xml"/><Relationship Id="rId1" Type="http://schemas.openxmlformats.org/officeDocument/2006/relationships/vmlDrawing" Target="../drawings/vmlDrawing20.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3.xml"/><Relationship Id="rId1" Type="http://schemas.openxmlformats.org/officeDocument/2006/relationships/vmlDrawing" Target="../drawings/vmlDrawing21.vml"/></Relationships>
</file>

<file path=ppt/slides/_rels/slide93.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43.xml"/><Relationship Id="rId5" Type="http://schemas.openxmlformats.org/officeDocument/2006/relationships/image" Target="../media/image90.emf"/><Relationship Id="rId4" Type="http://schemas.openxmlformats.org/officeDocument/2006/relationships/image" Target="../media/image89.emf"/></Relationships>
</file>

<file path=ppt/slides/_rels/slide94.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43.xml"/></Relationships>
</file>

<file path=ppt/slides/_rels/slide97.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6" name="Rectangle 3"/>
          <p:cNvSpPr txBox="1">
            <a:spLocks noChangeArrowheads="1"/>
          </p:cNvSpPr>
          <p:nvPr>
            <p:custDataLst>
              <p:tags r:id="rId2"/>
            </p:custDataLst>
          </p:nvPr>
        </p:nvSpPr>
        <p:spPr>
          <a:xfrm>
            <a:off x="1447800" y="2133600"/>
            <a:ext cx="6096000" cy="243840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defRPr/>
            </a:pPr>
            <a:r>
              <a:rPr lang="en-US" sz="11200" dirty="0" smtClean="0">
                <a:solidFill>
                  <a:srgbClr val="006699"/>
                </a:solidFill>
                <a:effectLst>
                  <a:outerShdw blurRad="38100" dist="38100" dir="2700000" algn="tl">
                    <a:srgbClr val="000000">
                      <a:alpha val="43137"/>
                    </a:srgbClr>
                  </a:outerShdw>
                </a:effectLst>
              </a:rPr>
              <a:t>Rainflow Cycle Counting for </a:t>
            </a:r>
            <a:br>
              <a:rPr lang="en-US" sz="11200" dirty="0" smtClean="0">
                <a:solidFill>
                  <a:srgbClr val="006699"/>
                </a:solidFill>
                <a:effectLst>
                  <a:outerShdw blurRad="38100" dist="38100" dir="2700000" algn="tl">
                    <a:srgbClr val="000000">
                      <a:alpha val="43137"/>
                    </a:srgbClr>
                  </a:outerShdw>
                </a:effectLst>
              </a:rPr>
            </a:br>
            <a:r>
              <a:rPr lang="en-US" sz="11200" dirty="0" smtClean="0">
                <a:solidFill>
                  <a:srgbClr val="006699"/>
                </a:solidFill>
                <a:effectLst>
                  <a:outerShdw blurRad="38100" dist="38100" dir="2700000" algn="tl">
                    <a:srgbClr val="000000">
                      <a:alpha val="43137"/>
                    </a:srgbClr>
                  </a:outerShdw>
                </a:effectLst>
              </a:rPr>
              <a:t>Random Vibration Fatigue Analysis</a:t>
            </a:r>
          </a:p>
          <a:p>
            <a:pPr>
              <a:lnSpc>
                <a:spcPts val="3800"/>
              </a:lnSpc>
              <a:spcBef>
                <a:spcPts val="300"/>
              </a:spcBef>
              <a:spcAft>
                <a:spcPts val="300"/>
              </a:spcAft>
              <a:defRPr/>
            </a:pPr>
            <a:endParaRPr lang="en-US" sz="3800" b="1" dirty="0" smtClean="0">
              <a:solidFill>
                <a:srgbClr val="006699"/>
              </a:solidFill>
              <a:effectLst>
                <a:outerShdw blurRad="38100" dist="38100" dir="2700000" algn="tl">
                  <a:srgbClr val="000000">
                    <a:alpha val="43137"/>
                  </a:srgbClr>
                </a:outerShdw>
              </a:effectLst>
            </a:endParaRPr>
          </a:p>
          <a:p>
            <a:pPr>
              <a:lnSpc>
                <a:spcPts val="3800"/>
              </a:lnSpc>
              <a:spcBef>
                <a:spcPts val="300"/>
              </a:spcBef>
              <a:spcAft>
                <a:spcPts val="300"/>
              </a:spcAft>
              <a:defRPr/>
            </a:pPr>
            <a:r>
              <a:rPr lang="en-US" sz="7600" dirty="0" smtClean="0">
                <a:solidFill>
                  <a:srgbClr val="006699"/>
                </a:solidFill>
                <a:effectLst>
                  <a:outerShdw blurRad="38100" dist="38100" dir="2700000" algn="tl">
                    <a:srgbClr val="000000">
                      <a:alpha val="43137"/>
                    </a:srgbClr>
                  </a:outerShdw>
                </a:effectLst>
              </a:rPr>
              <a:t>By Tom Irvine</a:t>
            </a:r>
            <a:endParaRPr lang="en-US" sz="7600" dirty="0">
              <a:solidFill>
                <a:srgbClr val="006699"/>
              </a:solidFill>
              <a:effectLst>
                <a:outerShdw blurRad="38100" dist="38100" dir="2700000" algn="tl">
                  <a:srgbClr val="000000">
                    <a:alpha val="43137"/>
                  </a:srgbClr>
                </a:outerShdw>
              </a:effectLst>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r>
              <a:rPr lang="en-US" sz="1800" b="1" dirty="0" smtClean="0">
                <a:solidFill>
                  <a:srgbClr val="003366"/>
                </a:solidFill>
                <a:latin typeface="Helvetica" charset="0"/>
              </a:rPr>
              <a:t/>
            </a:r>
            <a:br>
              <a:rPr lang="en-US" sz="1800" b="1" dirty="0" smtClean="0">
                <a:solidFill>
                  <a:srgbClr val="003366"/>
                </a:solidFill>
                <a:latin typeface="Helvetica" charset="0"/>
              </a:rPr>
            </a:br>
            <a:endParaRPr lang="en-US" sz="1800" b="1" dirty="0" smtClean="0">
              <a:solidFill>
                <a:srgbClr val="003366"/>
              </a:solidFill>
              <a:latin typeface="Helvetica" charset="0"/>
            </a:endParaRPr>
          </a:p>
        </p:txBody>
      </p:sp>
      <p:sp>
        <p:nvSpPr>
          <p:cNvPr id="8" name="Rectangle 7"/>
          <p:cNvSpPr/>
          <p:nvPr/>
        </p:nvSpPr>
        <p:spPr>
          <a:xfrm>
            <a:off x="457200" y="685800"/>
            <a:ext cx="4273093" cy="369332"/>
          </a:xfrm>
          <a:prstGeom prst="rect">
            <a:avLst/>
          </a:prstGeom>
        </p:spPr>
        <p:txBody>
          <a:bodyPr wrap="none">
            <a:spAutoFit/>
          </a:bodyPr>
          <a:lstStyle/>
          <a:p>
            <a:r>
              <a:rPr lang="en-US" b="1" dirty="0" smtClean="0">
                <a:solidFill>
                  <a:srgbClr val="0099CC"/>
                </a:solidFill>
              </a:rPr>
              <a:t>84th Shock and Vibration Symposium 2013</a:t>
            </a:r>
            <a:endParaRPr lang="en-US" b="1" dirty="0">
              <a:solidFill>
                <a:srgbClr val="0099CC"/>
              </a:solidFill>
            </a:endParaRPr>
          </a:p>
        </p:txBody>
      </p:sp>
    </p:spTree>
    <p:custDataLst>
      <p:tags r:id="rId1"/>
    </p:custDataLst>
    <p:extLst>
      <p:ext uri="{BB962C8B-B14F-4D97-AF65-F5344CB8AC3E}">
        <p14:creationId xmlns="" xmlns:p14="http://schemas.microsoft.com/office/powerpoint/2010/main" val="3844415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10</a:t>
            </a:fld>
            <a:endParaRPr lang="en-US" dirty="0"/>
          </a:p>
        </p:txBody>
      </p:sp>
      <p:sp>
        <p:nvSpPr>
          <p:cNvPr id="7" name="Rectangle 6"/>
          <p:cNvSpPr/>
          <p:nvPr/>
        </p:nvSpPr>
        <p:spPr>
          <a:xfrm>
            <a:off x="1371600" y="4267200"/>
            <a:ext cx="2438400" cy="754053"/>
          </a:xfrm>
          <a:prstGeom prst="rect">
            <a:avLst/>
          </a:prstGeom>
        </p:spPr>
        <p:txBody>
          <a:bodyPr wrap="square">
            <a:spAutoFit/>
          </a:bodyPr>
          <a:lstStyle/>
          <a:p>
            <a:pPr>
              <a:spcBef>
                <a:spcPts val="600"/>
              </a:spcBef>
              <a:spcAft>
                <a:spcPts val="600"/>
              </a:spcAft>
            </a:pPr>
            <a:r>
              <a:rPr lang="en-US" dirty="0" smtClean="0"/>
              <a:t> </a:t>
            </a:r>
            <a:r>
              <a:rPr lang="en-US" sz="1500" dirty="0" smtClean="0"/>
              <a:t>Range = (peak-valley) </a:t>
            </a:r>
          </a:p>
          <a:p>
            <a:pPr>
              <a:spcBef>
                <a:spcPts val="600"/>
              </a:spcBef>
              <a:spcAft>
                <a:spcPts val="600"/>
              </a:spcAft>
            </a:pPr>
            <a:r>
              <a:rPr lang="en-US" sz="1500" dirty="0" smtClean="0"/>
              <a:t> Amplitude = (peak-valley)/2 </a:t>
            </a:r>
            <a:endParaRPr lang="en-US" sz="1500" dirty="0"/>
          </a:p>
        </p:txBody>
      </p:sp>
      <p:pic>
        <p:nvPicPr>
          <p:cNvPr id="8" name="Picture 7" descr="cccc.jpg"/>
          <p:cNvPicPr>
            <a:picLocks noChangeAspect="1"/>
          </p:cNvPicPr>
          <p:nvPr/>
        </p:nvPicPr>
        <p:blipFill>
          <a:blip r:embed="rId2" cstate="print"/>
          <a:stretch>
            <a:fillRect/>
          </a:stretch>
        </p:blipFill>
        <p:spPr>
          <a:xfrm>
            <a:off x="381000" y="1143000"/>
            <a:ext cx="8207828" cy="2819400"/>
          </a:xfrm>
          <a:prstGeom prst="rect">
            <a:avLst/>
          </a:prstGeom>
        </p:spPr>
      </p:pic>
      <p:sp>
        <p:nvSpPr>
          <p:cNvPr id="9" name="TextBox 8"/>
          <p:cNvSpPr txBox="1"/>
          <p:nvPr/>
        </p:nvSpPr>
        <p:spPr>
          <a:xfrm>
            <a:off x="685800" y="533400"/>
            <a:ext cx="63246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Rainflow Results in Table Format   -  Binned Data</a:t>
            </a:r>
            <a:endParaRPr lang="en-US" sz="2000" b="1" dirty="0" smtClean="0">
              <a:solidFill>
                <a:srgbClr val="336699"/>
              </a:solidFill>
              <a:latin typeface="Times New Roman" pitchFamily="18" charset="0"/>
              <a:cs typeface="Arial" pitchFamily="34" charset="0"/>
            </a:endParaRPr>
          </a:p>
        </p:txBody>
      </p:sp>
      <p:sp>
        <p:nvSpPr>
          <p:cNvPr id="10" name="Rectangle 9"/>
          <p:cNvSpPr/>
          <p:nvPr/>
        </p:nvSpPr>
        <p:spPr>
          <a:xfrm>
            <a:off x="838200" y="5410200"/>
            <a:ext cx="7543800" cy="323165"/>
          </a:xfrm>
          <a:prstGeom prst="rect">
            <a:avLst/>
          </a:prstGeom>
        </p:spPr>
        <p:txBody>
          <a:bodyPr wrap="square">
            <a:spAutoFit/>
          </a:bodyPr>
          <a:lstStyle/>
          <a:p>
            <a:pPr lvl="0" algn="just">
              <a:spcBef>
                <a:spcPts val="900"/>
              </a:spcBef>
              <a:spcAft>
                <a:spcPts val="900"/>
              </a:spcAft>
              <a:buClr>
                <a:schemeClr val="accent5">
                  <a:lumMod val="75000"/>
                </a:schemeClr>
              </a:buClr>
            </a:pPr>
            <a:r>
              <a:rPr lang="en-US" sz="1500" i="1" dirty="0" smtClean="0">
                <a:cs typeface="Arial" pitchFamily="34" charset="0"/>
              </a:rPr>
              <a:t>(But I prefer to have the results in simple amplitude &amp; cycle format for further calculations</a:t>
            </a:r>
            <a:r>
              <a:rPr lang="en-US" sz="1500" dirty="0" smtClean="0">
                <a:cs typeface="Arial" pitchFamily="34"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8580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Derive MEFL from Nonstationary Random </a:t>
            </a:r>
            <a:r>
              <a:rPr lang="en-US" sz="2000" b="1" dirty="0" smtClean="0">
                <a:solidFill>
                  <a:srgbClr val="336699"/>
                </a:solidFill>
                <a:latin typeface="Calibri" pitchFamily="34" charset="0"/>
                <a:cs typeface="Calibri" pitchFamily="34" charset="0"/>
              </a:rPr>
              <a:t>Vibration (cont)</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
        <p:nvSpPr>
          <p:cNvPr id="4" name="TextBox 3"/>
          <p:cNvSpPr txBox="1"/>
          <p:nvPr/>
        </p:nvSpPr>
        <p:spPr>
          <a:xfrm>
            <a:off x="1219200" y="4800600"/>
            <a:ext cx="6477000" cy="1600438"/>
          </a:xfrm>
          <a:prstGeom prst="rect">
            <a:avLst/>
          </a:prstGeom>
          <a:noFill/>
        </p:spPr>
        <p:txBody>
          <a:bodyPr wrap="square" rtlCol="0">
            <a:spAutoFit/>
          </a:bodyPr>
          <a:lstStyle/>
          <a:p>
            <a:r>
              <a:rPr lang="en-US" dirty="0" smtClean="0"/>
              <a:t>Alternate approach:</a:t>
            </a:r>
          </a:p>
          <a:p>
            <a:endParaRPr lang="en-US" sz="1200" dirty="0" smtClean="0"/>
          </a:p>
          <a:p>
            <a:pPr algn="ctr"/>
            <a:r>
              <a:rPr lang="en-US" i="1" dirty="0" smtClean="0"/>
              <a:t>Use fatigue damage spectra to derive the MEFL!</a:t>
            </a:r>
          </a:p>
          <a:p>
            <a:pPr algn="ctr"/>
            <a:endParaRPr lang="en-US" sz="1400" i="1" dirty="0" smtClean="0"/>
          </a:p>
          <a:p>
            <a:r>
              <a:rPr lang="en-US" dirty="0" smtClean="0"/>
              <a:t>Derive 60-second PSD as MEFL with Q=10 &amp;b=6.4 to cover flight data.</a:t>
            </a:r>
            <a:endParaRPr lang="en-US" dirty="0"/>
          </a:p>
        </p:txBody>
      </p:sp>
      <p:pic>
        <p:nvPicPr>
          <p:cNvPr id="5" name="Picture 4"/>
          <p:cNvPicPr/>
          <p:nvPr/>
        </p:nvPicPr>
        <p:blipFill>
          <a:blip r:embed="rId2" cstate="print"/>
          <a:srcRect/>
          <a:stretch>
            <a:fillRect/>
          </a:stretch>
        </p:blipFill>
        <p:spPr bwMode="auto">
          <a:xfrm>
            <a:off x="762000" y="1066800"/>
            <a:ext cx="6858000" cy="35052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p:cNvPicPr>
            <a:picLocks noChangeAspect="1" noChangeArrowheads="1"/>
          </p:cNvPicPr>
          <p:nvPr/>
        </p:nvPicPr>
        <p:blipFill>
          <a:blip r:embed="rId2" cstate="print"/>
          <a:srcRect/>
          <a:stretch>
            <a:fillRect/>
          </a:stretch>
        </p:blipFill>
        <p:spPr bwMode="auto">
          <a:xfrm>
            <a:off x="1371600" y="1524000"/>
            <a:ext cx="5791200" cy="4343400"/>
          </a:xfrm>
          <a:prstGeom prst="rect">
            <a:avLst/>
          </a:prstGeom>
          <a:noFill/>
          <a:ln w="9525">
            <a:noFill/>
            <a:miter lim="800000"/>
            <a:headEnd/>
            <a:tailEnd/>
          </a:ln>
        </p:spPr>
      </p:pic>
      <p:sp>
        <p:nvSpPr>
          <p:cNvPr id="3" name="TextBox 2"/>
          <p:cNvSpPr txBox="1"/>
          <p:nvPr/>
        </p:nvSpPr>
        <p:spPr>
          <a:xfrm>
            <a:off x="990600" y="685800"/>
            <a:ext cx="68580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Begin with Mil-Std-1540B Acceptance Test Level</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2" cstate="print"/>
          <a:srcRect/>
          <a:stretch>
            <a:fillRect/>
          </a:stretch>
        </p:blipFill>
        <p:spPr bwMode="auto">
          <a:xfrm>
            <a:off x="1905000" y="1600200"/>
            <a:ext cx="5334000" cy="4000500"/>
          </a:xfrm>
          <a:prstGeom prst="rect">
            <a:avLst/>
          </a:prstGeom>
          <a:noFill/>
          <a:ln w="9525">
            <a:noFill/>
            <a:miter lim="800000"/>
            <a:headEnd/>
            <a:tailEnd/>
          </a:ln>
        </p:spPr>
      </p:pic>
      <p:sp>
        <p:nvSpPr>
          <p:cNvPr id="3" name="TextBox 2"/>
          <p:cNvSpPr txBox="1"/>
          <p:nvPr/>
        </p:nvSpPr>
        <p:spPr>
          <a:xfrm>
            <a:off x="990600" y="685800"/>
            <a:ext cx="68580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Synthesize Acceleration Time History</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p:cNvPicPr>
            <a:picLocks noChangeAspect="1" noChangeArrowheads="1"/>
          </p:cNvPicPr>
          <p:nvPr/>
        </p:nvPicPr>
        <p:blipFill>
          <a:blip r:embed="rId2" cstate="print"/>
          <a:srcRect/>
          <a:stretch>
            <a:fillRect/>
          </a:stretch>
        </p:blipFill>
        <p:spPr bwMode="auto">
          <a:xfrm>
            <a:off x="1905000" y="1600200"/>
            <a:ext cx="5334000" cy="4000500"/>
          </a:xfrm>
          <a:prstGeom prst="rect">
            <a:avLst/>
          </a:prstGeom>
          <a:noFill/>
          <a:ln w="9525">
            <a:noFill/>
            <a:miter lim="800000"/>
            <a:headEnd/>
            <a:tailEnd/>
          </a:ln>
        </p:spPr>
      </p:pic>
      <p:sp>
        <p:nvSpPr>
          <p:cNvPr id="3" name="TextBox 2"/>
          <p:cNvSpPr txBox="1"/>
          <p:nvPr/>
        </p:nvSpPr>
        <p:spPr>
          <a:xfrm>
            <a:off x="990600" y="685800"/>
            <a:ext cx="68580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Histogram of Synthesized Time History</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p:cNvPicPr>
            <a:picLocks noChangeAspect="1" noChangeArrowheads="1"/>
          </p:cNvPicPr>
          <p:nvPr/>
        </p:nvPicPr>
        <p:blipFill>
          <a:blip r:embed="rId2" cstate="print"/>
          <a:srcRect/>
          <a:stretch>
            <a:fillRect/>
          </a:stretch>
        </p:blipFill>
        <p:spPr bwMode="auto">
          <a:xfrm>
            <a:off x="1524000" y="1371600"/>
            <a:ext cx="5791200" cy="4343400"/>
          </a:xfrm>
          <a:prstGeom prst="rect">
            <a:avLst/>
          </a:prstGeom>
          <a:noFill/>
          <a:ln w="9525">
            <a:noFill/>
            <a:miter lim="800000"/>
            <a:headEnd/>
            <a:tailEnd/>
          </a:ln>
        </p:spPr>
      </p:pic>
      <p:sp>
        <p:nvSpPr>
          <p:cNvPr id="3" name="TextBox 2"/>
          <p:cNvSpPr txBox="1"/>
          <p:nvPr/>
        </p:nvSpPr>
        <p:spPr>
          <a:xfrm>
            <a:off x="1143000" y="457200"/>
            <a:ext cx="61722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Power Spectral Density Verification</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76962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Fatigue Da</a:t>
            </a:r>
            <a:r>
              <a:rPr lang="en-US" sz="2000" b="1" dirty="0" smtClean="0">
                <a:solidFill>
                  <a:srgbClr val="336699"/>
                </a:solidFill>
                <a:latin typeface="Calibri" pitchFamily="34" charset="0"/>
                <a:cs typeface="Calibri" pitchFamily="34" charset="0"/>
              </a:rPr>
              <a:t>mage Spectra from Rainflow Cycle Count, using Acceleration</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pic>
        <p:nvPicPr>
          <p:cNvPr id="402435" name="Picture 3"/>
          <p:cNvPicPr>
            <a:picLocks noChangeAspect="1" noChangeArrowheads="1"/>
          </p:cNvPicPr>
          <p:nvPr/>
        </p:nvPicPr>
        <p:blipFill>
          <a:blip r:embed="rId2" cstate="print"/>
          <a:srcRect/>
          <a:stretch>
            <a:fillRect/>
          </a:stretch>
        </p:blipFill>
        <p:spPr bwMode="auto">
          <a:xfrm>
            <a:off x="381000" y="1295400"/>
            <a:ext cx="5145087" cy="4027024"/>
          </a:xfrm>
          <a:prstGeom prst="rect">
            <a:avLst/>
          </a:prstGeom>
          <a:noFill/>
          <a:ln w="9525">
            <a:noFill/>
            <a:miter lim="800000"/>
            <a:headEnd/>
            <a:tailEnd/>
          </a:ln>
          <a:effectLst/>
        </p:spPr>
      </p:pic>
      <p:sp>
        <p:nvSpPr>
          <p:cNvPr id="7" name="TextBox 6"/>
          <p:cNvSpPr txBox="1"/>
          <p:nvPr/>
        </p:nvSpPr>
        <p:spPr>
          <a:xfrm>
            <a:off x="5867400" y="1905000"/>
            <a:ext cx="2895600" cy="3416320"/>
          </a:xfrm>
          <a:prstGeom prst="rect">
            <a:avLst/>
          </a:prstGeom>
          <a:noFill/>
        </p:spPr>
        <p:txBody>
          <a:bodyPr wrap="square" rtlCol="0">
            <a:spAutoFit/>
          </a:bodyPr>
          <a:lstStyle/>
          <a:p>
            <a:r>
              <a:rPr lang="en-US" dirty="0" smtClean="0"/>
              <a:t>The smallest difference is 692 at 190 Hz.</a:t>
            </a:r>
          </a:p>
          <a:p>
            <a:endParaRPr lang="en-US" dirty="0" smtClean="0"/>
          </a:p>
          <a:p>
            <a:r>
              <a:rPr lang="en-US" dirty="0" smtClean="0"/>
              <a:t>692^(1/6.4) = 2.78</a:t>
            </a:r>
          </a:p>
          <a:p>
            <a:endParaRPr lang="en-US" dirty="0" smtClean="0"/>
          </a:p>
          <a:p>
            <a:r>
              <a:rPr lang="en-US" dirty="0" smtClean="0"/>
              <a:t>1/2.78  =   0.36</a:t>
            </a:r>
          </a:p>
          <a:p>
            <a:endParaRPr lang="en-US" dirty="0" smtClean="0"/>
          </a:p>
          <a:p>
            <a:r>
              <a:rPr lang="en-US" dirty="0" smtClean="0"/>
              <a:t>So rescale time history amplitude by 0.36</a:t>
            </a:r>
          </a:p>
          <a:p>
            <a:endParaRPr lang="en-US" dirty="0" smtClean="0"/>
          </a:p>
          <a:p>
            <a:r>
              <a:rPr lang="en-US" dirty="0" smtClean="0"/>
              <a:t>And PSD (G^2/Hz)</a:t>
            </a:r>
          </a:p>
          <a:p>
            <a:r>
              <a:rPr lang="en-US" dirty="0" smtClean="0"/>
              <a:t>by 0.36^2 = 0.13</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p:cNvPicPr>
            <a:picLocks noChangeAspect="1" noChangeArrowheads="1"/>
          </p:cNvPicPr>
          <p:nvPr/>
        </p:nvPicPr>
        <p:blipFill>
          <a:blip r:embed="rId2" cstate="print"/>
          <a:srcRect/>
          <a:stretch>
            <a:fillRect/>
          </a:stretch>
        </p:blipFill>
        <p:spPr bwMode="auto">
          <a:xfrm>
            <a:off x="1143000" y="990600"/>
            <a:ext cx="5943600" cy="4457700"/>
          </a:xfrm>
          <a:prstGeom prst="rect">
            <a:avLst/>
          </a:prstGeom>
          <a:noFill/>
          <a:ln w="9525">
            <a:noFill/>
            <a:miter lim="800000"/>
            <a:headEnd/>
            <a:tailEnd/>
          </a:ln>
        </p:spPr>
      </p:pic>
      <p:sp>
        <p:nvSpPr>
          <p:cNvPr id="5" name="TextBox 4"/>
          <p:cNvSpPr txBox="1"/>
          <p:nvPr/>
        </p:nvSpPr>
        <p:spPr>
          <a:xfrm>
            <a:off x="838200" y="381000"/>
            <a:ext cx="70866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Maximum Expected Flight Level Scaled from Mil-Std-1540B</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
        <p:nvSpPr>
          <p:cNvPr id="6" name="TextBox 5"/>
          <p:cNvSpPr txBox="1"/>
          <p:nvPr/>
        </p:nvSpPr>
        <p:spPr>
          <a:xfrm>
            <a:off x="762000" y="5791200"/>
            <a:ext cx="7543800" cy="646331"/>
          </a:xfrm>
          <a:prstGeom prst="rect">
            <a:avLst/>
          </a:prstGeom>
          <a:noFill/>
        </p:spPr>
        <p:txBody>
          <a:bodyPr wrap="square" rtlCol="0">
            <a:spAutoFit/>
          </a:bodyPr>
          <a:lstStyle/>
          <a:p>
            <a:r>
              <a:rPr lang="en-US" i="1" dirty="0" smtClean="0"/>
              <a:t>But may need to add statistical uncertainty margin, run for different Q &amp; b values, etc.</a:t>
            </a:r>
            <a:endParaRPr lang="en-US" i="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p:cNvPicPr>
            <a:picLocks noChangeAspect="1" noChangeArrowheads="1"/>
          </p:cNvPicPr>
          <p:nvPr/>
        </p:nvPicPr>
        <p:blipFill>
          <a:blip r:embed="rId2" cstate="print"/>
          <a:srcRect/>
          <a:stretch>
            <a:fillRect/>
          </a:stretch>
        </p:blipFill>
        <p:spPr bwMode="auto">
          <a:xfrm>
            <a:off x="1371600" y="1219200"/>
            <a:ext cx="5875825" cy="4598967"/>
          </a:xfrm>
          <a:prstGeom prst="rect">
            <a:avLst/>
          </a:prstGeom>
          <a:noFill/>
          <a:ln w="9525">
            <a:noFill/>
            <a:miter lim="800000"/>
            <a:headEnd/>
            <a:tailEnd/>
          </a:ln>
          <a:effectLst/>
        </p:spPr>
      </p:pic>
      <p:sp>
        <p:nvSpPr>
          <p:cNvPr id="4" name="TextBox 3"/>
          <p:cNvSpPr txBox="1"/>
          <p:nvPr/>
        </p:nvSpPr>
        <p:spPr>
          <a:xfrm>
            <a:off x="838200" y="457200"/>
            <a:ext cx="70866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Scaling Verification</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5562600" cy="369332"/>
          </a:xfrm>
          <a:prstGeom prst="rect">
            <a:avLst/>
          </a:prstGeom>
          <a:noFill/>
        </p:spPr>
        <p:txBody>
          <a:bodyPr wrap="square" rtlCol="0">
            <a:spAutoFit/>
          </a:bodyPr>
          <a:lstStyle/>
          <a:p>
            <a:r>
              <a:rPr lang="en-US" b="1" dirty="0" smtClean="0">
                <a:solidFill>
                  <a:srgbClr val="006699"/>
                </a:solidFill>
                <a:cs typeface="Calibri" pitchFamily="34" charset="0"/>
              </a:rPr>
              <a:t>CPU Time Comparison</a:t>
            </a:r>
            <a:endParaRPr lang="en-US" dirty="0" smtClean="0">
              <a:solidFill>
                <a:prstClr val="black"/>
              </a:solidFill>
              <a:cs typeface="Calibri" pitchFamily="34" charset="0"/>
            </a:endParaRPr>
          </a:p>
        </p:txBody>
      </p:sp>
      <p:sp>
        <p:nvSpPr>
          <p:cNvPr id="3" name="TextBox 2"/>
          <p:cNvSpPr txBox="1"/>
          <p:nvPr/>
        </p:nvSpPr>
        <p:spPr>
          <a:xfrm>
            <a:off x="685800" y="914400"/>
            <a:ext cx="7848600" cy="1646605"/>
          </a:xfrm>
          <a:prstGeom prst="rect">
            <a:avLst/>
          </a:prstGeom>
          <a:noFill/>
        </p:spPr>
        <p:txBody>
          <a:bodyPr wrap="square" rtlCol="0">
            <a:spAutoFit/>
          </a:bodyPr>
          <a:lstStyle/>
          <a:p>
            <a:r>
              <a:rPr lang="en-US" sz="1700" dirty="0" smtClean="0"/>
              <a:t>Desktop PC, Intel Core i7 </a:t>
            </a:r>
            <a:r>
              <a:rPr lang="en-US" sz="1700" dirty="0" err="1" smtClean="0"/>
              <a:t>cpu</a:t>
            </a:r>
            <a:r>
              <a:rPr lang="en-US" sz="1700" dirty="0" smtClean="0"/>
              <a:t>,  860 Processor @ 2.80 GHz, 8192 MB Ram, Windows 7, 64-bit</a:t>
            </a:r>
          </a:p>
          <a:p>
            <a:endParaRPr lang="en-US" sz="800" dirty="0" smtClean="0"/>
          </a:p>
          <a:p>
            <a:r>
              <a:rPr lang="en-US" sz="1700" dirty="0" smtClean="0"/>
              <a:t>Synthesize white noise time history with 400 second duration, 10K samples/sec.  Then apply as base excitation to SDOF system with fn=400 Hz and Q=10.     </a:t>
            </a:r>
          </a:p>
          <a:p>
            <a:endParaRPr lang="en-US" sz="800" dirty="0" smtClean="0"/>
          </a:p>
          <a:p>
            <a:r>
              <a:rPr lang="en-US" sz="1700" dirty="0" smtClean="0"/>
              <a:t>Result is 192,797  cycles.</a:t>
            </a:r>
          </a:p>
        </p:txBody>
      </p:sp>
      <p:graphicFrame>
        <p:nvGraphicFramePr>
          <p:cNvPr id="4" name="Table 3"/>
          <p:cNvGraphicFramePr>
            <a:graphicFrameLocks noGrp="1"/>
          </p:cNvGraphicFramePr>
          <p:nvPr/>
        </p:nvGraphicFramePr>
        <p:xfrm>
          <a:off x="609600" y="2819400"/>
          <a:ext cx="5257800" cy="2646679"/>
        </p:xfrm>
        <a:graphic>
          <a:graphicData uri="http://schemas.openxmlformats.org/drawingml/2006/table">
            <a:tbl>
              <a:tblPr firstRow="1" bandRow="1">
                <a:tableStyleId>{5C22544A-7EE6-4342-B048-85BDC9FD1C3A}</a:tableStyleId>
              </a:tblPr>
              <a:tblGrid>
                <a:gridCol w="1752600"/>
                <a:gridCol w="2103120"/>
                <a:gridCol w="1402080"/>
              </a:tblGrid>
              <a:tr h="679189">
                <a:tc>
                  <a:txBody>
                    <a:bodyPr/>
                    <a:lstStyle/>
                    <a:p>
                      <a:pPr algn="ctr"/>
                      <a:r>
                        <a:rPr lang="en-US" dirty="0" smtClean="0"/>
                        <a:t>Language</a:t>
                      </a:r>
                      <a:endParaRPr lang="en-US" dirty="0"/>
                    </a:p>
                  </a:txBody>
                  <a:tcPr/>
                </a:tc>
                <a:tc>
                  <a:txBody>
                    <a:bodyPr/>
                    <a:lstStyle/>
                    <a:p>
                      <a:pPr algn="ctr"/>
                      <a:r>
                        <a:rPr lang="en-US" dirty="0" smtClean="0"/>
                        <a:t>Program</a:t>
                      </a:r>
                      <a:endParaRPr lang="en-US" dirty="0"/>
                    </a:p>
                  </a:txBody>
                  <a:tcPr/>
                </a:tc>
                <a:tc>
                  <a:txBody>
                    <a:bodyPr/>
                    <a:lstStyle/>
                    <a:p>
                      <a:pPr algn="ctr"/>
                      <a:r>
                        <a:rPr lang="en-US" dirty="0" smtClean="0"/>
                        <a:t>Time  (min)</a:t>
                      </a:r>
                      <a:endParaRPr lang="en-US" dirty="0"/>
                    </a:p>
                  </a:txBody>
                  <a:tcPr/>
                </a:tc>
              </a:tr>
              <a:tr h="393498">
                <a:tc>
                  <a:txBody>
                    <a:bodyPr/>
                    <a:lstStyle/>
                    <a:p>
                      <a:r>
                        <a:rPr lang="en-US" dirty="0" smtClean="0"/>
                        <a:t>C/C++</a:t>
                      </a:r>
                      <a:endParaRPr lang="en-US" dirty="0"/>
                    </a:p>
                  </a:txBody>
                  <a:tcPr/>
                </a:tc>
                <a:tc>
                  <a:txBody>
                    <a:bodyPr/>
                    <a:lstStyle/>
                    <a:p>
                      <a:pPr algn="ctr"/>
                      <a:r>
                        <a:rPr lang="en-US" dirty="0" smtClean="0"/>
                        <a:t>rainflow.exe</a:t>
                      </a:r>
                      <a:endParaRPr lang="en-US" dirty="0"/>
                    </a:p>
                  </a:txBody>
                  <a:tcPr/>
                </a:tc>
                <a:tc>
                  <a:txBody>
                    <a:bodyPr/>
                    <a:lstStyle/>
                    <a:p>
                      <a:pPr algn="ctr"/>
                      <a:r>
                        <a:rPr lang="en-US" dirty="0" smtClean="0"/>
                        <a:t>1</a:t>
                      </a:r>
                      <a:endParaRPr lang="en-US" dirty="0"/>
                    </a:p>
                  </a:txBody>
                  <a:tcPr/>
                </a:tc>
              </a:tr>
              <a:tr h="39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Matlab MEX</a:t>
                      </a:r>
                    </a:p>
                  </a:txBody>
                  <a:tcPr/>
                </a:tc>
                <a:tc>
                  <a:txBody>
                    <a:bodyPr/>
                    <a:lstStyle/>
                    <a:p>
                      <a:pPr algn="ctr"/>
                      <a:r>
                        <a:rPr lang="en-US" dirty="0" smtClean="0"/>
                        <a:t>rainflow_mex.cpp</a:t>
                      </a:r>
                      <a:endParaRPr lang="en-US" dirty="0"/>
                    </a:p>
                  </a:txBody>
                  <a:tcPr/>
                </a:tc>
                <a:tc>
                  <a:txBody>
                    <a:bodyPr/>
                    <a:lstStyle/>
                    <a:p>
                      <a:pPr algn="ctr"/>
                      <a:r>
                        <a:rPr lang="en-US" dirty="0" smtClean="0"/>
                        <a:t>1</a:t>
                      </a:r>
                      <a:endParaRPr lang="en-US" dirty="0"/>
                    </a:p>
                  </a:txBody>
                  <a:tcPr/>
                </a:tc>
              </a:tr>
              <a:tr h="393498">
                <a:tc>
                  <a:txBody>
                    <a:bodyPr/>
                    <a:lstStyle/>
                    <a:p>
                      <a:r>
                        <a:rPr lang="en-US" dirty="0" smtClean="0"/>
                        <a:t>Fortran</a:t>
                      </a:r>
                      <a:endParaRPr lang="en-US" dirty="0"/>
                    </a:p>
                  </a:txBody>
                  <a:tcPr/>
                </a:tc>
                <a:tc>
                  <a:txBody>
                    <a:bodyPr/>
                    <a:lstStyle/>
                    <a:p>
                      <a:pPr algn="ctr"/>
                      <a:r>
                        <a:rPr lang="en-US" dirty="0" smtClean="0"/>
                        <a:t>RAINFLOW</a:t>
                      </a:r>
                      <a:endParaRPr lang="en-US" dirty="0"/>
                    </a:p>
                  </a:txBody>
                  <a:tcPr/>
                </a:tc>
                <a:tc>
                  <a:txBody>
                    <a:bodyPr/>
                    <a:lstStyle/>
                    <a:p>
                      <a:pPr algn="ctr"/>
                      <a:r>
                        <a:rPr lang="en-US" dirty="0" smtClean="0"/>
                        <a:t>2</a:t>
                      </a:r>
                      <a:endParaRPr lang="en-US" dirty="0"/>
                    </a:p>
                  </a:txBody>
                  <a:tcPr/>
                </a:tc>
              </a:tr>
              <a:tr h="393498">
                <a:tc>
                  <a:txBody>
                    <a:bodyPr/>
                    <a:lstStyle/>
                    <a:p>
                      <a:r>
                        <a:rPr lang="en-US" dirty="0" smtClean="0"/>
                        <a:t>Matlab</a:t>
                      </a:r>
                      <a:endParaRPr lang="en-US" dirty="0"/>
                    </a:p>
                  </a:txBody>
                  <a:tcPr/>
                </a:tc>
                <a:tc>
                  <a:txBody>
                    <a:bodyPr/>
                    <a:lstStyle/>
                    <a:p>
                      <a:pPr algn="ctr"/>
                      <a:r>
                        <a:rPr lang="en-US" dirty="0" err="1" smtClean="0"/>
                        <a:t>rainflow_bins.m</a:t>
                      </a:r>
                      <a:endParaRPr lang="en-US" dirty="0"/>
                    </a:p>
                  </a:txBody>
                  <a:tcPr/>
                </a:tc>
                <a:tc>
                  <a:txBody>
                    <a:bodyPr/>
                    <a:lstStyle/>
                    <a:p>
                      <a:pPr algn="ctr"/>
                      <a:r>
                        <a:rPr lang="en-US" dirty="0" smtClean="0"/>
                        <a:t>23</a:t>
                      </a:r>
                      <a:endParaRPr lang="en-US" dirty="0"/>
                    </a:p>
                  </a:txBody>
                  <a:tcPr/>
                </a:tc>
              </a:tr>
              <a:tr h="39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Python</a:t>
                      </a:r>
                    </a:p>
                  </a:txBody>
                  <a:tcPr/>
                </a:tc>
                <a:tc>
                  <a:txBody>
                    <a:bodyPr/>
                    <a:lstStyle/>
                    <a:p>
                      <a:pPr algn="ctr"/>
                      <a:r>
                        <a:rPr lang="en-US" dirty="0" smtClean="0"/>
                        <a:t>rainflow.py</a:t>
                      </a:r>
                      <a:endParaRPr lang="en-US" dirty="0"/>
                    </a:p>
                  </a:txBody>
                  <a:tcPr/>
                </a:tc>
                <a:tc>
                  <a:txBody>
                    <a:bodyPr/>
                    <a:lstStyle/>
                    <a:p>
                      <a:pPr algn="ctr"/>
                      <a:r>
                        <a:rPr lang="en-US" dirty="0" smtClean="0"/>
                        <a:t>38</a:t>
                      </a:r>
                      <a:endParaRPr lang="en-US" dirty="0"/>
                    </a:p>
                  </a:txBody>
                  <a:tcPr/>
                </a:tc>
              </a:tr>
            </a:tbl>
          </a:graphicData>
        </a:graphic>
      </p:graphicFrame>
      <p:sp>
        <p:nvSpPr>
          <p:cNvPr id="5" name="TextBox 4"/>
          <p:cNvSpPr txBox="1"/>
          <p:nvPr/>
        </p:nvSpPr>
        <p:spPr>
          <a:xfrm>
            <a:off x="685800" y="5791200"/>
            <a:ext cx="6019800" cy="646331"/>
          </a:xfrm>
          <a:prstGeom prst="rect">
            <a:avLst/>
          </a:prstGeom>
          <a:noFill/>
        </p:spPr>
        <p:txBody>
          <a:bodyPr wrap="square" rtlCol="0">
            <a:spAutoFit/>
          </a:bodyPr>
          <a:lstStyle/>
          <a:p>
            <a:r>
              <a:rPr lang="en-US" i="1" dirty="0" smtClean="0"/>
              <a:t>MEX files allow Matlab scripts to call user-supplied functions written in C/C++ and Fortran.</a:t>
            </a:r>
            <a:endParaRPr lang="en-US" i="1" dirty="0"/>
          </a:p>
        </p:txBody>
      </p:sp>
      <p:sp>
        <p:nvSpPr>
          <p:cNvPr id="6" name="TextBox 5"/>
          <p:cNvSpPr txBox="1"/>
          <p:nvPr/>
        </p:nvSpPr>
        <p:spPr>
          <a:xfrm>
            <a:off x="6172200" y="2819400"/>
            <a:ext cx="2514600" cy="1785104"/>
          </a:xfrm>
          <a:prstGeom prst="rect">
            <a:avLst/>
          </a:prstGeom>
          <a:noFill/>
        </p:spPr>
        <p:txBody>
          <a:bodyPr wrap="square" rtlCol="0">
            <a:spAutoFit/>
          </a:bodyPr>
          <a:lstStyle/>
          <a:p>
            <a:r>
              <a:rPr lang="en-US" sz="1700" dirty="0" smtClean="0"/>
              <a:t>Rainflow calculation requires deleting intermediate data points &amp; their indices from a 1d array, then resizing array.</a:t>
            </a:r>
          </a:p>
          <a:p>
            <a:endParaRPr lang="en-US" sz="800" dirty="0" smtClean="0"/>
          </a:p>
          <a:p>
            <a:r>
              <a:rPr lang="en-US" sz="1700" i="1" dirty="0" smtClean="0"/>
              <a:t>C/C++ does this best!</a:t>
            </a:r>
            <a:endParaRPr lang="en-US" sz="1700" i="1"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0"/>
            <a:ext cx="4191000" cy="369332"/>
          </a:xfrm>
          <a:prstGeom prst="rect">
            <a:avLst/>
          </a:prstGeom>
          <a:noFill/>
        </p:spPr>
        <p:txBody>
          <a:bodyPr wrap="square" rtlCol="0">
            <a:spAutoFit/>
          </a:bodyPr>
          <a:lstStyle/>
          <a:p>
            <a:r>
              <a:rPr lang="en-US" dirty="0" smtClean="0">
                <a:solidFill>
                  <a:prstClr val="black"/>
                </a:solidFill>
              </a:rPr>
              <a:t>http://vibrationdata.wordpress.com/</a:t>
            </a:r>
            <a:endParaRPr lang="en-US" dirty="0">
              <a:solidFill>
                <a:prstClr val="black"/>
              </a:solidFill>
            </a:endParaRPr>
          </a:p>
        </p:txBody>
      </p:sp>
      <p:sp>
        <p:nvSpPr>
          <p:cNvPr id="4" name="TextBox 3"/>
          <p:cNvSpPr txBox="1"/>
          <p:nvPr/>
        </p:nvSpPr>
        <p:spPr>
          <a:xfrm>
            <a:off x="914400" y="762000"/>
            <a:ext cx="6324600" cy="646331"/>
          </a:xfrm>
          <a:prstGeom prst="rect">
            <a:avLst/>
          </a:prstGeom>
          <a:noFill/>
        </p:spPr>
        <p:txBody>
          <a:bodyPr wrap="square" rtlCol="0">
            <a:spAutoFit/>
          </a:bodyPr>
          <a:lstStyle/>
          <a:p>
            <a:r>
              <a:rPr lang="en-US" b="1" dirty="0" smtClean="0">
                <a:solidFill>
                  <a:srgbClr val="006699"/>
                </a:solidFill>
                <a:cs typeface="Calibri" pitchFamily="34" charset="0"/>
              </a:rPr>
              <a:t>Complete paper with examples and Matlab scripts may be freely downloaded from</a:t>
            </a:r>
          </a:p>
        </p:txBody>
      </p:sp>
      <p:sp>
        <p:nvSpPr>
          <p:cNvPr id="7" name="TextBox 6"/>
          <p:cNvSpPr txBox="1"/>
          <p:nvPr/>
        </p:nvSpPr>
        <p:spPr>
          <a:xfrm>
            <a:off x="1143000" y="2667000"/>
            <a:ext cx="6324600" cy="369332"/>
          </a:xfrm>
          <a:prstGeom prst="rect">
            <a:avLst/>
          </a:prstGeom>
          <a:noFill/>
        </p:spPr>
        <p:txBody>
          <a:bodyPr wrap="square" rtlCol="0">
            <a:spAutoFit/>
          </a:bodyPr>
          <a:lstStyle/>
          <a:p>
            <a:r>
              <a:rPr lang="en-US" b="1" dirty="0" smtClean="0">
                <a:solidFill>
                  <a:srgbClr val="006699"/>
                </a:solidFill>
                <a:cs typeface="Calibri" pitchFamily="34" charset="0"/>
              </a:rPr>
              <a:t>Or via Email request</a:t>
            </a:r>
          </a:p>
        </p:txBody>
      </p:sp>
      <p:sp>
        <p:nvSpPr>
          <p:cNvPr id="8" name="TextBox 7"/>
          <p:cNvSpPr txBox="1"/>
          <p:nvPr/>
        </p:nvSpPr>
        <p:spPr>
          <a:xfrm>
            <a:off x="1981200" y="3505200"/>
            <a:ext cx="4191000" cy="1200329"/>
          </a:xfrm>
          <a:prstGeom prst="rect">
            <a:avLst/>
          </a:prstGeom>
          <a:noFill/>
        </p:spPr>
        <p:txBody>
          <a:bodyPr wrap="square" rtlCol="0">
            <a:spAutoFit/>
          </a:bodyPr>
          <a:lstStyle/>
          <a:p>
            <a:r>
              <a:rPr lang="en-US" dirty="0" smtClean="0">
                <a:solidFill>
                  <a:prstClr val="black"/>
                </a:solidFill>
                <a:hlinkClick r:id="rId2"/>
              </a:rPr>
              <a:t>tom@vibrationdata.com</a:t>
            </a:r>
            <a:endParaRPr lang="en-US" dirty="0" smtClean="0">
              <a:solidFill>
                <a:prstClr val="black"/>
              </a:solidFill>
            </a:endParaRPr>
          </a:p>
          <a:p>
            <a:endParaRPr lang="en-US" dirty="0" smtClean="0">
              <a:solidFill>
                <a:prstClr val="black"/>
              </a:solidFill>
            </a:endParaRPr>
          </a:p>
          <a:p>
            <a:r>
              <a:rPr lang="en-US" dirty="0" smtClean="0">
                <a:solidFill>
                  <a:srgbClr val="003366"/>
                </a:solidFill>
                <a:hlinkClick r:id="rId3"/>
              </a:rPr>
              <a:t>tirvine@dynamic-concepts.com</a:t>
            </a:r>
            <a:endParaRPr lang="en-US" dirty="0" smtClean="0">
              <a:solidFill>
                <a:srgbClr val="003366"/>
              </a:solidFill>
            </a:endParaRPr>
          </a:p>
          <a:p>
            <a:endParaRPr lang="en-US" dirty="0">
              <a:solidFill>
                <a:prstClr val="blac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11</a:t>
            </a:fld>
            <a:endParaRPr lang="en-US"/>
          </a:p>
        </p:txBody>
      </p:sp>
      <p:sp>
        <p:nvSpPr>
          <p:cNvPr id="3" name="TextBox 2"/>
          <p:cNvSpPr txBox="1"/>
          <p:nvPr/>
        </p:nvSpPr>
        <p:spPr>
          <a:xfrm>
            <a:off x="685800" y="381000"/>
            <a:ext cx="49530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Use of Rainflow Cycle Counting</a:t>
            </a:r>
            <a:endParaRPr lang="en-US" sz="2000" b="1" dirty="0" smtClean="0">
              <a:solidFill>
                <a:srgbClr val="336699"/>
              </a:solidFill>
              <a:latin typeface="Times New Roman" pitchFamily="18" charset="0"/>
              <a:cs typeface="Arial" pitchFamily="34" charset="0"/>
            </a:endParaRPr>
          </a:p>
        </p:txBody>
      </p:sp>
      <p:sp>
        <p:nvSpPr>
          <p:cNvPr id="5" name="Rectangle 4"/>
          <p:cNvSpPr/>
          <p:nvPr/>
        </p:nvSpPr>
        <p:spPr>
          <a:xfrm>
            <a:off x="609600" y="1066800"/>
            <a:ext cx="7391400" cy="4524315"/>
          </a:xfrm>
          <a:prstGeom prst="rect">
            <a:avLst/>
          </a:prstGeom>
        </p:spPr>
        <p:txBody>
          <a:bodyPr wrap="square">
            <a:spAutoFit/>
          </a:bodyPr>
          <a:lstStyle/>
          <a:p>
            <a:pPr marL="28575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Can be performed on sine, random, sine-on-random, transient, steady-state, stationary, non-stationary or on any oscillating signal whatsoever </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Evaluate a structure’s or component’s failure potential using Miner’s rule &amp; S-N curve</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Compare the relative damage potential of two different vibration environments for a given component</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Derive maximum predicted environment (MPE) levels for nonstationary vibration inputs</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Derive equivalent PSDs for sine-on-random specifications</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Derive equivalent time-scaling techniques so that a component can be tested at a higher level for a shorter duration</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And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12</a:t>
            </a:fld>
            <a:endParaRPr lang="en-US"/>
          </a:p>
        </p:txBody>
      </p:sp>
      <p:sp>
        <p:nvSpPr>
          <p:cNvPr id="3" name="TextBox 2"/>
          <p:cNvSpPr txBox="1"/>
          <p:nvPr/>
        </p:nvSpPr>
        <p:spPr>
          <a:xfrm>
            <a:off x="838200" y="6858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Rainflow Cycle Counting – Time History Amplitude Metric</a:t>
            </a:r>
            <a:endParaRPr lang="en-US" sz="2000" b="1" dirty="0" smtClean="0">
              <a:solidFill>
                <a:srgbClr val="336699"/>
              </a:solidFill>
              <a:latin typeface="Times New Roman" pitchFamily="18" charset="0"/>
              <a:cs typeface="Arial" pitchFamily="34" charset="0"/>
            </a:endParaRPr>
          </a:p>
        </p:txBody>
      </p:sp>
      <p:sp>
        <p:nvSpPr>
          <p:cNvPr id="5" name="Rectangle 4"/>
          <p:cNvSpPr/>
          <p:nvPr/>
        </p:nvSpPr>
        <p:spPr>
          <a:xfrm>
            <a:off x="762000" y="1524000"/>
            <a:ext cx="7391400" cy="1338828"/>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Rainflow cycle counting is performed on stress time histories for the case where Miner’s rule is used with traditional S-N curves</a:t>
            </a:r>
          </a:p>
          <a:p>
            <a:pPr marL="285750" lvl="0" indent="-285750">
              <a:spcBef>
                <a:spcPts val="900"/>
              </a:spcBef>
              <a:spcAft>
                <a:spcPts val="900"/>
              </a:spcAft>
              <a:buClr>
                <a:schemeClr val="accent5">
                  <a:lumMod val="75000"/>
                </a:schemeClr>
              </a:buClr>
              <a:buFont typeface="Wingdings" pitchFamily="2" charset="2"/>
              <a:buChar char="§"/>
            </a:pPr>
            <a:r>
              <a:rPr lang="en-US" sz="1650" dirty="0" smtClean="0">
                <a:cs typeface="Arial" pitchFamily="34" charset="0"/>
              </a:rPr>
              <a:t>Can be used on response acceleration, relative displacement or some other metric for comparing two environments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13</a:t>
            </a:fld>
            <a:endParaRPr lang="en-US"/>
          </a:p>
        </p:txBody>
      </p:sp>
      <p:pic>
        <p:nvPicPr>
          <p:cNvPr id="3" name="Picture 63" descr="sdd2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295400"/>
            <a:ext cx="6391275"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838200" y="4572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For Relative Comparisons between Environments . . .</a:t>
            </a:r>
            <a:endParaRPr lang="en-US" sz="2000" b="1" dirty="0" smtClean="0">
              <a:solidFill>
                <a:srgbClr val="336699"/>
              </a:solidFill>
              <a:latin typeface="Times New Roman" pitchFamily="18" charset="0"/>
              <a:cs typeface="Arial" pitchFamily="34" charset="0"/>
            </a:endParaRPr>
          </a:p>
        </p:txBody>
      </p:sp>
      <p:sp>
        <p:nvSpPr>
          <p:cNvPr id="7" name="Rectangle 6"/>
          <p:cNvSpPr/>
          <p:nvPr/>
        </p:nvSpPr>
        <p:spPr>
          <a:xfrm>
            <a:off x="609600" y="4191000"/>
            <a:ext cx="7391400" cy="1823576"/>
          </a:xfrm>
          <a:prstGeom prst="rect">
            <a:avLst/>
          </a:prstGeom>
        </p:spPr>
        <p:txBody>
          <a:bodyPr wrap="square">
            <a:spAutoFit/>
          </a:bodyPr>
          <a:lstStyle/>
          <a:p>
            <a:pPr marL="28575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The metric of interest is the response acceleration or relative displacement</a:t>
            </a:r>
          </a:p>
          <a:p>
            <a:pPr marL="28575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Not the base input!</a:t>
            </a:r>
          </a:p>
          <a:p>
            <a:pPr marL="28575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If the accelerometer is mounted on the mass, then we are good-to-go!</a:t>
            </a:r>
          </a:p>
          <a:p>
            <a:pPr marL="28575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If the accelerometer is mounted on the base, then we need to perform intermediate calculations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14</a:t>
            </a:fld>
            <a:endParaRPr lang="en-US"/>
          </a:p>
        </p:txBody>
      </p:sp>
      <p:sp>
        <p:nvSpPr>
          <p:cNvPr id="3" name="TextBox 2"/>
          <p:cNvSpPr txBox="1"/>
          <p:nvPr/>
        </p:nvSpPr>
        <p:spPr>
          <a:xfrm>
            <a:off x="838200" y="4572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Bracket Example, Variation on a Steinberg Example</a:t>
            </a:r>
            <a:endParaRPr lang="en-US" sz="2000" b="1" dirty="0" smtClean="0">
              <a:solidFill>
                <a:srgbClr val="336699"/>
              </a:solidFill>
              <a:latin typeface="Times New Roman" pitchFamily="18" charset="0"/>
              <a:cs typeface="Arial" pitchFamily="34" charset="0"/>
            </a:endParaRPr>
          </a:p>
        </p:txBody>
      </p:sp>
      <p:grpSp>
        <p:nvGrpSpPr>
          <p:cNvPr id="181249" name="Group 1"/>
          <p:cNvGrpSpPr>
            <a:grpSpLocks/>
          </p:cNvGrpSpPr>
          <p:nvPr/>
        </p:nvGrpSpPr>
        <p:grpSpPr bwMode="auto">
          <a:xfrm>
            <a:off x="1447800" y="1219200"/>
            <a:ext cx="5448300" cy="2855912"/>
            <a:chOff x="1733" y="8350"/>
            <a:chExt cx="8580" cy="4497"/>
          </a:xfrm>
        </p:grpSpPr>
        <p:sp>
          <p:nvSpPr>
            <p:cNvPr id="181250" name="Rectangle 2"/>
            <p:cNvSpPr>
              <a:spLocks noChangeArrowheads="1"/>
            </p:cNvSpPr>
            <p:nvPr/>
          </p:nvSpPr>
          <p:spPr bwMode="auto">
            <a:xfrm>
              <a:off x="5055" y="9434"/>
              <a:ext cx="1140" cy="999"/>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1" name="Rectangle 3"/>
            <p:cNvSpPr>
              <a:spLocks noChangeArrowheads="1"/>
            </p:cNvSpPr>
            <p:nvPr/>
          </p:nvSpPr>
          <p:spPr bwMode="auto">
            <a:xfrm>
              <a:off x="7918" y="9490"/>
              <a:ext cx="1140" cy="969"/>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2" name="Rectangle 4"/>
            <p:cNvSpPr>
              <a:spLocks noChangeArrowheads="1"/>
            </p:cNvSpPr>
            <p:nvPr/>
          </p:nvSpPr>
          <p:spPr bwMode="auto">
            <a:xfrm>
              <a:off x="2388" y="10132"/>
              <a:ext cx="186" cy="294"/>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3" name="Rectangle 5"/>
            <p:cNvSpPr>
              <a:spLocks noChangeArrowheads="1"/>
            </p:cNvSpPr>
            <p:nvPr/>
          </p:nvSpPr>
          <p:spPr bwMode="auto">
            <a:xfrm>
              <a:off x="2399" y="10483"/>
              <a:ext cx="171" cy="4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4" name="Rectangle 6"/>
            <p:cNvSpPr>
              <a:spLocks noChangeArrowheads="1"/>
            </p:cNvSpPr>
            <p:nvPr/>
          </p:nvSpPr>
          <p:spPr bwMode="auto">
            <a:xfrm>
              <a:off x="2428" y="10017"/>
              <a:ext cx="115" cy="115"/>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5" name="Rectangle 7"/>
            <p:cNvSpPr>
              <a:spLocks noChangeArrowheads="1"/>
            </p:cNvSpPr>
            <p:nvPr/>
          </p:nvSpPr>
          <p:spPr bwMode="auto">
            <a:xfrm>
              <a:off x="2398" y="9933"/>
              <a:ext cx="183" cy="9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6" name="Rectangle 8"/>
            <p:cNvSpPr>
              <a:spLocks noChangeArrowheads="1"/>
            </p:cNvSpPr>
            <p:nvPr/>
          </p:nvSpPr>
          <p:spPr bwMode="auto">
            <a:xfrm>
              <a:off x="2055" y="10429"/>
              <a:ext cx="4335" cy="27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7" name="Rectangle 9"/>
            <p:cNvSpPr>
              <a:spLocks noChangeArrowheads="1"/>
            </p:cNvSpPr>
            <p:nvPr/>
          </p:nvSpPr>
          <p:spPr bwMode="auto">
            <a:xfrm>
              <a:off x="2055" y="10428"/>
              <a:ext cx="188" cy="111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8" name="Rectangle 10"/>
            <p:cNvSpPr>
              <a:spLocks noChangeArrowheads="1"/>
            </p:cNvSpPr>
            <p:nvPr/>
          </p:nvSpPr>
          <p:spPr bwMode="auto">
            <a:xfrm>
              <a:off x="2190" y="10451"/>
              <a:ext cx="203" cy="233"/>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81259" name="AutoShape 11"/>
            <p:cNvCxnSpPr>
              <a:cxnSpLocks noChangeShapeType="1"/>
            </p:cNvCxnSpPr>
            <p:nvPr/>
          </p:nvCxnSpPr>
          <p:spPr bwMode="auto">
            <a:xfrm>
              <a:off x="2048" y="8622"/>
              <a:ext cx="1" cy="4080"/>
            </a:xfrm>
            <a:prstGeom prst="straightConnector1">
              <a:avLst/>
            </a:prstGeom>
            <a:noFill/>
            <a:ln w="12700">
              <a:solidFill>
                <a:srgbClr val="000000"/>
              </a:solidFill>
              <a:round/>
              <a:headEnd/>
              <a:tailEnd/>
            </a:ln>
          </p:spPr>
        </p:cxnSp>
        <p:cxnSp>
          <p:nvCxnSpPr>
            <p:cNvPr id="181260" name="AutoShape 12"/>
            <p:cNvCxnSpPr>
              <a:cxnSpLocks noChangeShapeType="1"/>
            </p:cNvCxnSpPr>
            <p:nvPr/>
          </p:nvCxnSpPr>
          <p:spPr bwMode="auto">
            <a:xfrm flipH="1">
              <a:off x="5625" y="8712"/>
              <a:ext cx="8" cy="735"/>
            </a:xfrm>
            <a:prstGeom prst="straightConnector1">
              <a:avLst/>
            </a:prstGeom>
            <a:noFill/>
            <a:ln w="12700">
              <a:solidFill>
                <a:srgbClr val="000000"/>
              </a:solidFill>
              <a:round/>
              <a:headEnd/>
              <a:tailEnd/>
            </a:ln>
          </p:spPr>
        </p:cxnSp>
        <p:cxnSp>
          <p:nvCxnSpPr>
            <p:cNvPr id="181261" name="AutoShape 13"/>
            <p:cNvCxnSpPr>
              <a:cxnSpLocks noChangeShapeType="1"/>
            </p:cNvCxnSpPr>
            <p:nvPr/>
          </p:nvCxnSpPr>
          <p:spPr bwMode="auto">
            <a:xfrm>
              <a:off x="5610" y="10721"/>
              <a:ext cx="14" cy="600"/>
            </a:xfrm>
            <a:prstGeom prst="straightConnector1">
              <a:avLst/>
            </a:prstGeom>
            <a:noFill/>
            <a:ln w="12700">
              <a:solidFill>
                <a:srgbClr val="000000"/>
              </a:solidFill>
              <a:round/>
              <a:headEnd/>
              <a:tailEnd/>
            </a:ln>
          </p:spPr>
        </p:cxnSp>
        <p:cxnSp>
          <p:nvCxnSpPr>
            <p:cNvPr id="181262" name="AutoShape 14"/>
            <p:cNvCxnSpPr>
              <a:cxnSpLocks noChangeShapeType="1"/>
            </p:cNvCxnSpPr>
            <p:nvPr/>
          </p:nvCxnSpPr>
          <p:spPr bwMode="auto">
            <a:xfrm flipH="1">
              <a:off x="2511" y="10966"/>
              <a:ext cx="1" cy="623"/>
            </a:xfrm>
            <a:prstGeom prst="straightConnector1">
              <a:avLst/>
            </a:prstGeom>
            <a:noFill/>
            <a:ln w="12700">
              <a:solidFill>
                <a:srgbClr val="000000"/>
              </a:solidFill>
              <a:round/>
              <a:headEnd/>
              <a:tailEnd/>
            </a:ln>
          </p:spPr>
        </p:cxnSp>
        <p:sp>
          <p:nvSpPr>
            <p:cNvPr id="181263" name="Rectangle 15"/>
            <p:cNvSpPr>
              <a:spLocks noChangeArrowheads="1"/>
            </p:cNvSpPr>
            <p:nvPr/>
          </p:nvSpPr>
          <p:spPr bwMode="auto">
            <a:xfrm>
              <a:off x="7703" y="10444"/>
              <a:ext cx="1642" cy="262"/>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81264" name="AutoShape 16"/>
            <p:cNvCxnSpPr>
              <a:cxnSpLocks noChangeShapeType="1"/>
            </p:cNvCxnSpPr>
            <p:nvPr/>
          </p:nvCxnSpPr>
          <p:spPr bwMode="auto">
            <a:xfrm flipH="1">
              <a:off x="2496" y="9302"/>
              <a:ext cx="1" cy="623"/>
            </a:xfrm>
            <a:prstGeom prst="straightConnector1">
              <a:avLst/>
            </a:prstGeom>
            <a:noFill/>
            <a:ln w="12700">
              <a:solidFill>
                <a:srgbClr val="000000"/>
              </a:solidFill>
              <a:round/>
              <a:headEnd/>
              <a:tailEnd/>
            </a:ln>
          </p:spPr>
        </p:cxnSp>
        <p:cxnSp>
          <p:nvCxnSpPr>
            <p:cNvPr id="181265" name="AutoShape 17"/>
            <p:cNvCxnSpPr>
              <a:cxnSpLocks noChangeShapeType="1"/>
            </p:cNvCxnSpPr>
            <p:nvPr/>
          </p:nvCxnSpPr>
          <p:spPr bwMode="auto">
            <a:xfrm>
              <a:off x="2063" y="10422"/>
              <a:ext cx="4320" cy="8"/>
            </a:xfrm>
            <a:prstGeom prst="straightConnector1">
              <a:avLst/>
            </a:prstGeom>
            <a:noFill/>
            <a:ln w="12700">
              <a:solidFill>
                <a:srgbClr val="000000"/>
              </a:solidFill>
              <a:round/>
              <a:headEnd/>
              <a:tailEnd/>
            </a:ln>
          </p:spPr>
        </p:cxnSp>
        <p:cxnSp>
          <p:nvCxnSpPr>
            <p:cNvPr id="181266" name="AutoShape 18"/>
            <p:cNvCxnSpPr>
              <a:cxnSpLocks noChangeShapeType="1"/>
            </p:cNvCxnSpPr>
            <p:nvPr/>
          </p:nvCxnSpPr>
          <p:spPr bwMode="auto">
            <a:xfrm>
              <a:off x="9375" y="10444"/>
              <a:ext cx="615" cy="0"/>
            </a:xfrm>
            <a:prstGeom prst="straightConnector1">
              <a:avLst/>
            </a:prstGeom>
            <a:noFill/>
            <a:ln w="9525">
              <a:solidFill>
                <a:srgbClr val="000000"/>
              </a:solidFill>
              <a:round/>
              <a:headEnd/>
              <a:tailEnd/>
            </a:ln>
          </p:spPr>
        </p:cxnSp>
        <p:cxnSp>
          <p:nvCxnSpPr>
            <p:cNvPr id="181267" name="AutoShape 19"/>
            <p:cNvCxnSpPr>
              <a:cxnSpLocks noChangeShapeType="1"/>
            </p:cNvCxnSpPr>
            <p:nvPr/>
          </p:nvCxnSpPr>
          <p:spPr bwMode="auto">
            <a:xfrm>
              <a:off x="9390" y="10707"/>
              <a:ext cx="615" cy="0"/>
            </a:xfrm>
            <a:prstGeom prst="straightConnector1">
              <a:avLst/>
            </a:prstGeom>
            <a:noFill/>
            <a:ln w="9525">
              <a:solidFill>
                <a:srgbClr val="000000"/>
              </a:solidFill>
              <a:round/>
              <a:headEnd/>
              <a:tailEnd/>
            </a:ln>
          </p:spPr>
        </p:cxnSp>
        <p:cxnSp>
          <p:nvCxnSpPr>
            <p:cNvPr id="181268" name="AutoShape 20"/>
            <p:cNvCxnSpPr>
              <a:cxnSpLocks noChangeShapeType="1"/>
            </p:cNvCxnSpPr>
            <p:nvPr/>
          </p:nvCxnSpPr>
          <p:spPr bwMode="auto">
            <a:xfrm>
              <a:off x="7710" y="10766"/>
              <a:ext cx="0" cy="398"/>
            </a:xfrm>
            <a:prstGeom prst="straightConnector1">
              <a:avLst/>
            </a:prstGeom>
            <a:noFill/>
            <a:ln w="9525">
              <a:solidFill>
                <a:srgbClr val="000000"/>
              </a:solidFill>
              <a:round/>
              <a:headEnd/>
              <a:tailEnd/>
            </a:ln>
          </p:spPr>
        </p:cxnSp>
        <p:cxnSp>
          <p:nvCxnSpPr>
            <p:cNvPr id="181269" name="AutoShape 21"/>
            <p:cNvCxnSpPr>
              <a:cxnSpLocks noChangeShapeType="1"/>
            </p:cNvCxnSpPr>
            <p:nvPr/>
          </p:nvCxnSpPr>
          <p:spPr bwMode="auto">
            <a:xfrm>
              <a:off x="9345" y="10811"/>
              <a:ext cx="0" cy="398"/>
            </a:xfrm>
            <a:prstGeom prst="straightConnector1">
              <a:avLst/>
            </a:prstGeom>
            <a:noFill/>
            <a:ln w="9525">
              <a:solidFill>
                <a:srgbClr val="000000"/>
              </a:solidFill>
              <a:round/>
              <a:headEnd/>
              <a:tailEnd/>
            </a:ln>
          </p:spPr>
        </p:cxnSp>
        <p:cxnSp>
          <p:nvCxnSpPr>
            <p:cNvPr id="181270" name="AutoShape 22"/>
            <p:cNvCxnSpPr>
              <a:cxnSpLocks noChangeShapeType="1"/>
            </p:cNvCxnSpPr>
            <p:nvPr/>
          </p:nvCxnSpPr>
          <p:spPr bwMode="auto">
            <a:xfrm>
              <a:off x="5625" y="11389"/>
              <a:ext cx="8" cy="892"/>
            </a:xfrm>
            <a:prstGeom prst="straightConnector1">
              <a:avLst/>
            </a:prstGeom>
            <a:noFill/>
            <a:ln w="9525">
              <a:solidFill>
                <a:srgbClr val="000000"/>
              </a:solidFill>
              <a:round/>
              <a:headEnd/>
              <a:tailEnd/>
            </a:ln>
          </p:spPr>
        </p:cxnSp>
        <p:cxnSp>
          <p:nvCxnSpPr>
            <p:cNvPr id="181271" name="AutoShape 23"/>
            <p:cNvCxnSpPr>
              <a:cxnSpLocks noChangeShapeType="1"/>
            </p:cNvCxnSpPr>
            <p:nvPr/>
          </p:nvCxnSpPr>
          <p:spPr bwMode="auto">
            <a:xfrm>
              <a:off x="2512" y="11254"/>
              <a:ext cx="3105" cy="1"/>
            </a:xfrm>
            <a:prstGeom prst="straightConnector1">
              <a:avLst/>
            </a:prstGeom>
            <a:noFill/>
            <a:ln w="9525">
              <a:solidFill>
                <a:srgbClr val="000000"/>
              </a:solidFill>
              <a:round/>
              <a:headEnd type="triangle" w="med" len="med"/>
              <a:tailEnd type="triangle" w="med" len="med"/>
            </a:ln>
          </p:spPr>
        </p:cxnSp>
        <p:cxnSp>
          <p:nvCxnSpPr>
            <p:cNvPr id="181272" name="AutoShape 24"/>
            <p:cNvCxnSpPr>
              <a:cxnSpLocks noChangeShapeType="1"/>
            </p:cNvCxnSpPr>
            <p:nvPr/>
          </p:nvCxnSpPr>
          <p:spPr bwMode="auto">
            <a:xfrm>
              <a:off x="2047" y="12004"/>
              <a:ext cx="3585" cy="8"/>
            </a:xfrm>
            <a:prstGeom prst="straightConnector1">
              <a:avLst/>
            </a:prstGeom>
            <a:noFill/>
            <a:ln w="9525">
              <a:solidFill>
                <a:srgbClr val="000000"/>
              </a:solidFill>
              <a:round/>
              <a:headEnd type="triangle" w="med" len="med"/>
              <a:tailEnd type="triangle" w="med" len="med"/>
            </a:ln>
          </p:spPr>
        </p:cxnSp>
        <p:sp>
          <p:nvSpPr>
            <p:cNvPr id="181273" name="Rectangle 25"/>
            <p:cNvSpPr>
              <a:spLocks noChangeArrowheads="1"/>
            </p:cNvSpPr>
            <p:nvPr/>
          </p:nvSpPr>
          <p:spPr bwMode="auto">
            <a:xfrm>
              <a:off x="3495" y="11104"/>
              <a:ext cx="1035"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74" name="Rectangle 26"/>
            <p:cNvSpPr>
              <a:spLocks noChangeArrowheads="1"/>
            </p:cNvSpPr>
            <p:nvPr/>
          </p:nvSpPr>
          <p:spPr bwMode="auto">
            <a:xfrm>
              <a:off x="3285" y="11854"/>
              <a:ext cx="1035"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81275" name="AutoShape 27"/>
            <p:cNvCxnSpPr>
              <a:cxnSpLocks noChangeShapeType="1"/>
            </p:cNvCxnSpPr>
            <p:nvPr/>
          </p:nvCxnSpPr>
          <p:spPr bwMode="auto">
            <a:xfrm>
              <a:off x="5078" y="8555"/>
              <a:ext cx="202" cy="877"/>
            </a:xfrm>
            <a:prstGeom prst="straightConnector1">
              <a:avLst/>
            </a:prstGeom>
            <a:noFill/>
            <a:ln w="9525">
              <a:solidFill>
                <a:srgbClr val="000000"/>
              </a:solidFill>
              <a:round/>
              <a:headEnd/>
              <a:tailEnd type="triangle" w="med" len="med"/>
            </a:ln>
          </p:spPr>
        </p:cxnSp>
        <p:cxnSp>
          <p:nvCxnSpPr>
            <p:cNvPr id="181276" name="AutoShape 28"/>
            <p:cNvCxnSpPr>
              <a:cxnSpLocks noChangeShapeType="1"/>
            </p:cNvCxnSpPr>
            <p:nvPr/>
          </p:nvCxnSpPr>
          <p:spPr bwMode="auto">
            <a:xfrm flipH="1">
              <a:off x="4755" y="8555"/>
              <a:ext cx="330" cy="0"/>
            </a:xfrm>
            <a:prstGeom prst="straightConnector1">
              <a:avLst/>
            </a:prstGeom>
            <a:noFill/>
            <a:ln w="9525">
              <a:solidFill>
                <a:srgbClr val="000000"/>
              </a:solidFill>
              <a:round/>
              <a:headEnd/>
              <a:tailEnd/>
            </a:ln>
          </p:spPr>
        </p:cxnSp>
        <p:cxnSp>
          <p:nvCxnSpPr>
            <p:cNvPr id="181277" name="AutoShape 29"/>
            <p:cNvCxnSpPr>
              <a:cxnSpLocks noChangeShapeType="1"/>
            </p:cNvCxnSpPr>
            <p:nvPr/>
          </p:nvCxnSpPr>
          <p:spPr bwMode="auto">
            <a:xfrm flipH="1">
              <a:off x="2520" y="9253"/>
              <a:ext cx="331" cy="682"/>
            </a:xfrm>
            <a:prstGeom prst="straightConnector1">
              <a:avLst/>
            </a:prstGeom>
            <a:noFill/>
            <a:ln w="9525">
              <a:solidFill>
                <a:srgbClr val="000000"/>
              </a:solidFill>
              <a:round/>
              <a:headEnd/>
              <a:tailEnd type="triangle" w="med" len="med"/>
            </a:ln>
          </p:spPr>
        </p:cxnSp>
        <p:cxnSp>
          <p:nvCxnSpPr>
            <p:cNvPr id="181278" name="AutoShape 30"/>
            <p:cNvCxnSpPr>
              <a:cxnSpLocks noChangeShapeType="1"/>
            </p:cNvCxnSpPr>
            <p:nvPr/>
          </p:nvCxnSpPr>
          <p:spPr bwMode="auto">
            <a:xfrm>
              <a:off x="2843" y="9252"/>
              <a:ext cx="307" cy="0"/>
            </a:xfrm>
            <a:prstGeom prst="straightConnector1">
              <a:avLst/>
            </a:prstGeom>
            <a:noFill/>
            <a:ln w="9525">
              <a:solidFill>
                <a:srgbClr val="000000"/>
              </a:solidFill>
              <a:round/>
              <a:headEnd/>
              <a:tailEnd/>
            </a:ln>
          </p:spPr>
        </p:cxnSp>
        <p:cxnSp>
          <p:nvCxnSpPr>
            <p:cNvPr id="181279" name="AutoShape 31"/>
            <p:cNvCxnSpPr>
              <a:cxnSpLocks noChangeShapeType="1"/>
            </p:cNvCxnSpPr>
            <p:nvPr/>
          </p:nvCxnSpPr>
          <p:spPr bwMode="auto">
            <a:xfrm flipH="1" flipV="1">
              <a:off x="5902" y="10698"/>
              <a:ext cx="540" cy="1681"/>
            </a:xfrm>
            <a:prstGeom prst="straightConnector1">
              <a:avLst/>
            </a:prstGeom>
            <a:noFill/>
            <a:ln w="9525">
              <a:solidFill>
                <a:srgbClr val="000000"/>
              </a:solidFill>
              <a:round/>
              <a:headEnd/>
              <a:tailEnd type="triangle" w="med" len="med"/>
            </a:ln>
          </p:spPr>
        </p:cxnSp>
        <p:cxnSp>
          <p:nvCxnSpPr>
            <p:cNvPr id="181280" name="AutoShape 32"/>
            <p:cNvCxnSpPr>
              <a:cxnSpLocks noChangeShapeType="1"/>
            </p:cNvCxnSpPr>
            <p:nvPr/>
          </p:nvCxnSpPr>
          <p:spPr bwMode="auto">
            <a:xfrm>
              <a:off x="6450" y="12379"/>
              <a:ext cx="203" cy="0"/>
            </a:xfrm>
            <a:prstGeom prst="straightConnector1">
              <a:avLst/>
            </a:prstGeom>
            <a:noFill/>
            <a:ln w="9525">
              <a:solidFill>
                <a:srgbClr val="000000"/>
              </a:solidFill>
              <a:round/>
              <a:headEnd/>
              <a:tailEnd/>
            </a:ln>
          </p:spPr>
        </p:cxnSp>
        <p:cxnSp>
          <p:nvCxnSpPr>
            <p:cNvPr id="181281" name="AutoShape 33"/>
            <p:cNvCxnSpPr>
              <a:cxnSpLocks noChangeShapeType="1"/>
            </p:cNvCxnSpPr>
            <p:nvPr/>
          </p:nvCxnSpPr>
          <p:spPr bwMode="auto">
            <a:xfrm>
              <a:off x="9668" y="10010"/>
              <a:ext cx="15" cy="427"/>
            </a:xfrm>
            <a:prstGeom prst="straightConnector1">
              <a:avLst/>
            </a:prstGeom>
            <a:noFill/>
            <a:ln w="9525">
              <a:solidFill>
                <a:srgbClr val="000000"/>
              </a:solidFill>
              <a:round/>
              <a:headEnd/>
              <a:tailEnd type="triangle" w="med" len="med"/>
            </a:ln>
          </p:spPr>
        </p:cxnSp>
        <p:cxnSp>
          <p:nvCxnSpPr>
            <p:cNvPr id="181282" name="AutoShape 34"/>
            <p:cNvCxnSpPr>
              <a:cxnSpLocks noChangeShapeType="1"/>
            </p:cNvCxnSpPr>
            <p:nvPr/>
          </p:nvCxnSpPr>
          <p:spPr bwMode="auto">
            <a:xfrm flipH="1" flipV="1">
              <a:off x="9683" y="10691"/>
              <a:ext cx="8" cy="413"/>
            </a:xfrm>
            <a:prstGeom prst="straightConnector1">
              <a:avLst/>
            </a:prstGeom>
            <a:noFill/>
            <a:ln w="9525">
              <a:solidFill>
                <a:srgbClr val="000000"/>
              </a:solidFill>
              <a:round/>
              <a:headEnd/>
              <a:tailEnd type="triangle" w="med" len="med"/>
            </a:ln>
          </p:spPr>
        </p:cxnSp>
        <p:cxnSp>
          <p:nvCxnSpPr>
            <p:cNvPr id="181283" name="AutoShape 35"/>
            <p:cNvCxnSpPr>
              <a:cxnSpLocks noChangeShapeType="1"/>
            </p:cNvCxnSpPr>
            <p:nvPr/>
          </p:nvCxnSpPr>
          <p:spPr bwMode="auto">
            <a:xfrm flipV="1">
              <a:off x="7710" y="11036"/>
              <a:ext cx="1635" cy="8"/>
            </a:xfrm>
            <a:prstGeom prst="straightConnector1">
              <a:avLst/>
            </a:prstGeom>
            <a:noFill/>
            <a:ln w="9525">
              <a:solidFill>
                <a:srgbClr val="000000"/>
              </a:solidFill>
              <a:round/>
              <a:headEnd type="triangle" w="med" len="med"/>
              <a:tailEnd type="triangle" w="med" len="med"/>
            </a:ln>
          </p:spPr>
        </p:cxnSp>
        <p:sp>
          <p:nvSpPr>
            <p:cNvPr id="181284" name="Rectangle 36"/>
            <p:cNvSpPr>
              <a:spLocks noChangeArrowheads="1"/>
            </p:cNvSpPr>
            <p:nvPr/>
          </p:nvSpPr>
          <p:spPr bwMode="auto">
            <a:xfrm>
              <a:off x="8183" y="10886"/>
              <a:ext cx="818" cy="3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85" name="Text Box 37"/>
            <p:cNvSpPr txBox="1">
              <a:spLocks noChangeArrowheads="1"/>
            </p:cNvSpPr>
            <p:nvPr/>
          </p:nvSpPr>
          <p:spPr bwMode="auto">
            <a:xfrm>
              <a:off x="3265" y="8350"/>
              <a:ext cx="1588" cy="38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Power Supply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86" name="Text Box 38"/>
            <p:cNvSpPr txBox="1">
              <a:spLocks noChangeArrowheads="1"/>
            </p:cNvSpPr>
            <p:nvPr/>
          </p:nvSpPr>
          <p:spPr bwMode="auto">
            <a:xfrm>
              <a:off x="3198" y="8935"/>
              <a:ext cx="1356" cy="7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Solder Terminal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87" name="Text Box 39"/>
            <p:cNvSpPr txBox="1">
              <a:spLocks noChangeArrowheads="1"/>
            </p:cNvSpPr>
            <p:nvPr/>
          </p:nvSpPr>
          <p:spPr bwMode="auto">
            <a:xfrm>
              <a:off x="6760" y="12121"/>
              <a:ext cx="1356" cy="72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Aluminum Bracket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88" name="Text Box 40"/>
            <p:cNvSpPr txBox="1">
              <a:spLocks noChangeArrowheads="1"/>
            </p:cNvSpPr>
            <p:nvPr/>
          </p:nvSpPr>
          <p:spPr bwMode="auto">
            <a:xfrm>
              <a:off x="3384" y="11003"/>
              <a:ext cx="1146" cy="4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4.7 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89" name="Text Box 41"/>
            <p:cNvSpPr txBox="1">
              <a:spLocks noChangeArrowheads="1"/>
            </p:cNvSpPr>
            <p:nvPr/>
          </p:nvSpPr>
          <p:spPr bwMode="auto">
            <a:xfrm>
              <a:off x="3272" y="11805"/>
              <a:ext cx="1146" cy="4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5.5 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90" name="Text Box 42"/>
            <p:cNvSpPr txBox="1">
              <a:spLocks noChangeArrowheads="1"/>
            </p:cNvSpPr>
            <p:nvPr/>
          </p:nvSpPr>
          <p:spPr bwMode="auto">
            <a:xfrm>
              <a:off x="8027" y="10807"/>
              <a:ext cx="906" cy="4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2.0 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91" name="Text Box 43"/>
            <p:cNvSpPr txBox="1">
              <a:spLocks noChangeArrowheads="1"/>
            </p:cNvSpPr>
            <p:nvPr/>
          </p:nvSpPr>
          <p:spPr bwMode="auto">
            <a:xfrm>
              <a:off x="9205" y="9630"/>
              <a:ext cx="1108" cy="4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0.25 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1292" name="AutoShape 44"/>
            <p:cNvCxnSpPr>
              <a:cxnSpLocks noChangeShapeType="1"/>
            </p:cNvCxnSpPr>
            <p:nvPr/>
          </p:nvCxnSpPr>
          <p:spPr bwMode="auto">
            <a:xfrm flipH="1">
              <a:off x="1748" y="8765"/>
              <a:ext cx="300" cy="240"/>
            </a:xfrm>
            <a:prstGeom prst="straightConnector1">
              <a:avLst/>
            </a:prstGeom>
            <a:noFill/>
            <a:ln w="9525">
              <a:solidFill>
                <a:srgbClr val="000000"/>
              </a:solidFill>
              <a:round/>
              <a:headEnd/>
              <a:tailEnd/>
            </a:ln>
          </p:spPr>
        </p:cxnSp>
        <p:cxnSp>
          <p:nvCxnSpPr>
            <p:cNvPr id="181293" name="AutoShape 45"/>
            <p:cNvCxnSpPr>
              <a:cxnSpLocks noChangeShapeType="1"/>
            </p:cNvCxnSpPr>
            <p:nvPr/>
          </p:nvCxnSpPr>
          <p:spPr bwMode="auto">
            <a:xfrm flipH="1">
              <a:off x="1733" y="9215"/>
              <a:ext cx="300" cy="240"/>
            </a:xfrm>
            <a:prstGeom prst="straightConnector1">
              <a:avLst/>
            </a:prstGeom>
            <a:noFill/>
            <a:ln w="9525">
              <a:solidFill>
                <a:srgbClr val="000000"/>
              </a:solidFill>
              <a:round/>
              <a:headEnd/>
              <a:tailEnd/>
            </a:ln>
          </p:spPr>
        </p:cxnSp>
        <p:cxnSp>
          <p:nvCxnSpPr>
            <p:cNvPr id="181294" name="AutoShape 46"/>
            <p:cNvCxnSpPr>
              <a:cxnSpLocks noChangeShapeType="1"/>
            </p:cNvCxnSpPr>
            <p:nvPr/>
          </p:nvCxnSpPr>
          <p:spPr bwMode="auto">
            <a:xfrm flipH="1">
              <a:off x="1741" y="9672"/>
              <a:ext cx="300" cy="240"/>
            </a:xfrm>
            <a:prstGeom prst="straightConnector1">
              <a:avLst/>
            </a:prstGeom>
            <a:noFill/>
            <a:ln w="9525">
              <a:solidFill>
                <a:srgbClr val="000000"/>
              </a:solidFill>
              <a:round/>
              <a:headEnd/>
              <a:tailEnd/>
            </a:ln>
          </p:spPr>
        </p:cxnSp>
        <p:cxnSp>
          <p:nvCxnSpPr>
            <p:cNvPr id="181295" name="AutoShape 47"/>
            <p:cNvCxnSpPr>
              <a:cxnSpLocks noChangeShapeType="1"/>
            </p:cNvCxnSpPr>
            <p:nvPr/>
          </p:nvCxnSpPr>
          <p:spPr bwMode="auto">
            <a:xfrm flipH="1">
              <a:off x="1734" y="10152"/>
              <a:ext cx="300" cy="240"/>
            </a:xfrm>
            <a:prstGeom prst="straightConnector1">
              <a:avLst/>
            </a:prstGeom>
            <a:noFill/>
            <a:ln w="9525">
              <a:solidFill>
                <a:srgbClr val="000000"/>
              </a:solidFill>
              <a:round/>
              <a:headEnd/>
              <a:tailEnd/>
            </a:ln>
          </p:spPr>
        </p:cxnSp>
        <p:cxnSp>
          <p:nvCxnSpPr>
            <p:cNvPr id="181296" name="AutoShape 48"/>
            <p:cNvCxnSpPr>
              <a:cxnSpLocks noChangeShapeType="1"/>
            </p:cNvCxnSpPr>
            <p:nvPr/>
          </p:nvCxnSpPr>
          <p:spPr bwMode="auto">
            <a:xfrm flipH="1">
              <a:off x="1741" y="10556"/>
              <a:ext cx="300" cy="240"/>
            </a:xfrm>
            <a:prstGeom prst="straightConnector1">
              <a:avLst/>
            </a:prstGeom>
            <a:noFill/>
            <a:ln w="9525">
              <a:solidFill>
                <a:srgbClr val="000000"/>
              </a:solidFill>
              <a:round/>
              <a:headEnd/>
              <a:tailEnd/>
            </a:ln>
          </p:spPr>
        </p:cxnSp>
        <p:cxnSp>
          <p:nvCxnSpPr>
            <p:cNvPr id="181297" name="AutoShape 49"/>
            <p:cNvCxnSpPr>
              <a:cxnSpLocks noChangeShapeType="1"/>
            </p:cNvCxnSpPr>
            <p:nvPr/>
          </p:nvCxnSpPr>
          <p:spPr bwMode="auto">
            <a:xfrm flipH="1">
              <a:off x="1733" y="11036"/>
              <a:ext cx="300" cy="240"/>
            </a:xfrm>
            <a:prstGeom prst="straightConnector1">
              <a:avLst/>
            </a:prstGeom>
            <a:noFill/>
            <a:ln w="9525">
              <a:solidFill>
                <a:srgbClr val="000000"/>
              </a:solidFill>
              <a:round/>
              <a:headEnd/>
              <a:tailEnd/>
            </a:ln>
          </p:spPr>
        </p:cxnSp>
        <p:cxnSp>
          <p:nvCxnSpPr>
            <p:cNvPr id="181298" name="AutoShape 50"/>
            <p:cNvCxnSpPr>
              <a:cxnSpLocks noChangeShapeType="1"/>
            </p:cNvCxnSpPr>
            <p:nvPr/>
          </p:nvCxnSpPr>
          <p:spPr bwMode="auto">
            <a:xfrm flipH="1">
              <a:off x="1741" y="11508"/>
              <a:ext cx="300" cy="240"/>
            </a:xfrm>
            <a:prstGeom prst="straightConnector1">
              <a:avLst/>
            </a:prstGeom>
            <a:noFill/>
            <a:ln w="9525">
              <a:solidFill>
                <a:srgbClr val="000000"/>
              </a:solidFill>
              <a:round/>
              <a:headEnd/>
              <a:tailEnd/>
            </a:ln>
          </p:spPr>
        </p:cxnSp>
        <p:cxnSp>
          <p:nvCxnSpPr>
            <p:cNvPr id="181299" name="AutoShape 51"/>
            <p:cNvCxnSpPr>
              <a:cxnSpLocks noChangeShapeType="1"/>
            </p:cNvCxnSpPr>
            <p:nvPr/>
          </p:nvCxnSpPr>
          <p:spPr bwMode="auto">
            <a:xfrm flipH="1">
              <a:off x="1741" y="11951"/>
              <a:ext cx="300" cy="240"/>
            </a:xfrm>
            <a:prstGeom prst="straightConnector1">
              <a:avLst/>
            </a:prstGeom>
            <a:noFill/>
            <a:ln w="9525">
              <a:solidFill>
                <a:srgbClr val="000000"/>
              </a:solidFill>
              <a:round/>
              <a:headEnd/>
              <a:tailEnd/>
            </a:ln>
          </p:spPr>
        </p:cxnSp>
        <p:cxnSp>
          <p:nvCxnSpPr>
            <p:cNvPr id="181300" name="AutoShape 52"/>
            <p:cNvCxnSpPr>
              <a:cxnSpLocks noChangeShapeType="1"/>
            </p:cNvCxnSpPr>
            <p:nvPr/>
          </p:nvCxnSpPr>
          <p:spPr bwMode="auto">
            <a:xfrm flipH="1">
              <a:off x="1741" y="12326"/>
              <a:ext cx="300" cy="240"/>
            </a:xfrm>
            <a:prstGeom prst="straightConnector1">
              <a:avLst/>
            </a:prstGeom>
            <a:noFill/>
            <a:ln w="9525">
              <a:solidFill>
                <a:srgbClr val="000000"/>
              </a:solidFill>
              <a:round/>
              <a:headEnd/>
              <a:tailEnd/>
            </a:ln>
          </p:spPr>
        </p:cxnSp>
      </p:grpSp>
      <p:graphicFrame>
        <p:nvGraphicFramePr>
          <p:cNvPr id="56" name="Table 55"/>
          <p:cNvGraphicFramePr>
            <a:graphicFrameLocks noGrp="1"/>
          </p:cNvGraphicFramePr>
          <p:nvPr/>
        </p:nvGraphicFramePr>
        <p:xfrm>
          <a:off x="2057400" y="4572000"/>
          <a:ext cx="4495800" cy="1752600"/>
        </p:xfrm>
        <a:graphic>
          <a:graphicData uri="http://schemas.openxmlformats.org/drawingml/2006/table">
            <a:tbl>
              <a:tblPr/>
              <a:tblGrid>
                <a:gridCol w="1873250"/>
                <a:gridCol w="2622550"/>
              </a:tblGrid>
              <a:tr h="350520">
                <a:tc>
                  <a:txBody>
                    <a:bodyPr/>
                    <a:lstStyle/>
                    <a:p>
                      <a:pPr marL="0" marR="0">
                        <a:lnSpc>
                          <a:spcPct val="115000"/>
                        </a:lnSpc>
                        <a:spcBef>
                          <a:spcPts val="0"/>
                        </a:spcBef>
                        <a:spcAft>
                          <a:spcPts val="0"/>
                        </a:spcAft>
                      </a:pPr>
                      <a:r>
                        <a:rPr lang="en-US" sz="1200" dirty="0">
                          <a:latin typeface="Calibri"/>
                          <a:ea typeface="Calibri"/>
                          <a:cs typeface="Times New Roman"/>
                        </a:rPr>
                        <a:t>Power Supply Mass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M </a:t>
                      </a:r>
                      <a:r>
                        <a:rPr lang="en-US" sz="1200">
                          <a:latin typeface="Calibri"/>
                          <a:ea typeface="Calibri"/>
                          <a:cs typeface="Times New Roman"/>
                        </a:rPr>
                        <a:t>= 0.44 lbm= 0.00114 lbf sec^2/in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a:latin typeface="Calibri"/>
                          <a:ea typeface="Calibri"/>
                          <a:cs typeface="Times New Roman"/>
                        </a:rPr>
                        <a:t>Bracket Material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Aluminum alloy 6061-T6</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a:latin typeface="Calibri"/>
                          <a:ea typeface="Calibri"/>
                          <a:cs typeface="Times New Roman"/>
                        </a:rPr>
                        <a:t>Mass Density</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ρ=0.1 lbm/in^3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a:latin typeface="Calibri"/>
                          <a:ea typeface="Calibri"/>
                          <a:cs typeface="Times New Roman"/>
                        </a:rPr>
                        <a:t>Elastic Modulus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E</a:t>
                      </a:r>
                      <a:r>
                        <a:rPr lang="en-US" sz="1200">
                          <a:latin typeface="Calibri"/>
                          <a:ea typeface="Calibri"/>
                          <a:cs typeface="Times New Roman"/>
                        </a:rPr>
                        <a:t>= 1.0e+07 lbf/in^2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a:latin typeface="Calibri"/>
                          <a:ea typeface="Calibri"/>
                          <a:cs typeface="Times New Roman"/>
                        </a:rPr>
                        <a:t>Viscous Damping Ratio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0.05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15</a:t>
            </a:fld>
            <a:endParaRPr lang="en-US"/>
          </a:p>
        </p:txBody>
      </p:sp>
      <p:pic>
        <p:nvPicPr>
          <p:cNvPr id="5" name="Picture 4" descr="ppp.jpg"/>
          <p:cNvPicPr>
            <a:picLocks noChangeAspect="1"/>
          </p:cNvPicPr>
          <p:nvPr/>
        </p:nvPicPr>
        <p:blipFill>
          <a:blip r:embed="rId3" cstate="print"/>
          <a:stretch>
            <a:fillRect/>
          </a:stretch>
        </p:blipFill>
        <p:spPr>
          <a:xfrm>
            <a:off x="838200" y="1676400"/>
            <a:ext cx="2905125" cy="2181225"/>
          </a:xfrm>
          <a:prstGeom prst="rect">
            <a:avLst/>
          </a:prstGeom>
        </p:spPr>
      </p:pic>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0225" name="Object 1"/>
          <p:cNvGraphicFramePr>
            <a:graphicFrameLocks noChangeAspect="1"/>
          </p:cNvGraphicFramePr>
          <p:nvPr/>
        </p:nvGraphicFramePr>
        <p:xfrm>
          <a:off x="4343401" y="2590800"/>
          <a:ext cx="3048000" cy="801278"/>
        </p:xfrm>
        <a:graphic>
          <a:graphicData uri="http://schemas.openxmlformats.org/presentationml/2006/ole">
            <p:oleObj spid="_x0000_s180225" name="Equation" r:id="rId4" imgW="2006600" imgH="520700" progId="Equation.3">
              <p:embed/>
            </p:oleObj>
          </a:graphicData>
        </a:graphic>
      </p:graphicFrame>
      <p:sp>
        <p:nvSpPr>
          <p:cNvPr id="180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0227" name="Object 3"/>
          <p:cNvGraphicFramePr>
            <a:graphicFrameLocks noChangeAspect="1"/>
          </p:cNvGraphicFramePr>
          <p:nvPr/>
        </p:nvGraphicFramePr>
        <p:xfrm>
          <a:off x="4419600" y="1447800"/>
          <a:ext cx="1085386" cy="609600"/>
        </p:xfrm>
        <a:graphic>
          <a:graphicData uri="http://schemas.openxmlformats.org/presentationml/2006/ole">
            <p:oleObj spid="_x0000_s180227" name="Equation" r:id="rId5" imgW="698197" imgH="393529" progId="Equation.3">
              <p:embed/>
            </p:oleObj>
          </a:graphicData>
        </a:graphic>
      </p:graphicFrame>
      <p:sp>
        <p:nvSpPr>
          <p:cNvPr id="180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0229" name="Object 5"/>
          <p:cNvGraphicFramePr>
            <a:graphicFrameLocks noChangeAspect="1"/>
          </p:cNvGraphicFramePr>
          <p:nvPr/>
        </p:nvGraphicFramePr>
        <p:xfrm>
          <a:off x="4495800" y="4191000"/>
          <a:ext cx="1524000" cy="381000"/>
        </p:xfrm>
        <a:graphic>
          <a:graphicData uri="http://schemas.openxmlformats.org/presentationml/2006/ole">
            <p:oleObj spid="_x0000_s180229" name="Equation" r:id="rId6" imgW="914400" imgH="228600" progId="Equation.3">
              <p:embed/>
            </p:oleObj>
          </a:graphicData>
        </a:graphic>
      </p:graphicFrame>
      <p:sp>
        <p:nvSpPr>
          <p:cNvPr id="11" name="TextBox 10"/>
          <p:cNvSpPr txBox="1"/>
          <p:nvPr/>
        </p:nvSpPr>
        <p:spPr>
          <a:xfrm>
            <a:off x="914400" y="3048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Bracket Natural Frequency via SDOF Model</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16</a:t>
            </a:fld>
            <a:endParaRPr lang="en-US"/>
          </a:p>
        </p:txBody>
      </p:sp>
      <p:pic>
        <p:nvPicPr>
          <p:cNvPr id="179201" name="Picture 159"/>
          <p:cNvPicPr>
            <a:picLocks noChangeAspect="1" noChangeArrowheads="1"/>
          </p:cNvPicPr>
          <p:nvPr/>
        </p:nvPicPr>
        <p:blipFill>
          <a:blip r:embed="rId2" cstate="print"/>
          <a:srcRect/>
          <a:stretch>
            <a:fillRect/>
          </a:stretch>
        </p:blipFill>
        <p:spPr bwMode="auto">
          <a:xfrm>
            <a:off x="457200" y="914400"/>
            <a:ext cx="5682343" cy="4343400"/>
          </a:xfrm>
          <a:prstGeom prst="rect">
            <a:avLst/>
          </a:prstGeom>
          <a:noFill/>
          <a:ln w="9525">
            <a:noFill/>
            <a:miter lim="800000"/>
            <a:headEnd/>
            <a:tailEnd/>
          </a:ln>
        </p:spPr>
      </p:pic>
      <p:graphicFrame>
        <p:nvGraphicFramePr>
          <p:cNvPr id="5" name="Table 4"/>
          <p:cNvGraphicFramePr>
            <a:graphicFrameLocks noGrp="1"/>
          </p:cNvGraphicFramePr>
          <p:nvPr/>
        </p:nvGraphicFramePr>
        <p:xfrm>
          <a:off x="6477000" y="3048000"/>
          <a:ext cx="2209800" cy="1720596"/>
        </p:xfrm>
        <a:graphic>
          <a:graphicData uri="http://schemas.openxmlformats.org/drawingml/2006/table">
            <a:tbl>
              <a:tblPr/>
              <a:tblGrid>
                <a:gridCol w="1257300"/>
                <a:gridCol w="952500"/>
              </a:tblGrid>
              <a:tr h="228600">
                <a:tc gridSpan="2">
                  <a:txBody>
                    <a:bodyPr/>
                    <a:lstStyle/>
                    <a:p>
                      <a:pPr marL="0" marR="0">
                        <a:lnSpc>
                          <a:spcPct val="115000"/>
                        </a:lnSpc>
                        <a:spcBef>
                          <a:spcPts val="0"/>
                        </a:spcBef>
                        <a:spcAft>
                          <a:spcPts val="0"/>
                        </a:spcAft>
                      </a:pPr>
                      <a:r>
                        <a:rPr lang="en-US" sz="1150" dirty="0">
                          <a:latin typeface="Calibri"/>
                          <a:ea typeface="Calibri"/>
                          <a:cs typeface="Arial"/>
                        </a:rPr>
                        <a:t>Table 1.  Base Input PSD, </a:t>
                      </a:r>
                      <a:endParaRPr lang="en-US" sz="1150" dirty="0" smtClean="0">
                        <a:latin typeface="Calibri"/>
                        <a:ea typeface="Calibri"/>
                        <a:cs typeface="Arial"/>
                      </a:endParaRPr>
                    </a:p>
                    <a:p>
                      <a:pPr marL="0" marR="0">
                        <a:lnSpc>
                          <a:spcPct val="115000"/>
                        </a:lnSpc>
                        <a:spcBef>
                          <a:spcPts val="0"/>
                        </a:spcBef>
                        <a:spcAft>
                          <a:spcPts val="0"/>
                        </a:spcAft>
                      </a:pPr>
                      <a:r>
                        <a:rPr lang="en-US" sz="1150" dirty="0" smtClean="0">
                          <a:latin typeface="Calibri"/>
                          <a:ea typeface="Calibri"/>
                          <a:cs typeface="Arial"/>
                        </a:rPr>
                        <a:t>6.1 </a:t>
                      </a:r>
                      <a:r>
                        <a:rPr lang="en-US" sz="1150" dirty="0">
                          <a:latin typeface="Calibri"/>
                          <a:ea typeface="Calibri"/>
                          <a:cs typeface="Arial"/>
                        </a:rPr>
                        <a:t>GRMS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8600">
                <a:tc>
                  <a:txBody>
                    <a:bodyPr/>
                    <a:lstStyle/>
                    <a:p>
                      <a:pPr marL="0" marR="0" algn="ctr">
                        <a:lnSpc>
                          <a:spcPct val="115000"/>
                        </a:lnSpc>
                        <a:spcBef>
                          <a:spcPts val="0"/>
                        </a:spcBef>
                        <a:spcAft>
                          <a:spcPts val="0"/>
                        </a:spcAft>
                      </a:pPr>
                      <a:r>
                        <a:rPr lang="en-US" sz="1150">
                          <a:latin typeface="Calibri"/>
                          <a:ea typeface="Calibri"/>
                          <a:cs typeface="Arial"/>
                        </a:rPr>
                        <a:t>Frequency (Hz)</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50">
                          <a:latin typeface="Calibri"/>
                          <a:ea typeface="Calibri"/>
                          <a:cs typeface="Arial"/>
                        </a:rPr>
                        <a:t>Accel (G^2/Hz)</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150">
                          <a:latin typeface="Calibri"/>
                          <a:ea typeface="Calibri"/>
                          <a:cs typeface="Arial"/>
                        </a:rPr>
                        <a:t>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50">
                          <a:latin typeface="Calibri"/>
                          <a:ea typeface="Calibri"/>
                          <a:cs typeface="Arial"/>
                        </a:rPr>
                        <a:t>0.0053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150">
                          <a:latin typeface="Calibri"/>
                          <a:ea typeface="Calibri"/>
                          <a:cs typeface="Arial"/>
                        </a:rPr>
                        <a:t>150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50">
                          <a:latin typeface="Calibri"/>
                          <a:ea typeface="Calibri"/>
                          <a:cs typeface="Arial"/>
                        </a:rPr>
                        <a:t>0.04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150">
                          <a:latin typeface="Calibri"/>
                          <a:ea typeface="Calibri"/>
                          <a:cs typeface="Arial"/>
                        </a:rPr>
                        <a:t>600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50">
                          <a:latin typeface="Calibri"/>
                          <a:ea typeface="Calibri"/>
                          <a:cs typeface="Arial"/>
                        </a:rPr>
                        <a:t>0.04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150">
                          <a:latin typeface="Calibri"/>
                          <a:ea typeface="Calibri"/>
                          <a:cs typeface="Arial"/>
                        </a:rPr>
                        <a:t>2000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50" dirty="0">
                          <a:latin typeface="Calibri"/>
                          <a:ea typeface="Calibri"/>
                          <a:cs typeface="Arial"/>
                        </a:rPr>
                        <a:t>0.0036</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90600" y="5562600"/>
            <a:ext cx="7467600" cy="923330"/>
          </a:xfrm>
          <a:prstGeom prst="rect">
            <a:avLst/>
          </a:prstGeom>
          <a:noFill/>
        </p:spPr>
        <p:txBody>
          <a:bodyPr wrap="square" rtlCol="0">
            <a:spAutoFit/>
          </a:bodyPr>
          <a:lstStyle/>
          <a:p>
            <a:r>
              <a:rPr lang="en-US" dirty="0" smtClean="0"/>
              <a:t>Now consider that the bracket assembly is subjected to the random vibration base input level. The duration is 3 minutes.</a:t>
            </a:r>
          </a:p>
          <a:p>
            <a:endParaRPr lang="en-US" dirty="0"/>
          </a:p>
        </p:txBody>
      </p:sp>
      <p:sp>
        <p:nvSpPr>
          <p:cNvPr id="7" name="TextBox 6"/>
          <p:cNvSpPr txBox="1"/>
          <p:nvPr/>
        </p:nvSpPr>
        <p:spPr>
          <a:xfrm>
            <a:off x="914400" y="3048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Base Input PSD</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17</a:t>
            </a:fld>
            <a:endParaRPr lang="en-US"/>
          </a:p>
        </p:txBody>
      </p:sp>
      <p:pic>
        <p:nvPicPr>
          <p:cNvPr id="178177" name="Picture 163"/>
          <p:cNvPicPr>
            <a:picLocks noChangeAspect="1" noChangeArrowheads="1"/>
          </p:cNvPicPr>
          <p:nvPr/>
        </p:nvPicPr>
        <p:blipFill>
          <a:blip r:embed="rId2" cstate="print"/>
          <a:srcRect/>
          <a:stretch>
            <a:fillRect/>
          </a:stretch>
        </p:blipFill>
        <p:spPr bwMode="auto">
          <a:xfrm>
            <a:off x="1600200" y="990600"/>
            <a:ext cx="5334000" cy="4000500"/>
          </a:xfrm>
          <a:prstGeom prst="rect">
            <a:avLst/>
          </a:prstGeom>
          <a:noFill/>
          <a:ln w="9525">
            <a:noFill/>
            <a:miter lim="800000"/>
            <a:headEnd/>
            <a:tailEnd/>
          </a:ln>
        </p:spPr>
      </p:pic>
      <p:sp>
        <p:nvSpPr>
          <p:cNvPr id="6" name="Rectangle 5"/>
          <p:cNvSpPr/>
          <p:nvPr/>
        </p:nvSpPr>
        <p:spPr>
          <a:xfrm>
            <a:off x="609600" y="5181600"/>
            <a:ext cx="7391400" cy="1308050"/>
          </a:xfrm>
          <a:prstGeom prst="rect">
            <a:avLst/>
          </a:prstGeom>
        </p:spPr>
        <p:txBody>
          <a:bodyPr wrap="square">
            <a:spAutoFit/>
          </a:bodyPr>
          <a:lstStyle/>
          <a:p>
            <a:pPr marL="285750" lvl="0" indent="-285750">
              <a:spcBef>
                <a:spcPts val="300"/>
              </a:spcBef>
              <a:spcAft>
                <a:spcPts val="600"/>
              </a:spcAft>
              <a:buClr>
                <a:schemeClr val="accent5">
                  <a:lumMod val="75000"/>
                </a:schemeClr>
              </a:buClr>
              <a:buFont typeface="Wingdings" pitchFamily="2" charset="2"/>
              <a:buChar char="§"/>
            </a:pPr>
            <a:r>
              <a:rPr lang="en-US" sz="1600" dirty="0" smtClean="0"/>
              <a:t>An acceleration time history is synthesized to satisfy the PSD specification</a:t>
            </a:r>
          </a:p>
          <a:p>
            <a:pPr marL="285750" lvl="0" indent="-285750">
              <a:spcBef>
                <a:spcPts val="300"/>
              </a:spcBef>
              <a:spcAft>
                <a:spcPts val="600"/>
              </a:spcAft>
              <a:buClr>
                <a:schemeClr val="accent5">
                  <a:lumMod val="75000"/>
                </a:schemeClr>
              </a:buClr>
              <a:buFont typeface="Wingdings" pitchFamily="2" charset="2"/>
              <a:buChar char="§"/>
            </a:pPr>
            <a:r>
              <a:rPr lang="en-US" sz="1600" dirty="0" smtClean="0"/>
              <a:t>The corresponding histogram has a normal distribution, but the plot is omitted for brevity</a:t>
            </a:r>
          </a:p>
          <a:p>
            <a:pPr marL="285750" lvl="0" indent="-285750">
              <a:spcBef>
                <a:spcPts val="300"/>
              </a:spcBef>
              <a:spcAft>
                <a:spcPts val="600"/>
              </a:spcAft>
              <a:buClr>
                <a:schemeClr val="accent5">
                  <a:lumMod val="75000"/>
                </a:schemeClr>
              </a:buClr>
              <a:buFont typeface="Wingdings" pitchFamily="2" charset="2"/>
              <a:buChar char="§"/>
            </a:pPr>
            <a:r>
              <a:rPr lang="en-US" sz="1600" dirty="0" smtClean="0"/>
              <a:t>Note that the synthesized time history is not unique</a:t>
            </a:r>
          </a:p>
        </p:txBody>
      </p:sp>
      <p:sp>
        <p:nvSpPr>
          <p:cNvPr id="7" name="TextBox 6"/>
          <p:cNvSpPr txBox="1"/>
          <p:nvPr/>
        </p:nvSpPr>
        <p:spPr>
          <a:xfrm>
            <a:off x="914400" y="304800"/>
            <a:ext cx="678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Base Input Time History</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18</a:t>
            </a:fld>
            <a:endParaRPr lang="en-US"/>
          </a:p>
        </p:txBody>
      </p:sp>
      <p:pic>
        <p:nvPicPr>
          <p:cNvPr id="177153" name="Picture 160"/>
          <p:cNvPicPr>
            <a:picLocks noChangeAspect="1" noChangeArrowheads="1"/>
          </p:cNvPicPr>
          <p:nvPr/>
        </p:nvPicPr>
        <p:blipFill>
          <a:blip r:embed="rId2" cstate="print"/>
          <a:srcRect/>
          <a:stretch>
            <a:fillRect/>
          </a:stretch>
        </p:blipFill>
        <p:spPr bwMode="auto">
          <a:xfrm>
            <a:off x="1676400" y="1371600"/>
            <a:ext cx="5334000" cy="4000500"/>
          </a:xfrm>
          <a:prstGeom prst="rect">
            <a:avLst/>
          </a:prstGeom>
          <a:noFill/>
          <a:ln w="9525">
            <a:noFill/>
            <a:miter lim="800000"/>
            <a:headEnd/>
            <a:tailEnd/>
          </a:ln>
        </p:spPr>
      </p:pic>
      <p:sp>
        <p:nvSpPr>
          <p:cNvPr id="5" name="TextBox 4"/>
          <p:cNvSpPr txBox="1"/>
          <p:nvPr/>
        </p:nvSpPr>
        <p:spPr>
          <a:xfrm>
            <a:off x="3124200" y="609600"/>
            <a:ext cx="23622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PSD Verification</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19</a:t>
            </a:fld>
            <a:endParaRPr lang="en-US"/>
          </a:p>
        </p:txBody>
      </p:sp>
      <p:pic>
        <p:nvPicPr>
          <p:cNvPr id="176129" name="Picture 186"/>
          <p:cNvPicPr>
            <a:picLocks noChangeAspect="1" noChangeArrowheads="1"/>
          </p:cNvPicPr>
          <p:nvPr/>
        </p:nvPicPr>
        <p:blipFill>
          <a:blip r:embed="rId2" cstate="print"/>
          <a:srcRect/>
          <a:stretch>
            <a:fillRect/>
          </a:stretch>
        </p:blipFill>
        <p:spPr bwMode="auto">
          <a:xfrm>
            <a:off x="609600" y="228600"/>
            <a:ext cx="5334000" cy="4000500"/>
          </a:xfrm>
          <a:prstGeom prst="rect">
            <a:avLst/>
          </a:prstGeom>
          <a:noFill/>
          <a:ln w="9525">
            <a:noFill/>
            <a:miter lim="800000"/>
            <a:headEnd/>
            <a:tailEnd/>
          </a:ln>
        </p:spPr>
      </p:pic>
      <p:sp>
        <p:nvSpPr>
          <p:cNvPr id="5" name="TextBox 4"/>
          <p:cNvSpPr txBox="1"/>
          <p:nvPr/>
        </p:nvSpPr>
        <p:spPr>
          <a:xfrm>
            <a:off x="6096000" y="228600"/>
            <a:ext cx="2133600" cy="646331"/>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Acceleration Response</a:t>
            </a:r>
            <a:endParaRPr lang="en-US" sz="2000" b="1" dirty="0" smtClean="0">
              <a:solidFill>
                <a:srgbClr val="336699"/>
              </a:solidFill>
              <a:latin typeface="Times New Roman" pitchFamily="18" charset="0"/>
              <a:cs typeface="Arial" pitchFamily="34" charset="0"/>
            </a:endParaRPr>
          </a:p>
        </p:txBody>
      </p:sp>
      <p:sp>
        <p:nvSpPr>
          <p:cNvPr id="6" name="Rectangle 5"/>
          <p:cNvSpPr/>
          <p:nvPr/>
        </p:nvSpPr>
        <p:spPr>
          <a:xfrm>
            <a:off x="685800" y="4419600"/>
            <a:ext cx="7391400" cy="2269852"/>
          </a:xfrm>
          <a:prstGeom prst="rect">
            <a:avLst/>
          </a:prstGeom>
        </p:spPr>
        <p:txBody>
          <a:bodyPr wrap="square">
            <a:spAutoFit/>
          </a:bodyPr>
          <a:lstStyle/>
          <a:p>
            <a:pPr marL="285750" indent="-285750">
              <a:spcBef>
                <a:spcPts val="300"/>
              </a:spcBef>
              <a:spcAft>
                <a:spcPts val="300"/>
              </a:spcAft>
              <a:buClr>
                <a:schemeClr val="accent5">
                  <a:lumMod val="75000"/>
                </a:schemeClr>
              </a:buClr>
              <a:buFont typeface="Wingdings" pitchFamily="2" charset="2"/>
              <a:buChar char="§"/>
            </a:pPr>
            <a:r>
              <a:rPr lang="en-US" sz="1650" dirty="0" smtClean="0">
                <a:cs typeface="Arial" pitchFamily="34" charset="0"/>
              </a:rPr>
              <a:t>The </a:t>
            </a:r>
            <a:r>
              <a:rPr lang="en-US" sz="1600" dirty="0" smtClean="0"/>
              <a:t>response is narrowband</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oscillation frequency tends to be near the natural frequency of 95.6 Hz</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overall response level is 6.1 GRMS</a:t>
            </a:r>
          </a:p>
          <a:p>
            <a:pPr marL="285750" indent="-285750">
              <a:spcBef>
                <a:spcPts val="300"/>
              </a:spcBef>
              <a:spcAft>
                <a:spcPts val="300"/>
              </a:spcAft>
              <a:buClr>
                <a:schemeClr val="accent5">
                  <a:lumMod val="75000"/>
                </a:schemeClr>
              </a:buClr>
              <a:buFont typeface="Wingdings" pitchFamily="2" charset="2"/>
              <a:buChar char="§"/>
            </a:pPr>
            <a:r>
              <a:rPr lang="en-US" sz="1600" dirty="0" smtClean="0"/>
              <a:t>This is also the standard deviation given that the mean is zero</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absolute peak is 27.8 G, which </a:t>
            </a:r>
            <a:r>
              <a:rPr lang="en-US" sz="1600" dirty="0" err="1" smtClean="0"/>
              <a:t>respresents</a:t>
            </a:r>
            <a:r>
              <a:rPr lang="en-US" sz="1600" dirty="0" smtClean="0"/>
              <a:t> a 4.52-sigma peak</a:t>
            </a:r>
          </a:p>
          <a:p>
            <a:pPr marL="285750" indent="-285750">
              <a:spcBef>
                <a:spcPts val="300"/>
              </a:spcBef>
              <a:spcAft>
                <a:spcPts val="300"/>
              </a:spcAft>
              <a:buClr>
                <a:schemeClr val="accent5">
                  <a:lumMod val="75000"/>
                </a:schemeClr>
              </a:buClr>
              <a:buFont typeface="Wingdings" pitchFamily="2" charset="2"/>
              <a:buChar char="§"/>
            </a:pPr>
            <a:r>
              <a:rPr lang="en-US" sz="1600" dirty="0" smtClean="0"/>
              <a:t>Some fatigue methods assume that the peak response is 3-sigma and may thus under-predict fatigue damage </a:t>
            </a:r>
            <a:endParaRPr lang="en-US" sz="1650" dirty="0" smtClean="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l"/>
            <a:r>
              <a:rPr lang="en-US" sz="2400" b="1" dirty="0" smtClean="0">
                <a:solidFill>
                  <a:schemeClr val="accent5">
                    <a:lumMod val="75000"/>
                  </a:schemeClr>
                </a:solidFill>
                <a:latin typeface="Arial" pitchFamily="34" charset="0"/>
                <a:cs typeface="Arial" pitchFamily="34" charset="0"/>
              </a:rPr>
              <a:t>This presentation is sponsored by</a:t>
            </a:r>
          </a:p>
        </p:txBody>
      </p:sp>
      <p:pic>
        <p:nvPicPr>
          <p:cNvPr id="4101" name="Picture 1" descr="http://www.dynamic-concepts.com/images/logo_hom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6375" y="4329113"/>
            <a:ext cx="140017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Rectangle 3"/>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103" name="Rectangle 4"/>
          <p:cNvSpPr>
            <a:spLocks noChangeArrowheads="1"/>
          </p:cNvSpPr>
          <p:nvPr/>
        </p:nvSpPr>
        <p:spPr bwMode="auto">
          <a:xfrm>
            <a:off x="1219200" y="3048000"/>
            <a:ext cx="316865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1600" b="1" dirty="0">
                <a:solidFill>
                  <a:schemeClr val="tx1"/>
                </a:solidFill>
                <a:latin typeface="Verdana" pitchFamily="34" charset="0"/>
                <a:ea typeface="Verdana" pitchFamily="34" charset="0"/>
                <a:cs typeface="Verdana" pitchFamily="34" charset="0"/>
              </a:rPr>
              <a:t>NASA Engineering &amp; Safety Center (NESC</a:t>
            </a:r>
            <a:r>
              <a:rPr lang="en-US" sz="1600" b="1" dirty="0" smtClean="0">
                <a:solidFill>
                  <a:schemeClr val="tx1"/>
                </a:solidFill>
                <a:latin typeface="Verdana" pitchFamily="34" charset="0"/>
                <a:ea typeface="Verdana" pitchFamily="34" charset="0"/>
                <a:cs typeface="Verdana" pitchFamily="34" charset="0"/>
              </a:rPr>
              <a:t>)</a:t>
            </a:r>
            <a:endParaRPr lang="en-US" sz="1600" dirty="0">
              <a:solidFill>
                <a:schemeClr val="tx1"/>
              </a:solidFill>
              <a:latin typeface="Verdana" pitchFamily="34" charset="0"/>
              <a:ea typeface="Verdana" pitchFamily="34" charset="0"/>
              <a:cs typeface="Verdana" pitchFamily="34" charset="0"/>
            </a:endParaRPr>
          </a:p>
          <a:p>
            <a:endParaRPr lang="en-US" dirty="0"/>
          </a:p>
        </p:txBody>
      </p:sp>
      <p:sp>
        <p:nvSpPr>
          <p:cNvPr id="4104" name="Rectangle 5"/>
          <p:cNvSpPr>
            <a:spLocks noChangeArrowheads="1"/>
          </p:cNvSpPr>
          <p:nvPr/>
        </p:nvSpPr>
        <p:spPr bwMode="auto">
          <a:xfrm>
            <a:off x="1476375" y="5003800"/>
            <a:ext cx="42830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1600" b="1" dirty="0">
                <a:solidFill>
                  <a:srgbClr val="003399"/>
                </a:solidFill>
                <a:latin typeface="Verdana" pitchFamily="34" charset="0"/>
                <a:ea typeface="Calibri" pitchFamily="34" charset="0"/>
                <a:cs typeface="Arial" charset="0"/>
              </a:rPr>
              <a:t>Dynamic Concepts, Inc.</a:t>
            </a:r>
            <a:r>
              <a:rPr lang="en-US" sz="1600" b="1" dirty="0">
                <a:solidFill>
                  <a:srgbClr val="003399"/>
                </a:solidFill>
                <a:latin typeface="Calibri" pitchFamily="34" charset="0"/>
                <a:ea typeface="Calibri" pitchFamily="34" charset="0"/>
                <a:cs typeface="Arial" charset="0"/>
              </a:rPr>
              <a:t> </a:t>
            </a:r>
            <a:br>
              <a:rPr lang="en-US" sz="1600" b="1" dirty="0">
                <a:solidFill>
                  <a:srgbClr val="003399"/>
                </a:solidFill>
                <a:latin typeface="Calibri" pitchFamily="34" charset="0"/>
                <a:ea typeface="Calibri" pitchFamily="34" charset="0"/>
                <a:cs typeface="Arial" charset="0"/>
              </a:rPr>
            </a:br>
            <a:r>
              <a:rPr lang="en-US" sz="1600" b="1" dirty="0">
                <a:solidFill>
                  <a:srgbClr val="003399"/>
                </a:solidFill>
                <a:latin typeface="Calibri" pitchFamily="34" charset="0"/>
                <a:ea typeface="Calibri" pitchFamily="34" charset="0"/>
                <a:cs typeface="Arial" charset="0"/>
              </a:rPr>
              <a:t>Huntsville, Alabama</a:t>
            </a:r>
            <a:endParaRPr lang="en-US" sz="1600" dirty="0">
              <a:solidFill>
                <a:srgbClr val="003399"/>
              </a:solidFill>
              <a:ea typeface="Calibri" pitchFamily="34" charset="0"/>
              <a:cs typeface="Arial" charset="0"/>
            </a:endParaRPr>
          </a:p>
        </p:txBody>
      </p:sp>
      <p:sp>
        <p:nvSpPr>
          <p:cNvPr id="2" name="Slide Number Placeholder 1"/>
          <p:cNvSpPr>
            <a:spLocks noGrp="1"/>
          </p:cNvSpPr>
          <p:nvPr>
            <p:ph type="sldNum" sz="quarter" idx="12"/>
          </p:nvPr>
        </p:nvSpPr>
        <p:spPr/>
        <p:txBody>
          <a:bodyPr/>
          <a:lstStyle/>
          <a:p>
            <a:fld id="{B484842E-5D5F-47DB-8A50-E3874C6A648E}" type="slidenum">
              <a:rPr lang="en-US" smtClean="0"/>
              <a:pPr/>
              <a:t>2</a:t>
            </a:fld>
            <a:endParaRPr lang="en-US" dirty="0"/>
          </a:p>
        </p:txBody>
      </p:sp>
      <p:pic>
        <p:nvPicPr>
          <p:cNvPr id="9" name="Picture 4" descr="http://tfaws.nasa.gov/TFAWS11/Images/70564main_nesc_logo.jpg"/>
          <p:cNvPicPr>
            <a:picLocks noChangeAspect="1" noChangeArrowheads="1"/>
          </p:cNvPicPr>
          <p:nvPr/>
        </p:nvPicPr>
        <p:blipFill>
          <a:blip r:embed="rId5" cstate="print"/>
          <a:srcRect/>
          <a:stretch>
            <a:fillRect/>
          </a:stretch>
        </p:blipFill>
        <p:spPr bwMode="auto">
          <a:xfrm>
            <a:off x="1371600" y="1447800"/>
            <a:ext cx="1371600" cy="1371601"/>
          </a:xfrm>
          <a:prstGeom prst="rect">
            <a:avLst/>
          </a:prstGeom>
          <a:noFill/>
        </p:spPr>
      </p:pic>
      <p:sp>
        <p:nvSpPr>
          <p:cNvPr id="10" name="Text Box 8"/>
          <p:cNvSpPr txBox="1">
            <a:spLocks noChangeArrowheads="1"/>
          </p:cNvSpPr>
          <p:nvPr/>
        </p:nvSpPr>
        <p:spPr bwMode="auto">
          <a:xfrm>
            <a:off x="5867400" y="4876800"/>
            <a:ext cx="2362200" cy="677108"/>
          </a:xfrm>
          <a:prstGeom prst="rect">
            <a:avLst/>
          </a:prstGeom>
          <a:noFill/>
          <a:ln w="9525">
            <a:noFill/>
            <a:miter lim="800000"/>
            <a:headEnd/>
            <a:tailEnd/>
          </a:ln>
        </p:spPr>
        <p:txBody>
          <a:bodyPr wrap="square">
            <a:spAutoFit/>
          </a:bodyPr>
          <a:lstStyle/>
          <a:p>
            <a:r>
              <a:rPr kumimoji="0" lang="en-US" sz="1900" b="1" dirty="0">
                <a:solidFill>
                  <a:srgbClr val="003399"/>
                </a:solidFill>
                <a:effectLst>
                  <a:outerShdw blurRad="38100" dist="38100" dir="2700000" algn="tl">
                    <a:srgbClr val="000000">
                      <a:alpha val="43137"/>
                    </a:srgbClr>
                  </a:outerShdw>
                </a:effectLst>
                <a:latin typeface="Arial Black" pitchFamily="34" charset="0"/>
              </a:rPr>
              <a:t>Vibrationdata</a:t>
            </a:r>
            <a:endParaRPr kumimoji="0" lang="en-US" sz="1900" b="1" dirty="0">
              <a:solidFill>
                <a:schemeClr val="tx2"/>
              </a:solidFill>
              <a:effectLst>
                <a:outerShdw blurRad="38100" dist="38100" dir="2700000" algn="tl">
                  <a:srgbClr val="000000">
                    <a:alpha val="43137"/>
                  </a:srgbClr>
                </a:outerShdw>
              </a:effectLst>
            </a:endParaRPr>
          </a:p>
          <a:p>
            <a:endParaRPr kumimoji="0" lang="en-US" dirty="0">
              <a:solidFill>
                <a:schemeClr val="tx1"/>
              </a:solidFill>
            </a:endParaRPr>
          </a:p>
        </p:txBody>
      </p:sp>
    </p:spTree>
    <p:custDataLst>
      <p:tags r:id="rId1"/>
    </p:custDataLst>
    <p:extLst>
      <p:ext uri="{BB962C8B-B14F-4D97-AF65-F5344CB8AC3E}">
        <p14:creationId xmlns="" xmlns:p14="http://schemas.microsoft.com/office/powerpoint/2010/main" val="2658783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20</a:t>
            </a:fld>
            <a:endParaRPr lang="en-US"/>
          </a:p>
        </p:txBody>
      </p:sp>
      <p:sp>
        <p:nvSpPr>
          <p:cNvPr id="3" name="TextBox 2"/>
          <p:cNvSpPr txBox="1"/>
          <p:nvPr/>
        </p:nvSpPr>
        <p:spPr>
          <a:xfrm>
            <a:off x="1066800" y="533400"/>
            <a:ext cx="59436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Stress &amp; Moment Calculation, Free-body Diagram</a:t>
            </a:r>
            <a:endParaRPr lang="en-US" sz="2000" b="1" dirty="0" smtClean="0">
              <a:solidFill>
                <a:srgbClr val="336699"/>
              </a:solidFill>
              <a:latin typeface="Times New Roman" pitchFamily="18" charset="0"/>
              <a:cs typeface="Arial" pitchFamily="34" charset="0"/>
            </a:endParaRPr>
          </a:p>
        </p:txBody>
      </p:sp>
      <p:grpSp>
        <p:nvGrpSpPr>
          <p:cNvPr id="175105" name="Group 1"/>
          <p:cNvGrpSpPr>
            <a:grpSpLocks/>
          </p:cNvGrpSpPr>
          <p:nvPr/>
        </p:nvGrpSpPr>
        <p:grpSpPr bwMode="auto">
          <a:xfrm>
            <a:off x="990600" y="1066800"/>
            <a:ext cx="3810000" cy="2514600"/>
            <a:chOff x="2375" y="6871"/>
            <a:chExt cx="4525" cy="2617"/>
          </a:xfrm>
        </p:grpSpPr>
        <p:sp>
          <p:nvSpPr>
            <p:cNvPr id="175106" name="Text Box 2"/>
            <p:cNvSpPr txBox="1">
              <a:spLocks noChangeArrowheads="1"/>
            </p:cNvSpPr>
            <p:nvPr/>
          </p:nvSpPr>
          <p:spPr bwMode="auto">
            <a:xfrm>
              <a:off x="2375" y="8273"/>
              <a:ext cx="757" cy="5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M</a:t>
              </a:r>
              <a:r>
                <a:rPr kumimoji="0" lang="en-US" sz="1800" b="0" i="0" u="none" strike="noStrike" cap="none" normalizeH="0" baseline="-25000" dirty="0" smtClean="0">
                  <a:ln>
                    <a:noFill/>
                  </a:ln>
                  <a:solidFill>
                    <a:schemeClr val="tx1"/>
                  </a:solidFill>
                  <a:effectLst/>
                  <a:latin typeface="Times New Roman" pitchFamily="18" charset="0"/>
                  <a:cs typeface="Arial" pitchFamily="34" charset="0"/>
                </a:rPr>
                <a:t>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5107" name="Group 3"/>
            <p:cNvGrpSpPr>
              <a:grpSpLocks/>
            </p:cNvGrpSpPr>
            <p:nvPr/>
          </p:nvGrpSpPr>
          <p:grpSpPr bwMode="auto">
            <a:xfrm>
              <a:off x="2438" y="7223"/>
              <a:ext cx="1043" cy="1170"/>
              <a:chOff x="1920" y="7185"/>
              <a:chExt cx="1043" cy="1170"/>
            </a:xfrm>
          </p:grpSpPr>
          <p:grpSp>
            <p:nvGrpSpPr>
              <p:cNvPr id="175108" name="Group 4"/>
              <p:cNvGrpSpPr>
                <a:grpSpLocks/>
              </p:cNvGrpSpPr>
              <p:nvPr/>
            </p:nvGrpSpPr>
            <p:grpSpPr bwMode="auto">
              <a:xfrm>
                <a:off x="1920" y="7185"/>
                <a:ext cx="1043" cy="1170"/>
                <a:chOff x="1920" y="7185"/>
                <a:chExt cx="1043" cy="1170"/>
              </a:xfrm>
            </p:grpSpPr>
            <p:sp>
              <p:nvSpPr>
                <p:cNvPr id="175109" name="Oval 5"/>
                <p:cNvSpPr>
                  <a:spLocks noChangeArrowheads="1"/>
                </p:cNvSpPr>
                <p:nvPr/>
              </p:nvSpPr>
              <p:spPr bwMode="auto">
                <a:xfrm>
                  <a:off x="1920" y="7268"/>
                  <a:ext cx="1013" cy="103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110" name="Rectangle 6"/>
                <p:cNvSpPr>
                  <a:spLocks noChangeArrowheads="1"/>
                </p:cNvSpPr>
                <p:nvPr/>
              </p:nvSpPr>
              <p:spPr bwMode="auto">
                <a:xfrm>
                  <a:off x="2438" y="7185"/>
                  <a:ext cx="525" cy="11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75111" name="AutoShape 7"/>
              <p:cNvCxnSpPr>
                <a:cxnSpLocks noChangeShapeType="1"/>
              </p:cNvCxnSpPr>
              <p:nvPr/>
            </p:nvCxnSpPr>
            <p:spPr bwMode="auto">
              <a:xfrm>
                <a:off x="2400" y="8310"/>
                <a:ext cx="75" cy="0"/>
              </a:xfrm>
              <a:prstGeom prst="straightConnector1">
                <a:avLst/>
              </a:prstGeom>
              <a:noFill/>
              <a:ln w="9525">
                <a:solidFill>
                  <a:srgbClr val="000000"/>
                </a:solidFill>
                <a:round/>
                <a:headEnd/>
                <a:tailEnd type="triangle" w="med" len="med"/>
              </a:ln>
            </p:spPr>
          </p:cxnSp>
        </p:grpSp>
        <p:sp>
          <p:nvSpPr>
            <p:cNvPr id="175112" name="Rectangle 8"/>
            <p:cNvSpPr>
              <a:spLocks noChangeArrowheads="1"/>
            </p:cNvSpPr>
            <p:nvPr/>
          </p:nvSpPr>
          <p:spPr bwMode="auto">
            <a:xfrm>
              <a:off x="4080" y="6990"/>
              <a:ext cx="1155"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75113" name="AutoShape 9"/>
            <p:cNvCxnSpPr>
              <a:cxnSpLocks noChangeShapeType="1"/>
            </p:cNvCxnSpPr>
            <p:nvPr/>
          </p:nvCxnSpPr>
          <p:spPr bwMode="auto">
            <a:xfrm>
              <a:off x="3255" y="7230"/>
              <a:ext cx="2685" cy="0"/>
            </a:xfrm>
            <a:prstGeom prst="straightConnector1">
              <a:avLst/>
            </a:prstGeom>
            <a:noFill/>
            <a:ln w="9525">
              <a:solidFill>
                <a:srgbClr val="000000"/>
              </a:solidFill>
              <a:round/>
              <a:headEnd type="triangle" w="med" len="med"/>
              <a:tailEnd type="triangle" w="med" len="med"/>
            </a:ln>
          </p:spPr>
        </p:cxnSp>
        <p:sp>
          <p:nvSpPr>
            <p:cNvPr id="175114" name="Rectangle 10"/>
            <p:cNvSpPr>
              <a:spLocks noChangeArrowheads="1"/>
            </p:cNvSpPr>
            <p:nvPr/>
          </p:nvSpPr>
          <p:spPr bwMode="auto">
            <a:xfrm rot="282760">
              <a:off x="3225" y="7830"/>
              <a:ext cx="2715" cy="1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75115" name="AutoShape 11"/>
            <p:cNvCxnSpPr>
              <a:cxnSpLocks noChangeShapeType="1"/>
            </p:cNvCxnSpPr>
            <p:nvPr/>
          </p:nvCxnSpPr>
          <p:spPr bwMode="auto">
            <a:xfrm flipV="1">
              <a:off x="3240" y="7950"/>
              <a:ext cx="0" cy="945"/>
            </a:xfrm>
            <a:prstGeom prst="straightConnector1">
              <a:avLst/>
            </a:prstGeom>
            <a:noFill/>
            <a:ln w="9525">
              <a:solidFill>
                <a:srgbClr val="000000"/>
              </a:solidFill>
              <a:round/>
              <a:headEnd/>
              <a:tailEnd type="triangle" w="med" len="med"/>
            </a:ln>
          </p:spPr>
        </p:cxnSp>
        <p:cxnSp>
          <p:nvCxnSpPr>
            <p:cNvPr id="175116" name="AutoShape 12"/>
            <p:cNvCxnSpPr>
              <a:cxnSpLocks noChangeShapeType="1"/>
            </p:cNvCxnSpPr>
            <p:nvPr/>
          </p:nvCxnSpPr>
          <p:spPr bwMode="auto">
            <a:xfrm>
              <a:off x="5910" y="8160"/>
              <a:ext cx="0" cy="780"/>
            </a:xfrm>
            <a:prstGeom prst="straightConnector1">
              <a:avLst/>
            </a:prstGeom>
            <a:noFill/>
            <a:ln w="9525">
              <a:solidFill>
                <a:srgbClr val="000000"/>
              </a:solidFill>
              <a:round/>
              <a:headEnd/>
              <a:tailEnd type="triangle" w="med" len="med"/>
            </a:ln>
          </p:spPr>
        </p:cxnSp>
        <p:cxnSp>
          <p:nvCxnSpPr>
            <p:cNvPr id="175117" name="AutoShape 13"/>
            <p:cNvCxnSpPr>
              <a:cxnSpLocks noChangeShapeType="1"/>
            </p:cNvCxnSpPr>
            <p:nvPr/>
          </p:nvCxnSpPr>
          <p:spPr bwMode="auto">
            <a:xfrm flipV="1">
              <a:off x="3255" y="7095"/>
              <a:ext cx="0" cy="555"/>
            </a:xfrm>
            <a:prstGeom prst="straightConnector1">
              <a:avLst/>
            </a:prstGeom>
            <a:noFill/>
            <a:ln w="9525">
              <a:solidFill>
                <a:srgbClr val="000000"/>
              </a:solidFill>
              <a:round/>
              <a:headEnd/>
              <a:tailEnd/>
            </a:ln>
          </p:spPr>
        </p:cxnSp>
        <p:cxnSp>
          <p:nvCxnSpPr>
            <p:cNvPr id="175118" name="AutoShape 14"/>
            <p:cNvCxnSpPr>
              <a:cxnSpLocks noChangeShapeType="1"/>
            </p:cNvCxnSpPr>
            <p:nvPr/>
          </p:nvCxnSpPr>
          <p:spPr bwMode="auto">
            <a:xfrm flipV="1">
              <a:off x="5925" y="7035"/>
              <a:ext cx="1" cy="765"/>
            </a:xfrm>
            <a:prstGeom prst="straightConnector1">
              <a:avLst/>
            </a:prstGeom>
            <a:noFill/>
            <a:ln w="9525">
              <a:solidFill>
                <a:srgbClr val="000000"/>
              </a:solidFill>
              <a:round/>
              <a:headEnd/>
              <a:tailEnd/>
            </a:ln>
          </p:spPr>
        </p:cxnSp>
        <p:cxnSp>
          <p:nvCxnSpPr>
            <p:cNvPr id="175119" name="AutoShape 15"/>
            <p:cNvCxnSpPr>
              <a:cxnSpLocks noChangeShapeType="1"/>
            </p:cNvCxnSpPr>
            <p:nvPr/>
          </p:nvCxnSpPr>
          <p:spPr bwMode="auto">
            <a:xfrm>
              <a:off x="3390" y="7680"/>
              <a:ext cx="3510" cy="0"/>
            </a:xfrm>
            <a:prstGeom prst="straightConnector1">
              <a:avLst/>
            </a:prstGeom>
            <a:noFill/>
            <a:ln w="9525">
              <a:solidFill>
                <a:srgbClr val="000000"/>
              </a:solidFill>
              <a:round/>
              <a:headEnd/>
              <a:tailEnd/>
            </a:ln>
          </p:spPr>
        </p:cxnSp>
        <p:cxnSp>
          <p:nvCxnSpPr>
            <p:cNvPr id="175120" name="AutoShape 16"/>
            <p:cNvCxnSpPr>
              <a:cxnSpLocks noChangeShapeType="1"/>
            </p:cNvCxnSpPr>
            <p:nvPr/>
          </p:nvCxnSpPr>
          <p:spPr bwMode="auto">
            <a:xfrm>
              <a:off x="6015" y="7965"/>
              <a:ext cx="885" cy="0"/>
            </a:xfrm>
            <a:prstGeom prst="straightConnector1">
              <a:avLst/>
            </a:prstGeom>
            <a:noFill/>
            <a:ln w="9525">
              <a:solidFill>
                <a:srgbClr val="000000"/>
              </a:solidFill>
              <a:round/>
              <a:headEnd/>
              <a:tailEnd/>
            </a:ln>
          </p:spPr>
        </p:cxnSp>
        <p:sp>
          <p:nvSpPr>
            <p:cNvPr id="175121" name="Text Box 17"/>
            <p:cNvSpPr txBox="1">
              <a:spLocks noChangeArrowheads="1"/>
            </p:cNvSpPr>
            <p:nvPr/>
          </p:nvSpPr>
          <p:spPr bwMode="auto">
            <a:xfrm>
              <a:off x="2997" y="9016"/>
              <a:ext cx="547" cy="4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122" name="Text Box 18"/>
            <p:cNvSpPr txBox="1">
              <a:spLocks noChangeArrowheads="1"/>
            </p:cNvSpPr>
            <p:nvPr/>
          </p:nvSpPr>
          <p:spPr bwMode="auto">
            <a:xfrm>
              <a:off x="5712" y="9046"/>
              <a:ext cx="547" cy="4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F</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123" name="Text Box 19"/>
            <p:cNvSpPr txBox="1">
              <a:spLocks noChangeArrowheads="1"/>
            </p:cNvSpPr>
            <p:nvPr/>
          </p:nvSpPr>
          <p:spPr bwMode="auto">
            <a:xfrm>
              <a:off x="4347" y="7006"/>
              <a:ext cx="547" cy="4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5124" name="AutoShape 20"/>
            <p:cNvCxnSpPr>
              <a:cxnSpLocks noChangeShapeType="1"/>
            </p:cNvCxnSpPr>
            <p:nvPr/>
          </p:nvCxnSpPr>
          <p:spPr bwMode="auto">
            <a:xfrm>
              <a:off x="6435" y="7230"/>
              <a:ext cx="0" cy="450"/>
            </a:xfrm>
            <a:prstGeom prst="straightConnector1">
              <a:avLst/>
            </a:prstGeom>
            <a:noFill/>
            <a:ln w="9525">
              <a:solidFill>
                <a:srgbClr val="000000"/>
              </a:solidFill>
              <a:round/>
              <a:headEnd/>
              <a:tailEnd type="triangle" w="med" len="med"/>
            </a:ln>
          </p:spPr>
        </p:cxnSp>
        <p:cxnSp>
          <p:nvCxnSpPr>
            <p:cNvPr id="175125" name="AutoShape 21"/>
            <p:cNvCxnSpPr>
              <a:cxnSpLocks noChangeShapeType="1"/>
            </p:cNvCxnSpPr>
            <p:nvPr/>
          </p:nvCxnSpPr>
          <p:spPr bwMode="auto">
            <a:xfrm flipV="1">
              <a:off x="6435" y="7965"/>
              <a:ext cx="16" cy="420"/>
            </a:xfrm>
            <a:prstGeom prst="straightConnector1">
              <a:avLst/>
            </a:prstGeom>
            <a:noFill/>
            <a:ln w="9525">
              <a:solidFill>
                <a:srgbClr val="000000"/>
              </a:solidFill>
              <a:round/>
              <a:headEnd/>
              <a:tailEnd type="triangle" w="med" len="med"/>
            </a:ln>
          </p:spPr>
        </p:cxnSp>
        <p:sp>
          <p:nvSpPr>
            <p:cNvPr id="175126" name="Text Box 22"/>
            <p:cNvSpPr txBox="1">
              <a:spLocks noChangeArrowheads="1"/>
            </p:cNvSpPr>
            <p:nvPr/>
          </p:nvSpPr>
          <p:spPr bwMode="auto">
            <a:xfrm>
              <a:off x="6267" y="6871"/>
              <a:ext cx="547" cy="4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 name="TextBox 25"/>
          <p:cNvSpPr txBox="1"/>
          <p:nvPr/>
        </p:nvSpPr>
        <p:spPr>
          <a:xfrm>
            <a:off x="762000" y="3657600"/>
            <a:ext cx="7467600" cy="2708434"/>
          </a:xfrm>
          <a:prstGeom prst="rect">
            <a:avLst/>
          </a:prstGeom>
          <a:noFill/>
        </p:spPr>
        <p:txBody>
          <a:bodyPr wrap="square" rtlCol="0">
            <a:spAutoFit/>
          </a:bodyPr>
          <a:lstStyle/>
          <a:p>
            <a:r>
              <a:rPr lang="en-US" sz="1600" dirty="0" smtClean="0"/>
              <a:t>The reaction moment </a:t>
            </a:r>
            <a:r>
              <a:rPr lang="en-US" sz="1600" dirty="0" smtClean="0">
                <a:latin typeface="Times New Roman" pitchFamily="18" charset="0"/>
                <a:cs typeface="Times New Roman" pitchFamily="18" charset="0"/>
              </a:rPr>
              <a:t>M</a:t>
            </a:r>
            <a:r>
              <a:rPr lang="en-US" sz="800" dirty="0" smtClean="0">
                <a:latin typeface="Times New Roman" pitchFamily="18" charset="0"/>
                <a:cs typeface="Times New Roman" pitchFamily="18" charset="0"/>
              </a:rPr>
              <a:t> </a:t>
            </a:r>
            <a:r>
              <a:rPr lang="en-US" sz="1600" baseline="-25000" dirty="0" smtClean="0">
                <a:latin typeface="Times New Roman" pitchFamily="18" charset="0"/>
                <a:cs typeface="Times New Roman" pitchFamily="18" charset="0"/>
              </a:rPr>
              <a:t>R</a:t>
            </a:r>
            <a:r>
              <a:rPr lang="en-US" sz="1600" dirty="0" smtClean="0"/>
              <a:t> at the fixed-boundary is:</a:t>
            </a:r>
          </a:p>
          <a:p>
            <a:r>
              <a:rPr lang="en-US" sz="1600" dirty="0" smtClean="0"/>
              <a:t> </a:t>
            </a:r>
            <a:r>
              <a:rPr lang="en-US" sz="800" dirty="0" smtClean="0"/>
              <a:t>               </a:t>
            </a:r>
            <a:r>
              <a:rPr lang="en-US" sz="1600" dirty="0" smtClean="0"/>
              <a:t>                                                                                          </a:t>
            </a:r>
          </a:p>
          <a:p>
            <a:r>
              <a:rPr lang="en-US" sz="1600" dirty="0" smtClean="0"/>
              <a:t>The force </a:t>
            </a:r>
            <a:r>
              <a:rPr lang="en-US" dirty="0" smtClean="0">
                <a:latin typeface="Times New Roman" pitchFamily="18" charset="0"/>
                <a:cs typeface="Times New Roman" pitchFamily="18" charset="0"/>
              </a:rPr>
              <a:t>F</a:t>
            </a:r>
            <a:r>
              <a:rPr lang="en-US" sz="1600" dirty="0" smtClean="0"/>
              <a:t> is equal to the effect mass of the bracket system multiplied by the acceleration level. </a:t>
            </a:r>
          </a:p>
          <a:p>
            <a:r>
              <a:rPr lang="en-US" sz="1600" dirty="0" smtClean="0"/>
              <a:t> </a:t>
            </a:r>
          </a:p>
          <a:p>
            <a:r>
              <a:rPr lang="en-US" sz="1600" dirty="0" smtClean="0"/>
              <a:t>The effective mass </a:t>
            </a:r>
            <a:r>
              <a:rPr lang="en-US" sz="1600" dirty="0" smtClean="0">
                <a:latin typeface="Times New Roman" pitchFamily="18" charset="0"/>
                <a:cs typeface="Times New Roman" pitchFamily="18" charset="0"/>
              </a:rPr>
              <a:t>m</a:t>
            </a:r>
            <a:r>
              <a:rPr lang="en-US" sz="8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e</a:t>
            </a:r>
            <a:r>
              <a:rPr lang="en-US" sz="1600" dirty="0" smtClean="0"/>
              <a:t> is:</a:t>
            </a:r>
          </a:p>
          <a:p>
            <a:r>
              <a:rPr lang="en-US" dirty="0" smtClean="0"/>
              <a:t> </a:t>
            </a:r>
          </a:p>
          <a:p>
            <a:r>
              <a:rPr lang="en-US" dirty="0" smtClean="0"/>
              <a:t>                                                                                                                                                 </a:t>
            </a:r>
          </a:p>
          <a:p>
            <a:r>
              <a:rPr lang="en-US" dirty="0" smtClean="0"/>
              <a:t>                                                                                                       </a:t>
            </a:r>
          </a:p>
          <a:p>
            <a:endParaRPr lang="en-US" dirty="0"/>
          </a:p>
        </p:txBody>
      </p:sp>
      <p:graphicFrame>
        <p:nvGraphicFramePr>
          <p:cNvPr id="175127" name="Object 23"/>
          <p:cNvGraphicFramePr>
            <a:graphicFrameLocks noChangeAspect="1"/>
          </p:cNvGraphicFramePr>
          <p:nvPr/>
        </p:nvGraphicFramePr>
        <p:xfrm>
          <a:off x="5334000" y="3657600"/>
          <a:ext cx="990600" cy="323850"/>
        </p:xfrm>
        <a:graphic>
          <a:graphicData uri="http://schemas.openxmlformats.org/presentationml/2006/ole">
            <p:oleObj spid="_x0000_s175127" name="Equation" r:id="rId3" imgW="660240" imgH="215640" progId="Equation.3">
              <p:embed/>
            </p:oleObj>
          </a:graphicData>
        </a:graphic>
      </p:graphicFrame>
      <p:graphicFrame>
        <p:nvGraphicFramePr>
          <p:cNvPr id="175128" name="Object 24"/>
          <p:cNvGraphicFramePr>
            <a:graphicFrameLocks noChangeAspect="1"/>
          </p:cNvGraphicFramePr>
          <p:nvPr/>
        </p:nvGraphicFramePr>
        <p:xfrm>
          <a:off x="3200400" y="4953000"/>
          <a:ext cx="1981199" cy="318407"/>
        </p:xfrm>
        <a:graphic>
          <a:graphicData uri="http://schemas.openxmlformats.org/presentationml/2006/ole">
            <p:oleObj spid="_x0000_s175128" name="Equation" r:id="rId4" imgW="1422360" imgH="228600" progId="Equation.3">
              <p:embed/>
            </p:oleObj>
          </a:graphicData>
        </a:graphic>
      </p:graphicFrame>
      <p:sp>
        <p:nvSpPr>
          <p:cNvPr id="17513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5129" name="Object 25"/>
          <p:cNvGraphicFramePr>
            <a:graphicFrameLocks noChangeAspect="1"/>
          </p:cNvGraphicFramePr>
          <p:nvPr/>
        </p:nvGraphicFramePr>
        <p:xfrm>
          <a:off x="3276600" y="5486400"/>
          <a:ext cx="2133600" cy="313572"/>
        </p:xfrm>
        <a:graphic>
          <a:graphicData uri="http://schemas.openxmlformats.org/presentationml/2006/ole">
            <p:oleObj spid="_x0000_s175129" name="Equation" r:id="rId5" imgW="1549080" imgH="22860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21</a:t>
            </a:fld>
            <a:endParaRPr lang="en-US"/>
          </a:p>
        </p:txBody>
      </p:sp>
      <p:sp>
        <p:nvSpPr>
          <p:cNvPr id="3" name="TextBox 2"/>
          <p:cNvSpPr txBox="1"/>
          <p:nvPr/>
        </p:nvSpPr>
        <p:spPr>
          <a:xfrm>
            <a:off x="838200" y="457200"/>
            <a:ext cx="59436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Stress &amp; Moment Calculation, Free-body Diagram</a:t>
            </a:r>
            <a:endParaRPr lang="en-US" sz="2000" b="1" dirty="0" smtClean="0">
              <a:solidFill>
                <a:srgbClr val="336699"/>
              </a:solidFill>
              <a:latin typeface="Times New Roman" pitchFamily="18" charset="0"/>
              <a:cs typeface="Arial" pitchFamily="34" charset="0"/>
            </a:endParaRPr>
          </a:p>
        </p:txBody>
      </p:sp>
      <p:sp>
        <p:nvSpPr>
          <p:cNvPr id="18" name="TextBox 17"/>
          <p:cNvSpPr txBox="1"/>
          <p:nvPr/>
        </p:nvSpPr>
        <p:spPr>
          <a:xfrm>
            <a:off x="762000" y="990600"/>
            <a:ext cx="7239000" cy="892552"/>
          </a:xfrm>
          <a:prstGeom prst="rect">
            <a:avLst/>
          </a:prstGeom>
          <a:noFill/>
        </p:spPr>
        <p:txBody>
          <a:bodyPr wrap="square" rtlCol="0">
            <a:spAutoFit/>
          </a:bodyPr>
          <a:lstStyle/>
          <a:p>
            <a:r>
              <a:rPr lang="en-US" sz="1700" dirty="0" smtClean="0"/>
              <a:t>The bending moment            at a given distance  from the force application point is</a:t>
            </a:r>
          </a:p>
          <a:p>
            <a:endParaRPr lang="en-US" dirty="0"/>
          </a:p>
        </p:txBody>
      </p:sp>
      <p:sp>
        <p:nvSpPr>
          <p:cNvPr id="174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6" name="Object 16"/>
          <p:cNvGraphicFramePr>
            <a:graphicFrameLocks noChangeAspect="1"/>
          </p:cNvGraphicFramePr>
          <p:nvPr/>
        </p:nvGraphicFramePr>
        <p:xfrm>
          <a:off x="2895600" y="990600"/>
          <a:ext cx="304800" cy="320040"/>
        </p:xfrm>
        <a:graphic>
          <a:graphicData uri="http://schemas.openxmlformats.org/presentationml/2006/ole">
            <p:oleObj spid="_x0000_s174096" name="Equation" r:id="rId3" imgW="190417" imgH="203112" progId="Equation.3">
              <p:embed/>
            </p:oleObj>
          </a:graphicData>
        </a:graphic>
      </p:graphicFrame>
      <p:sp>
        <p:nvSpPr>
          <p:cNvPr id="17409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8" name="Object 18"/>
          <p:cNvGraphicFramePr>
            <a:graphicFrameLocks noChangeAspect="1"/>
          </p:cNvGraphicFramePr>
          <p:nvPr/>
        </p:nvGraphicFramePr>
        <p:xfrm>
          <a:off x="2667000" y="1524000"/>
          <a:ext cx="1158241" cy="381000"/>
        </p:xfrm>
        <a:graphic>
          <a:graphicData uri="http://schemas.openxmlformats.org/presentationml/2006/ole">
            <p:oleObj spid="_x0000_s174098" name="Equation" r:id="rId4" imgW="787058" imgH="253890" progId="Equation.3">
              <p:embed/>
            </p:oleObj>
          </a:graphicData>
        </a:graphic>
      </p:graphicFrame>
      <p:sp>
        <p:nvSpPr>
          <p:cNvPr id="24" name="TextBox 23"/>
          <p:cNvSpPr txBox="1"/>
          <p:nvPr/>
        </p:nvSpPr>
        <p:spPr>
          <a:xfrm>
            <a:off x="838200" y="2133600"/>
            <a:ext cx="5867400" cy="615553"/>
          </a:xfrm>
          <a:prstGeom prst="rect">
            <a:avLst/>
          </a:prstGeom>
          <a:noFill/>
        </p:spPr>
        <p:txBody>
          <a:bodyPr wrap="square" rtlCol="0">
            <a:spAutoFit/>
          </a:bodyPr>
          <a:lstStyle/>
          <a:p>
            <a:r>
              <a:rPr lang="en-US" sz="1600" dirty="0" smtClean="0"/>
              <a:t>where </a:t>
            </a:r>
            <a:r>
              <a:rPr lang="en-US" sz="1600" dirty="0" smtClean="0">
                <a:latin typeface="Times New Roman" pitchFamily="18" charset="0"/>
                <a:cs typeface="Times New Roman" pitchFamily="18" charset="0"/>
              </a:rPr>
              <a:t>A</a:t>
            </a:r>
            <a:r>
              <a:rPr lang="en-US" sz="1600" dirty="0" smtClean="0"/>
              <a:t> is the acceleration at the force point. </a:t>
            </a:r>
          </a:p>
          <a:p>
            <a:endParaRPr lang="en-US" dirty="0"/>
          </a:p>
        </p:txBody>
      </p:sp>
      <p:sp>
        <p:nvSpPr>
          <p:cNvPr id="25" name="TextBox 24"/>
          <p:cNvSpPr txBox="1"/>
          <p:nvPr/>
        </p:nvSpPr>
        <p:spPr>
          <a:xfrm>
            <a:off x="838200" y="2743200"/>
            <a:ext cx="4267200" cy="615553"/>
          </a:xfrm>
          <a:prstGeom prst="rect">
            <a:avLst/>
          </a:prstGeom>
          <a:noFill/>
        </p:spPr>
        <p:txBody>
          <a:bodyPr wrap="square" rtlCol="0">
            <a:spAutoFit/>
          </a:bodyPr>
          <a:lstStyle/>
          <a:p>
            <a:r>
              <a:rPr lang="en-US" sz="1600" dirty="0" smtClean="0"/>
              <a:t>The bending stress </a:t>
            </a:r>
            <a:r>
              <a:rPr lang="en-US" sz="1600" dirty="0" smtClean="0">
                <a:latin typeface="Times New Roman" pitchFamily="18" charset="0"/>
                <a:cs typeface="Times New Roman" pitchFamily="18" charset="0"/>
              </a:rPr>
              <a:t>S</a:t>
            </a:r>
            <a:r>
              <a:rPr lang="en-US" sz="8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b</a:t>
            </a:r>
            <a:r>
              <a:rPr lang="en-US" sz="1600" dirty="0" smtClean="0"/>
              <a:t> is given by</a:t>
            </a:r>
          </a:p>
          <a:p>
            <a:endParaRPr lang="en-US" dirty="0"/>
          </a:p>
        </p:txBody>
      </p:sp>
      <p:sp>
        <p:nvSpPr>
          <p:cNvPr id="17410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00" name="Object 20"/>
          <p:cNvGraphicFramePr>
            <a:graphicFrameLocks noChangeAspect="1"/>
          </p:cNvGraphicFramePr>
          <p:nvPr/>
        </p:nvGraphicFramePr>
        <p:xfrm>
          <a:off x="2743200" y="3352800"/>
          <a:ext cx="1371601" cy="381001"/>
        </p:xfrm>
        <a:graphic>
          <a:graphicData uri="http://schemas.openxmlformats.org/presentationml/2006/ole">
            <p:oleObj spid="_x0000_s174100" name="Equation" r:id="rId5" imgW="926698" imgH="253890" progId="Equation.3">
              <p:embed/>
            </p:oleObj>
          </a:graphicData>
        </a:graphic>
      </p:graphicFrame>
      <p:sp>
        <p:nvSpPr>
          <p:cNvPr id="28" name="Rectangle 27"/>
          <p:cNvSpPr/>
          <p:nvPr/>
        </p:nvSpPr>
        <p:spPr>
          <a:xfrm>
            <a:off x="762000" y="4038600"/>
            <a:ext cx="7620000" cy="1323439"/>
          </a:xfrm>
          <a:prstGeom prst="rect">
            <a:avLst/>
          </a:prstGeom>
        </p:spPr>
        <p:txBody>
          <a:bodyPr wrap="square">
            <a:spAutoFit/>
          </a:bodyPr>
          <a:lstStyle/>
          <a:p>
            <a:r>
              <a:rPr lang="en-US" sz="1600" dirty="0" smtClean="0"/>
              <a:t>The variable </a:t>
            </a:r>
            <a:r>
              <a:rPr lang="en-US" sz="1600" dirty="0" smtClean="0">
                <a:latin typeface="Times New Roman" pitchFamily="18" charset="0"/>
                <a:cs typeface="Times New Roman" pitchFamily="18" charset="0"/>
              </a:rPr>
              <a:t>K</a:t>
            </a:r>
            <a:r>
              <a:rPr lang="en-US" sz="1600" dirty="0" smtClean="0"/>
              <a:t> is the stress concentration factor.</a:t>
            </a:r>
          </a:p>
          <a:p>
            <a:endParaRPr lang="en-US" sz="1600" dirty="0" smtClean="0"/>
          </a:p>
          <a:p>
            <a:r>
              <a:rPr lang="en-US" sz="1600" dirty="0" smtClean="0"/>
              <a:t>The variable C is the distance from the neutral axis to the outer fiber of the beam. </a:t>
            </a:r>
          </a:p>
          <a:p>
            <a:endParaRPr lang="en-US" sz="1600" dirty="0" smtClean="0"/>
          </a:p>
          <a:p>
            <a:r>
              <a:rPr lang="en-US" sz="1600" dirty="0" smtClean="0"/>
              <a:t>Assume that the stress concentration factor is 3.0 for the solder lug mounting hole.</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22</a:t>
            </a:fld>
            <a:endParaRPr lang="en-US"/>
          </a:p>
        </p:txBody>
      </p:sp>
      <p:pic>
        <p:nvPicPr>
          <p:cNvPr id="171009" name="Picture 279"/>
          <p:cNvPicPr>
            <a:picLocks noChangeAspect="1" noChangeArrowheads="1"/>
          </p:cNvPicPr>
          <p:nvPr/>
        </p:nvPicPr>
        <p:blipFill>
          <a:blip r:embed="rId2" cstate="print"/>
          <a:srcRect/>
          <a:stretch>
            <a:fillRect/>
          </a:stretch>
        </p:blipFill>
        <p:spPr bwMode="auto">
          <a:xfrm>
            <a:off x="838200" y="1066800"/>
            <a:ext cx="5334000" cy="4000500"/>
          </a:xfrm>
          <a:prstGeom prst="rect">
            <a:avLst/>
          </a:prstGeom>
          <a:noFill/>
          <a:ln w="9525">
            <a:noFill/>
            <a:miter lim="800000"/>
            <a:headEnd/>
            <a:tailEnd/>
          </a:ln>
        </p:spPr>
      </p:pic>
      <p:sp>
        <p:nvSpPr>
          <p:cNvPr id="6" name="Rectangle 5"/>
          <p:cNvSpPr/>
          <p:nvPr/>
        </p:nvSpPr>
        <p:spPr>
          <a:xfrm>
            <a:off x="762000" y="5410200"/>
            <a:ext cx="7391400" cy="1015663"/>
          </a:xfrm>
          <a:prstGeom prst="rect">
            <a:avLst/>
          </a:prstGeom>
        </p:spPr>
        <p:txBody>
          <a:bodyPr wrap="square">
            <a:spAutoFit/>
          </a:bodyPr>
          <a:lstStyle/>
          <a:p>
            <a:pPr marL="285750" indent="-285750">
              <a:spcBef>
                <a:spcPts val="300"/>
              </a:spcBef>
              <a:spcAft>
                <a:spcPts val="300"/>
              </a:spcAft>
              <a:buClr>
                <a:schemeClr val="accent5">
                  <a:lumMod val="75000"/>
                </a:schemeClr>
              </a:buClr>
              <a:buFont typeface="Wingdings" pitchFamily="2" charset="2"/>
              <a:buChar char="§"/>
            </a:pPr>
            <a:r>
              <a:rPr lang="en-US" sz="1600" dirty="0" smtClean="0"/>
              <a:t>The standard deviation is 2.4 </a:t>
            </a:r>
            <a:r>
              <a:rPr lang="en-US" sz="1600" dirty="0" err="1" smtClean="0"/>
              <a:t>ksi</a:t>
            </a:r>
            <a:endParaRPr lang="en-US" sz="1600" dirty="0" smtClean="0"/>
          </a:p>
          <a:p>
            <a:pPr marL="285750" indent="-285750">
              <a:spcBef>
                <a:spcPts val="300"/>
              </a:spcBef>
              <a:spcAft>
                <a:spcPts val="300"/>
              </a:spcAft>
              <a:buClr>
                <a:schemeClr val="accent5">
                  <a:lumMod val="75000"/>
                </a:schemeClr>
              </a:buClr>
              <a:buFont typeface="Wingdings" pitchFamily="2" charset="2"/>
              <a:buChar char="§"/>
            </a:pPr>
            <a:r>
              <a:rPr lang="en-US" sz="1600" dirty="0" smtClean="0"/>
              <a:t>The highest absolute peak is 11.0 </a:t>
            </a:r>
            <a:r>
              <a:rPr lang="en-US" sz="1600" dirty="0" err="1" smtClean="0"/>
              <a:t>ksi</a:t>
            </a:r>
            <a:r>
              <a:rPr lang="en-US" sz="1600" dirty="0" smtClean="0"/>
              <a:t>, which is 4.52-sigma</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4.52 multiplier is also referred to as the “crest factor.”</a:t>
            </a:r>
            <a:endParaRPr lang="en-US" sz="1650" dirty="0" smtClean="0">
              <a:cs typeface="Arial" pitchFamily="34" charset="0"/>
            </a:endParaRPr>
          </a:p>
        </p:txBody>
      </p:sp>
      <p:sp>
        <p:nvSpPr>
          <p:cNvPr id="7" name="TextBox 6"/>
          <p:cNvSpPr txBox="1"/>
          <p:nvPr/>
        </p:nvSpPr>
        <p:spPr>
          <a:xfrm>
            <a:off x="990600" y="457200"/>
            <a:ext cx="59436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Stress Time History at Solder Terminal</a:t>
            </a:r>
            <a:endParaRPr lang="en-US" sz="2000" b="1" dirty="0" smtClean="0">
              <a:solidFill>
                <a:srgbClr val="336699"/>
              </a:solidFill>
              <a:latin typeface="Times New Roman" pitchFamily="18" charset="0"/>
              <a:cs typeface="Arial" pitchFamily="34" charset="0"/>
            </a:endParaRPr>
          </a:p>
        </p:txBody>
      </p:sp>
      <p:sp>
        <p:nvSpPr>
          <p:cNvPr id="8" name="TextBox 7"/>
          <p:cNvSpPr txBox="1"/>
          <p:nvPr/>
        </p:nvSpPr>
        <p:spPr>
          <a:xfrm>
            <a:off x="6324600" y="1447800"/>
            <a:ext cx="2514600" cy="1077218"/>
          </a:xfrm>
          <a:prstGeom prst="rect">
            <a:avLst/>
          </a:prstGeom>
          <a:noFill/>
        </p:spPr>
        <p:txBody>
          <a:bodyPr wrap="square" rtlCol="0">
            <a:spAutoFit/>
          </a:bodyPr>
          <a:lstStyle/>
          <a:p>
            <a:r>
              <a:rPr lang="en-US" sz="1600" dirty="0" smtClean="0"/>
              <a:t>Apply Rainflow Counting on the Stress time history and then Miner’s Rule in the following slides</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23</a:t>
            </a:fld>
            <a:endParaRPr lang="en-US"/>
          </a:p>
        </p:txBody>
      </p:sp>
      <p:graphicFrame>
        <p:nvGraphicFramePr>
          <p:cNvPr id="5" name="Table 4"/>
          <p:cNvGraphicFramePr>
            <a:graphicFrameLocks noGrp="1"/>
          </p:cNvGraphicFramePr>
          <p:nvPr/>
        </p:nvGraphicFramePr>
        <p:xfrm>
          <a:off x="533400" y="990600"/>
          <a:ext cx="8077200" cy="4552262"/>
        </p:xfrm>
        <a:graphic>
          <a:graphicData uri="http://schemas.openxmlformats.org/drawingml/2006/table">
            <a:tbl>
              <a:tblPr/>
              <a:tblGrid>
                <a:gridCol w="803665"/>
                <a:gridCol w="803665"/>
                <a:gridCol w="696066"/>
                <a:gridCol w="912088"/>
                <a:gridCol w="843391"/>
                <a:gridCol w="803665"/>
                <a:gridCol w="803665"/>
                <a:gridCol w="803665"/>
                <a:gridCol w="803665"/>
                <a:gridCol w="803665"/>
              </a:tblGrid>
              <a:tr h="434264">
                <a:tc gridSpan="10">
                  <a:txBody>
                    <a:bodyPr/>
                    <a:lstStyle/>
                    <a:p>
                      <a:pPr marL="0" marR="0">
                        <a:lnSpc>
                          <a:spcPct val="115000"/>
                        </a:lnSpc>
                        <a:spcBef>
                          <a:spcPts val="0"/>
                        </a:spcBef>
                        <a:spcAft>
                          <a:spcPts val="0"/>
                        </a:spcAft>
                      </a:pPr>
                      <a:r>
                        <a:rPr lang="en-US" sz="1400" dirty="0" smtClean="0">
                          <a:solidFill>
                            <a:srgbClr val="000000"/>
                          </a:solidFill>
                          <a:latin typeface="Calibri"/>
                          <a:ea typeface="Times New Roman"/>
                          <a:cs typeface="Times New Roman"/>
                        </a:rPr>
                        <a:t>Stress </a:t>
                      </a:r>
                      <a:r>
                        <a:rPr lang="en-US" sz="1400" dirty="0">
                          <a:solidFill>
                            <a:srgbClr val="000000"/>
                          </a:solidFill>
                          <a:latin typeface="Calibri"/>
                          <a:ea typeface="Times New Roman"/>
                          <a:cs typeface="Times New Roman"/>
                        </a:rPr>
                        <a:t>Results from Rainflow Cycle Counting, Bin Format,  </a:t>
                      </a:r>
                      <a:endParaRPr lang="en-US" sz="1400" dirty="0" smtClean="0">
                        <a:solidFill>
                          <a:srgbClr val="000000"/>
                        </a:solidFill>
                        <a:latin typeface="Calibri"/>
                        <a:ea typeface="Times New Roman"/>
                        <a:cs typeface="Times New Roman"/>
                      </a:endParaRPr>
                    </a:p>
                    <a:p>
                      <a:pPr marL="0" marR="0">
                        <a:lnSpc>
                          <a:spcPct val="115000"/>
                        </a:lnSpc>
                        <a:spcBef>
                          <a:spcPts val="0"/>
                        </a:spcBef>
                        <a:spcAft>
                          <a:spcPts val="0"/>
                        </a:spcAft>
                      </a:pPr>
                      <a:r>
                        <a:rPr lang="en-US" sz="1400" dirty="0" smtClean="0">
                          <a:solidFill>
                            <a:srgbClr val="000000"/>
                          </a:solidFill>
                          <a:latin typeface="Calibri"/>
                          <a:ea typeface="Times New Roman"/>
                          <a:cs typeface="Times New Roman"/>
                        </a:rPr>
                        <a:t>Stress </a:t>
                      </a:r>
                      <a:r>
                        <a:rPr lang="en-US" sz="1400" dirty="0">
                          <a:solidFill>
                            <a:srgbClr val="000000"/>
                          </a:solidFill>
                          <a:latin typeface="Calibri"/>
                          <a:ea typeface="Times New Roman"/>
                          <a:cs typeface="Times New Roman"/>
                        </a:rPr>
                        <a:t>Unit:  </a:t>
                      </a:r>
                      <a:r>
                        <a:rPr lang="en-US" sz="1400" dirty="0" err="1">
                          <a:solidFill>
                            <a:srgbClr val="000000"/>
                          </a:solidFill>
                          <a:latin typeface="Calibri"/>
                          <a:ea typeface="Times New Roman"/>
                          <a:cs typeface="Times New Roman"/>
                        </a:rPr>
                        <a:t>ksi</a:t>
                      </a:r>
                      <a:r>
                        <a:rPr lang="en-US" sz="1400" dirty="0">
                          <a:solidFill>
                            <a:srgbClr val="000000"/>
                          </a:solidFill>
                          <a:latin typeface="Calibri"/>
                          <a:ea typeface="Times New Roman"/>
                          <a:cs typeface="Times New Roman"/>
                        </a:rPr>
                        <a:t>, Base Input Overall Level = 6.1 GRMS</a:t>
                      </a:r>
                      <a:endParaRPr lang="en-US" sz="1400" dirty="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0943">
                <a:tc gridSpan="2">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Range</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200">
                        <a:solidFill>
                          <a:srgbClr val="000000"/>
                        </a:solidFill>
                        <a:latin typeface="Calibri"/>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67772">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Upper Limit</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Lower Limit</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Cycle Counts</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Average Amplitude</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Max </a:t>
                      </a:r>
                      <a:endParaRPr lang="en-US" sz="1200">
                        <a:latin typeface="Calibri"/>
                        <a:ea typeface="Calibri"/>
                        <a:cs typeface="Times New Roman"/>
                      </a:endParaRPr>
                    </a:p>
                    <a:p>
                      <a:pPr marL="0" marR="0" algn="ctr">
                        <a:lnSpc>
                          <a:spcPct val="115000"/>
                        </a:lnSpc>
                        <a:spcBef>
                          <a:spcPts val="0"/>
                        </a:spcBef>
                        <a:spcAft>
                          <a:spcPts val="0"/>
                        </a:spcAft>
                      </a:pPr>
                      <a:r>
                        <a:rPr lang="en-US" sz="1200">
                          <a:solidFill>
                            <a:srgbClr val="000000"/>
                          </a:solidFill>
                          <a:latin typeface="Calibri"/>
                          <a:ea typeface="Times New Roman"/>
                          <a:cs typeface="Times New Roman"/>
                        </a:rPr>
                        <a:t>Amp</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Min Mean</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Average</a:t>
                      </a:r>
                      <a:endParaRPr lang="en-US" sz="1200">
                        <a:latin typeface="Calibri"/>
                        <a:ea typeface="Calibri"/>
                        <a:cs typeface="Times New Roman"/>
                      </a:endParaRPr>
                    </a:p>
                    <a:p>
                      <a:pPr marL="0" marR="0" algn="ctr">
                        <a:lnSpc>
                          <a:spcPct val="115000"/>
                        </a:lnSpc>
                        <a:spcBef>
                          <a:spcPts val="0"/>
                        </a:spcBef>
                        <a:spcAft>
                          <a:spcPts val="0"/>
                        </a:spcAft>
                      </a:pPr>
                      <a:r>
                        <a:rPr lang="en-US" sz="1200">
                          <a:solidFill>
                            <a:srgbClr val="000000"/>
                          </a:solidFill>
                          <a:latin typeface="Calibri"/>
                          <a:ea typeface="Times New Roman"/>
                          <a:cs typeface="Times New Roman"/>
                        </a:rPr>
                        <a:t>Mean</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Max Mean</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Min Valley</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Max Peak</a:t>
                      </a:r>
                      <a:endParaRPr lang="en-US" sz="1200">
                        <a:latin typeface="Calibri"/>
                        <a:ea typeface="Calibri"/>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19.66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21.84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10.43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-0.29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0.073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0.54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-11.02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10.82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17.47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19.66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21.0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9.11</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9.80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-0.35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0.152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0.58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-9.82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10.11</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15.29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17.47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108.0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8.07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8.70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-1.36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0.67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-9.53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9.09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13.10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15.29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372.0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6.98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7.63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-0.026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0.71</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-8.51</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8.34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10.92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13.10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943.0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5.94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-7.16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7.20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8.74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10.92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2057.5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4.86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5.46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-1.23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-0.010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0.98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-6.54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6.15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6.55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8.74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3657.0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3.79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4.37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-1.19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1.15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-5.30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5.20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4.37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6.55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4809.5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2.72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3.28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-4.22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4.13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3.28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4.37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2273.5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2.18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-0.93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0.94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-3.06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2.94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2.18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3.28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1741.5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1.39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1.64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-0.89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-2.36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2.56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1.09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2.18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1140.0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0.83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-1.04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0.020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1.24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-2.03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1.98</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69">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0.55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1.09</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670.0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0.40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-1.63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-0.003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1.86</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-1.92</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2.40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91">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0.00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Calibri"/>
                          <a:cs typeface="Times New Roman"/>
                        </a:rPr>
                        <a:t>0.55</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9743.0</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0.27</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solidFill>
                            <a:srgbClr val="000000"/>
                          </a:solidFill>
                          <a:latin typeface="Calibri"/>
                          <a:ea typeface="Calibri"/>
                          <a:cs typeface="Times New Roman"/>
                        </a:rPr>
                        <a:t>-6.00</a:t>
                      </a:r>
                      <a:endParaRPr lang="en-US" sz="1200" dirty="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-0.024</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5.83</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Calibri"/>
                          <a:cs typeface="Times New Roman"/>
                        </a:rPr>
                        <a:t>-6.01</a:t>
                      </a:r>
                      <a:endParaRPr lang="en-US" sz="120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solidFill>
                            <a:srgbClr val="000000"/>
                          </a:solidFill>
                          <a:latin typeface="Calibri"/>
                          <a:ea typeface="Calibri"/>
                          <a:cs typeface="Times New Roman"/>
                        </a:rPr>
                        <a:t>5.84</a:t>
                      </a:r>
                      <a:endParaRPr lang="en-US" sz="1200" dirty="0">
                        <a:latin typeface="Calibri"/>
                        <a:ea typeface="Calibri"/>
                        <a:cs typeface="Times New Roman"/>
                      </a:endParaRPr>
                    </a:p>
                  </a:txBody>
                  <a:tcPr marL="67421" marR="67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9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09600" y="533400"/>
            <a:ext cx="35814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Stress Rainflow Cycle Count</a:t>
            </a:r>
            <a:endParaRPr lang="en-US" sz="2000" b="1" dirty="0" smtClean="0">
              <a:solidFill>
                <a:srgbClr val="336699"/>
              </a:solidFill>
              <a:latin typeface="Times New Roman" pitchFamily="18" charset="0"/>
              <a:cs typeface="Arial" pitchFamily="34" charset="0"/>
            </a:endParaRPr>
          </a:p>
        </p:txBody>
      </p:sp>
      <p:sp>
        <p:nvSpPr>
          <p:cNvPr id="8" name="TextBox 7"/>
          <p:cNvSpPr txBox="1"/>
          <p:nvPr/>
        </p:nvSpPr>
        <p:spPr>
          <a:xfrm>
            <a:off x="914400" y="5791200"/>
            <a:ext cx="7086600" cy="353943"/>
          </a:xfrm>
          <a:prstGeom prst="rect">
            <a:avLst/>
          </a:prstGeom>
          <a:noFill/>
        </p:spPr>
        <p:txBody>
          <a:bodyPr wrap="square" rtlCol="0">
            <a:spAutoFit/>
          </a:bodyPr>
          <a:lstStyle/>
          <a:p>
            <a:r>
              <a:rPr lang="en-US" sz="1700" i="1" dirty="0" smtClean="0"/>
              <a:t>But use amplitude-cycle data directly in Miner’s rule, rather than binned data!</a:t>
            </a:r>
            <a:endParaRPr lang="en-US" sz="17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24</a:t>
            </a:fld>
            <a:endParaRPr lang="en-US"/>
          </a:p>
        </p:txBody>
      </p:sp>
      <p:sp>
        <p:nvSpPr>
          <p:cNvPr id="3" name="TextBox 2"/>
          <p:cNvSpPr txBox="1"/>
          <p:nvPr/>
        </p:nvSpPr>
        <p:spPr>
          <a:xfrm>
            <a:off x="990600" y="457200"/>
            <a:ext cx="35814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Miner’s Cumulative Fatigue</a:t>
            </a:r>
            <a:endParaRPr lang="en-US" sz="2000" b="1" dirty="0" smtClean="0">
              <a:solidFill>
                <a:srgbClr val="336699"/>
              </a:solidFill>
              <a:latin typeface="Times New Roman" pitchFamily="18" charset="0"/>
              <a:cs typeface="Arial" pitchFamily="34" charset="0"/>
            </a:endParaRPr>
          </a:p>
        </p:txBody>
      </p:sp>
      <p:sp>
        <p:nvSpPr>
          <p:cNvPr id="169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9985" name="Object 1"/>
          <p:cNvGraphicFramePr>
            <a:graphicFrameLocks noChangeAspect="1"/>
          </p:cNvGraphicFramePr>
          <p:nvPr/>
        </p:nvGraphicFramePr>
        <p:xfrm>
          <a:off x="3048000" y="3048000"/>
          <a:ext cx="1073020" cy="762000"/>
        </p:xfrm>
        <a:graphic>
          <a:graphicData uri="http://schemas.openxmlformats.org/presentationml/2006/ole">
            <p:oleObj spid="_x0000_s169985" name="Equation" r:id="rId3" imgW="711200" imgH="508000" progId="Equation.3">
              <p:embed/>
            </p:oleObj>
          </a:graphicData>
        </a:graphic>
      </p:graphicFrame>
      <p:sp>
        <p:nvSpPr>
          <p:cNvPr id="7" name="TextBox 6"/>
          <p:cNvSpPr txBox="1"/>
          <p:nvPr/>
        </p:nvSpPr>
        <p:spPr>
          <a:xfrm>
            <a:off x="914400" y="990600"/>
            <a:ext cx="7315200" cy="2185214"/>
          </a:xfrm>
          <a:prstGeom prst="rect">
            <a:avLst/>
          </a:prstGeom>
          <a:noFill/>
        </p:spPr>
        <p:txBody>
          <a:bodyPr wrap="square" rtlCol="0">
            <a:spAutoFit/>
          </a:bodyPr>
          <a:lstStyle/>
          <a:p>
            <a:r>
              <a:rPr lang="en-US" sz="1600" dirty="0" smtClean="0"/>
              <a:t>Let </a:t>
            </a:r>
            <a:r>
              <a:rPr lang="en-US" dirty="0" smtClean="0">
                <a:latin typeface="Times New Roman" pitchFamily="18" charset="0"/>
                <a:cs typeface="Times New Roman" pitchFamily="18" charset="0"/>
              </a:rPr>
              <a:t>n</a:t>
            </a:r>
            <a:r>
              <a:rPr lang="en-US" sz="1600" dirty="0" smtClean="0"/>
              <a:t> be the number of stress cycles accumulated during the vibration testing at a given level stress level represented by index </a:t>
            </a:r>
            <a:r>
              <a:rPr lang="en-US" dirty="0" err="1" smtClean="0">
                <a:latin typeface="Times New Roman" pitchFamily="18" charset="0"/>
                <a:cs typeface="Times New Roman" pitchFamily="18" charset="0"/>
              </a:rPr>
              <a:t>i</a:t>
            </a:r>
            <a:endParaRPr lang="en-US" sz="1600" dirty="0" smtClean="0"/>
          </a:p>
          <a:p>
            <a:r>
              <a:rPr lang="en-US" sz="1600" dirty="0" smtClean="0"/>
              <a:t> </a:t>
            </a:r>
          </a:p>
          <a:p>
            <a:r>
              <a:rPr lang="en-US" sz="1600" dirty="0" smtClean="0"/>
              <a:t>Let </a:t>
            </a:r>
            <a:r>
              <a:rPr lang="en-US" sz="1600" dirty="0" smtClean="0">
                <a:latin typeface="Times New Roman" pitchFamily="18" charset="0"/>
                <a:cs typeface="Times New Roman" pitchFamily="18" charset="0"/>
              </a:rPr>
              <a:t>N</a:t>
            </a:r>
            <a:r>
              <a:rPr lang="en-US" sz="1600" dirty="0" smtClean="0"/>
              <a:t> be the number of cycles to produce a fatigue failure at the stress level limit for the corresponding index.</a:t>
            </a:r>
          </a:p>
          <a:p>
            <a:r>
              <a:rPr lang="en-US" sz="1600" dirty="0" smtClean="0"/>
              <a:t> </a:t>
            </a:r>
          </a:p>
          <a:p>
            <a:r>
              <a:rPr lang="en-US" sz="1600" dirty="0" smtClean="0"/>
              <a:t>Miner’s cumulative damage index </a:t>
            </a:r>
            <a:r>
              <a:rPr lang="en-US" dirty="0" smtClean="0">
                <a:latin typeface="Times New Roman" pitchFamily="18" charset="0"/>
                <a:cs typeface="Times New Roman" pitchFamily="18" charset="0"/>
              </a:rPr>
              <a:t>R</a:t>
            </a:r>
            <a:r>
              <a:rPr lang="en-US" sz="1600" dirty="0" smtClean="0"/>
              <a:t> is given by</a:t>
            </a:r>
          </a:p>
          <a:p>
            <a:endParaRPr lang="en-US" dirty="0"/>
          </a:p>
        </p:txBody>
      </p:sp>
      <p:sp>
        <p:nvSpPr>
          <p:cNvPr id="8" name="Rectangle 7"/>
          <p:cNvSpPr/>
          <p:nvPr/>
        </p:nvSpPr>
        <p:spPr>
          <a:xfrm>
            <a:off x="914400" y="3962400"/>
            <a:ext cx="7467600" cy="369332"/>
          </a:xfrm>
          <a:prstGeom prst="rect">
            <a:avLst/>
          </a:prstGeom>
        </p:spPr>
        <p:txBody>
          <a:bodyPr wrap="square">
            <a:spAutoFit/>
          </a:bodyPr>
          <a:lstStyle/>
          <a:p>
            <a:r>
              <a:rPr lang="en-US" sz="1600" dirty="0" smtClean="0"/>
              <a:t>where </a:t>
            </a:r>
            <a:r>
              <a:rPr lang="en-US" dirty="0" smtClean="0">
                <a:latin typeface="Times New Roman" pitchFamily="18" charset="0"/>
                <a:cs typeface="Times New Roman" pitchFamily="18" charset="0"/>
              </a:rPr>
              <a:t>m</a:t>
            </a:r>
            <a:r>
              <a:rPr lang="en-US" sz="1600" dirty="0" smtClean="0"/>
              <a:t> is the total number of cycles or bins depending on the analysis type</a:t>
            </a:r>
            <a:endParaRPr lang="en-US" sz="1600" dirty="0"/>
          </a:p>
        </p:txBody>
      </p:sp>
      <p:sp>
        <p:nvSpPr>
          <p:cNvPr id="10" name="TextBox 9"/>
          <p:cNvSpPr txBox="1"/>
          <p:nvPr/>
        </p:nvSpPr>
        <p:spPr>
          <a:xfrm>
            <a:off x="914400" y="4724400"/>
            <a:ext cx="7467600" cy="1323439"/>
          </a:xfrm>
          <a:prstGeom prst="rect">
            <a:avLst/>
          </a:prstGeom>
          <a:noFill/>
        </p:spPr>
        <p:txBody>
          <a:bodyPr wrap="square" rtlCol="0">
            <a:spAutoFit/>
          </a:bodyPr>
          <a:lstStyle/>
          <a:p>
            <a:r>
              <a:rPr lang="en-US" sz="1600" dirty="0" smtClean="0"/>
              <a:t>In theory, the part should fail when    </a:t>
            </a:r>
            <a:r>
              <a:rPr lang="en-US" sz="1600" dirty="0" err="1" smtClean="0"/>
              <a:t>Rn</a:t>
            </a:r>
            <a:r>
              <a:rPr lang="en-US" sz="1600" dirty="0" smtClean="0"/>
              <a:t> (theory) = 1.0</a:t>
            </a:r>
          </a:p>
          <a:p>
            <a:r>
              <a:rPr lang="en-US" sz="1600" dirty="0" smtClean="0"/>
              <a:t> </a:t>
            </a:r>
          </a:p>
          <a:p>
            <a:r>
              <a:rPr lang="en-US" sz="1600" dirty="0" smtClean="0"/>
              <a:t>For aerospace electronic structures, however, a more conservative limit is used</a:t>
            </a:r>
            <a:br>
              <a:rPr lang="en-US" sz="1600" dirty="0" smtClean="0"/>
            </a:br>
            <a:r>
              <a:rPr lang="en-US" sz="1600" dirty="0" smtClean="0"/>
              <a:t/>
            </a:r>
            <a:br>
              <a:rPr lang="en-US" sz="1600" dirty="0" smtClean="0"/>
            </a:br>
            <a:r>
              <a:rPr lang="en-US" sz="1600" dirty="0" smtClean="0"/>
              <a:t>			        </a:t>
            </a:r>
            <a:r>
              <a:rPr lang="en-US" sz="1600" dirty="0" err="1" smtClean="0"/>
              <a:t>Rn</a:t>
            </a:r>
            <a:r>
              <a:rPr lang="en-US" sz="1600" dirty="0" smtClean="0"/>
              <a:t>(aero) = 0.7</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25</a:t>
            </a:fld>
            <a:endParaRPr lang="en-US"/>
          </a:p>
        </p:txBody>
      </p:sp>
      <p:pic>
        <p:nvPicPr>
          <p:cNvPr id="168962" name="Picture 70"/>
          <p:cNvPicPr>
            <a:picLocks noChangeAspect="1" noChangeArrowheads="1"/>
          </p:cNvPicPr>
          <p:nvPr/>
        </p:nvPicPr>
        <p:blipFill>
          <a:blip r:embed="rId2" cstate="print"/>
          <a:srcRect/>
          <a:stretch>
            <a:fillRect/>
          </a:stretch>
        </p:blipFill>
        <p:spPr bwMode="auto">
          <a:xfrm>
            <a:off x="304800" y="228600"/>
            <a:ext cx="5562600" cy="4646670"/>
          </a:xfrm>
          <a:prstGeom prst="rect">
            <a:avLst/>
          </a:prstGeom>
          <a:noFill/>
          <a:ln w="9525">
            <a:noFill/>
            <a:miter lim="800000"/>
            <a:headEnd/>
            <a:tailEnd/>
          </a:ln>
        </p:spPr>
      </p:pic>
      <p:sp>
        <p:nvSpPr>
          <p:cNvPr id="6" name="Rectangle 5"/>
          <p:cNvSpPr/>
          <p:nvPr/>
        </p:nvSpPr>
        <p:spPr>
          <a:xfrm>
            <a:off x="457200" y="4876800"/>
            <a:ext cx="7391400" cy="1800493"/>
          </a:xfrm>
          <a:prstGeom prst="rect">
            <a:avLst/>
          </a:prstGeom>
        </p:spPr>
        <p:txBody>
          <a:bodyPr wrap="square">
            <a:spAutoFit/>
          </a:bodyPr>
          <a:lstStyle/>
          <a:p>
            <a:pPr marL="285750" indent="-285750">
              <a:spcBef>
                <a:spcPts val="300"/>
              </a:spcBef>
              <a:spcAft>
                <a:spcPts val="300"/>
              </a:spcAft>
              <a:buClr>
                <a:schemeClr val="accent5">
                  <a:lumMod val="75000"/>
                </a:schemeClr>
              </a:buClr>
              <a:buFont typeface="Wingdings" pitchFamily="2" charset="2"/>
              <a:buChar char="§"/>
            </a:pPr>
            <a:r>
              <a:rPr lang="en-US" sz="1600" dirty="0" smtClean="0"/>
              <a:t>The curve can be roughly divided into two segments</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first is the low-cycle fatigue portion from 1 to 1000 cycles, which </a:t>
            </a:r>
            <a:r>
              <a:rPr lang="en-US" sz="1600" dirty="0" err="1" smtClean="0"/>
              <a:t>isconcave</a:t>
            </a:r>
            <a:r>
              <a:rPr lang="en-US" sz="1600" dirty="0" smtClean="0"/>
              <a:t> as viewed from the origin</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second portion is the high-cycle curve beginning at 1000, which is convex as view from the origin</a:t>
            </a:r>
          </a:p>
          <a:p>
            <a:pPr marL="285750" indent="-285750">
              <a:spcBef>
                <a:spcPts val="300"/>
              </a:spcBef>
              <a:spcAft>
                <a:spcPts val="300"/>
              </a:spcAft>
              <a:buClr>
                <a:schemeClr val="accent5">
                  <a:lumMod val="75000"/>
                </a:schemeClr>
              </a:buClr>
              <a:buFont typeface="Wingdings" pitchFamily="2" charset="2"/>
              <a:buChar char="§"/>
            </a:pPr>
            <a:r>
              <a:rPr lang="en-US" sz="1600" dirty="0" smtClean="0"/>
              <a:t>The stress level for one cycle is the ultimate stress limit</a:t>
            </a:r>
            <a:endParaRPr lang="en-US" sz="1600" dirty="0" smtClean="0">
              <a:cs typeface="Arial" pitchFamily="34" charset="0"/>
            </a:endParaRPr>
          </a:p>
        </p:txBody>
      </p:sp>
      <p:sp>
        <p:nvSpPr>
          <p:cNvPr id="7" name="TextBox 6"/>
          <p:cNvSpPr txBox="1"/>
          <p:nvPr/>
        </p:nvSpPr>
        <p:spPr>
          <a:xfrm>
            <a:off x="6019800" y="2133600"/>
            <a:ext cx="2895600" cy="1323439"/>
          </a:xfrm>
          <a:prstGeom prst="rect">
            <a:avLst/>
          </a:prstGeom>
          <a:noFill/>
        </p:spPr>
        <p:txBody>
          <a:bodyPr wrap="square" rtlCol="0">
            <a:spAutoFit/>
          </a:bodyPr>
          <a:lstStyle/>
          <a:p>
            <a:r>
              <a:rPr lang="en-US" sz="1600" dirty="0" smtClean="0"/>
              <a:t>For N</a:t>
            </a:r>
            <a:r>
              <a:rPr lang="en-US" sz="1600" u="sng" dirty="0" smtClean="0"/>
              <a:t>&gt;</a:t>
            </a:r>
            <a:r>
              <a:rPr lang="en-US" sz="1600" dirty="0" smtClean="0"/>
              <a:t>1538 and S </a:t>
            </a:r>
            <a:r>
              <a:rPr lang="en-US" sz="1600" u="sng" dirty="0" smtClean="0"/>
              <a:t>&lt;</a:t>
            </a:r>
            <a:r>
              <a:rPr lang="en-US" sz="1600" dirty="0" smtClean="0"/>
              <a:t> 39.7</a:t>
            </a:r>
          </a:p>
          <a:p>
            <a:endParaRPr lang="en-US" sz="1600" dirty="0" smtClean="0"/>
          </a:p>
          <a:p>
            <a:r>
              <a:rPr lang="en-US" sz="1600" dirty="0" smtClean="0"/>
              <a:t>log</a:t>
            </a:r>
            <a:r>
              <a:rPr lang="en-US" sz="1600" baseline="-25000" dirty="0" smtClean="0"/>
              <a:t>10</a:t>
            </a:r>
            <a:r>
              <a:rPr lang="en-US" sz="1600" dirty="0" smtClean="0"/>
              <a:t> (S) = -0.108 log</a:t>
            </a:r>
            <a:r>
              <a:rPr lang="en-US" sz="1600" baseline="-25000" dirty="0" smtClean="0"/>
              <a:t>10</a:t>
            </a:r>
            <a:r>
              <a:rPr lang="en-US" sz="1600" dirty="0" smtClean="0"/>
              <a:t> (N) +1.95</a:t>
            </a:r>
          </a:p>
          <a:p>
            <a:endParaRPr lang="en-US" sz="1600" dirty="0" smtClean="0"/>
          </a:p>
          <a:p>
            <a:r>
              <a:rPr lang="en-US" sz="1600" dirty="0" smtClean="0"/>
              <a:t>log</a:t>
            </a:r>
            <a:r>
              <a:rPr lang="en-US" sz="1600" baseline="-25000" dirty="0" smtClean="0"/>
              <a:t>10</a:t>
            </a:r>
            <a:r>
              <a:rPr lang="en-US" sz="1600" dirty="0" smtClean="0"/>
              <a:t> (N) = -9.25 log</a:t>
            </a:r>
            <a:r>
              <a:rPr lang="en-US" sz="1600" baseline="-25000" dirty="0" smtClean="0"/>
              <a:t>10</a:t>
            </a:r>
            <a:r>
              <a:rPr lang="en-US" sz="1600" dirty="0" smtClean="0"/>
              <a:t> (S) + 17.99</a:t>
            </a:r>
            <a:endParaRPr lang="en-US" sz="1600" dirty="0"/>
          </a:p>
        </p:txBody>
      </p:sp>
      <p:sp>
        <p:nvSpPr>
          <p:cNvPr id="8" name="TextBox 7"/>
          <p:cNvSpPr txBox="1"/>
          <p:nvPr/>
        </p:nvSpPr>
        <p:spPr>
          <a:xfrm>
            <a:off x="6172200" y="381000"/>
            <a:ext cx="19050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S-N Curve</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26</a:t>
            </a:fld>
            <a:endParaRPr lang="en-US"/>
          </a:p>
        </p:txBody>
      </p:sp>
      <p:graphicFrame>
        <p:nvGraphicFramePr>
          <p:cNvPr id="3" name="Table 2"/>
          <p:cNvGraphicFramePr>
            <a:graphicFrameLocks noGrp="1"/>
          </p:cNvGraphicFramePr>
          <p:nvPr/>
        </p:nvGraphicFramePr>
        <p:xfrm>
          <a:off x="609600" y="381000"/>
          <a:ext cx="5257801" cy="3809998"/>
        </p:xfrm>
        <a:graphic>
          <a:graphicData uri="http://schemas.openxmlformats.org/drawingml/2006/table">
            <a:tbl>
              <a:tblPr/>
              <a:tblGrid>
                <a:gridCol w="1258909"/>
                <a:gridCol w="1332964"/>
                <a:gridCol w="1332964"/>
                <a:gridCol w="1332964"/>
              </a:tblGrid>
              <a:tr h="772021">
                <a:tc gridSpan="4">
                  <a:txBody>
                    <a:bodyPr/>
                    <a:lstStyle/>
                    <a:p>
                      <a:pPr marL="0" marR="0">
                        <a:lnSpc>
                          <a:spcPct val="115000"/>
                        </a:lnSpc>
                        <a:spcBef>
                          <a:spcPts val="0"/>
                        </a:spcBef>
                        <a:spcAft>
                          <a:spcPts val="0"/>
                        </a:spcAft>
                      </a:pPr>
                      <a:r>
                        <a:rPr lang="en-US" sz="1400" dirty="0" smtClean="0">
                          <a:solidFill>
                            <a:srgbClr val="000000"/>
                          </a:solidFill>
                          <a:latin typeface="Calibri"/>
                          <a:ea typeface="Times New Roman"/>
                          <a:cs typeface="Times New Roman"/>
                        </a:rPr>
                        <a:t>SDOF </a:t>
                      </a:r>
                      <a:r>
                        <a:rPr lang="en-US" sz="1400" dirty="0">
                          <a:solidFill>
                            <a:srgbClr val="000000"/>
                          </a:solidFill>
                          <a:latin typeface="Calibri"/>
                          <a:ea typeface="Times New Roman"/>
                          <a:cs typeface="Times New Roman"/>
                        </a:rPr>
                        <a:t>System,  Solder Terminal Location, Fatigue Damage Results for Various Input Levels, 180 second Duration, Crest Factor = 4.52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7202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Input Overall Level </a:t>
                      </a:r>
                      <a:endParaRPr lang="en-US" sz="1400">
                        <a:latin typeface="Calibri"/>
                        <a:ea typeface="Calibri"/>
                        <a:cs typeface="Times New Roman"/>
                      </a:endParaRPr>
                    </a:p>
                    <a:p>
                      <a:pPr marL="0" marR="0" algn="ctr">
                        <a:lnSpc>
                          <a:spcPct val="115000"/>
                        </a:lnSpc>
                        <a:spcBef>
                          <a:spcPts val="0"/>
                        </a:spcBef>
                        <a:spcAft>
                          <a:spcPts val="0"/>
                        </a:spcAft>
                      </a:pPr>
                      <a:r>
                        <a:rPr lang="en-US" sz="1400">
                          <a:solidFill>
                            <a:srgbClr val="000000"/>
                          </a:solidFill>
                          <a:latin typeface="Calibri"/>
                          <a:ea typeface="Times New Roman"/>
                          <a:cs typeface="Times New Roman"/>
                        </a:rPr>
                        <a:t>(GRMS)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Input Margin (dB)</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Response Stress Std Dev (ksi)</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2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6.1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2.4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7.4e-08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2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8.7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3.4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2.0e-06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2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12.3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4.9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5.3e-05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2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17.3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6.9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0.00142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2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24.5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9.7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0.038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68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27.4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10.89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Ultimate Failure</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57200" y="4648200"/>
            <a:ext cx="7848600" cy="1384995"/>
          </a:xfrm>
          <a:prstGeom prst="rect">
            <a:avLst/>
          </a:prstGeom>
        </p:spPr>
        <p:txBody>
          <a:bodyPr wrap="square">
            <a:spAutoFit/>
          </a:bodyPr>
          <a:lstStyle/>
          <a:p>
            <a:pPr marL="285750" lvl="0" indent="-285750">
              <a:spcBef>
                <a:spcPts val="600"/>
              </a:spcBef>
              <a:spcAft>
                <a:spcPts val="600"/>
              </a:spcAft>
              <a:buClr>
                <a:schemeClr val="accent5">
                  <a:lumMod val="75000"/>
                </a:schemeClr>
              </a:buClr>
              <a:buFont typeface="Wingdings" pitchFamily="2" charset="2"/>
              <a:buChar char="§"/>
            </a:pPr>
            <a:r>
              <a:rPr lang="en-US" sz="1600" dirty="0" smtClean="0"/>
              <a:t>Again, the success criterion was R &lt; 0.7</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fatigue failure threshold is somewhere between the 12 and 13 dB margin</a:t>
            </a:r>
            <a:endParaRPr lang="en-US" sz="1650" dirty="0" smtClean="0">
              <a:cs typeface="Arial" pitchFamily="34" charset="0"/>
            </a:endParaRP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data shows that the fatigue damage is highly sensitive to the base input and resulting stress levels</a:t>
            </a:r>
            <a:endParaRPr lang="en-US" sz="1650" dirty="0" smtClean="0">
              <a:cs typeface="Arial" pitchFamily="34" charset="0"/>
            </a:endParaRPr>
          </a:p>
        </p:txBody>
      </p:sp>
      <p:sp>
        <p:nvSpPr>
          <p:cNvPr id="6" name="TextBox 5"/>
          <p:cNvSpPr txBox="1"/>
          <p:nvPr/>
        </p:nvSpPr>
        <p:spPr>
          <a:xfrm>
            <a:off x="6172200" y="381000"/>
            <a:ext cx="1905000" cy="646331"/>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Cumulative Fatigue Results</a:t>
            </a:r>
            <a:endParaRPr lang="en-US" sz="2000" b="1" dirty="0" smtClean="0">
              <a:solidFill>
                <a:srgbClr val="336699"/>
              </a:solidFill>
              <a:latin typeface="Times New Roman" pitchFamily="18"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27</a:t>
            </a:fld>
            <a:endParaRPr lang="en-US"/>
          </a:p>
        </p:txBody>
      </p:sp>
      <p:sp>
        <p:nvSpPr>
          <p:cNvPr id="3" name="TextBox 2"/>
          <p:cNvSpPr txBox="1"/>
          <p:nvPr/>
        </p:nvSpPr>
        <p:spPr>
          <a:xfrm>
            <a:off x="6400800" y="457200"/>
            <a:ext cx="19050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Duration Study</a:t>
            </a:r>
            <a:endParaRPr lang="en-US" sz="2000" b="1" dirty="0" smtClean="0">
              <a:solidFill>
                <a:srgbClr val="336699"/>
              </a:solidFill>
              <a:latin typeface="Times New Roman" pitchFamily="18" charset="0"/>
              <a:cs typeface="Arial" pitchFamily="34" charset="0"/>
            </a:endParaRPr>
          </a:p>
        </p:txBody>
      </p:sp>
      <p:graphicFrame>
        <p:nvGraphicFramePr>
          <p:cNvPr id="5" name="Table 4"/>
          <p:cNvGraphicFramePr>
            <a:graphicFrameLocks noGrp="1"/>
          </p:cNvGraphicFramePr>
          <p:nvPr/>
        </p:nvGraphicFramePr>
        <p:xfrm>
          <a:off x="533400" y="533400"/>
          <a:ext cx="5562600" cy="1981202"/>
        </p:xfrm>
        <a:graphic>
          <a:graphicData uri="http://schemas.openxmlformats.org/drawingml/2006/table">
            <a:tbl>
              <a:tblPr/>
              <a:tblGrid>
                <a:gridCol w="1483360"/>
                <a:gridCol w="1483360"/>
                <a:gridCol w="1297940"/>
                <a:gridCol w="1297940"/>
              </a:tblGrid>
              <a:tr h="532278">
                <a:tc gridSpan="4">
                  <a:txBody>
                    <a:bodyPr/>
                    <a:lstStyle/>
                    <a:p>
                      <a:pPr marL="0" marR="0">
                        <a:lnSpc>
                          <a:spcPct val="115000"/>
                        </a:lnSpc>
                        <a:spcBef>
                          <a:spcPts val="0"/>
                        </a:spcBef>
                        <a:spcAft>
                          <a:spcPts val="0"/>
                        </a:spcAft>
                      </a:pPr>
                      <a:r>
                        <a:rPr lang="en-US" sz="1400" dirty="0" smtClean="0">
                          <a:solidFill>
                            <a:srgbClr val="000000"/>
                          </a:solidFill>
                          <a:latin typeface="Calibri"/>
                          <a:ea typeface="Times New Roman"/>
                          <a:cs typeface="Times New Roman"/>
                        </a:rPr>
                        <a:t>SDOF </a:t>
                      </a:r>
                      <a:r>
                        <a:rPr lang="en-US" sz="1400" dirty="0">
                          <a:solidFill>
                            <a:srgbClr val="000000"/>
                          </a:solidFill>
                          <a:latin typeface="Calibri"/>
                          <a:ea typeface="Times New Roman"/>
                          <a:cs typeface="Times New Roman"/>
                        </a:rPr>
                        <a:t>System,  Solder Terminal Location,   Fatigue Damage Results for Various Durations, 12.2 GRMS Input</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6223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Duration (sec)</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Stress RMS (ksi)</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Crest Factor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3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180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4.82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4.65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5.37e-05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3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360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4.89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4.91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0.000123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3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720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4.89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4.97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0.000234</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57200" y="3200400"/>
            <a:ext cx="7848600" cy="2492990"/>
          </a:xfrm>
          <a:prstGeom prst="rect">
            <a:avLst/>
          </a:prstGeom>
        </p:spPr>
        <p:txBody>
          <a:bodyPr wrap="square">
            <a:spAutoFit/>
          </a:bodyPr>
          <a:lstStyle/>
          <a:p>
            <a:pPr marL="285750" lvl="0" indent="-285750">
              <a:spcBef>
                <a:spcPts val="600"/>
              </a:spcBef>
              <a:spcAft>
                <a:spcPts val="600"/>
              </a:spcAft>
              <a:buClr>
                <a:schemeClr val="accent5">
                  <a:lumMod val="75000"/>
                </a:schemeClr>
              </a:buClr>
              <a:buFont typeface="Wingdings" pitchFamily="2" charset="2"/>
              <a:buChar char="§"/>
            </a:pPr>
            <a:r>
              <a:rPr lang="en-US" sz="1600" dirty="0" smtClean="0"/>
              <a:t>A new, 720-second signal was synthesized for the 6 dB margin case</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A fatigue analysis was then performed using the previous SDOF system</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analysis was then repeated using the 0 to 360 sec and 0 to 180 sec segments of the new synthesized time history.</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R values for these three cases are shown in the above table</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R value is approximately directly proportional to the duration, such that a doubling of duration nearly yields a doubling of R</a:t>
            </a:r>
            <a:endParaRPr lang="en-US" sz="1650" dirty="0" smtClean="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28</a:t>
            </a:fld>
            <a:endParaRPr lang="en-US"/>
          </a:p>
        </p:txBody>
      </p:sp>
      <p:sp>
        <p:nvSpPr>
          <p:cNvPr id="3" name="TextBox 2"/>
          <p:cNvSpPr txBox="1"/>
          <p:nvPr/>
        </p:nvSpPr>
        <p:spPr>
          <a:xfrm>
            <a:off x="5943600" y="533400"/>
            <a:ext cx="2819400" cy="2062103"/>
          </a:xfrm>
          <a:prstGeom prst="rect">
            <a:avLst/>
          </a:prstGeom>
          <a:noFill/>
        </p:spPr>
        <p:txBody>
          <a:bodyPr wrap="square" rtlCol="0">
            <a:spAutoFit/>
          </a:bodyPr>
          <a:lstStyle/>
          <a:p>
            <a:r>
              <a:rPr lang="en-US" sz="2000" b="1" dirty="0" smtClean="0">
                <a:solidFill>
                  <a:srgbClr val="006699"/>
                </a:solidFill>
              </a:rPr>
              <a:t>Time History Synthesis Variation Study</a:t>
            </a:r>
          </a:p>
          <a:p>
            <a:endParaRPr lang="en-US" sz="2000" b="1" dirty="0" smtClean="0">
              <a:solidFill>
                <a:srgbClr val="006699"/>
              </a:solidFill>
            </a:endParaRPr>
          </a:p>
          <a:p>
            <a:pPr algn="just"/>
            <a:r>
              <a:rPr lang="en-US" sz="1600" dirty="0" smtClean="0"/>
              <a:t>A set of time histories was synthesized to meet the base input PSD + 6 dB</a:t>
            </a:r>
            <a:endParaRPr lang="en-US" sz="1600" b="1" dirty="0" smtClean="0">
              <a:solidFill>
                <a:srgbClr val="006699"/>
              </a:solidFill>
            </a:endParaRPr>
          </a:p>
          <a:p>
            <a:pPr lvl="0"/>
            <a:endParaRPr lang="en-US" sz="2000" b="1" dirty="0" smtClean="0">
              <a:solidFill>
                <a:srgbClr val="336699"/>
              </a:solidFill>
              <a:latin typeface="Times New Roman" pitchFamily="18" charset="0"/>
              <a:cs typeface="Arial" pitchFamily="34" charset="0"/>
            </a:endParaRPr>
          </a:p>
        </p:txBody>
      </p:sp>
      <p:graphicFrame>
        <p:nvGraphicFramePr>
          <p:cNvPr id="6" name="Table 5"/>
          <p:cNvGraphicFramePr>
            <a:graphicFrameLocks noGrp="1"/>
          </p:cNvGraphicFramePr>
          <p:nvPr/>
        </p:nvGraphicFramePr>
        <p:xfrm>
          <a:off x="304800" y="609600"/>
          <a:ext cx="5410200" cy="5105399"/>
        </p:xfrm>
        <a:graphic>
          <a:graphicData uri="http://schemas.openxmlformats.org/drawingml/2006/table">
            <a:tbl>
              <a:tblPr/>
              <a:tblGrid>
                <a:gridCol w="1509823"/>
                <a:gridCol w="1195277"/>
                <a:gridCol w="1321095"/>
                <a:gridCol w="1384005"/>
              </a:tblGrid>
              <a:tr h="504790">
                <a:tc gridSpan="4">
                  <a:txBody>
                    <a:bodyPr/>
                    <a:lstStyle/>
                    <a:p>
                      <a:pPr marL="0" marR="0">
                        <a:lnSpc>
                          <a:spcPct val="115000"/>
                        </a:lnSpc>
                        <a:spcBef>
                          <a:spcPts val="0"/>
                        </a:spcBef>
                        <a:spcAft>
                          <a:spcPts val="0"/>
                        </a:spcAft>
                      </a:pPr>
                      <a:r>
                        <a:rPr lang="en-US" sz="1300" dirty="0" smtClean="0">
                          <a:solidFill>
                            <a:srgbClr val="000000"/>
                          </a:solidFill>
                          <a:latin typeface="Calibri"/>
                          <a:ea typeface="Times New Roman"/>
                          <a:cs typeface="Times New Roman"/>
                        </a:rPr>
                        <a:t>SDOF </a:t>
                      </a:r>
                      <a:r>
                        <a:rPr lang="en-US" sz="1300" dirty="0">
                          <a:solidFill>
                            <a:srgbClr val="000000"/>
                          </a:solidFill>
                          <a:latin typeface="Calibri"/>
                          <a:ea typeface="Times New Roman"/>
                          <a:cs typeface="Times New Roman"/>
                        </a:rPr>
                        <a:t>System,  Solder Terminal Location, Fatigue Damage Results for Various Time History Cases, 180-second Duration, 12.2 GRMS Input</a:t>
                      </a:r>
                      <a:endParaRPr lang="en-US" sz="13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Stress RMS (ksi)</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Crest Factor</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Kurtosis</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R</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4.86</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5.44</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3.1</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6.99E-05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4.89</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4.40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5.18E-05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4.43</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4.93E-05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4.90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4.46</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3.1</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7.06E-05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b="1">
                          <a:solidFill>
                            <a:srgbClr val="000000"/>
                          </a:solidFill>
                          <a:latin typeface="Calibri"/>
                          <a:ea typeface="Calibri"/>
                          <a:cs typeface="Times New Roman"/>
                        </a:rPr>
                        <a:t>4.89</a:t>
                      </a:r>
                      <a:endParaRPr lang="en-US" sz="1300" b="1">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latin typeface="Calibri"/>
                          <a:ea typeface="Calibri"/>
                          <a:cs typeface="Times New Roman"/>
                        </a:rPr>
                        <a:t>5.79</a:t>
                      </a:r>
                      <a:endParaRPr lang="en-US" sz="1300" b="1">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latin typeface="Calibri"/>
                          <a:ea typeface="Calibri"/>
                          <a:cs typeface="Times New Roman"/>
                        </a:rPr>
                        <a:t>3.0</a:t>
                      </a:r>
                      <a:endParaRPr lang="en-US" sz="1300" b="1">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latin typeface="Calibri"/>
                          <a:ea typeface="Calibri"/>
                          <a:cs typeface="Times New Roman"/>
                        </a:rPr>
                        <a:t>7.60E-05</a:t>
                      </a:r>
                      <a:endParaRPr lang="en-US" sz="1300" b="1"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4.88</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4.95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6.02E-05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4.84</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4.64</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3.0</a:t>
                      </a:r>
                      <a:endParaRPr lang="en-US" sz="13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4.76E-05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4.82</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4.65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3.1</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5.37E-05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4.81</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4.37</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4.38E-05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4.86</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4.57</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5.30E-05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4.84</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4.60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5.11E-05</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3">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4.86</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4.27</a:t>
                      </a:r>
                      <a:endParaRPr lang="en-US" sz="13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3.0</a:t>
                      </a:r>
                      <a:endParaRPr lang="en-US" sz="13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4.67E-05</a:t>
                      </a:r>
                      <a:endParaRPr lang="en-US" sz="13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5867400" y="3962400"/>
          <a:ext cx="2971800" cy="1752600"/>
        </p:xfrm>
        <a:graphic>
          <a:graphicData uri="http://schemas.openxmlformats.org/drawingml/2006/table">
            <a:tbl>
              <a:tblPr/>
              <a:tblGrid>
                <a:gridCol w="1143000"/>
                <a:gridCol w="762000"/>
                <a:gridCol w="1066800"/>
              </a:tblGrid>
              <a:tr h="292100">
                <a:tc gridSpan="3">
                  <a:txBody>
                    <a:bodyPr/>
                    <a:lstStyle/>
                    <a:p>
                      <a:pPr marL="0" marR="0">
                        <a:lnSpc>
                          <a:spcPct val="115000"/>
                        </a:lnSpc>
                        <a:spcBef>
                          <a:spcPts val="0"/>
                        </a:spcBef>
                        <a:spcAft>
                          <a:spcPts val="0"/>
                        </a:spcAft>
                      </a:pPr>
                      <a:r>
                        <a:rPr lang="en-US" sz="1300" dirty="0" smtClean="0">
                          <a:latin typeface="Calibri"/>
                          <a:ea typeface="Calibri"/>
                          <a:cs typeface="Times New Roman"/>
                        </a:rPr>
                        <a:t>Limits </a:t>
                      </a:r>
                      <a:r>
                        <a:rPr lang="en-US" sz="1300" dirty="0">
                          <a:latin typeface="Calibri"/>
                          <a:ea typeface="Calibri"/>
                          <a:cs typeface="Times New Roman"/>
                        </a:rPr>
                        <a:t>for Stress Response Parameters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2100">
                <a:tc>
                  <a:txBody>
                    <a:bodyPr/>
                    <a:lstStyle/>
                    <a:p>
                      <a:pPr marL="0" marR="0" algn="ctr">
                        <a:lnSpc>
                          <a:spcPct val="115000"/>
                        </a:lnSpc>
                        <a:spcBef>
                          <a:spcPts val="0"/>
                        </a:spcBef>
                        <a:spcAft>
                          <a:spcPts val="0"/>
                        </a:spcAft>
                      </a:pPr>
                      <a:r>
                        <a:rPr lang="en-US" sz="1300">
                          <a:latin typeface="Calibri"/>
                          <a:ea typeface="Calibri"/>
                          <a:cs typeface="Times New Roman"/>
                        </a:rPr>
                        <a:t>Parameter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Calibri"/>
                          <a:cs typeface="Times New Roman"/>
                        </a:rPr>
                        <a:t>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Calibri"/>
                          <a:cs typeface="Times New Roman"/>
                        </a:rPr>
                        <a:t>Max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a:lnSpc>
                          <a:spcPct val="115000"/>
                        </a:lnSpc>
                        <a:spcBef>
                          <a:spcPts val="0"/>
                        </a:spcBef>
                        <a:spcAft>
                          <a:spcPts val="0"/>
                        </a:spcAft>
                      </a:pPr>
                      <a:r>
                        <a:rPr lang="en-US" sz="1300">
                          <a:latin typeface="Calibri"/>
                          <a:ea typeface="Calibri"/>
                          <a:cs typeface="Times New Roman"/>
                        </a:rPr>
                        <a:t>Stress (ksi)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4.80</a:t>
                      </a:r>
                      <a:endParaRPr lang="en-US" sz="13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4.90</a:t>
                      </a:r>
                      <a:endParaRPr lang="en-US" sz="13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a:lnSpc>
                          <a:spcPct val="115000"/>
                        </a:lnSpc>
                        <a:spcBef>
                          <a:spcPts val="0"/>
                        </a:spcBef>
                        <a:spcAft>
                          <a:spcPts val="0"/>
                        </a:spcAft>
                      </a:pPr>
                      <a:r>
                        <a:rPr lang="en-US" sz="1300">
                          <a:latin typeface="Calibri"/>
                          <a:ea typeface="Calibri"/>
                          <a:cs typeface="Times New Roman"/>
                        </a:rPr>
                        <a:t>Crest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4.27</a:t>
                      </a:r>
                      <a:endParaRPr lang="en-US" sz="13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5.79</a:t>
                      </a:r>
                      <a:endParaRPr lang="en-US" sz="1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a:lnSpc>
                          <a:spcPct val="115000"/>
                        </a:lnSpc>
                        <a:spcBef>
                          <a:spcPts val="0"/>
                        </a:spcBef>
                        <a:spcAft>
                          <a:spcPts val="0"/>
                        </a:spcAft>
                      </a:pPr>
                      <a:r>
                        <a:rPr lang="en-US" sz="1300">
                          <a:latin typeface="Calibri"/>
                          <a:ea typeface="Calibri"/>
                          <a:cs typeface="Times New Roman"/>
                        </a:rPr>
                        <a:t>Kurtosis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2.99</a:t>
                      </a:r>
                      <a:endParaRPr lang="en-US" sz="13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solidFill>
                            <a:srgbClr val="000000"/>
                          </a:solidFill>
                          <a:latin typeface="Calibri"/>
                          <a:ea typeface="Calibri"/>
                          <a:cs typeface="Times New Roman"/>
                        </a:rPr>
                        <a:t>3.12</a:t>
                      </a:r>
                      <a:endParaRPr lang="en-US" sz="13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a:lnSpc>
                          <a:spcPct val="115000"/>
                        </a:lnSpc>
                        <a:spcBef>
                          <a:spcPts val="0"/>
                        </a:spcBef>
                        <a:spcAft>
                          <a:spcPts val="0"/>
                        </a:spcAft>
                      </a:pPr>
                      <a:r>
                        <a:rPr lang="en-US" sz="1300">
                          <a:latin typeface="Calibri"/>
                          <a:ea typeface="Calibri"/>
                          <a:cs typeface="Times New Roman"/>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4.38E-05</a:t>
                      </a:r>
                      <a:endParaRPr lang="en-US" sz="1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000000"/>
                          </a:solidFill>
                          <a:latin typeface="Calibri"/>
                          <a:ea typeface="Calibri"/>
                          <a:cs typeface="Times New Roman"/>
                        </a:rPr>
                        <a:t>7.60E-05</a:t>
                      </a:r>
                      <a:endParaRPr lang="en-US" sz="1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33400" y="6019800"/>
            <a:ext cx="7848600" cy="353943"/>
          </a:xfrm>
          <a:prstGeom prst="rect">
            <a:avLst/>
          </a:prstGeom>
          <a:noFill/>
        </p:spPr>
        <p:txBody>
          <a:bodyPr wrap="square" rtlCol="0">
            <a:spAutoFit/>
          </a:bodyPr>
          <a:lstStyle/>
          <a:p>
            <a:r>
              <a:rPr lang="en-US" sz="1700" i="1" dirty="0" smtClean="0"/>
              <a:t>Response peaks above 3-sigma make a significant contribution to fatigue damage. </a:t>
            </a:r>
            <a:endParaRPr lang="en-US" sz="17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29</a:t>
            </a:fld>
            <a:endParaRPr lang="en-US"/>
          </a:p>
        </p:txBody>
      </p:sp>
      <p:graphicFrame>
        <p:nvGraphicFramePr>
          <p:cNvPr id="198657" name="Object 1"/>
          <p:cNvGraphicFramePr>
            <a:graphicFrameLocks noChangeAspect="1"/>
          </p:cNvGraphicFramePr>
          <p:nvPr/>
        </p:nvGraphicFramePr>
        <p:xfrm>
          <a:off x="1905000" y="1143000"/>
          <a:ext cx="1371600" cy="342900"/>
        </p:xfrm>
        <a:graphic>
          <a:graphicData uri="http://schemas.openxmlformats.org/presentationml/2006/ole">
            <p:oleObj spid="_x0000_s198657" name="Equation" r:id="rId3" imgW="914400" imgH="228600" progId="Equation.3">
              <p:embed/>
            </p:oleObj>
          </a:graphicData>
        </a:graphic>
      </p:graphicFrame>
      <p:sp>
        <p:nvSpPr>
          <p:cNvPr id="5" name="TextBox 4"/>
          <p:cNvSpPr txBox="1"/>
          <p:nvPr/>
        </p:nvSpPr>
        <p:spPr>
          <a:xfrm>
            <a:off x="685800" y="533400"/>
            <a:ext cx="7162800" cy="1015663"/>
          </a:xfrm>
          <a:prstGeom prst="rect">
            <a:avLst/>
          </a:prstGeom>
          <a:noFill/>
        </p:spPr>
        <p:txBody>
          <a:bodyPr wrap="square" rtlCol="0">
            <a:spAutoFit/>
          </a:bodyPr>
          <a:lstStyle/>
          <a:p>
            <a:r>
              <a:rPr lang="en-US" sz="2000" b="1" dirty="0" smtClean="0">
                <a:solidFill>
                  <a:srgbClr val="006699"/>
                </a:solidFill>
              </a:rPr>
              <a:t>Time History Synthesis Variation Study, Peak Expected Value</a:t>
            </a:r>
          </a:p>
          <a:p>
            <a:endParaRPr lang="en-US" sz="2000" b="1" dirty="0" smtClean="0">
              <a:solidFill>
                <a:srgbClr val="006699"/>
              </a:solidFill>
            </a:endParaRPr>
          </a:p>
          <a:p>
            <a:pPr lvl="0"/>
            <a:endParaRPr lang="en-US" sz="2000" b="1" dirty="0" smtClean="0">
              <a:solidFill>
                <a:srgbClr val="336699"/>
              </a:solidFill>
              <a:latin typeface="Times New Roman" pitchFamily="18" charset="0"/>
              <a:cs typeface="Arial" pitchFamily="34" charset="0"/>
            </a:endParaRPr>
          </a:p>
        </p:txBody>
      </p:sp>
      <p:sp>
        <p:nvSpPr>
          <p:cNvPr id="8" name="Rectangle 7"/>
          <p:cNvSpPr/>
          <p:nvPr/>
        </p:nvSpPr>
        <p:spPr>
          <a:xfrm>
            <a:off x="609600" y="1676400"/>
            <a:ext cx="7543800" cy="2970044"/>
          </a:xfrm>
          <a:prstGeom prst="rect">
            <a:avLst/>
          </a:prstGeom>
        </p:spPr>
        <p:txBody>
          <a:bodyPr wrap="square">
            <a:spAutoFit/>
          </a:bodyPr>
          <a:lstStyle/>
          <a:p>
            <a:r>
              <a:rPr lang="en-US" sz="1700" dirty="0" smtClean="0"/>
              <a:t>Again, crest factor is the ratio of the peak to the RMS.</a:t>
            </a:r>
          </a:p>
          <a:p>
            <a:endParaRPr lang="en-US" sz="1700" dirty="0" smtClean="0"/>
          </a:p>
          <a:p>
            <a:r>
              <a:rPr lang="en-US" sz="1700" dirty="0" smtClean="0"/>
              <a:t>In the previous example, the crest factors varied from  4.27 to 5.79   </a:t>
            </a:r>
          </a:p>
          <a:p>
            <a:r>
              <a:rPr lang="en-US" sz="1700" dirty="0" smtClean="0"/>
              <a:t>with an average of 4.71</a:t>
            </a:r>
          </a:p>
          <a:p>
            <a:endParaRPr lang="en-US" sz="1600" dirty="0" smtClean="0"/>
          </a:p>
          <a:p>
            <a:r>
              <a:rPr lang="en-US" sz="1700" dirty="0" smtClean="0"/>
              <a:t>The maximum expected peak response from Rayleigh distribution is:    4.55</a:t>
            </a:r>
          </a:p>
          <a:p>
            <a:endParaRPr lang="en-US" sz="1700" dirty="0" smtClean="0"/>
          </a:p>
          <a:p>
            <a:r>
              <a:rPr lang="en-US" sz="1600" dirty="0" smtClean="0"/>
              <a:t>The formula is for the maximum predicated crest factor </a:t>
            </a:r>
            <a:r>
              <a:rPr lang="en-US" dirty="0" smtClean="0">
                <a:latin typeface="Times New Roman" pitchFamily="18" charset="0"/>
                <a:cs typeface="Times New Roman" pitchFamily="18" charset="0"/>
              </a:rPr>
              <a:t>C</a:t>
            </a:r>
            <a:r>
              <a:rPr lang="en-US" sz="1600" dirty="0" smtClean="0"/>
              <a:t> is</a:t>
            </a:r>
          </a:p>
          <a:p>
            <a:endParaRPr lang="en-US" sz="1600" dirty="0" smtClean="0"/>
          </a:p>
          <a:p>
            <a:endParaRPr lang="en-US" sz="1700" dirty="0" smtClean="0"/>
          </a:p>
          <a:p>
            <a:endParaRPr lang="en-US" dirty="0"/>
          </a:p>
        </p:txBody>
      </p:sp>
      <p:sp>
        <p:nvSpPr>
          <p:cNvPr id="9" name="TextBox 8"/>
          <p:cNvSpPr txBox="1"/>
          <p:nvPr/>
        </p:nvSpPr>
        <p:spPr>
          <a:xfrm>
            <a:off x="3505200" y="1143000"/>
            <a:ext cx="3886200" cy="369332"/>
          </a:xfrm>
          <a:prstGeom prst="rect">
            <a:avLst/>
          </a:prstGeom>
          <a:noFill/>
        </p:spPr>
        <p:txBody>
          <a:bodyPr wrap="square" rtlCol="0">
            <a:spAutoFit/>
          </a:bodyPr>
          <a:lstStyle/>
          <a:p>
            <a:r>
              <a:rPr lang="en-US" dirty="0" smtClean="0"/>
              <a:t> </a:t>
            </a:r>
            <a:r>
              <a:rPr lang="en-US" sz="1700" dirty="0" smtClean="0"/>
              <a:t>&amp;</a:t>
            </a:r>
            <a:r>
              <a:rPr lang="en-US" dirty="0" smtClean="0"/>
              <a:t>    </a:t>
            </a:r>
            <a:r>
              <a:rPr lang="en-US" sz="1700" dirty="0" smtClean="0">
                <a:latin typeface="Times New Roman" pitchFamily="18" charset="0"/>
                <a:cs typeface="Times New Roman" pitchFamily="18" charset="0"/>
              </a:rPr>
              <a:t>T = 180-second duration</a:t>
            </a:r>
            <a:endParaRPr lang="en-US" sz="1700" dirty="0">
              <a:latin typeface="Times New Roman" pitchFamily="18" charset="0"/>
              <a:cs typeface="Times New Roman" pitchFamily="18" charset="0"/>
            </a:endParaRPr>
          </a:p>
        </p:txBody>
      </p:sp>
      <p:sp>
        <p:nvSpPr>
          <p:cNvPr id="10" name="Rectangle 9"/>
          <p:cNvSpPr/>
          <p:nvPr/>
        </p:nvSpPr>
        <p:spPr>
          <a:xfrm>
            <a:off x="609600" y="5334000"/>
            <a:ext cx="7391400" cy="615553"/>
          </a:xfrm>
          <a:prstGeom prst="rect">
            <a:avLst/>
          </a:prstGeom>
        </p:spPr>
        <p:txBody>
          <a:bodyPr wrap="square">
            <a:spAutoFit/>
          </a:bodyPr>
          <a:lstStyle/>
          <a:p>
            <a:r>
              <a:rPr lang="en-US" sz="1700" i="1" dirty="0" smtClean="0"/>
              <a:t>Please be mindful of potential variation in both numerical experiments, physical tests, field environments, etc! </a:t>
            </a:r>
            <a:endParaRPr lang="en-US" sz="1700" i="1" dirty="0"/>
          </a:p>
        </p:txBody>
      </p:sp>
      <p:sp>
        <p:nvSpPr>
          <p:cNvPr id="198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8659" name="Object 3"/>
          <p:cNvGraphicFramePr>
            <a:graphicFrameLocks noChangeAspect="1"/>
          </p:cNvGraphicFramePr>
          <p:nvPr/>
        </p:nvGraphicFramePr>
        <p:xfrm>
          <a:off x="2514600" y="4038600"/>
          <a:ext cx="2743200" cy="658368"/>
        </p:xfrm>
        <a:graphic>
          <a:graphicData uri="http://schemas.openxmlformats.org/presentationml/2006/ole">
            <p:oleObj spid="_x0000_s198659" name="Equation" r:id="rId4" imgW="1905000" imgH="4572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l">
              <a:defRPr/>
            </a:pPr>
            <a:r>
              <a:rPr lang="en-US" dirty="0" smtClean="0">
                <a:effectLst>
                  <a:outerShdw blurRad="38100" dist="38100" dir="2700000" algn="tl">
                    <a:srgbClr val="000000">
                      <a:alpha val="43137"/>
                    </a:srgbClr>
                  </a:outerShdw>
                </a:effectLst>
              </a:rPr>
              <a:t>      </a:t>
            </a:r>
            <a:r>
              <a:rPr lang="en-US" sz="2400" b="1" dirty="0" smtClean="0">
                <a:solidFill>
                  <a:schemeClr val="accent5">
                    <a:lumMod val="75000"/>
                  </a:schemeClr>
                </a:solidFill>
              </a:rPr>
              <a:t>Contact Information</a:t>
            </a:r>
            <a:endParaRPr lang="en-US" sz="2400" b="1" dirty="0">
              <a:solidFill>
                <a:schemeClr val="accent5">
                  <a:lumMod val="75000"/>
                </a:schemeClr>
              </a:solidFill>
            </a:endParaRPr>
          </a:p>
        </p:txBody>
      </p:sp>
      <p:sp>
        <p:nvSpPr>
          <p:cNvPr id="5123" name="Content Placeholder 2"/>
          <p:cNvSpPr>
            <a:spLocks noGrp="1"/>
          </p:cNvSpPr>
          <p:nvPr>
            <p:ph idx="1"/>
          </p:nvPr>
        </p:nvSpPr>
        <p:spPr>
          <a:xfrm>
            <a:off x="4114800" y="1371600"/>
            <a:ext cx="4572000" cy="1828800"/>
          </a:xfrm>
        </p:spPr>
        <p:txBody>
          <a:bodyPr/>
          <a:lstStyle/>
          <a:p>
            <a:pPr>
              <a:buFont typeface="Monotype Sorts" pitchFamily="2" charset="2"/>
              <a:buNone/>
            </a:pPr>
            <a:r>
              <a:rPr lang="en-US" sz="2000" dirty="0" smtClean="0">
                <a:solidFill>
                  <a:srgbClr val="003366"/>
                </a:solidFill>
              </a:rPr>
              <a:t>Tom Irvine </a:t>
            </a:r>
          </a:p>
          <a:p>
            <a:pPr>
              <a:buFont typeface="Monotype Sorts" pitchFamily="2" charset="2"/>
              <a:buNone/>
            </a:pPr>
            <a:r>
              <a:rPr lang="en-US" sz="2000" dirty="0" smtClean="0">
                <a:solidFill>
                  <a:srgbClr val="003366"/>
                </a:solidFill>
              </a:rPr>
              <a:t>Email:  tirvine@dynamic-concepts.com</a:t>
            </a:r>
          </a:p>
          <a:p>
            <a:pPr>
              <a:buFont typeface="Monotype Sorts" pitchFamily="2" charset="2"/>
              <a:buNone/>
            </a:pPr>
            <a:endParaRPr lang="en-US" sz="2000" b="0" dirty="0" smtClean="0">
              <a:solidFill>
                <a:srgbClr val="003366"/>
              </a:solidFill>
            </a:endParaRPr>
          </a:p>
          <a:p>
            <a:pPr>
              <a:buFont typeface="Monotype Sorts" pitchFamily="2" charset="2"/>
              <a:buNone/>
            </a:pPr>
            <a:r>
              <a:rPr lang="en-US" sz="2000" b="0" dirty="0" smtClean="0">
                <a:solidFill>
                  <a:srgbClr val="003366"/>
                </a:solidFill>
              </a:rPr>
              <a:t>Phone: (256) 922-9888 x343</a:t>
            </a:r>
          </a:p>
          <a:p>
            <a:pPr>
              <a:buFont typeface="Monotype Sorts" pitchFamily="2" charset="2"/>
              <a:buNone/>
            </a:pPr>
            <a:endParaRPr lang="en-US" sz="2000" dirty="0" smtClean="0">
              <a:solidFill>
                <a:srgbClr val="003366"/>
              </a:solidFill>
            </a:endParaRPr>
          </a:p>
          <a:p>
            <a:endParaRPr lang="en-US" dirty="0" smtClean="0"/>
          </a:p>
        </p:txBody>
      </p:sp>
      <p:pic>
        <p:nvPicPr>
          <p:cNvPr id="5125" name="Picture 2" descr="http://www.vibrationdata.com/tom_class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31913" y="1393825"/>
            <a:ext cx="2160587"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484842E-5D5F-47DB-8A50-E3874C6A648E}" type="slidenum">
              <a:rPr lang="en-US" smtClean="0"/>
              <a:pPr/>
              <a:t>3</a:t>
            </a:fld>
            <a:endParaRPr lang="en-US" dirty="0"/>
          </a:p>
        </p:txBody>
      </p:sp>
      <p:sp>
        <p:nvSpPr>
          <p:cNvPr id="8" name="TextBox 7"/>
          <p:cNvSpPr txBox="1"/>
          <p:nvPr/>
        </p:nvSpPr>
        <p:spPr>
          <a:xfrm>
            <a:off x="1066800" y="3657600"/>
            <a:ext cx="6934200" cy="1754326"/>
          </a:xfrm>
          <a:prstGeom prst="rect">
            <a:avLst/>
          </a:prstGeom>
          <a:noFill/>
        </p:spPr>
        <p:txBody>
          <a:bodyPr wrap="square" rtlCol="0">
            <a:spAutoFit/>
          </a:bodyPr>
          <a:lstStyle/>
          <a:p>
            <a:r>
              <a:rPr lang="en-US" dirty="0" smtClean="0"/>
              <a:t>The software programs for this tutorial session are available at:</a:t>
            </a:r>
          </a:p>
          <a:p>
            <a:endParaRPr lang="en-US" dirty="0" smtClean="0"/>
          </a:p>
          <a:p>
            <a:r>
              <a:rPr lang="en-US" dirty="0" smtClean="0">
                <a:hlinkClick r:id="rId6"/>
              </a:rPr>
              <a:t>http://www.vibrationdata.com</a:t>
            </a:r>
            <a:endParaRPr lang="en-US" dirty="0" smtClean="0"/>
          </a:p>
          <a:p>
            <a:endParaRPr lang="en-US" dirty="0" smtClean="0"/>
          </a:p>
          <a:p>
            <a:r>
              <a:rPr lang="en-US" dirty="0" smtClean="0"/>
              <a:t>Username: lunar</a:t>
            </a:r>
          </a:p>
          <a:p>
            <a:r>
              <a:rPr lang="en-US" dirty="0" smtClean="0"/>
              <a:t>Password:  module</a:t>
            </a:r>
          </a:p>
        </p:txBody>
      </p:sp>
    </p:spTree>
    <p:custDataLst>
      <p:tags r:id="rId1"/>
    </p:custDataLst>
    <p:extLst>
      <p:ext uri="{BB962C8B-B14F-4D97-AF65-F5344CB8AC3E}">
        <p14:creationId xmlns="" xmlns:p14="http://schemas.microsoft.com/office/powerpoint/2010/main" val="60746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30</a:t>
            </a:fld>
            <a:endParaRPr lang="en-US"/>
          </a:p>
        </p:txBody>
      </p:sp>
      <p:sp>
        <p:nvSpPr>
          <p:cNvPr id="3" name="Rectangle 2"/>
          <p:cNvSpPr/>
          <p:nvPr/>
        </p:nvSpPr>
        <p:spPr>
          <a:xfrm>
            <a:off x="762000" y="381000"/>
            <a:ext cx="6477000" cy="369332"/>
          </a:xfrm>
          <a:prstGeom prst="rect">
            <a:avLst/>
          </a:prstGeom>
        </p:spPr>
        <p:txBody>
          <a:bodyPr wrap="square">
            <a:spAutoFit/>
          </a:bodyPr>
          <a:lstStyle/>
          <a:p>
            <a:r>
              <a:rPr lang="en-US" b="1" dirty="0" smtClean="0">
                <a:solidFill>
                  <a:srgbClr val="006699"/>
                </a:solidFill>
              </a:rPr>
              <a:t>Continuous Beam Subjected to Base Excitation </a:t>
            </a:r>
            <a:endParaRPr lang="en-US" dirty="0"/>
          </a:p>
        </p:txBody>
      </p:sp>
      <p:grpSp>
        <p:nvGrpSpPr>
          <p:cNvPr id="221203" name="Group 19"/>
          <p:cNvGrpSpPr>
            <a:grpSpLocks/>
          </p:cNvGrpSpPr>
          <p:nvPr/>
        </p:nvGrpSpPr>
        <p:grpSpPr bwMode="auto">
          <a:xfrm>
            <a:off x="685800" y="3886200"/>
            <a:ext cx="4343400" cy="2209800"/>
            <a:chOff x="2430" y="5145"/>
            <a:chExt cx="6914" cy="3405"/>
          </a:xfrm>
        </p:grpSpPr>
        <p:cxnSp>
          <p:nvCxnSpPr>
            <p:cNvPr id="221204" name="AutoShape 20"/>
            <p:cNvCxnSpPr>
              <a:cxnSpLocks noChangeShapeType="1"/>
            </p:cNvCxnSpPr>
            <p:nvPr/>
          </p:nvCxnSpPr>
          <p:spPr bwMode="auto">
            <a:xfrm>
              <a:off x="2535" y="8332"/>
              <a:ext cx="1680" cy="0"/>
            </a:xfrm>
            <a:prstGeom prst="straightConnector1">
              <a:avLst/>
            </a:prstGeom>
            <a:noFill/>
            <a:ln w="9525">
              <a:solidFill>
                <a:srgbClr val="000000"/>
              </a:solidFill>
              <a:round/>
              <a:headEnd/>
              <a:tailEnd/>
            </a:ln>
          </p:spPr>
        </p:cxnSp>
        <p:cxnSp>
          <p:nvCxnSpPr>
            <p:cNvPr id="221205" name="AutoShape 21"/>
            <p:cNvCxnSpPr>
              <a:cxnSpLocks noChangeShapeType="1"/>
            </p:cNvCxnSpPr>
            <p:nvPr/>
          </p:nvCxnSpPr>
          <p:spPr bwMode="auto">
            <a:xfrm>
              <a:off x="3720" y="6480"/>
              <a:ext cx="5580" cy="0"/>
            </a:xfrm>
            <a:prstGeom prst="straightConnector1">
              <a:avLst/>
            </a:prstGeom>
            <a:noFill/>
            <a:ln w="22225">
              <a:solidFill>
                <a:srgbClr val="000000"/>
              </a:solidFill>
              <a:prstDash val="dashDot"/>
              <a:round/>
              <a:headEnd/>
              <a:tailEnd/>
            </a:ln>
          </p:spPr>
        </p:cxnSp>
        <p:sp>
          <p:nvSpPr>
            <p:cNvPr id="221206" name="Freeform 22"/>
            <p:cNvSpPr>
              <a:spLocks/>
            </p:cNvSpPr>
            <p:nvPr/>
          </p:nvSpPr>
          <p:spPr bwMode="auto">
            <a:xfrm>
              <a:off x="3525" y="5850"/>
              <a:ext cx="5775" cy="642"/>
            </a:xfrm>
            <a:custGeom>
              <a:avLst/>
              <a:gdLst/>
              <a:ahLst/>
              <a:cxnLst>
                <a:cxn ang="0">
                  <a:pos x="0" y="630"/>
                </a:cxn>
                <a:cxn ang="0">
                  <a:pos x="720" y="630"/>
                </a:cxn>
                <a:cxn ang="0">
                  <a:pos x="1830" y="555"/>
                </a:cxn>
                <a:cxn ang="0">
                  <a:pos x="3645" y="375"/>
                </a:cxn>
                <a:cxn ang="0">
                  <a:pos x="5775" y="0"/>
                </a:cxn>
              </a:cxnLst>
              <a:rect l="0" t="0" r="r" b="b"/>
              <a:pathLst>
                <a:path w="5775" h="642">
                  <a:moveTo>
                    <a:pt x="0" y="630"/>
                  </a:moveTo>
                  <a:cubicBezTo>
                    <a:pt x="207" y="636"/>
                    <a:pt x="415" y="642"/>
                    <a:pt x="720" y="630"/>
                  </a:cubicBezTo>
                  <a:cubicBezTo>
                    <a:pt x="1025" y="618"/>
                    <a:pt x="1343" y="597"/>
                    <a:pt x="1830" y="555"/>
                  </a:cubicBezTo>
                  <a:cubicBezTo>
                    <a:pt x="2317" y="513"/>
                    <a:pt x="2988" y="467"/>
                    <a:pt x="3645" y="375"/>
                  </a:cubicBezTo>
                  <a:cubicBezTo>
                    <a:pt x="4302" y="283"/>
                    <a:pt x="5038" y="141"/>
                    <a:pt x="5775" y="0"/>
                  </a:cubicBez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21207" name="AutoShape 23"/>
            <p:cNvCxnSpPr>
              <a:cxnSpLocks noChangeShapeType="1"/>
            </p:cNvCxnSpPr>
            <p:nvPr/>
          </p:nvCxnSpPr>
          <p:spPr bwMode="auto">
            <a:xfrm flipH="1">
              <a:off x="2610" y="8332"/>
              <a:ext cx="120" cy="210"/>
            </a:xfrm>
            <a:prstGeom prst="straightConnector1">
              <a:avLst/>
            </a:prstGeom>
            <a:noFill/>
            <a:ln w="9525">
              <a:solidFill>
                <a:srgbClr val="000000"/>
              </a:solidFill>
              <a:round/>
              <a:headEnd/>
              <a:tailEnd/>
            </a:ln>
          </p:spPr>
        </p:cxnSp>
        <p:cxnSp>
          <p:nvCxnSpPr>
            <p:cNvPr id="221208" name="AutoShape 24"/>
            <p:cNvCxnSpPr>
              <a:cxnSpLocks noChangeShapeType="1"/>
            </p:cNvCxnSpPr>
            <p:nvPr/>
          </p:nvCxnSpPr>
          <p:spPr bwMode="auto">
            <a:xfrm flipV="1">
              <a:off x="8760" y="5955"/>
              <a:ext cx="0" cy="525"/>
            </a:xfrm>
            <a:prstGeom prst="straightConnector1">
              <a:avLst/>
            </a:prstGeom>
            <a:noFill/>
            <a:ln w="9525">
              <a:solidFill>
                <a:srgbClr val="000000"/>
              </a:solidFill>
              <a:round/>
              <a:headEnd/>
              <a:tailEnd type="triangle" w="med" len="med"/>
            </a:ln>
          </p:spPr>
        </p:cxnSp>
        <p:cxnSp>
          <p:nvCxnSpPr>
            <p:cNvPr id="221209" name="AutoShape 25"/>
            <p:cNvCxnSpPr>
              <a:cxnSpLocks noChangeShapeType="1"/>
            </p:cNvCxnSpPr>
            <p:nvPr/>
          </p:nvCxnSpPr>
          <p:spPr bwMode="auto">
            <a:xfrm flipH="1">
              <a:off x="3225" y="8340"/>
              <a:ext cx="120" cy="210"/>
            </a:xfrm>
            <a:prstGeom prst="straightConnector1">
              <a:avLst/>
            </a:prstGeom>
            <a:noFill/>
            <a:ln w="9525">
              <a:solidFill>
                <a:srgbClr val="000000"/>
              </a:solidFill>
              <a:round/>
              <a:headEnd/>
              <a:tailEnd/>
            </a:ln>
          </p:spPr>
        </p:cxnSp>
        <p:cxnSp>
          <p:nvCxnSpPr>
            <p:cNvPr id="221210" name="AutoShape 26"/>
            <p:cNvCxnSpPr>
              <a:cxnSpLocks noChangeShapeType="1"/>
            </p:cNvCxnSpPr>
            <p:nvPr/>
          </p:nvCxnSpPr>
          <p:spPr bwMode="auto">
            <a:xfrm flipH="1">
              <a:off x="3540" y="8339"/>
              <a:ext cx="120" cy="210"/>
            </a:xfrm>
            <a:prstGeom prst="straightConnector1">
              <a:avLst/>
            </a:prstGeom>
            <a:noFill/>
            <a:ln w="9525">
              <a:solidFill>
                <a:srgbClr val="000000"/>
              </a:solidFill>
              <a:round/>
              <a:headEnd/>
              <a:tailEnd/>
            </a:ln>
          </p:spPr>
        </p:cxnSp>
        <p:cxnSp>
          <p:nvCxnSpPr>
            <p:cNvPr id="221211" name="AutoShape 27"/>
            <p:cNvCxnSpPr>
              <a:cxnSpLocks noChangeShapeType="1"/>
            </p:cNvCxnSpPr>
            <p:nvPr/>
          </p:nvCxnSpPr>
          <p:spPr bwMode="auto">
            <a:xfrm flipH="1">
              <a:off x="3892" y="8339"/>
              <a:ext cx="120" cy="210"/>
            </a:xfrm>
            <a:prstGeom prst="straightConnector1">
              <a:avLst/>
            </a:prstGeom>
            <a:noFill/>
            <a:ln w="9525">
              <a:solidFill>
                <a:srgbClr val="000000"/>
              </a:solidFill>
              <a:round/>
              <a:headEnd/>
              <a:tailEnd/>
            </a:ln>
          </p:spPr>
        </p:cxnSp>
        <p:cxnSp>
          <p:nvCxnSpPr>
            <p:cNvPr id="221212" name="AutoShape 28"/>
            <p:cNvCxnSpPr>
              <a:cxnSpLocks noChangeShapeType="1"/>
            </p:cNvCxnSpPr>
            <p:nvPr/>
          </p:nvCxnSpPr>
          <p:spPr bwMode="auto">
            <a:xfrm flipH="1">
              <a:off x="2917" y="8325"/>
              <a:ext cx="120" cy="210"/>
            </a:xfrm>
            <a:prstGeom prst="straightConnector1">
              <a:avLst/>
            </a:prstGeom>
            <a:noFill/>
            <a:ln w="9525">
              <a:solidFill>
                <a:srgbClr val="000000"/>
              </a:solidFill>
              <a:round/>
              <a:headEnd/>
              <a:tailEnd/>
            </a:ln>
          </p:spPr>
        </p:cxnSp>
        <p:cxnSp>
          <p:nvCxnSpPr>
            <p:cNvPr id="221213" name="AutoShape 29"/>
            <p:cNvCxnSpPr>
              <a:cxnSpLocks noChangeShapeType="1"/>
            </p:cNvCxnSpPr>
            <p:nvPr/>
          </p:nvCxnSpPr>
          <p:spPr bwMode="auto">
            <a:xfrm flipH="1">
              <a:off x="3848" y="5160"/>
              <a:ext cx="7" cy="2220"/>
            </a:xfrm>
            <a:prstGeom prst="straightConnector1">
              <a:avLst/>
            </a:prstGeom>
            <a:noFill/>
            <a:ln w="9525">
              <a:solidFill>
                <a:srgbClr val="000000"/>
              </a:solidFill>
              <a:round/>
              <a:headEnd/>
              <a:tailEnd/>
            </a:ln>
          </p:spPr>
        </p:cxnSp>
        <p:sp>
          <p:nvSpPr>
            <p:cNvPr id="221214" name="Freeform 30"/>
            <p:cNvSpPr>
              <a:spLocks/>
            </p:cNvSpPr>
            <p:nvPr/>
          </p:nvSpPr>
          <p:spPr bwMode="auto">
            <a:xfrm>
              <a:off x="2430" y="5145"/>
              <a:ext cx="1432" cy="2318"/>
            </a:xfrm>
            <a:custGeom>
              <a:avLst/>
              <a:gdLst/>
              <a:ahLst/>
              <a:cxnLst>
                <a:cxn ang="0">
                  <a:pos x="1290" y="0"/>
                </a:cxn>
                <a:cxn ang="0">
                  <a:pos x="1013" y="38"/>
                </a:cxn>
                <a:cxn ang="0">
                  <a:pos x="885" y="105"/>
                </a:cxn>
                <a:cxn ang="0">
                  <a:pos x="728" y="158"/>
                </a:cxn>
                <a:cxn ang="0">
                  <a:pos x="683" y="180"/>
                </a:cxn>
                <a:cxn ang="0">
                  <a:pos x="548" y="255"/>
                </a:cxn>
                <a:cxn ang="0">
                  <a:pos x="495" y="293"/>
                </a:cxn>
                <a:cxn ang="0">
                  <a:pos x="458" y="330"/>
                </a:cxn>
                <a:cxn ang="0">
                  <a:pos x="443" y="353"/>
                </a:cxn>
                <a:cxn ang="0">
                  <a:pos x="420" y="368"/>
                </a:cxn>
                <a:cxn ang="0">
                  <a:pos x="413" y="390"/>
                </a:cxn>
                <a:cxn ang="0">
                  <a:pos x="308" y="540"/>
                </a:cxn>
                <a:cxn ang="0">
                  <a:pos x="240" y="630"/>
                </a:cxn>
                <a:cxn ang="0">
                  <a:pos x="210" y="675"/>
                </a:cxn>
                <a:cxn ang="0">
                  <a:pos x="158" y="833"/>
                </a:cxn>
                <a:cxn ang="0">
                  <a:pos x="135" y="855"/>
                </a:cxn>
                <a:cxn ang="0">
                  <a:pos x="105" y="900"/>
                </a:cxn>
                <a:cxn ang="0">
                  <a:pos x="90" y="923"/>
                </a:cxn>
                <a:cxn ang="0">
                  <a:pos x="45" y="1080"/>
                </a:cxn>
                <a:cxn ang="0">
                  <a:pos x="0" y="1455"/>
                </a:cxn>
                <a:cxn ang="0">
                  <a:pos x="8" y="1958"/>
                </a:cxn>
                <a:cxn ang="0">
                  <a:pos x="30" y="2025"/>
                </a:cxn>
                <a:cxn ang="0">
                  <a:pos x="315" y="2115"/>
                </a:cxn>
                <a:cxn ang="0">
                  <a:pos x="398" y="2138"/>
                </a:cxn>
                <a:cxn ang="0">
                  <a:pos x="443" y="2153"/>
                </a:cxn>
                <a:cxn ang="0">
                  <a:pos x="465" y="2160"/>
                </a:cxn>
                <a:cxn ang="0">
                  <a:pos x="480" y="2190"/>
                </a:cxn>
                <a:cxn ang="0">
                  <a:pos x="503" y="2205"/>
                </a:cxn>
                <a:cxn ang="0">
                  <a:pos x="510" y="2228"/>
                </a:cxn>
                <a:cxn ang="0">
                  <a:pos x="555" y="2258"/>
                </a:cxn>
                <a:cxn ang="0">
                  <a:pos x="608" y="2288"/>
                </a:cxn>
                <a:cxn ang="0">
                  <a:pos x="653" y="2303"/>
                </a:cxn>
                <a:cxn ang="0">
                  <a:pos x="968" y="2295"/>
                </a:cxn>
                <a:cxn ang="0">
                  <a:pos x="1208" y="2258"/>
                </a:cxn>
                <a:cxn ang="0">
                  <a:pos x="1260" y="2213"/>
                </a:cxn>
              </a:cxnLst>
              <a:rect l="0" t="0" r="r" b="b"/>
              <a:pathLst>
                <a:path w="1290" h="2303">
                  <a:moveTo>
                    <a:pt x="1290" y="0"/>
                  </a:moveTo>
                  <a:cubicBezTo>
                    <a:pt x="1197" y="12"/>
                    <a:pt x="1102" y="6"/>
                    <a:pt x="1013" y="38"/>
                  </a:cubicBezTo>
                  <a:cubicBezTo>
                    <a:pt x="985" y="78"/>
                    <a:pt x="931" y="90"/>
                    <a:pt x="885" y="105"/>
                  </a:cubicBezTo>
                  <a:cubicBezTo>
                    <a:pt x="835" y="122"/>
                    <a:pt x="775" y="134"/>
                    <a:pt x="728" y="158"/>
                  </a:cubicBezTo>
                  <a:cubicBezTo>
                    <a:pt x="677" y="184"/>
                    <a:pt x="732" y="164"/>
                    <a:pt x="683" y="180"/>
                  </a:cubicBezTo>
                  <a:cubicBezTo>
                    <a:pt x="640" y="209"/>
                    <a:pt x="597" y="239"/>
                    <a:pt x="548" y="255"/>
                  </a:cubicBezTo>
                  <a:cubicBezTo>
                    <a:pt x="531" y="268"/>
                    <a:pt x="511" y="278"/>
                    <a:pt x="495" y="293"/>
                  </a:cubicBezTo>
                  <a:cubicBezTo>
                    <a:pt x="441" y="345"/>
                    <a:pt x="521" y="287"/>
                    <a:pt x="458" y="330"/>
                  </a:cubicBezTo>
                  <a:cubicBezTo>
                    <a:pt x="453" y="338"/>
                    <a:pt x="449" y="347"/>
                    <a:pt x="443" y="353"/>
                  </a:cubicBezTo>
                  <a:cubicBezTo>
                    <a:pt x="437" y="359"/>
                    <a:pt x="426" y="361"/>
                    <a:pt x="420" y="368"/>
                  </a:cubicBezTo>
                  <a:cubicBezTo>
                    <a:pt x="415" y="374"/>
                    <a:pt x="417" y="383"/>
                    <a:pt x="413" y="390"/>
                  </a:cubicBezTo>
                  <a:cubicBezTo>
                    <a:pt x="392" y="429"/>
                    <a:pt x="342" y="517"/>
                    <a:pt x="308" y="540"/>
                  </a:cubicBezTo>
                  <a:cubicBezTo>
                    <a:pt x="287" y="573"/>
                    <a:pt x="264" y="600"/>
                    <a:pt x="240" y="630"/>
                  </a:cubicBezTo>
                  <a:cubicBezTo>
                    <a:pt x="229" y="644"/>
                    <a:pt x="210" y="675"/>
                    <a:pt x="210" y="675"/>
                  </a:cubicBezTo>
                  <a:cubicBezTo>
                    <a:pt x="199" y="711"/>
                    <a:pt x="177" y="805"/>
                    <a:pt x="158" y="833"/>
                  </a:cubicBezTo>
                  <a:cubicBezTo>
                    <a:pt x="152" y="842"/>
                    <a:pt x="142" y="847"/>
                    <a:pt x="135" y="855"/>
                  </a:cubicBezTo>
                  <a:cubicBezTo>
                    <a:pt x="124" y="869"/>
                    <a:pt x="115" y="885"/>
                    <a:pt x="105" y="900"/>
                  </a:cubicBezTo>
                  <a:cubicBezTo>
                    <a:pt x="100" y="908"/>
                    <a:pt x="90" y="923"/>
                    <a:pt x="90" y="923"/>
                  </a:cubicBezTo>
                  <a:cubicBezTo>
                    <a:pt x="73" y="975"/>
                    <a:pt x="63" y="1029"/>
                    <a:pt x="45" y="1080"/>
                  </a:cubicBezTo>
                  <a:cubicBezTo>
                    <a:pt x="37" y="1207"/>
                    <a:pt x="15" y="1329"/>
                    <a:pt x="0" y="1455"/>
                  </a:cubicBezTo>
                  <a:cubicBezTo>
                    <a:pt x="3" y="1623"/>
                    <a:pt x="3" y="1790"/>
                    <a:pt x="8" y="1958"/>
                  </a:cubicBezTo>
                  <a:cubicBezTo>
                    <a:pt x="9" y="1985"/>
                    <a:pt x="11" y="2006"/>
                    <a:pt x="30" y="2025"/>
                  </a:cubicBezTo>
                  <a:cubicBezTo>
                    <a:pt x="95" y="2090"/>
                    <a:pt x="231" y="2091"/>
                    <a:pt x="315" y="2115"/>
                  </a:cubicBezTo>
                  <a:cubicBezTo>
                    <a:pt x="343" y="2123"/>
                    <a:pt x="371" y="2130"/>
                    <a:pt x="398" y="2138"/>
                  </a:cubicBezTo>
                  <a:cubicBezTo>
                    <a:pt x="413" y="2143"/>
                    <a:pt x="428" y="2148"/>
                    <a:pt x="443" y="2153"/>
                  </a:cubicBezTo>
                  <a:cubicBezTo>
                    <a:pt x="450" y="2155"/>
                    <a:pt x="465" y="2160"/>
                    <a:pt x="465" y="2160"/>
                  </a:cubicBezTo>
                  <a:cubicBezTo>
                    <a:pt x="470" y="2170"/>
                    <a:pt x="473" y="2181"/>
                    <a:pt x="480" y="2190"/>
                  </a:cubicBezTo>
                  <a:cubicBezTo>
                    <a:pt x="486" y="2197"/>
                    <a:pt x="497" y="2198"/>
                    <a:pt x="503" y="2205"/>
                  </a:cubicBezTo>
                  <a:cubicBezTo>
                    <a:pt x="508" y="2211"/>
                    <a:pt x="506" y="2221"/>
                    <a:pt x="510" y="2228"/>
                  </a:cubicBezTo>
                  <a:cubicBezTo>
                    <a:pt x="525" y="2250"/>
                    <a:pt x="533" y="2250"/>
                    <a:pt x="555" y="2258"/>
                  </a:cubicBezTo>
                  <a:cubicBezTo>
                    <a:pt x="588" y="2290"/>
                    <a:pt x="565" y="2275"/>
                    <a:pt x="608" y="2288"/>
                  </a:cubicBezTo>
                  <a:cubicBezTo>
                    <a:pt x="623" y="2293"/>
                    <a:pt x="653" y="2303"/>
                    <a:pt x="653" y="2303"/>
                  </a:cubicBezTo>
                  <a:cubicBezTo>
                    <a:pt x="758" y="2300"/>
                    <a:pt x="863" y="2300"/>
                    <a:pt x="968" y="2295"/>
                  </a:cubicBezTo>
                  <a:cubicBezTo>
                    <a:pt x="1046" y="2292"/>
                    <a:pt x="1129" y="2266"/>
                    <a:pt x="1208" y="2258"/>
                  </a:cubicBezTo>
                  <a:cubicBezTo>
                    <a:pt x="1223" y="2253"/>
                    <a:pt x="1289" y="2238"/>
                    <a:pt x="1260" y="221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21215" name="AutoShape 31"/>
            <p:cNvCxnSpPr>
              <a:cxnSpLocks noChangeShapeType="1"/>
            </p:cNvCxnSpPr>
            <p:nvPr/>
          </p:nvCxnSpPr>
          <p:spPr bwMode="auto">
            <a:xfrm flipH="1">
              <a:off x="2430" y="5145"/>
              <a:ext cx="1425" cy="1867"/>
            </a:xfrm>
            <a:prstGeom prst="straightConnector1">
              <a:avLst/>
            </a:prstGeom>
            <a:noFill/>
            <a:ln w="9525">
              <a:solidFill>
                <a:srgbClr val="000000"/>
              </a:solidFill>
              <a:round/>
              <a:headEnd/>
              <a:tailEnd/>
            </a:ln>
          </p:spPr>
        </p:cxnSp>
        <p:cxnSp>
          <p:nvCxnSpPr>
            <p:cNvPr id="221216" name="AutoShape 32"/>
            <p:cNvCxnSpPr>
              <a:cxnSpLocks noChangeShapeType="1"/>
            </p:cNvCxnSpPr>
            <p:nvPr/>
          </p:nvCxnSpPr>
          <p:spPr bwMode="auto">
            <a:xfrm flipH="1">
              <a:off x="2431" y="5235"/>
              <a:ext cx="1012" cy="1342"/>
            </a:xfrm>
            <a:prstGeom prst="straightConnector1">
              <a:avLst/>
            </a:prstGeom>
            <a:noFill/>
            <a:ln w="9525">
              <a:solidFill>
                <a:srgbClr val="000000"/>
              </a:solidFill>
              <a:round/>
              <a:headEnd/>
              <a:tailEnd/>
            </a:ln>
          </p:spPr>
        </p:cxnSp>
        <p:cxnSp>
          <p:nvCxnSpPr>
            <p:cNvPr id="221217" name="AutoShape 33"/>
            <p:cNvCxnSpPr>
              <a:cxnSpLocks noChangeShapeType="1"/>
            </p:cNvCxnSpPr>
            <p:nvPr/>
          </p:nvCxnSpPr>
          <p:spPr bwMode="auto">
            <a:xfrm flipH="1">
              <a:off x="2647" y="5672"/>
              <a:ext cx="1185" cy="1574"/>
            </a:xfrm>
            <a:prstGeom prst="straightConnector1">
              <a:avLst/>
            </a:prstGeom>
            <a:noFill/>
            <a:ln w="9525">
              <a:solidFill>
                <a:srgbClr val="000000"/>
              </a:solidFill>
              <a:round/>
              <a:headEnd/>
              <a:tailEnd/>
            </a:ln>
          </p:spPr>
        </p:cxnSp>
        <p:cxnSp>
          <p:nvCxnSpPr>
            <p:cNvPr id="221218" name="AutoShape 34"/>
            <p:cNvCxnSpPr>
              <a:cxnSpLocks noChangeShapeType="1"/>
            </p:cNvCxnSpPr>
            <p:nvPr/>
          </p:nvCxnSpPr>
          <p:spPr bwMode="auto">
            <a:xfrm flipH="1">
              <a:off x="2977" y="6264"/>
              <a:ext cx="863" cy="1079"/>
            </a:xfrm>
            <a:prstGeom prst="straightConnector1">
              <a:avLst/>
            </a:prstGeom>
            <a:noFill/>
            <a:ln w="9525">
              <a:solidFill>
                <a:srgbClr val="000000"/>
              </a:solidFill>
              <a:round/>
              <a:headEnd/>
              <a:tailEnd/>
            </a:ln>
          </p:spPr>
        </p:cxnSp>
        <p:cxnSp>
          <p:nvCxnSpPr>
            <p:cNvPr id="221219" name="AutoShape 35"/>
            <p:cNvCxnSpPr>
              <a:cxnSpLocks noChangeShapeType="1"/>
            </p:cNvCxnSpPr>
            <p:nvPr/>
          </p:nvCxnSpPr>
          <p:spPr bwMode="auto">
            <a:xfrm flipH="1">
              <a:off x="3308" y="6789"/>
              <a:ext cx="547" cy="659"/>
            </a:xfrm>
            <a:prstGeom prst="straightConnector1">
              <a:avLst/>
            </a:prstGeom>
            <a:noFill/>
            <a:ln w="9525">
              <a:solidFill>
                <a:srgbClr val="000000"/>
              </a:solidFill>
              <a:round/>
              <a:headEnd/>
              <a:tailEnd/>
            </a:ln>
          </p:spPr>
        </p:cxnSp>
        <p:cxnSp>
          <p:nvCxnSpPr>
            <p:cNvPr id="221221" name="AutoShape 37"/>
            <p:cNvCxnSpPr>
              <a:cxnSpLocks noChangeShapeType="1"/>
            </p:cNvCxnSpPr>
            <p:nvPr/>
          </p:nvCxnSpPr>
          <p:spPr bwMode="auto">
            <a:xfrm flipV="1">
              <a:off x="3675" y="6495"/>
              <a:ext cx="0" cy="1095"/>
            </a:xfrm>
            <a:prstGeom prst="straightConnector1">
              <a:avLst/>
            </a:prstGeom>
            <a:noFill/>
            <a:ln w="15875">
              <a:solidFill>
                <a:srgbClr val="000000"/>
              </a:solidFill>
              <a:round/>
              <a:headEnd/>
              <a:tailEnd type="triangle" w="med" len="med"/>
            </a:ln>
          </p:spPr>
        </p:cxnSp>
        <p:cxnSp>
          <p:nvCxnSpPr>
            <p:cNvPr id="221222" name="AutoShape 38"/>
            <p:cNvCxnSpPr>
              <a:cxnSpLocks noChangeShapeType="1"/>
            </p:cNvCxnSpPr>
            <p:nvPr/>
          </p:nvCxnSpPr>
          <p:spPr bwMode="auto">
            <a:xfrm flipH="1">
              <a:off x="3661" y="7950"/>
              <a:ext cx="14" cy="405"/>
            </a:xfrm>
            <a:prstGeom prst="straightConnector1">
              <a:avLst/>
            </a:prstGeom>
            <a:noFill/>
            <a:ln w="15875">
              <a:solidFill>
                <a:srgbClr val="000000"/>
              </a:solidFill>
              <a:round/>
              <a:headEnd/>
              <a:tailEnd type="triangle" w="med" len="med"/>
            </a:ln>
          </p:spPr>
        </p:cxnSp>
        <p:sp>
          <p:nvSpPr>
            <p:cNvPr id="221223" name="Text Box 39"/>
            <p:cNvSpPr txBox="1">
              <a:spLocks noChangeArrowheads="1"/>
            </p:cNvSpPr>
            <p:nvPr/>
          </p:nvSpPr>
          <p:spPr bwMode="auto">
            <a:xfrm>
              <a:off x="8334" y="6766"/>
              <a:ext cx="1010" cy="5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y(x, t)</a:t>
              </a:r>
            </a:p>
          </p:txBody>
        </p:sp>
        <p:sp>
          <p:nvSpPr>
            <p:cNvPr id="221220" name="Text Box 36"/>
            <p:cNvSpPr txBox="1">
              <a:spLocks noChangeArrowheads="1"/>
            </p:cNvSpPr>
            <p:nvPr/>
          </p:nvSpPr>
          <p:spPr bwMode="auto">
            <a:xfrm>
              <a:off x="3400" y="7493"/>
              <a:ext cx="957" cy="3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w(t)</a:t>
              </a:r>
            </a:p>
          </p:txBody>
        </p:sp>
      </p:grpSp>
      <p:grpSp>
        <p:nvGrpSpPr>
          <p:cNvPr id="221224" name="Group 40"/>
          <p:cNvGrpSpPr>
            <a:grpSpLocks/>
          </p:cNvGrpSpPr>
          <p:nvPr/>
        </p:nvGrpSpPr>
        <p:grpSpPr bwMode="auto">
          <a:xfrm>
            <a:off x="914400" y="1219200"/>
            <a:ext cx="3962400" cy="1752600"/>
            <a:chOff x="2108" y="5700"/>
            <a:chExt cx="3887" cy="1673"/>
          </a:xfrm>
        </p:grpSpPr>
        <p:sp>
          <p:nvSpPr>
            <p:cNvPr id="221225" name="Straight Connector 236"/>
            <p:cNvSpPr>
              <a:spLocks noChangeShapeType="1"/>
            </p:cNvSpPr>
            <p:nvPr/>
          </p:nvSpPr>
          <p:spPr bwMode="auto">
            <a:xfrm>
              <a:off x="2282" y="5788"/>
              <a:ext cx="1" cy="883"/>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21226" name="Rectangle 235"/>
            <p:cNvSpPr>
              <a:spLocks noChangeArrowheads="1"/>
            </p:cNvSpPr>
            <p:nvPr/>
          </p:nvSpPr>
          <p:spPr bwMode="auto">
            <a:xfrm>
              <a:off x="2282" y="6104"/>
              <a:ext cx="3713" cy="1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227" name="Straight Connector 234"/>
            <p:cNvSpPr>
              <a:spLocks noChangeShapeType="1"/>
            </p:cNvSpPr>
            <p:nvPr/>
          </p:nvSpPr>
          <p:spPr bwMode="auto">
            <a:xfrm flipV="1">
              <a:off x="2108" y="5872"/>
              <a:ext cx="175" cy="183"/>
            </a:xfrm>
            <a:prstGeom prst="line">
              <a:avLst/>
            </a:prstGeom>
            <a:noFill/>
            <a:ln w="9525">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21228" name="Straight Connector 233"/>
            <p:cNvSpPr>
              <a:spLocks noChangeShapeType="1"/>
            </p:cNvSpPr>
            <p:nvPr/>
          </p:nvSpPr>
          <p:spPr bwMode="auto">
            <a:xfrm flipV="1">
              <a:off x="2108" y="6040"/>
              <a:ext cx="175" cy="183"/>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21229" name="Straight Connector 232"/>
            <p:cNvSpPr>
              <a:spLocks noChangeShapeType="1"/>
            </p:cNvSpPr>
            <p:nvPr/>
          </p:nvSpPr>
          <p:spPr bwMode="auto">
            <a:xfrm flipV="1">
              <a:off x="2108" y="6194"/>
              <a:ext cx="175" cy="183"/>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21230" name="Straight Connector 231"/>
            <p:cNvSpPr>
              <a:spLocks noChangeShapeType="1"/>
            </p:cNvSpPr>
            <p:nvPr/>
          </p:nvSpPr>
          <p:spPr bwMode="auto">
            <a:xfrm flipV="1">
              <a:off x="2108" y="6362"/>
              <a:ext cx="175" cy="183"/>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21231" name="Rectangle 230"/>
            <p:cNvSpPr>
              <a:spLocks noChangeArrowheads="1"/>
            </p:cNvSpPr>
            <p:nvPr/>
          </p:nvSpPr>
          <p:spPr bwMode="auto">
            <a:xfrm>
              <a:off x="3761" y="5700"/>
              <a:ext cx="697" cy="322"/>
            </a:xfrm>
            <a:prstGeom prst="rect">
              <a:avLst/>
            </a:prstGeom>
            <a:noFill/>
            <a:ln w="9525">
              <a:noFill/>
              <a:miter lim="800000"/>
              <a:headEnd/>
              <a:tailEnd/>
            </a:ln>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EI</a:t>
              </a: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1232" name="Group 224"/>
            <p:cNvGrpSpPr>
              <a:grpSpLocks/>
            </p:cNvGrpSpPr>
            <p:nvPr/>
          </p:nvGrpSpPr>
          <p:grpSpPr bwMode="auto">
            <a:xfrm>
              <a:off x="2282" y="6812"/>
              <a:ext cx="3684" cy="561"/>
              <a:chOff x="0" y="0"/>
              <a:chExt cx="18420" cy="20000"/>
            </a:xfrm>
          </p:grpSpPr>
          <p:sp>
            <p:nvSpPr>
              <p:cNvPr id="2" name="Line 154"/>
              <p:cNvSpPr>
                <a:spLocks noChangeShapeType="1"/>
              </p:cNvSpPr>
              <p:nvPr/>
            </p:nvSpPr>
            <p:spPr bwMode="auto">
              <a:xfrm>
                <a:off x="0" y="998"/>
                <a:ext cx="5" cy="16007"/>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5" name="Line 155"/>
              <p:cNvSpPr>
                <a:spLocks noChangeShapeType="1"/>
              </p:cNvSpPr>
              <p:nvPr/>
            </p:nvSpPr>
            <p:spPr bwMode="auto">
              <a:xfrm>
                <a:off x="18415" y="0"/>
                <a:ext cx="5" cy="16007"/>
              </a:xfrm>
              <a:prstGeom prst="line">
                <a:avLst/>
              </a:prstGeom>
              <a:noFill/>
              <a:ln w="12700">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6" name="Line 156"/>
              <p:cNvSpPr>
                <a:spLocks noChangeShapeType="1"/>
              </p:cNvSpPr>
              <p:nvPr/>
            </p:nvSpPr>
            <p:spPr bwMode="auto">
              <a:xfrm>
                <a:off x="0" y="9982"/>
                <a:ext cx="6240" cy="36"/>
              </a:xfrm>
              <a:prstGeom prst="line">
                <a:avLst/>
              </a:prstGeom>
              <a:noFill/>
              <a:ln w="9525">
                <a:solidFill>
                  <a:srgbClr val="000000"/>
                </a:solidFill>
                <a:round/>
                <a:headEnd type="triangle" w="sm" len="sm"/>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7" name="Line 157"/>
              <p:cNvSpPr>
                <a:spLocks noChangeShapeType="1"/>
              </p:cNvSpPr>
              <p:nvPr/>
            </p:nvSpPr>
            <p:spPr bwMode="auto">
              <a:xfrm>
                <a:off x="10005" y="9982"/>
                <a:ext cx="8415" cy="36"/>
              </a:xfrm>
              <a:prstGeom prst="line">
                <a:avLst/>
              </a:prstGeom>
              <a:noFill/>
              <a:ln w="9525">
                <a:solidFill>
                  <a:srgbClr val="000000"/>
                </a:solidFill>
                <a:round/>
                <a:headEnd type="none" w="sm" len="sm"/>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8" name="Rectangle 158"/>
              <p:cNvSpPr>
                <a:spLocks noChangeArrowheads="1"/>
              </p:cNvSpPr>
              <p:nvPr/>
            </p:nvSpPr>
            <p:spPr bwMode="auto">
              <a:xfrm>
                <a:off x="7685" y="3993"/>
                <a:ext cx="1600" cy="16007"/>
              </a:xfrm>
              <a:prstGeom prst="rect">
                <a:avLst/>
              </a:prstGeom>
              <a:noFill/>
              <a:ln w="9525">
                <a:noFill/>
                <a:miter lim="800000"/>
                <a:headEnd/>
                <a:tailEnd/>
              </a:ln>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a:t>
                </a:r>
              </a:p>
            </p:txBody>
          </p:sp>
        </p:grpSp>
      </p:grpSp>
      <p:graphicFrame>
        <p:nvGraphicFramePr>
          <p:cNvPr id="59" name="Table 58"/>
          <p:cNvGraphicFramePr>
            <a:graphicFrameLocks noGrp="1"/>
          </p:cNvGraphicFramePr>
          <p:nvPr/>
        </p:nvGraphicFramePr>
        <p:xfrm>
          <a:off x="5486400" y="1295400"/>
          <a:ext cx="2872740" cy="988224"/>
        </p:xfrm>
        <a:graphic>
          <a:graphicData uri="http://schemas.openxmlformats.org/drawingml/2006/table">
            <a:tbl>
              <a:tblPr/>
              <a:tblGrid>
                <a:gridCol w="1501140"/>
                <a:gridCol w="1371600"/>
              </a:tblGrid>
              <a:tr h="266274">
                <a:tc>
                  <a:txBody>
                    <a:bodyPr/>
                    <a:lstStyle/>
                    <a:p>
                      <a:pPr marL="0" marR="0">
                        <a:lnSpc>
                          <a:spcPct val="115000"/>
                        </a:lnSpc>
                        <a:spcBef>
                          <a:spcPts val="0"/>
                        </a:spcBef>
                        <a:spcAft>
                          <a:spcPts val="0"/>
                        </a:spcAft>
                        <a:tabLst>
                          <a:tab pos="57150" algn="l"/>
                        </a:tabLst>
                      </a:pPr>
                      <a:r>
                        <a:rPr lang="en-US" sz="1300" dirty="0">
                          <a:latin typeface="Calibri"/>
                          <a:ea typeface="Calibri"/>
                          <a:cs typeface="Times New Roman"/>
                        </a:rPr>
                        <a:t>Cross-Section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Rectangular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26">
                <a:tc>
                  <a:txBody>
                    <a:bodyPr/>
                    <a:lstStyle/>
                    <a:p>
                      <a:pPr marL="0" marR="0">
                        <a:lnSpc>
                          <a:spcPct val="115000"/>
                        </a:lnSpc>
                        <a:spcBef>
                          <a:spcPts val="0"/>
                        </a:spcBef>
                        <a:spcAft>
                          <a:spcPts val="0"/>
                        </a:spcAft>
                        <a:tabLst>
                          <a:tab pos="57150" algn="l"/>
                          <a:tab pos="619125" algn="l"/>
                        </a:tabLst>
                      </a:pPr>
                      <a:r>
                        <a:rPr lang="en-US" sz="1300" dirty="0">
                          <a:latin typeface="Calibri"/>
                          <a:ea typeface="Calibri"/>
                          <a:cs typeface="Times New Roman"/>
                        </a:rPr>
                        <a:t>Boundary Conditions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Fixed-Free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274">
                <a:tc>
                  <a:txBody>
                    <a:bodyPr/>
                    <a:lstStyle/>
                    <a:p>
                      <a:pPr marL="0" marR="0">
                        <a:lnSpc>
                          <a:spcPct val="115000"/>
                        </a:lnSpc>
                        <a:spcBef>
                          <a:spcPts val="0"/>
                        </a:spcBef>
                        <a:spcAft>
                          <a:spcPts val="0"/>
                        </a:spcAft>
                        <a:tabLst>
                          <a:tab pos="57150" algn="l"/>
                        </a:tabLst>
                      </a:pPr>
                      <a:r>
                        <a:rPr lang="en-US" sz="1300" dirty="0">
                          <a:latin typeface="Calibri"/>
                          <a:ea typeface="Calibri"/>
                          <a:cs typeface="Times New Roman"/>
                        </a:rPr>
                        <a:t>Material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dirty="0">
                          <a:latin typeface="Calibri"/>
                          <a:ea typeface="Calibri"/>
                          <a:cs typeface="Times New Roman"/>
                        </a:rPr>
                        <a:t>Aluminum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0" name="Table 59"/>
          <p:cNvGraphicFramePr>
            <a:graphicFrameLocks noGrp="1"/>
          </p:cNvGraphicFramePr>
          <p:nvPr/>
        </p:nvGraphicFramePr>
        <p:xfrm>
          <a:off x="5486400" y="2819400"/>
          <a:ext cx="3429000" cy="2691456"/>
        </p:xfrm>
        <a:graphic>
          <a:graphicData uri="http://schemas.openxmlformats.org/drawingml/2006/table">
            <a:tbl>
              <a:tblPr/>
              <a:tblGrid>
                <a:gridCol w="1788125"/>
                <a:gridCol w="296047"/>
                <a:gridCol w="1344828"/>
              </a:tblGrid>
              <a:tr h="300760">
                <a:tc>
                  <a:txBody>
                    <a:bodyPr/>
                    <a:lstStyle/>
                    <a:p>
                      <a:pPr marL="0" marR="0">
                        <a:lnSpc>
                          <a:spcPct val="115000"/>
                        </a:lnSpc>
                        <a:spcBef>
                          <a:spcPts val="0"/>
                        </a:spcBef>
                        <a:spcAft>
                          <a:spcPts val="0"/>
                        </a:spcAft>
                        <a:tabLst>
                          <a:tab pos="57150" algn="l"/>
                        </a:tabLst>
                      </a:pPr>
                      <a:r>
                        <a:rPr lang="en-US" sz="1300" dirty="0">
                          <a:latin typeface="Calibri"/>
                          <a:ea typeface="Calibri"/>
                          <a:cs typeface="Times New Roman"/>
                        </a:rPr>
                        <a:t>Width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dirty="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2.0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Thickness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0.25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Length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12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Elastic Modulus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1.0e+07 lbf/in^2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2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Area Moment of Inertia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0.0026 in^4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Mass per Volume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0.1 lbm/in^3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Mass per Length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0.05 lbm/in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20">
                <a:tc>
                  <a:txBody>
                    <a:bodyPr/>
                    <a:lstStyle/>
                    <a:p>
                      <a:pPr marL="0" marR="0">
                        <a:lnSpc>
                          <a:spcPct val="115000"/>
                        </a:lnSpc>
                        <a:spcBef>
                          <a:spcPts val="0"/>
                        </a:spcBef>
                        <a:spcAft>
                          <a:spcPts val="0"/>
                        </a:spcAft>
                        <a:tabLst>
                          <a:tab pos="57150" algn="l"/>
                        </a:tabLst>
                      </a:pPr>
                      <a:r>
                        <a:rPr lang="en-US" sz="1300">
                          <a:latin typeface="Calibri"/>
                          <a:ea typeface="Calibri"/>
                          <a:cs typeface="Times New Roman"/>
                        </a:rPr>
                        <a:t>Viscous Damping Ratio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57150" algn="l"/>
                        </a:tabLst>
                      </a:pPr>
                      <a:r>
                        <a:rPr lang="en-US" sz="1300">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7150" algn="l"/>
                        </a:tabLst>
                      </a:pPr>
                      <a:r>
                        <a:rPr lang="en-US" sz="1300" dirty="0">
                          <a:latin typeface="Calibri"/>
                          <a:ea typeface="Calibri"/>
                          <a:cs typeface="Times New Roman"/>
                        </a:rPr>
                        <a:t>0.05 for all modes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31</a:t>
            </a:fld>
            <a:endParaRPr lang="en-US"/>
          </a:p>
        </p:txBody>
      </p:sp>
      <p:graphicFrame>
        <p:nvGraphicFramePr>
          <p:cNvPr id="3" name="Table 2"/>
          <p:cNvGraphicFramePr>
            <a:graphicFrameLocks noGrp="1"/>
          </p:cNvGraphicFramePr>
          <p:nvPr/>
        </p:nvGraphicFramePr>
        <p:xfrm>
          <a:off x="1524000" y="1828802"/>
          <a:ext cx="4438650" cy="2523743"/>
        </p:xfrm>
        <a:graphic>
          <a:graphicData uri="http://schemas.openxmlformats.org/drawingml/2006/table">
            <a:tbl>
              <a:tblPr/>
              <a:tblGrid>
                <a:gridCol w="728734"/>
                <a:gridCol w="861230"/>
                <a:gridCol w="1258722"/>
                <a:gridCol w="1589964"/>
              </a:tblGrid>
              <a:tr h="335010">
                <a:tc gridSpan="4">
                  <a:txBody>
                    <a:bodyPr/>
                    <a:lstStyle/>
                    <a:p>
                      <a:pPr marL="0" marR="0">
                        <a:lnSpc>
                          <a:spcPct val="115000"/>
                        </a:lnSpc>
                        <a:spcBef>
                          <a:spcPts val="0"/>
                        </a:spcBef>
                        <a:spcAft>
                          <a:spcPts val="0"/>
                        </a:spcAft>
                      </a:pPr>
                      <a:r>
                        <a:rPr lang="en-US" sz="1400" dirty="0" smtClean="0">
                          <a:latin typeface="Calibri"/>
                          <a:ea typeface="Calibri"/>
                          <a:cs typeface="Times New Roman"/>
                        </a:rPr>
                        <a:t>Natural </a:t>
                      </a:r>
                      <a:r>
                        <a:rPr lang="en-US" sz="1400" dirty="0">
                          <a:latin typeface="Calibri"/>
                          <a:ea typeface="Calibri"/>
                          <a:cs typeface="Times New Roman"/>
                        </a:rPr>
                        <a:t>Frequency Results, Fixed-Free Beam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3683">
                <a:tc>
                  <a:txBody>
                    <a:bodyPr/>
                    <a:lstStyle/>
                    <a:p>
                      <a:pPr marL="0" marR="0" algn="ctr">
                        <a:lnSpc>
                          <a:spcPct val="115000"/>
                        </a:lnSpc>
                        <a:spcBef>
                          <a:spcPts val="0"/>
                        </a:spcBef>
                        <a:spcAft>
                          <a:spcPts val="0"/>
                        </a:spcAft>
                      </a:pPr>
                      <a:endParaRPr lang="en-US" sz="1400">
                        <a:latin typeface="Calibri"/>
                        <a:ea typeface="Calibri"/>
                        <a:cs typeface="Times New Roman"/>
                      </a:endParaRPr>
                    </a:p>
                    <a:p>
                      <a:pPr marL="0" marR="0" algn="ctr">
                        <a:lnSpc>
                          <a:spcPct val="115000"/>
                        </a:lnSpc>
                        <a:spcBef>
                          <a:spcPts val="0"/>
                        </a:spcBef>
                        <a:spcAft>
                          <a:spcPts val="0"/>
                        </a:spcAft>
                      </a:pPr>
                      <a:r>
                        <a:rPr lang="en-US" sz="1400">
                          <a:latin typeface="Calibri"/>
                          <a:ea typeface="Calibri"/>
                          <a:cs typeface="Times New Roman"/>
                        </a:rPr>
                        <a:t>Mode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Calibri"/>
                        <a:ea typeface="Calibri"/>
                        <a:cs typeface="Times New Roman"/>
                      </a:endParaRPr>
                    </a:p>
                    <a:p>
                      <a:pPr marL="0" marR="0" algn="ctr">
                        <a:lnSpc>
                          <a:spcPct val="115000"/>
                        </a:lnSpc>
                        <a:spcBef>
                          <a:spcPts val="0"/>
                        </a:spcBef>
                        <a:spcAft>
                          <a:spcPts val="0"/>
                        </a:spcAft>
                      </a:pPr>
                      <a:r>
                        <a:rPr lang="en-US" sz="1400">
                          <a:latin typeface="Calibri"/>
                          <a:ea typeface="Calibri"/>
                          <a:cs typeface="Times New Roman"/>
                        </a:rPr>
                        <a:t>fn (Hz)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Participation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Calibri"/>
                          <a:cs typeface="Times New Roman"/>
                        </a:rPr>
                        <a:t>Effective Modal Mass (lbm)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10">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55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0.031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0.368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10">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345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0.017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0.113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10">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967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0.010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0.039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10">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1895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0.007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0.020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010">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3132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Calibri"/>
                          <a:cs typeface="Times New Roman"/>
                        </a:rPr>
                        <a:t>0.006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Calibri"/>
                          <a:cs typeface="Times New Roman"/>
                        </a:rPr>
                        <a:t>0.012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0" y="533400"/>
            <a:ext cx="6477000" cy="369332"/>
          </a:xfrm>
          <a:prstGeom prst="rect">
            <a:avLst/>
          </a:prstGeom>
        </p:spPr>
        <p:txBody>
          <a:bodyPr wrap="square">
            <a:spAutoFit/>
          </a:bodyPr>
          <a:lstStyle/>
          <a:p>
            <a:r>
              <a:rPr lang="en-US" b="1" dirty="0" smtClean="0">
                <a:solidFill>
                  <a:srgbClr val="006699"/>
                </a:solidFill>
              </a:rPr>
              <a:t>Continuous Beam Natural Frequencies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32</a:t>
            </a:fld>
            <a:endParaRPr lang="en-US"/>
          </a:p>
        </p:txBody>
      </p:sp>
      <p:sp>
        <p:nvSpPr>
          <p:cNvPr id="6" name="Rectangle 5"/>
          <p:cNvSpPr/>
          <p:nvPr/>
        </p:nvSpPr>
        <p:spPr>
          <a:xfrm>
            <a:off x="685800" y="4419600"/>
            <a:ext cx="7848600" cy="1846659"/>
          </a:xfrm>
          <a:prstGeom prst="rect">
            <a:avLst/>
          </a:prstGeom>
        </p:spPr>
        <p:txBody>
          <a:bodyPr wrap="square">
            <a:spAutoFit/>
          </a:bodyPr>
          <a:lstStyle/>
          <a:p>
            <a:pPr marL="285750" lvl="0" indent="-285750">
              <a:spcBef>
                <a:spcPts val="600"/>
              </a:spcBef>
              <a:spcAft>
                <a:spcPts val="600"/>
              </a:spcAft>
              <a:buClr>
                <a:schemeClr val="accent5">
                  <a:lumMod val="75000"/>
                </a:schemeClr>
              </a:buClr>
              <a:buFont typeface="Wingdings" pitchFamily="2" charset="2"/>
              <a:buChar char="§"/>
            </a:pPr>
            <a:r>
              <a:rPr lang="en-US" sz="1600" dirty="0" smtClean="0"/>
              <a:t>Calculate the bending stress at the fixed boundary</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Omit the stress concentration factor</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base input time history is the same as that in the bracket example with 21 dB margin</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The purpose of this investigation was to determine the effect of including higher modes for a sample continuous system</a:t>
            </a:r>
          </a:p>
        </p:txBody>
      </p:sp>
      <p:sp>
        <p:nvSpPr>
          <p:cNvPr id="7" name="Rectangle 6"/>
          <p:cNvSpPr/>
          <p:nvPr/>
        </p:nvSpPr>
        <p:spPr>
          <a:xfrm>
            <a:off x="762000" y="533400"/>
            <a:ext cx="6477000" cy="369332"/>
          </a:xfrm>
          <a:prstGeom prst="rect">
            <a:avLst/>
          </a:prstGeom>
        </p:spPr>
        <p:txBody>
          <a:bodyPr wrap="square">
            <a:spAutoFit/>
          </a:bodyPr>
          <a:lstStyle/>
          <a:p>
            <a:r>
              <a:rPr lang="en-US" b="1" dirty="0" smtClean="0">
                <a:solidFill>
                  <a:srgbClr val="006699"/>
                </a:solidFill>
              </a:rPr>
              <a:t>Continuous Beam Stress Levels </a:t>
            </a:r>
            <a:endParaRPr lang="en-US" dirty="0"/>
          </a:p>
        </p:txBody>
      </p:sp>
      <p:graphicFrame>
        <p:nvGraphicFramePr>
          <p:cNvPr id="8" name="Table 7"/>
          <p:cNvGraphicFramePr>
            <a:graphicFrameLocks noGrp="1"/>
          </p:cNvGraphicFramePr>
          <p:nvPr/>
        </p:nvGraphicFramePr>
        <p:xfrm>
          <a:off x="1066800" y="1447800"/>
          <a:ext cx="6172199" cy="2514599"/>
        </p:xfrm>
        <a:graphic>
          <a:graphicData uri="http://schemas.openxmlformats.org/drawingml/2006/table">
            <a:tbl>
              <a:tblPr/>
              <a:tblGrid>
                <a:gridCol w="1104499"/>
                <a:gridCol w="1299410"/>
                <a:gridCol w="1234440"/>
                <a:gridCol w="1234440"/>
                <a:gridCol w="1299410"/>
              </a:tblGrid>
              <a:tr h="520139">
                <a:tc gridSpan="5">
                  <a:txBody>
                    <a:bodyPr/>
                    <a:lstStyle/>
                    <a:p>
                      <a:pPr marL="0" marR="0">
                        <a:lnSpc>
                          <a:spcPct val="115000"/>
                        </a:lnSpc>
                        <a:spcBef>
                          <a:spcPts val="0"/>
                        </a:spcBef>
                        <a:spcAft>
                          <a:spcPts val="0"/>
                        </a:spcAft>
                      </a:pPr>
                      <a:r>
                        <a:rPr lang="en-US" sz="1400" dirty="0" smtClean="0">
                          <a:solidFill>
                            <a:srgbClr val="000000"/>
                          </a:solidFill>
                          <a:latin typeface="Calibri"/>
                          <a:ea typeface="Times New Roman"/>
                          <a:cs typeface="Times New Roman"/>
                        </a:rPr>
                        <a:t>Continuous </a:t>
                      </a:r>
                      <a:r>
                        <a:rPr lang="en-US" sz="1400" dirty="0">
                          <a:solidFill>
                            <a:srgbClr val="000000"/>
                          </a:solidFill>
                          <a:latin typeface="Calibri"/>
                          <a:ea typeface="Times New Roman"/>
                          <a:cs typeface="Times New Roman"/>
                        </a:rPr>
                        <a:t>Beam, Stress at Fixed Boundary, Fatigue Damage Results, 180-second Duration,  68.9 GRMS Input</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5840">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Modes Included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Stress RMS</a:t>
                      </a:r>
                      <a:endParaRPr lang="en-US" sz="1400">
                        <a:latin typeface="Calibri"/>
                        <a:ea typeface="Calibri"/>
                        <a:cs typeface="Times New Roman"/>
                      </a:endParaRPr>
                    </a:p>
                    <a:p>
                      <a:pPr marL="0" marR="0" algn="ctr">
                        <a:lnSpc>
                          <a:spcPct val="115000"/>
                        </a:lnSpc>
                        <a:spcBef>
                          <a:spcPts val="0"/>
                        </a:spcBef>
                        <a:spcAft>
                          <a:spcPts val="0"/>
                        </a:spcAft>
                      </a:pPr>
                      <a:r>
                        <a:rPr lang="en-US" sz="1400">
                          <a:solidFill>
                            <a:srgbClr val="000000"/>
                          </a:solidFill>
                          <a:latin typeface="Calibri"/>
                          <a:ea typeface="Times New Roman"/>
                          <a:cs typeface="Times New Roman"/>
                        </a:rPr>
                        <a:t>(ksi)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Crest Factor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Kurtosis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R</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6.07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5.78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3.09</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0.0004426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6.41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5.33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3.08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0.001138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6.42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5.37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3.08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0.001243</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55">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6.42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5.40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3.08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0.001260</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33</a:t>
            </a:fld>
            <a:endParaRPr lang="en-US"/>
          </a:p>
        </p:txBody>
      </p:sp>
      <p:sp>
        <p:nvSpPr>
          <p:cNvPr id="3" name="Rectangle 2"/>
          <p:cNvSpPr/>
          <p:nvPr/>
        </p:nvSpPr>
        <p:spPr>
          <a:xfrm>
            <a:off x="762000" y="533400"/>
            <a:ext cx="6477000" cy="369332"/>
          </a:xfrm>
          <a:prstGeom prst="rect">
            <a:avLst/>
          </a:prstGeom>
        </p:spPr>
        <p:txBody>
          <a:bodyPr wrap="square">
            <a:spAutoFit/>
          </a:bodyPr>
          <a:lstStyle/>
          <a:p>
            <a:r>
              <a:rPr lang="en-US" b="1" dirty="0" smtClean="0">
                <a:solidFill>
                  <a:srgbClr val="006699"/>
                </a:solidFill>
              </a:rPr>
              <a:t>Continuous Beam, Sample Stress Time History</a:t>
            </a:r>
            <a:endParaRPr lang="en-US" dirty="0"/>
          </a:p>
        </p:txBody>
      </p:sp>
      <p:pic>
        <p:nvPicPr>
          <p:cNvPr id="224257" name="Picture 126"/>
          <p:cNvPicPr>
            <a:picLocks noChangeAspect="1" noChangeArrowheads="1"/>
          </p:cNvPicPr>
          <p:nvPr/>
        </p:nvPicPr>
        <p:blipFill>
          <a:blip r:embed="rId2" cstate="print"/>
          <a:srcRect/>
          <a:stretch>
            <a:fillRect/>
          </a:stretch>
        </p:blipFill>
        <p:spPr bwMode="auto">
          <a:xfrm>
            <a:off x="1752600" y="1447800"/>
            <a:ext cx="5334000" cy="40005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34</a:t>
            </a:fld>
            <a:endParaRPr lang="en-US"/>
          </a:p>
        </p:txBody>
      </p:sp>
      <p:sp>
        <p:nvSpPr>
          <p:cNvPr id="3" name="Rectangle 2"/>
          <p:cNvSpPr/>
          <p:nvPr/>
        </p:nvSpPr>
        <p:spPr>
          <a:xfrm>
            <a:off x="762000" y="533400"/>
            <a:ext cx="6477000" cy="369332"/>
          </a:xfrm>
          <a:prstGeom prst="rect">
            <a:avLst/>
          </a:prstGeom>
        </p:spPr>
        <p:txBody>
          <a:bodyPr wrap="square">
            <a:spAutoFit/>
          </a:bodyPr>
          <a:lstStyle/>
          <a:p>
            <a:r>
              <a:rPr lang="en-US" b="1" dirty="0" smtClean="0">
                <a:solidFill>
                  <a:srgbClr val="006699"/>
                </a:solidFill>
              </a:rPr>
              <a:t>Time Scaling Equivalence</a:t>
            </a:r>
            <a:endParaRPr lang="en-US" dirty="0"/>
          </a:p>
        </p:txBody>
      </p:sp>
      <p:sp>
        <p:nvSpPr>
          <p:cNvPr id="5" name="TextBox 4"/>
          <p:cNvSpPr txBox="1"/>
          <p:nvPr/>
        </p:nvSpPr>
        <p:spPr>
          <a:xfrm>
            <a:off x="838200" y="1066800"/>
            <a:ext cx="7391400" cy="353943"/>
          </a:xfrm>
          <a:prstGeom prst="rect">
            <a:avLst/>
          </a:prstGeom>
          <a:noFill/>
        </p:spPr>
        <p:txBody>
          <a:bodyPr wrap="square" rtlCol="0">
            <a:spAutoFit/>
          </a:bodyPr>
          <a:lstStyle/>
          <a:p>
            <a:r>
              <a:rPr lang="en-US" sz="1700" i="1" dirty="0" smtClean="0"/>
              <a:t>The following applies to structures consisting only of aluminum 6061-T6 material.</a:t>
            </a:r>
            <a:endParaRPr lang="en-US" sz="1700" i="1" dirty="0"/>
          </a:p>
        </p:txBody>
      </p:sp>
      <p:sp>
        <p:nvSpPr>
          <p:cNvPr id="223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3233" name="Object 1"/>
          <p:cNvGraphicFramePr>
            <a:graphicFrameLocks noChangeAspect="1"/>
          </p:cNvGraphicFramePr>
          <p:nvPr/>
        </p:nvGraphicFramePr>
        <p:xfrm>
          <a:off x="1828800" y="1752600"/>
          <a:ext cx="3352800" cy="281748"/>
        </p:xfrm>
        <a:graphic>
          <a:graphicData uri="http://schemas.openxmlformats.org/presentationml/2006/ole">
            <p:oleObj spid="_x0000_s223233" name="Equation" r:id="rId3" imgW="2451100" imgH="203200" progId="Equation.3">
              <p:embed/>
            </p:oleObj>
          </a:graphicData>
        </a:graphic>
      </p:graphicFrame>
      <p:sp>
        <p:nvSpPr>
          <p:cNvPr id="223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3235" name="Object 3"/>
          <p:cNvGraphicFramePr>
            <a:graphicFrameLocks noChangeAspect="1"/>
          </p:cNvGraphicFramePr>
          <p:nvPr/>
        </p:nvGraphicFramePr>
        <p:xfrm>
          <a:off x="2209800" y="3124200"/>
          <a:ext cx="1465730" cy="685800"/>
        </p:xfrm>
        <a:graphic>
          <a:graphicData uri="http://schemas.openxmlformats.org/presentationml/2006/ole">
            <p:oleObj spid="_x0000_s223235" name="Equation" r:id="rId4" imgW="1129810" imgH="533169" progId="Equation.3">
              <p:embed/>
            </p:oleObj>
          </a:graphicData>
        </a:graphic>
      </p:graphicFrame>
      <p:sp>
        <p:nvSpPr>
          <p:cNvPr id="12" name="Rectangle 11"/>
          <p:cNvSpPr/>
          <p:nvPr/>
        </p:nvSpPr>
        <p:spPr>
          <a:xfrm>
            <a:off x="762000" y="4343400"/>
            <a:ext cx="7848600" cy="1785104"/>
          </a:xfrm>
          <a:prstGeom prst="rect">
            <a:avLst/>
          </a:prstGeom>
        </p:spPr>
        <p:txBody>
          <a:bodyPr wrap="square">
            <a:spAutoFit/>
          </a:bodyPr>
          <a:lstStyle/>
          <a:p>
            <a:pPr marL="285750" lvl="0" indent="-285750">
              <a:spcBef>
                <a:spcPts val="600"/>
              </a:spcBef>
              <a:spcAft>
                <a:spcPts val="600"/>
              </a:spcAft>
              <a:buClr>
                <a:schemeClr val="accent5">
                  <a:lumMod val="75000"/>
                </a:schemeClr>
              </a:buClr>
              <a:buFont typeface="Wingdings" pitchFamily="2" charset="2"/>
              <a:buChar char="§"/>
            </a:pPr>
            <a:r>
              <a:rPr lang="en-US" sz="1600" dirty="0" smtClean="0"/>
              <a:t>Assume linear behavior</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A doubling of the stress value requires 1/613 times the number of reference cycles</a:t>
            </a:r>
          </a:p>
          <a:p>
            <a:pPr marL="285750" lvl="0" indent="-285750">
              <a:spcBef>
                <a:spcPts val="600"/>
              </a:spcBef>
              <a:spcAft>
                <a:spcPts val="600"/>
              </a:spcAft>
              <a:buClr>
                <a:schemeClr val="accent5">
                  <a:lumMod val="75000"/>
                </a:schemeClr>
              </a:buClr>
              <a:buFont typeface="Wingdings" pitchFamily="2" charset="2"/>
              <a:buChar char="§"/>
            </a:pPr>
            <a:r>
              <a:rPr lang="en-US" sz="1600" dirty="0" smtClean="0"/>
              <a:t>Thus, if the acceleration GRMS level is doubled, then an equivalent test can be performed in 1/613 </a:t>
            </a:r>
            <a:r>
              <a:rPr lang="en-US" sz="1600" dirty="0" err="1" smtClean="0"/>
              <a:t>th</a:t>
            </a:r>
            <a:r>
              <a:rPr lang="en-US" sz="1600" dirty="0" smtClean="0"/>
              <a:t> of the reference duration, in terms of potential fatigue damage</a:t>
            </a:r>
          </a:p>
          <a:p>
            <a:pPr marL="285750" lvl="0" indent="-285750">
              <a:spcBef>
                <a:spcPts val="600"/>
              </a:spcBef>
              <a:spcAft>
                <a:spcPts val="600"/>
              </a:spcAft>
              <a:buClr>
                <a:schemeClr val="accent5">
                  <a:lumMod val="75000"/>
                </a:schemeClr>
              </a:buClr>
              <a:buFont typeface="Wingdings" pitchFamily="2" charset="2"/>
              <a:buChar char="§"/>
            </a:pPr>
            <a:r>
              <a:rPr lang="en-US" sz="1600" i="1" dirty="0" smtClean="0"/>
              <a:t>But please be conservative . . .  Add some margin . . .</a:t>
            </a:r>
          </a:p>
        </p:txBody>
      </p:sp>
      <p:sp>
        <p:nvSpPr>
          <p:cNvPr id="13" name="TextBox 12"/>
          <p:cNvSpPr txBox="1"/>
          <p:nvPr/>
        </p:nvSpPr>
        <p:spPr>
          <a:xfrm>
            <a:off x="1447800" y="2362200"/>
            <a:ext cx="3429000" cy="353943"/>
          </a:xfrm>
          <a:prstGeom prst="rect">
            <a:avLst/>
          </a:prstGeom>
          <a:noFill/>
        </p:spPr>
        <p:txBody>
          <a:bodyPr wrap="square" rtlCol="0">
            <a:spAutoFit/>
          </a:bodyPr>
          <a:lstStyle/>
          <a:p>
            <a:r>
              <a:rPr lang="en-US" sz="1700" i="1" dirty="0" smtClean="0"/>
              <a:t>Perform some intermediate steps . . . </a:t>
            </a:r>
            <a:endParaRPr lang="en-US" sz="17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667000"/>
            <a:ext cx="6934200" cy="1384995"/>
          </a:xfrm>
          <a:prstGeom prst="rect">
            <a:avLst/>
          </a:prstGeom>
        </p:spPr>
        <p:txBody>
          <a:bodyPr wrap="square">
            <a:spAutoFit/>
          </a:bodyPr>
          <a:lstStyle/>
          <a:p>
            <a:pPr algn="ctr"/>
            <a:r>
              <a:rPr lang="en-US" sz="2800" b="1" dirty="0" smtClean="0">
                <a:solidFill>
                  <a:srgbClr val="006699"/>
                </a:solidFill>
              </a:rPr>
              <a:t>Extending Steinberg’s Fatigue Analysis </a:t>
            </a:r>
          </a:p>
          <a:p>
            <a:pPr algn="ctr"/>
            <a:r>
              <a:rPr lang="en-US" sz="2800" b="1" dirty="0" smtClean="0">
                <a:solidFill>
                  <a:srgbClr val="006699"/>
                </a:solidFill>
              </a:rPr>
              <a:t>of Electronics Equipment Methodology </a:t>
            </a:r>
          </a:p>
          <a:p>
            <a:pPr algn="ctr"/>
            <a:r>
              <a:rPr lang="en-US" sz="2800" b="1" dirty="0" smtClean="0">
                <a:solidFill>
                  <a:srgbClr val="006699"/>
                </a:solidFill>
              </a:rPr>
              <a:t>via Rainflow Cycle Counting</a:t>
            </a:r>
            <a:endParaRPr lang="en-US" sz="2800" b="1" dirty="0">
              <a:solidFill>
                <a:srgbClr val="006699"/>
              </a:solidFill>
            </a:endParaRPr>
          </a:p>
        </p:txBody>
      </p:sp>
      <p:sp>
        <p:nvSpPr>
          <p:cNvPr id="6" name="TextBox 5"/>
          <p:cNvSpPr txBox="1"/>
          <p:nvPr/>
        </p:nvSpPr>
        <p:spPr>
          <a:xfrm>
            <a:off x="3657600" y="4419600"/>
            <a:ext cx="1905000" cy="400110"/>
          </a:xfrm>
          <a:prstGeom prst="rect">
            <a:avLst/>
          </a:prstGeom>
          <a:noFill/>
        </p:spPr>
        <p:txBody>
          <a:bodyPr wrap="square" rtlCol="0">
            <a:spAutoFit/>
          </a:bodyPr>
          <a:lstStyle/>
          <a:p>
            <a:pPr algn="ctr"/>
            <a:r>
              <a:rPr lang="en-US" sz="2000" dirty="0" smtClean="0">
                <a:solidFill>
                  <a:prstClr val="black"/>
                </a:solidFill>
              </a:rPr>
              <a:t>By Tom Irvine</a:t>
            </a:r>
            <a:endParaRPr lang="en-US" sz="2000" dirty="0">
              <a:solidFill>
                <a:prstClr val="black"/>
              </a:solidFill>
            </a:endParaRPr>
          </a:p>
        </p:txBody>
      </p:sp>
      <p:sp>
        <p:nvSpPr>
          <p:cNvPr id="2050" name="AutoShape 2" descr="data:image/jpeg;base64,/9j/4AAQSkZJRgABAQAAAQABAAD/2wCEAAkGBhQSERUUExQVFBQWFxcVFRgWGBcWFxYfGBgYGBcaFhweHCYeGBkjGRQYHy8gJScpLC4sHB4xNTAqNiYrLCkBCQoKDgwOGg8PGjUiHiUsLCw0LC0tKiksLy8tNC0sKiwqMCosLCktLCwsLSosLDQsMCo1Ky0sLCopLCkqLCwtLP/AABEIAOEA4QMBIgACEQEDEQH/xAAcAAACAwADAQAAAAAAAAAAAAAABgQFBwEDCAL/xABPEAACAQIDBAcEBwMICAQHAAABAgMAEQQSIQUGMUEHEyJRYXGBMlKRoRQjQmKxwdFyk9IXQ1SCkqLh8BUkM2Nzg7LCU2Ti8QgWNESjw9P/xAAaAQACAwEBAAAAAAAAAAAAAAAABAMFBgEC/8QANxEAAQMDAQUFBwMEAwEAAAAAAQACEQMEITEFEkFRYRMicYGhMpGxwdHh8BQjUgYVQvFygpIk/9oADAMBAAIRAxEAPwDcaKKKEIooooQiiiihCKKKKEIorqmxSpxPpzqp2jvIkS5mZI173IF/Ic/nXQCTAXCY1V3XW86jiwHrWb7V6VIFuE6yY+HYT4nX5Ut4vpRnP+zjjQeN3P5D5VY0tl3VTO7Hjj7pZ93RbxnwWzNtFBzv5A18HaqePwrB5t+sa388V/ZVF/Kokm9GLbjiJv7ZH4U63YVbi4ev0UB2jT4Ar0H/AKVTx+H+Nfa7SQ87eYNeeE3mxQ4Yib94x/E1Ki33xq/z7H9oK34ig7CrcHD1+i4Nos4gr0EmKU8GHxrtrC8L0nYlfbSKQc9Cp+IP5Uw7M6VojpIskR7wRIvrwPypSrsm6p53Z8M/dTsvKLuMeK1Oil7ZW9kcwvG6Sj7psw814j4VdQY1X4HXuPGq1zS0w4QU0CCJC76K4vXNeV1FFFFCEUUUUIRRRRQhFFFFCEUUUUIRRRRQhFFFRsXjQmnFu79aELulmCi5NqoNub1xwLmkcRry5u37IGp/zrSfvb0jCMlISJJeBbjGngPePy8+FZpjcc8zl5GLseJY3Pl4Dwq7stkPrQ+p3W+p+iQr3rafdbk+ib9t9Jkrkrh16tffazSHx7l+dJ2JxTyMWkZnY82JJ+ddYFWux9hdckkjSpFFFbrGbMxAPCyqLmtFuW1hT343Rz1OcDmTJVWXVbh0aqpr6SMngCbC5sCbAcSe4eNMGM2Th44o8TDK00azCORZEyE27Wgv7JA4Hvpn2Www21MSIVXJNhmkhS1lN1Dqthyuji3caUrbYpNYXMBMBxzLctiQZEgwZ00UrLJxME8uuswfRZ7HgZGjaUKTGhVWbkpbRQfE1YbL3VxGIjMiKojBy55HWNSe4FiLnypnhwcb4HGvh9IJokmVTxhkhbO0R8LcD3VC2/B1uG2aQrvh0iKydWMxV8wz6cA5ANifHxqIbW7R24yAd7dzw7u9BEjvSCPJe/0m6JOcTjxj3cUtbU2TLhpDHMhRwAbGxuDwII0I8qjQwszBVUsx4BQST5AammTfbA9UML252DQkhZypaIBhZAFGmh4a1L3EgSD/AFqeXqo5C2FjsCXLOBdlI9jKPtHxppu0B+k/UanIETkyRA1PBRG2/e7P8hKEsRUlWBVhoQwII8wdRXxTTv8AwSidWkTIoXqI8755ZBB2etkPPNcdryqv3b2EMS0hdzHFDGZZGVS7WHJVGpNT0b1j7cXDjA6Z+CjfQcKvZjVVEchUgqSCOBBsR5GmvY3SNPFYS/Xp46SDybn6/Gq7bOwEjhTEQS9dA7GO5Uo6OBmyup8Nbj9Ko69FtC8ZkSNMiCD8QVwOqUHYMLd93d9IsQPq3zEcUbSRfTmPEXFNEGJVxofTmK8xxTFGDKSrA3BBII8jWgbq9JJBVMSbHgsw/wD2D/uHqOdZ682M+nL6ORy4/dWlC+Du6/B9FsNFQcDtIOBci54EcG8RU6qBWKKKKKEIooooQiiiihCKKKKEIooqNjcVkGntHh+tCF14/HhAQCL2uSeCjvNZBvlv6ZS0WHYhNQ8g4yd4XuTx4nyo393yMrNBC3YBtK4/nD7oPuD5nwpHrU7M2YABWrDPAfMqou7snuM965qVFsqVoXmCHqkIDPwAJIAA7zcjhXfh9lusaYp4usw/WZWAbjYi6tbVL8Af8Lu28Yw5SPFuzTYSyrhMJGvVor27QlI0WxB19o8B42F1f9m5rWZkxOuRq3H+R6wBqlaNvvgl2Mfh8FC2bssrhYpsGIkzBuvxE7C8BWwYAHsqDfQ2J4d9Vu68sSY0w5+ugmHVM7KVVywvcg8s1x4g3ruwEn0GN4cdETBikMghVh1qMhBRrE3S/DMddAeRFQsRtGbHWw+Gw6xwqwZYohwOoDyyHUmxOpsPOqQWZqdsHGWPnvkjSZBLjJJYcNAgYninu1DdyMEcPtyPEld77bBGIw2LVFRc6xCKMDq5EYgZQNbHvJ4edQm3qcNhpFUCSCMxlmOYPyGgtoATz51fYTo9igTrMdOsajUqpCjyLnif2R61DxHSRsnBaYWDrnAtmC8fN3ux9Kgd/b6OGtL+Y0bJaWuPPvA51nB1ypQLh+SY9TrI6Y4Kn2VHi8jrAs2SQZXyISrDXwIGhIvxsastmbB2nECIVmiB4gOqeti3HxtVPtDp5xTf7KGKMfezOfxA+VVEvTJtI8JUX9mJPzBrlTaYdvftNzEyJmNJ5xwXW2kR3zjyTTit0doNbPFI9r2u6uRmOZrdq+p1NcYZsbhUZDA/Vk5issBkQEfaFwQD437qVY+mLaQ/nlPnFH+lWmB6dsYn+0jgkHgGjPxBt8q6dqb7OzfSaW8ojqj9GA7ea4zz1Xdtrbj4pkeUL1ipkLDTMAbgkcARc8KtN3GsithpBFjEc3DtlWWMj2QD2Sb8q7cN0t7OxVlxmFMZ97KJFHqAHFWP/wAlYTGIZMBiVYc1LdYo8/tp6g1OLy2qUBbt/bAP/JvUEcWmdMdCIURt6ranae16HxHVQdu7OM+ISHDgB2USYiONrwRyagtpopsTf076+9oYDCx4GdUXPLE8adebjNIzdtUHuqot4351VYzD4zAq0RzRI5Fylsr291xw8QCD31ZjHvj8PBhQxfEtPdiVt2FRrMzDRrd/Go30LykKW7UBotcJc0mYmS52D3QAWgTgRJcdOtfReXy2HkHB9wA68dPcldMI5RpApKKQGYDRSeFzyrqp9xGLjjjMWBnT/Vc5mSQALiQB9YwY6OB2hl08OApabZT4rrZsNhykSAFlBLAG3ay6eN8o4AVbWe1XVnONVm4ycEmDHDeBiN7VsSOGoynWtAwANMnl8YjlxlTt0t9HwpEcl3gJ4c4/FPDvX862jZG2FlVSGDKwujDgw/WvOFM25u9pwr5HJMDHtDiUPvr+Y5+dc2nswVQatId7iOf3+K92l2Wdx+nwW/UVX7Lx4cDUG4upGoYcQR31YVkFdIooooQiiiihCKKKKEL4mlCgk8qzDpG3tMamFD9bIO2R/NoeQ7i34X7xThvXtxYIndvZjHD3mOir8fzrBMdjWmkaRzd3JZj593gOFXeyLLtn9q8d1vqfskL2v2bd0aldNWex8NGskbYpHED3AYXANtL34lQeNtaNi7BbEZ2LpDDEAZJZPZW+ijvLE8BV9s5niikDo2L2cHKGQKRlItd4rnMoBNr8L8xerraN0Qw0qRl3GDDoP8T7O/oQCcqvtqOQ92nDiPMaxzUuIQYKYrnkSKUdpJV66CdDzVk1BseJBtz0NVku8H0F5I8HKksT5XXMM4hfkVvozgflfUVH23jFijOGjljxMDBZYnN88FybryysQOHcb2HCrTdfdeOOL6ZjbLEozor8LcQ7jmDyXnxNUNG2DKZr3by4HEGO/HsmIDg4aGSSIiS2ArB1Qud2dEARmf48xyIPD4SujYG5smKJxOLdkjbtlmP1kvjc+ytvtHlwFtaj7x9LMGDU4fZsaG2hkt2Ae8c5G+8aVd/ekqXHuYoiY8MDoODSeL+HhXzB0Q45lDdWouAwvLEDYi40z9xFJ3N2+uYOGjQDQKZjGUR156lKu19vT4p888rSN946DyHACoFPn8jmO9xf3sP8dH8jmO9xf3sP8dKL32zevuKQqKff5HMd7i/vYf46P5HMd7i/vYf46Eds3r7ikKin3+RzHe4v72H+Oj+RzHe4v72H+OhHbN6+4pCqRgcfJC4eJ2jccGQlSPUU6/yOY73F/ew/x0Hodx3uL+9h/jrqO2b19xV3ut0zZh1G0kEiNoZQoJ/5icG81sfA1e7b3JVkGJwD9ZGRmCq2Y274mGpt3cRWO7e2DLhJWimXI62uLg8QCNQSOBq03J38n2dJdCXhYjrIiey3ivuP4j1vTNtd1Ld0sPiOBRUpMrDP3TTsDZsc2IjilkEKM1ix5dwHIMToCdL077T2si5sNEW2fJgmaSAO1knAXXrfvsMxF7gg997RdrbIg2lh/puBILn200BYj2lYfZlH974UsT7RmxYggYBnQlEYj6wg2sjMT7K2PGtA9zb/AHas91uoMd0/yzhwjGeGkZVaAbeWRk6Hn06Lv2hhzjOtxUMKxrGqNOitc3N88ipxVL8e7Xxqipxi2pFsu6whMRjD2ZWN+qiGhMYtqzGwB+duFUW1WRmaWGApAzZRmN7NlzMosbZRc2HdUttfwO5Tcaf+Jxn/ANEH/jzGgwg2ge4Bzw13GZgf+QfPlxTT0cb1FWGGkbQm8J7jxKeR5eOnOtfwmIzrfnwNeamBU8MrA8rggitm3D3o+kwq5PbH1co+8PtevH41n7uvb3TjWt5H8gRBB5+fx8VfVdmXWzw1lxBB0cDIPTn9tNE7UVwK5pBQoooooQiurFTZVJ+FdtUm8m0RFGzN7Malz42Gg/L1roBJgLhMZWWdJu288ogU9mPtP4uw0v5Kf7xpLjjLEAC5JAAHEk8BX3isS0js7G7OxY+ZN6s929gtiXIWRY2WxBJ7RPLKAb3Fr3rdA0tnWm9UMNaMnOvlnVZ471zW7oklWuwY0aCfAYhvo0ryJLG0gIXOmmR78AeR8+YF7WLEYnZ0EjT4iMEQmDCRRsj3LOGzlQLECxuzC5BsfHpn2pCoMOOm+k5RYBsPKsq/syaafj30pwbNWfFdVhgwV3ypnAzAc2ew5AE+XjVFb1TfOdvgtZ7RJYd0xiWOcGkSNQQehVg9vYAbpl2kTnzAkeqvdx92xO5xE9uojJJzaB2HaN+WReJ5cB30ndJvSA2OlMURIw0Z7I/8Qj7bfkKa+lneNcHho9nYc5bqOsPML3H7zm5NY1VbeXRuam9w0A5BN0KIpNjjxX3C9mBrfdgbVTaGGWZbCaNVSdPBQFWRfukAA9x868/Vf7ob0SYLELLGeGhB9lgfaVhzUilAVDeWwrsgrbPoXhUnC7HDq7F0QIMzZgx05kWB0HPuqdszERYqFZ4P9m/LmjD2kbxHfzFjUyLDFWDLoRw/zzHK1e1nmWDWv74kJXefCA2ONwwP/M/hr5+lYP8Ap2F+Mn8NKXSruQYj9KgBETntqP5pz9n9g8VPpWWtKw5mvMlWVPZlB40E+f1XoD6Tg/6dhfi/8NH0jCf07C/F/wCGvP3Xt3mjr27zRvL3/aKPL4/VeiMNh4ZTlhxOHlbkqvZj5BgM3leh9nkEgixGhBFiPOvPmHx7oQQx0rdujrez6fAY5TeeEA5jxkS9u13spI15g+FAKUuNksaJakbpmw9sTG3v4eA/CML/ANlZzWq9NsPawx/3GX+xLIv4WrK68q9oeymTcbfSTZ2IDrdomsJo+TjvHc44g+nAmtS3y2NHLGuPwpzRuA75fHg47jfRhyI86witR6Gd7gsjYCY3imv1V+AcjtJ5OP7wHfTVrcut6ge3zHMcl6rUhVbulfGx9iS4l8kS5iNWJ0VR3seQpj25hYREkSYqEw4dcxRCXklkOjE27IJvYa2FyaqdubDfDYl4ULBGFwbkBozr2yPsi1iDppVfI4sET2R4aueF7d3ICn9uXW6KdZtSIyxoAOdN50yMZAx65DH9P7Jfe1XUy3uj23dOQ6n7+PVicRcsx4k3sO88hV1uFtn6NiVDHsS/Vv3XJ7LejH4E1UY/ZU0RBmikiB9nOrLfx1HyqNU2wtl7ts59XWoPcPrOfcmP6p2y24uWUaHsU/U8Y6AYHnwXpnZ8+ZNeI0P5VKpR3F2118ETk6suR/2l018+PrTdVHUYabix2owkmuDgCEUUUV4XpFZn0qbUy4fIDrLIB/VTU/MLWkYh7KT3A1ifSji74iOPkkd/Vzc/JRVlsul2l02eGfdp6wlbt+7RPuSXV+m74LYVFbLLJG80jHhGupQ2Go7KnXyqgpnw++QNxPh0bNGYS8f1cmQi2Xn+IrQbXN6GNNo2Y3pgjkQ3BwQCZI4wFV2fYyRVMac+edNOSjzbVnfBlperljLdVG0gvKptmuh4mwB4/Orvo+wqwxT42XRUVlUm3BRmkI/ur8aXNu7RiZIYsOHEUYdiHtmLOdb20NlFrjvq46SMT9C2NDhhYPLlVrfvJPixtVPUd2NoQGdn2jz3Y3e6MZGgJwTHNPUxv1hJ3t0DOuT16LIdv7XbFYiSd+MjFvIch6C1V9FFUqsEVyDXFFCE99Gm/bYKbK92gksJF/Bl+8vLv1HOvRGFyyIroQysAysODA8CP899ePla1a90QdInVkYWdrRsfq2J0jY8ieSMePcbHvr0Cl3MDTJ0+C2PFbNWRGR1DI4Kup4MDy8DzB5GvOHSNuM+BnIF2ie7RvbiPHuYcCP1r0z1wqn3n2FFjcO0MlgDqrcTG1tHHhyI5iukLhAGW6ryWa4q63o3ckwc7xSrZlNvA9xB5gjUGqWvCna4OEhFOfRVtXqdoQXNldxG3lJ2D/1UmV24ecowZSQRqCNCLcCKFx7d4Qtj6d8NljwrEWJEynS3BwfxY1i9WO09vT4gDrpZJMvDO7Na/G1zpwquoQxu6ip+yMFI8qmI5WUh8/AJY3DE8rGu7ZGwmm7TdiPm3M+CDmfkPlTQuSJMqgJGNT4+LHmf/YUtWringZKvdm7IqXh33d2mNT9ProPRMO8m9L4srmAVVUDTTMbdpieNibkDgPnXOxIWGGfEwAtOkqovZDGJSCetVbG7E2UEjTU24W+OjJcPjp545FJyRhoweBucjMR3gspHqTXXsXCzDF9THKYZMzJmFx7N9CBx4cKasbEVWPuKzhLIdBndgZMxJ05DHI6KTa+2WUWtsbEQw4JGpPT5k6+GtrgduyTYLGjFTGRAimMSNmYSlvqynMai2mnzpSNNI2LgwhmeeWcdYI2MaBe01zc5uXHUVR7bwHU4iWMcFchefZPaX+6RWr2Xe29Wu9lKROY3S1ogNBAmCTkE4GCFh7ujUaxrn8MayczE+7mnTop2lYyw34ZZV/6W/wC2tgRrgHv1rz9uFi8mOi7nzRn+sDb5gVvWznvGPDSqvbNLcuSRxAPy+SdsX71KOSk0UUVTp1RdotaM+Nh86wTfqbNj5vAqvwRfzvW8bW9j1H51583okzYzEH/euPgbflV/sJv7zj0+YVdtE/tgdVCwWBeZwkalmN7AW5C54+FXsG5L6mWWGIKpdwWDsqjiSF4D1qjwOOeFw8bZWHAi3qDfkaYsFvDDIJRPCImlTJJPAvIkEl177gai9ObYq7SpGbUDcjJA3ngznBMRHIOM8EtZstnYq6+MD89ypsDgkfFpErZ42mRA1rZlLAE2PC4vR087QLYuGLkkWb1dj+QFTdzIwdoQ21AdiCRa+VXKm3LgDS10yS32rKPdSJf7gP51X7Ycd+m0mYaMnBPU6ZxyCbsQN1xiMpHoooqkT6KKKKEIrshmKm4rrooXCJW/dGe/f0uEYeRv9YjX6sk6yqo9n9tQNO8eVNv+k/GvMOytpPBIroxVlIII0II1BFbtsneBcfh/pCWEqWGIQcieEqj3WPHuNewVTXzX0m7zPwfb4eCkb5btptKHKLDEoD1J98cTET381Ppzrz7jsE0TlWBBBIIOhre/phGt7c7/AKUk9M0UXWRNouKZb4lBawP2GbukZdWX9a44Lxs29NYkfn+1mNFc2qbs/ZDzHs6KOLNoo/U+A1rwSBkq/a1zyGtElQ0jJIAFyeAGpPlTJs3dwL2p9Tyj/wD6Ef8ASPW3Cp2AwKQjsC7c3PteIX3R8/Gom0duKmi2ZvkPPvPhSb67nndpe9aa22VStmdvfGB/H68/Aean43aCxrdzbSygC3Dko5D5Uq7S2q0x10Xko4eveajz4lnYliSa6akpUAzJyUltHa9S6HZ0+7T5c/H6aJ16Hsd1e1YRewkWSM+N0JH95RTlvK30bahk5CRJdOYNifXjWa7iy5dpYM/+YhHxcD860/pKW2MH/DT8x+VaDZID6xpu0c0grL3uKYcNQQVDnwuJYTpHhpRHNKJAGRsy2YstraA62PHSoG3ln63NiEyOyrpbLcL2QbXOvZpuw2xsUkYkkeTESHVYzOyRJzBkOYFv2QP1pX3mixAlDYlgzsDlylSqgHgANFFz561zZF6yreCmw0yBIkE7xMAd0EycNbJgAxIleLyiW0S472eECBknMeJjKhbJnyTxMPsyIf7wr0Xso9lh3N/n8K81obEHxBr0hsc+16fnT23x3qZ8fkotmnDh4KyooorNq1ULavseo/OvPe8yWxmIH++k+bE/nXofaS3jPp+NYFvvFlx8/iwb+0qmr/YTv3nDp8wq3aI7gPVG6MYMzkKryJDI8KsLhnUDLpzNrm1X+zuvh+h4dF7UmebEqVXVS4FnB4LYn4UkYYOXXq82e/Zy3zX5WtremjBbuHOzYudhIY2YxK+ad0VbsGN9FsLW/Codv0KYqGrWqDdIw0guJIDgIAPsgu3jpBAk8u2FRxbusaZnXAGSOPPEeCjbpsi7UTIex1sqofC0gT5WpS6Yo7bVm8ViPxQfpV5snGIuMikQZIxMjKCb5VziwJ8FNdHTvgSmOjk5SQgeqMVPytXNqsINImfYGuuOfXmvdmQQ+P5FZpRRRVOnkUUUUIRRRXKrehC+4oyxAFbV0cbttg4Ove4llQiNO5G0LuOeYeyD+13VS9FnR/1rDEzreNT2FPCRh3/cXn36LzrS949oxYWJ5pzdRpl4GV7aRjuHvHkNK9BV9w5zxDPf8/olzbO2E2fCJ2sZmBOGQ6/85x7oPsjmdeFYnjsbJiZSxzSO5J5lmJ1PmaYNtSz46dp8Q2QMbgW7VuQRfsqBoL2HnX3h41jFoxlFtT9pv2m7vAWFQVa7W+Kt9kbCe5ogbreZ/Mn04Sq7AbvKus2p9xTp/XYfgPjVniMWqKMxCqNAALAeCgVWY7bironaPfyH61Rz4lnN2JJpfs31svwFojd2mzhuW43n8/v8h71P2htxnuF7K/M+Z/Kqu9Fq4ptrAwQFnri5q3D9+qZP5oiiiivSXV3uRHm2jgx/5iH5SKfyrUekw/64P+Gv5/rSJ0SYLrNq4fS4TPIf6iMR/etTrvmTNtFkXjmSJfkPxNW+x4FxvHQAlJX2aUDiQuk7kzHhJh38pQfxFRt4djDDCBcoEjRs0hU5gTnstuVsvdUuXcKW56poZspIOVgCCDYgg8Dp31XbcMoaOKVBG0MYjA5kXLAnUjW/KmrO5fcXFLs7ltRoJJa0bjo3SBI3iSJI4aweCWrUxTpu3qZaeBJka+HzVco19a9I7HHten51522bDnmjX3nRfiwr0ZspdGPj/n8ak2+c0x4/Jd2aMOPgp9FFFZpWq6sUl0YeBrEOk7C5cUj20eMfFSVP5VuhrLelbZl4VcDWKQg/svp+IX41Z7JqdndNnjj880peM3qJ6ZWZ4TFtE6uhsym6njY0w4De2VpL/RoJZDcFljKyNcWNyveNOFLFOm7+JxMyEgGPDxgBlw6BZJiABlVuOY6XYEW/C22/ToNpdtVpNdiJLi2AeGMmTwHokNnueX7jXEcYAn44Hil/eDANHID1Bwyut0Qtmtl0Y34jUjQ1bdLWF+lbLw2MUaplz+AkGVvhItdG8uEmJM2JaJX7KxwZ8zKCeFhxA4k8Se6rncsrjMFicDIeIYqT3PxP9WSx9arXE3Oz2VJBLMEglwzwkkl0Ykyc8SnGAUrhzdA7ScfDTisEoqRtDAtDK8TizoxRh3EGxqPVQnkUUUUIRTx0cbiNjZrtcQoRnYcTfgi/fa3oLngKW9n7FdiC31aadpr8O9V4t/nWtDfftoYVw+BUwRKLZzYzOT7Tk8EZtOFyAAAajdVa3VM0rCvcwGCG8zj88lq209t4XZ8So7rGQoARO0yqOARePPQnmSx7qyHenes4ubOFyovZiUnMUHhyDE6luJPOlnG7TAJaRizHU3OZj5/404dHW48W18PKzTSQvHKFITKboVBF76gk5hfhpzqBz31NMBW4oWVlBqd944fbT3+SVOvLSCONWllY2VEBd2PpS9jNou5IPZHuj8++vT2y91sHsjCzPAnbSN2eVzmkbKpaxb7IuB2RYV5t3X3efHYpIUNsxzO3HIo1Zj3+A5kgUMFNgLjw4pS72jXuO7o08B8+ahYDZU07ZYYnlbuRSxHnYaVztHY02HIWaKSInUB1K38r8a1nebfaLY4XBYGJCygGQvcgEj7drF5CNSb6XHozbAeLb+zHEiBXuyEDXq5ALo6E62NwfK4pdt3WcQ8U+4eM58YSRpNEicrMtwOjUbQild5DEFKLGcucMzXuCLg2AA4d4pQ27sz6PPJFcN1bslxwOViLi/I2r0huds9MJg4VWxygyOfvAGSU+QMSxj9m/OvN+3MSXmdjxJJPqb1aJBjiXCeqr6KK5UXNq4p1rPQRszKcVi29lEEQPn9Y/wAAij+tRs7H5sd17I8gDtKwQZm04G3cCRTC+E/0ZsaPD8JpRd9dcz9qT4DKnpVDsDZOLI67DGxvlOV1DW72U8Vv391XNq1lOzq1Kjg3eG4C47ozrnMeuiQrkurMa0ExnAlR4tpKYJI2uJJp0kkbgoUEsbnj7bV8by41ZsVK6G6XCoeRCKFBHhoaatoYmOSXEpPAjph48zTAGORmCrfhoczE28udIQ8ePOmdi9lcVTXDCxwGhII74bEEZ9lgwQIB6qC936bNwkEE9QcEz6kq93IwvWY6EclYufJAT+Nq3zZqWjHjc/5+FZD0WbPvJLLb2VEa+bG7fID41s0SWAHcLUttqrv3O6OAA+fzTFgzdpTzX3RRRVMnkUvb2bKE0TxnhIhXyI9k/Gx9KYa6MbBmQjnxFemuLSHDULhAIgrzJJGVJUixBII7iND+FTIdryxQkCRxHm7MasV6xzbS47WWwBOvDxNMPSFsIx4oSKOzP8n0DD1uD6mkfF44GYe4l1X53bzJ19fCtZe3lCpQpb8d8jUA7vM54jQe9VtjZVXVKhZPcBOOPIeakBeJOrMbseFyf88Ksdg7XOGnSUa5T2h7ynRh8Pnaq4SL76f2hXDYiMcZAf2QWP5D506+5s20uzc9u7ERI0SzLS8fU3hTdPgVd9M+6wbJtGDtRyBRKRw1H1cnkw7J8QO+sqigZjZQWPcBc1pke/rx4V8KsayRtmB64ZrK3FQoIAF9dSbGlc4jKLaIvcLKPXv9awNaoxryGHeHArXUNm1ntBqd31+GPVVsGwj/ADjBPAdpvgNB6n0qyggSP2F195u03pyHoPWoh2it7LqflWo7E3Oiw8SnEKJMQ4DlT7MIOqrbm50Jve2g76iipU6L1Xudn7Pbvu75Hn9vikzZuw58SbxozDm50X1Y/wCNM2O6KZMqiPFQE27ZzFRfuXskkDv0v3CmtcTYWGgHADQDyrn6YalZbtb1WXuf6trVpa0brehz5n6Qs/PQvN/4+G/en+GpGA6K8ZASYcZFESLEx4hkJHcbAXFPH0s0fTDU26qv+8/k/ZfL7LeDYpwudWlkVoy5YlS88puxY8R2+PhUXo93J/0cmIkkZHYj2kbMoRFzEXtxLcfIVcbxDLHh175U/wDxoz/ioqwxqW2TM/MxSfMkfnWfpsfcUHT/AJP9FqXXAp3Ip/xZPnosuPRXNiZTPPiIFMp61rM7sM/atYLyva1+Vaj0b7vQ4JJI4mdr5GdmsATqOyovlFu8kmqM4qrzd7FBUkcmwuL+Si5/Gre5e2hSLlR2F866uQwdSqnG48pgsYw4IuLA8C87Rrb+0a854prsfOtm3jxhXY8rk266WMW8zJiG/wCtKxVzrU3DKetTvS4dfiflC+a0Pof3Q+k4n6TIPqMOQ2vBpOKDyX2j5KOdKe6+7UuOxCwRDU6sx9lFHtM3gPmbDnWzbx42LZ+ETAYXQhbOfta+0W++x1PhpU9vQdXqCmzU/kpmpUFNpc5UO+m3fpOJJB+rTsp4958yaoFNuGlxY20v4eVFcVv6VBlKmKQ0Czb6he4vOqs8dvJiJohFJJdBbSwBbL7OYjU2tVZRV1ujsX6TikQjsKc8n7K8vU2HrUTKVvZUnGm0NbkmBC9l1Su4Bxk6LU+jvYvU4aIEWZvrn829kei5R6U71C2ZBZb8219OVTawVWoary92pMrRsaGNDRwRRRRUa9IooooQlTfHYAnjZBYEkPGT9l11HoeB8DXnfG7MdHZSpuCQRzBB1Br1diYA6kfDwrI+kndUgnEouo0mA+Af8j6Hvp+0p0bgihXMDgRwPLz+Piufqq1pNWjB5g8f9LJRhX901awbo4hoDNlAQagE9plHtMqjUqtxc+NSsBMqSIzoJFDAsh0zDmKaJcVJLMMjo5X66Ge6oIIie2ky8kAFsp5jmDRtHZjLR7QzI1LnHGOAiM8TnDZLQ4ggS0Nt164OgOkAZ8cz/vUhIkezRzJPlp/jT7uxFgsZhjgZ4Y0c+w6gKzkcGDcRKO7g3dxFUm3NmBZXEOZ0RI5HbLYLnAYkgAZF7QsOV7cqqQbVfUbKzu7YGi3dkA9RPPj71S1r26ZVPbOLvh5cPcqbe7cufZs1nGaMk9VKB2XHcfde3FT8xTGOmaVtXw2EdrAFjCSTYAC5zdwpt2NvnHNEcNtBRJGwtnYXB7us53HvjX8aWN7uhmRAZsAeviPaEdwZAPuHhKPLXzrOXNrUtnbrx58D4J1rqdw2Qun+WNv6Jg/3P/qo/ljb+iYP9yf4qzmaBkYqylWBsQwIIPcQdRXXSq7+mprSv5Y2/omD/c/+qp+wek58TiYYPouEHWypHcQ2IDMASO1xAJrJxW/7sdKWyI8LDJKETFLGiOFw5MmZFCkhwtrG1x2udeXE8F0W1NWPSbtCfDyYX6PhDirLMzAwvMq3yKL5eBtm+dWG7u1jj9jOMiJKVniMYXKqOpaylTqv2dPGqDGf/ETgxpHBiH8TkT/uNKUfTGke0Jpo43OGxAjaSM2DrIqBS62NidLHhfTupNweynuU26JoNaX77jrhdUPSvK7iNcFhTISFCiA5i17Wtm43pu383mGCwKowjE8wylIxZBw60gA+z9njreqPF9Kuzo3aeDCl8SwPaMaRm595rk+ZAuazHb+3psbOZZTdm0AHBRyVByFQxVu3t7Ru61uYOpPDyHquspU7cHcMk48ArrevpAkxsSRGOGKNGLhYUyAkgLc6m+gAqo3a3Ynx0wigW54sx0RB7znkPmeV6bN0Oh/EYm0mJvhoOPaH1rD7qn2B95vgaesZvHhtnw/RtnooI9pxrrwzM3F38eHdV3QoVK7tymJP5qlXOZRbJwF9pHh9iYXqILPiXF3c+0x95u5R9lfXW+qHPiGdizEszG5J51xiJ2dizksxNyTxNTdlbPVxJJIWEUKh3yAF2zMEVVvoLseJ0Fa+3t6WzqJe7J4nXoAB4qmq1X3Lw0afmSvmLZDNEH5u4SJACWlP2yo7l7+F9Kg024LaavG91aKJQMPFiSFaSASC+V8trqcrdoC4B43pf2rikZgsS5YoxkQ2sz63Lv4sdQOQtUFjfXVW4dTq04Ez0A4Z5+zjWS44aGz7r0KTaYcx33P5PTTjKg1sXR3ux1MILC0ktnk71X7K/O58T4UmbgbsdfL10g+qjPZB+244DxA4n0FbZgsNkXXidTSm2r2f/nZ5/IKewoR+4fJSAK5oorNq1RRRRQhFFFFCEVB2lgQ4JsCbWIPBhzBqdRQhYHvpukcK+eMEwMdP92fcPh3H040vwYohTGWYRMytIot2svf32vwva9q9D7Y2QsqsCoZWFnU8GH61i29u5r4Vi6XeAnQ8Sl/sv+Tc/OtXYXzLlgoV/a4E8Y0/7A59VT3Nu6k7tKen56KbtDasUiSSLGXjafJHGxK9dJlBMk1tcirYJH/kU+0NmdYU6qPJMesEsAJ7HV2OYZjdVIPAm1+BN6hbO2q0V1srxsQXjdQytbzByta4vTPhNoQzqxdiodTJjWAIEUKG0WEgvq2c2BI438dKv9FX2U6aPszqXEjQABzdOZ5khoaRMBjtmXYh+vKB4yD+cZHFJQq22JvPPhT9W3Z4lG1Q+nI+ItTBtnZ6YqTrcvV54MPHDGlu1NIpbLe3sIhux7hS9tHYDR5mjdJ4w2TPGb2N7AMvtKSR4g8iau6O07W6aKdUgOOrSZE8p0n8GiRfbVqJ3mTHNM+I25s3aKhcdAEfgH1uP2ZF7QHgRaqPaPQbHKM+CxalTwWSzD+2n5rS/Xbh8S6G6MyHvUkH5VDX2HTdmk6OhyPr8VLT2g4YeJUDHdD+0oybQiUDnG6Nf0JB+VU024+PXjg8T6ROfwFaDhd+cYn88WH3wH/EXqenSXihyiP9T9DVa7YlyNIPn9Qmhf0jrKy6PcnHNwweJ/cyD8Vq1wXRLtKT/wC3KDvkdE+RN/lT43SZijyiH9U/maiYnf3GP/O5B9xQv+NcbsW5OsDz+i6b+kNJUfZnQQVGbGYpEXmIhf4u9gPgaYsJJsrZn/00QlmF+2e239s6L/VFJeK2hJKbySO5+8Saj1Y0dhNGarp6DH56JWptAn2B71f7d30nxNwTkj9xef7R4mqGu1sI4TrMpyZsma2ma17edtasMRgupjgxMLMQ3EkC8cqG5XutaxHeL1atdQtwKdOBJgeMTBOc+KTIqVCXO4Z8ui7tn7vrnjXFOYRLfINOs19hnU+whOlzxNvMM+Bm6tWi62AywK0YWcdUzx8WgnVtGX7SupNvI6w9o46OeEzXjw6zH/XTYvPIwylUhDa9WwXMAthxubUr7X2u2IK5tRGuRCwBkKg3USsNHYDS/wCNZ4MuNovLXPLY1G6IaQeZEmdMOyIdgEBWJdStmyBPnk/nh0Xbj9th4uqhhWCIuJHAdpGdgCFzMwFlUE2Xv1vXbuzu2+Mlyi6xrYyP7o7h3seQ9aN292ZMZJZezGp7bkaL4Dvbwra93d3Y4I1RFyouoHNjzZjzJp+7u6diw0aOXnmSSOpJJJPL6KChQdcO336e5SNhbIWJFCrlRRZF7h3nx/8AeriiismSSZKugIRRRRXEIooooQiiiihCKKKKEIqvx+yw4OgNxZgbWYcwRVhRQhYzvV0cMpaTDAkcWiPtD/h94+7x7r0hMljYixHEHiP0NencRhFca8eR5ilDebcSLEXLrZ+UqaN/WH2h5/GtDZbZLBuV8jnx8+f5qq2vYh3ep4PJZxsnewZh15ZSkBgw8kag9QW0MhQntuRlFweA4VZbJxF55MSwSf6NGSJMNH9ZI8vZRnWwGdFLE6C19aqNt7i4jD3YL1sY+0mpH7S8R8x41RYfFPGwZGZHHBlJVh6jhTb9nUK7S+1cBIjAEayeonPMSZiUuLmpTIFYTH55/mU4YW2Md8yfTFhjL5li6jEOxuiROw0Y37V9eHE8KgY3dLVSokhvFiJnSaxeNYLXOliVYkAEgVVYreCaRJUds3XNG0jEAM3VAhAbWFtb8Lk61ZS7zrIJcwZGeDD4QH2uwjgyljxJK/pSz7e9tiDTJjSBBAwBMQBqZw0YbnClFShVEOifd9+HPio2L3RnjmWEgZni65Tey5QpZtTzUKbjy7664N08U8QlWIlWXOozKHZeOZUJzsviBV428UUpxjtJZgMQcKTcZxMmRkHME5VIHialJgYZsYuJaeLqHWJVf6R1MsBCquTKO3mvcW0FiTe1Ddq3jR+5TiGzJGp1gZGSCPAhwyYXDaUT7Lpz+H85hJ+ytjy4lisShiqlzdlQAAgEksQOJFS23XlBZQYmdUMhRJUdioNjlCk3I42ve1d26UyLNKHaMK0MyDrmyxsSLorkn2SQKmYdoY8VDLLLhFSPMxXB5jfILqDYG5YkLe/C9N3F9ctrFjAAN2RgkkwTGCOIjA4qKlb0ywEzMwo8W7kcbSmeRisEUUkixAB88pAWIFrgEXF2tYXqw2A+FLSiAMjmISRvPGk7RMhvKqgaSXTUHLeosm80JfrepuZ0KYyC5EbG+jxPclWuAbW0NQsTvJlaL6LH9HWEu6XbrXZnADNIxFjoLAWtx41A6lfXNMtqSHEDkGiBmRx72nNp11CkD6FJwLYgeZ6enqraOdXWdZDN1GJUFcRiQF+vjBZXFtFQqMtuNtKr8Nt5MKjRw5cSr2Z+uj+qV1IyPEpOZiBm1awPZ7qpsbtCSZs8sjyN3uSbeA5KPAWFWWxt0cRibFEKp779lfTm3pTDLEUWzcPhuO6IDZGhmAZiPZ3dNFGa5eYptk8+P098qtx+PkmcySuXc8Wa3DkABoqjkBpTPuxuBJPaSe8cXED7b+Q+yPE+lOe7HR3FCQxHWyD7bjsr+wv56nyp5w2BCa8T3n8qSutrhreytRA5/QKejZEnfq5PL6qBsjYSRIqhAiL7KDh5nvNXFFFZ4kkyVaAQiiiiuIRRRRQhFFFFCEUUUUIRRRRQhFFFFCEVxauaKEKLPs9W19k94pb21uJDPcvErH307D+pHH1vTdRXtlR1M7zDB6Ly5ocIIlY5tLoqIv1M1vuyr/3D9KX8XuFjI/5rOO+Ng36H5V6BdAeIB866H2ch5W8tKtaW2blmpDvEfSEo+xpO0wvN8+ypkNnikXzRv0qM0ZHEH1FelDsocmYV1nY/3vl/jTg2+7jT9fslzs4cHei83gHleu+LZ8r+zHI3kjH8q9EjY/3vl/jX2uyhzZjXTt88Kfr9kDZo4u9Fg+F3IxknCFlHe5CD5m9X2z+itzbrpVXvWMFj8TYfI1r6bNQcr+ZrvSIDgAPKk6u2rl/sw3wH1lTssaTdcpL2L0dwQ2IiDMPty9o+g4D0FNUGzFHHtH5fCptFVVSq+qZeZPVONY1ghohcAVzRRUa9IooooQiiiihCKKKKEIooooQiiiihCKKKKEIooooQiiiihCKKKKEIooooQiiiihCKKKKEIooooQiiiihCKKKKEIooooQiiiihCKKKKEIooo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2" name="AutoShape 4" descr="data:image/jpeg;base64,/9j/4AAQSkZJRgABAQAAAQABAAD/2wCEAAkGBhQSERUUExQVFBQWFxcVFRgWGBcWFxYfGBgYGBcaFhweHCYeGBkjGRQYHy8gJScpLC4sHB4xNTAqNiYrLCkBCQoKDgwOGg8PGjUiHiUsLCw0LC0tKiksLy8tNC0sKiwqMCosLCktLCwsLSosLDQsMCo1Ky0sLCopLCkqLCwtLP/AABEIAOEA4QMBIgACEQEDEQH/xAAcAAACAwADAQAAAAAAAAAAAAAABgQFBwEDCAL/xABPEAACAQIDBAcEBwMICAQHAAABAgMAEQQSIQUGMUEHEyJRYXGBMlKRoRQjQmKxwdFyk9IXQ1SCkqLh8BUkM2Nzg7LCU2Ti8QgWNESjw9P/xAAaAQACAwEBAAAAAAAAAAAAAAAABAMFBgEC/8QANxEAAQMDAQUFBwMEAwEAAAAAAQACEQMEITEFEkFRYRMicYGhMpGxwdHh8BQjUgYVQvFygpIk/9oADAMBAAIRAxEAPwDcaKKKEIooooQiiiihCKKKKEIorqmxSpxPpzqp2jvIkS5mZI173IF/Ic/nXQCTAXCY1V3XW86jiwHrWb7V6VIFuE6yY+HYT4nX5Ut4vpRnP+zjjQeN3P5D5VY0tl3VTO7Hjj7pZ93RbxnwWzNtFBzv5A18HaqePwrB5t+sa388V/ZVF/Kokm9GLbjiJv7ZH4U63YVbi4ev0UB2jT4Ar0H/AKVTx+H+Nfa7SQ87eYNeeE3mxQ4Yib94x/E1Ki33xq/z7H9oK34ig7CrcHD1+i4Nos4gr0EmKU8GHxrtrC8L0nYlfbSKQc9Cp+IP5Uw7M6VojpIskR7wRIvrwPypSrsm6p53Z8M/dTsvKLuMeK1Oil7ZW9kcwvG6Sj7psw814j4VdQY1X4HXuPGq1zS0w4QU0CCJC76K4vXNeV1FFFFCEUUUUIRRRRQhFFFFCEUUUUIRRRRQhFFFRsXjQmnFu79aELulmCi5NqoNub1xwLmkcRry5u37IGp/zrSfvb0jCMlISJJeBbjGngPePy8+FZpjcc8zl5GLseJY3Pl4Dwq7stkPrQ+p3W+p+iQr3rafdbk+ib9t9Jkrkrh16tffazSHx7l+dJ2JxTyMWkZnY82JJ+ddYFWux9hdckkjSpFFFbrGbMxAPCyqLmtFuW1hT343Rz1OcDmTJVWXVbh0aqpr6SMngCbC5sCbAcSe4eNMGM2Th44o8TDK00azCORZEyE27Wgv7JA4Hvpn2Www21MSIVXJNhmkhS1lN1Dqthyuji3caUrbYpNYXMBMBxzLctiQZEgwZ00UrLJxME8uuswfRZ7HgZGjaUKTGhVWbkpbRQfE1YbL3VxGIjMiKojBy55HWNSe4FiLnypnhwcb4HGvh9IJokmVTxhkhbO0R8LcD3VC2/B1uG2aQrvh0iKydWMxV8wz6cA5ANifHxqIbW7R24yAd7dzw7u9BEjvSCPJe/0m6JOcTjxj3cUtbU2TLhpDHMhRwAbGxuDwII0I8qjQwszBVUsx4BQST5AammTfbA9UML252DQkhZypaIBhZAFGmh4a1L3EgSD/AFqeXqo5C2FjsCXLOBdlI9jKPtHxppu0B+k/UanIETkyRA1PBRG2/e7P8hKEsRUlWBVhoQwII8wdRXxTTv8AwSidWkTIoXqI8755ZBB2etkPPNcdryqv3b2EMS0hdzHFDGZZGVS7WHJVGpNT0b1j7cXDjA6Z+CjfQcKvZjVVEchUgqSCOBBsR5GmvY3SNPFYS/Xp46SDybn6/Gq7bOwEjhTEQS9dA7GO5Uo6OBmyup8Nbj9Ko69FtC8ZkSNMiCD8QVwOqUHYMLd93d9IsQPq3zEcUbSRfTmPEXFNEGJVxofTmK8xxTFGDKSrA3BBII8jWgbq9JJBVMSbHgsw/wD2D/uHqOdZ682M+nL6ORy4/dWlC+Du6/B9FsNFQcDtIOBci54EcG8RU6qBWKKKKKEIooooQiiiihCKKKKEIooqNjcVkGntHh+tCF14/HhAQCL2uSeCjvNZBvlv6ZS0WHYhNQ8g4yd4XuTx4nyo393yMrNBC3YBtK4/nD7oPuD5nwpHrU7M2YABWrDPAfMqou7snuM965qVFsqVoXmCHqkIDPwAJIAA7zcjhXfh9lusaYp4usw/WZWAbjYi6tbVL8Af8Lu28Yw5SPFuzTYSyrhMJGvVor27QlI0WxB19o8B42F1f9m5rWZkxOuRq3H+R6wBqlaNvvgl2Mfh8FC2bssrhYpsGIkzBuvxE7C8BWwYAHsqDfQ2J4d9Vu68sSY0w5+ugmHVM7KVVywvcg8s1x4g3ruwEn0GN4cdETBikMghVh1qMhBRrE3S/DMddAeRFQsRtGbHWw+Gw6xwqwZYohwOoDyyHUmxOpsPOqQWZqdsHGWPnvkjSZBLjJJYcNAgYninu1DdyMEcPtyPEld77bBGIw2LVFRc6xCKMDq5EYgZQNbHvJ4edQm3qcNhpFUCSCMxlmOYPyGgtoATz51fYTo9igTrMdOsajUqpCjyLnif2R61DxHSRsnBaYWDrnAtmC8fN3ux9Kgd/b6OGtL+Y0bJaWuPPvA51nB1ypQLh+SY9TrI6Y4Kn2VHi8jrAs2SQZXyISrDXwIGhIvxsastmbB2nECIVmiB4gOqeti3HxtVPtDp5xTf7KGKMfezOfxA+VVEvTJtI8JUX9mJPzBrlTaYdvftNzEyJmNJ5xwXW2kR3zjyTTit0doNbPFI9r2u6uRmOZrdq+p1NcYZsbhUZDA/Vk5issBkQEfaFwQD437qVY+mLaQ/nlPnFH+lWmB6dsYn+0jgkHgGjPxBt8q6dqb7OzfSaW8ojqj9GA7ea4zz1Xdtrbj4pkeUL1ipkLDTMAbgkcARc8KtN3GsithpBFjEc3DtlWWMj2QD2Sb8q7cN0t7OxVlxmFMZ97KJFHqAHFWP/wAlYTGIZMBiVYc1LdYo8/tp6g1OLy2qUBbt/bAP/JvUEcWmdMdCIURt6ranae16HxHVQdu7OM+ISHDgB2USYiONrwRyagtpopsTf076+9oYDCx4GdUXPLE8adebjNIzdtUHuqot4351VYzD4zAq0RzRI5Fylsr291xw8QCD31ZjHvj8PBhQxfEtPdiVt2FRrMzDRrd/Go30LykKW7UBotcJc0mYmS52D3QAWgTgRJcdOtfReXy2HkHB9wA68dPcldMI5RpApKKQGYDRSeFzyrqp9xGLjjjMWBnT/Vc5mSQALiQB9YwY6OB2hl08OApabZT4rrZsNhykSAFlBLAG3ay6eN8o4AVbWe1XVnONVm4ycEmDHDeBiN7VsSOGoynWtAwANMnl8YjlxlTt0t9HwpEcl3gJ4c4/FPDvX862jZG2FlVSGDKwujDgw/WvOFM25u9pwr5HJMDHtDiUPvr+Y5+dc2nswVQatId7iOf3+K92l2Wdx+nwW/UVX7Lx4cDUG4upGoYcQR31YVkFdIooooQiiiihCKKKKEL4mlCgk8qzDpG3tMamFD9bIO2R/NoeQ7i34X7xThvXtxYIndvZjHD3mOir8fzrBMdjWmkaRzd3JZj593gOFXeyLLtn9q8d1vqfskL2v2bd0aldNWex8NGskbYpHED3AYXANtL34lQeNtaNi7BbEZ2LpDDEAZJZPZW+ijvLE8BV9s5niikDo2L2cHKGQKRlItd4rnMoBNr8L8xerraN0Qw0qRl3GDDoP8T7O/oQCcqvtqOQ92nDiPMaxzUuIQYKYrnkSKUdpJV66CdDzVk1BseJBtz0NVku8H0F5I8HKksT5XXMM4hfkVvozgflfUVH23jFijOGjljxMDBZYnN88FybryysQOHcb2HCrTdfdeOOL6ZjbLEozor8LcQ7jmDyXnxNUNG2DKZr3by4HEGO/HsmIDg4aGSSIiS2ArB1Qud2dEARmf48xyIPD4SujYG5smKJxOLdkjbtlmP1kvjc+ytvtHlwFtaj7x9LMGDU4fZsaG2hkt2Ae8c5G+8aVd/ekqXHuYoiY8MDoODSeL+HhXzB0Q45lDdWouAwvLEDYi40z9xFJ3N2+uYOGjQDQKZjGUR156lKu19vT4p888rSN946DyHACoFPn8jmO9xf3sP8dH8jmO9xf3sP8dKL32zevuKQqKff5HMd7i/vYf46P5HMd7i/vYf46Eds3r7ikKin3+RzHe4v72H+Oj+RzHe4v72H+OhHbN6+4pCqRgcfJC4eJ2jccGQlSPUU6/yOY73F/ew/x0Hodx3uL+9h/jrqO2b19xV3ut0zZh1G0kEiNoZQoJ/5icG81sfA1e7b3JVkGJwD9ZGRmCq2Y274mGpt3cRWO7e2DLhJWimXI62uLg8QCNQSOBq03J38n2dJdCXhYjrIiey3ivuP4j1vTNtd1Ld0sPiOBRUpMrDP3TTsDZsc2IjilkEKM1ix5dwHIMToCdL077T2si5sNEW2fJgmaSAO1knAXXrfvsMxF7gg997RdrbIg2lh/puBILn200BYj2lYfZlH974UsT7RmxYggYBnQlEYj6wg2sjMT7K2PGtA9zb/AHas91uoMd0/yzhwjGeGkZVaAbeWRk6Hn06Lv2hhzjOtxUMKxrGqNOitc3N88ipxVL8e7Xxqipxi2pFsu6whMRjD2ZWN+qiGhMYtqzGwB+duFUW1WRmaWGApAzZRmN7NlzMosbZRc2HdUttfwO5Tcaf+Jxn/ANEH/jzGgwg2ge4Bzw13GZgf+QfPlxTT0cb1FWGGkbQm8J7jxKeR5eOnOtfwmIzrfnwNeamBU8MrA8rggitm3D3o+kwq5PbH1co+8PtevH41n7uvb3TjWt5H8gRBB5+fx8VfVdmXWzw1lxBB0cDIPTn9tNE7UVwK5pBQoooooQiurFTZVJ+FdtUm8m0RFGzN7Malz42Gg/L1roBJgLhMZWWdJu288ogU9mPtP4uw0v5Kf7xpLjjLEAC5JAAHEk8BX3isS0js7G7OxY+ZN6s929gtiXIWRY2WxBJ7RPLKAb3Fr3rdA0tnWm9UMNaMnOvlnVZ471zW7oklWuwY0aCfAYhvo0ryJLG0gIXOmmR78AeR8+YF7WLEYnZ0EjT4iMEQmDCRRsj3LOGzlQLECxuzC5BsfHpn2pCoMOOm+k5RYBsPKsq/syaafj30pwbNWfFdVhgwV3ypnAzAc2ew5AE+XjVFb1TfOdvgtZ7RJYd0xiWOcGkSNQQehVg9vYAbpl2kTnzAkeqvdx92xO5xE9uojJJzaB2HaN+WReJ5cB30ndJvSA2OlMURIw0Z7I/8Qj7bfkKa+lneNcHho9nYc5bqOsPML3H7zm5NY1VbeXRuam9w0A5BN0KIpNjjxX3C9mBrfdgbVTaGGWZbCaNVSdPBQFWRfukAA9x868/Vf7ob0SYLELLGeGhB9lgfaVhzUilAVDeWwrsgrbPoXhUnC7HDq7F0QIMzZgx05kWB0HPuqdszERYqFZ4P9m/LmjD2kbxHfzFjUyLDFWDLoRw/zzHK1e1nmWDWv74kJXefCA2ONwwP/M/hr5+lYP8Ap2F+Mn8NKXSruQYj9KgBETntqP5pz9n9g8VPpWWtKw5mvMlWVPZlB40E+f1XoD6Tg/6dhfi/8NH0jCf07C/F/wCGvP3Xt3mjr27zRvL3/aKPL4/VeiMNh4ZTlhxOHlbkqvZj5BgM3leh9nkEgixGhBFiPOvPmHx7oQQx0rdujrez6fAY5TeeEA5jxkS9u13spI15g+FAKUuNksaJakbpmw9sTG3v4eA/CML/ANlZzWq9NsPawx/3GX+xLIv4WrK68q9oeymTcbfSTZ2IDrdomsJo+TjvHc44g+nAmtS3y2NHLGuPwpzRuA75fHg47jfRhyI86witR6Gd7gsjYCY3imv1V+AcjtJ5OP7wHfTVrcut6ge3zHMcl6rUhVbulfGx9iS4l8kS5iNWJ0VR3seQpj25hYREkSYqEw4dcxRCXklkOjE27IJvYa2FyaqdubDfDYl4ULBGFwbkBozr2yPsi1iDppVfI4sET2R4aueF7d3ICn9uXW6KdZtSIyxoAOdN50yMZAx65DH9P7Jfe1XUy3uj23dOQ6n7+PVicRcsx4k3sO88hV1uFtn6NiVDHsS/Vv3XJ7LejH4E1UY/ZU0RBmikiB9nOrLfx1HyqNU2wtl7ts59XWoPcPrOfcmP6p2y24uWUaHsU/U8Y6AYHnwXpnZ8+ZNeI0P5VKpR3F2118ETk6suR/2l018+PrTdVHUYabix2owkmuDgCEUUUV4XpFZn0qbUy4fIDrLIB/VTU/MLWkYh7KT3A1ifSji74iOPkkd/Vzc/JRVlsul2l02eGfdp6wlbt+7RPuSXV+m74LYVFbLLJG80jHhGupQ2Go7KnXyqgpnw++QNxPh0bNGYS8f1cmQi2Xn+IrQbXN6GNNo2Y3pgjkQ3BwQCZI4wFV2fYyRVMac+edNOSjzbVnfBlperljLdVG0gvKptmuh4mwB4/Orvo+wqwxT42XRUVlUm3BRmkI/ur8aXNu7RiZIYsOHEUYdiHtmLOdb20NlFrjvq46SMT9C2NDhhYPLlVrfvJPixtVPUd2NoQGdn2jz3Y3e6MZGgJwTHNPUxv1hJ3t0DOuT16LIdv7XbFYiSd+MjFvIch6C1V9FFUqsEVyDXFFCE99Gm/bYKbK92gksJF/Bl+8vLv1HOvRGFyyIroQysAysODA8CP899ePla1a90QdInVkYWdrRsfq2J0jY8ieSMePcbHvr0Cl3MDTJ0+C2PFbNWRGR1DI4Kup4MDy8DzB5GvOHSNuM+BnIF2ie7RvbiPHuYcCP1r0z1wqn3n2FFjcO0MlgDqrcTG1tHHhyI5iukLhAGW6ryWa4q63o3ckwc7xSrZlNvA9xB5gjUGqWvCna4OEhFOfRVtXqdoQXNldxG3lJ2D/1UmV24ecowZSQRqCNCLcCKFx7d4Qtj6d8NljwrEWJEynS3BwfxY1i9WO09vT4gDrpZJMvDO7Na/G1zpwquoQxu6ip+yMFI8qmI5WUh8/AJY3DE8rGu7ZGwmm7TdiPm3M+CDmfkPlTQuSJMqgJGNT4+LHmf/YUtWringZKvdm7IqXh33d2mNT9ProPRMO8m9L4srmAVVUDTTMbdpieNibkDgPnXOxIWGGfEwAtOkqovZDGJSCetVbG7E2UEjTU24W+OjJcPjp545FJyRhoweBucjMR3gspHqTXXsXCzDF9THKYZMzJmFx7N9CBx4cKasbEVWPuKzhLIdBndgZMxJ05DHI6KTa+2WUWtsbEQw4JGpPT5k6+GtrgduyTYLGjFTGRAimMSNmYSlvqynMai2mnzpSNNI2LgwhmeeWcdYI2MaBe01zc5uXHUVR7bwHU4iWMcFchefZPaX+6RWr2Xe29Wu9lKROY3S1ogNBAmCTkE4GCFh7ujUaxrn8MayczE+7mnTop2lYyw34ZZV/6W/wC2tgRrgHv1rz9uFi8mOi7nzRn+sDb5gVvWznvGPDSqvbNLcuSRxAPy+SdsX71KOSk0UUVTp1RdotaM+Nh86wTfqbNj5vAqvwRfzvW8bW9j1H51583okzYzEH/euPgbflV/sJv7zj0+YVdtE/tgdVCwWBeZwkalmN7AW5C54+FXsG5L6mWWGIKpdwWDsqjiSF4D1qjwOOeFw8bZWHAi3qDfkaYsFvDDIJRPCImlTJJPAvIkEl177gai9ObYq7SpGbUDcjJA3ngznBMRHIOM8EtZstnYq6+MD89ypsDgkfFpErZ42mRA1rZlLAE2PC4vR087QLYuGLkkWb1dj+QFTdzIwdoQ21AdiCRa+VXKm3LgDS10yS32rKPdSJf7gP51X7Ycd+m0mYaMnBPU6ZxyCbsQN1xiMpHoooqkT6KKKKEIrshmKm4rrooXCJW/dGe/f0uEYeRv9YjX6sk6yqo9n9tQNO8eVNv+k/GvMOytpPBIroxVlIII0II1BFbtsneBcfh/pCWEqWGIQcieEqj3WPHuNewVTXzX0m7zPwfb4eCkb5btptKHKLDEoD1J98cTET381Ppzrz7jsE0TlWBBBIIOhre/phGt7c7/AKUk9M0UXWRNouKZb4lBawP2GbukZdWX9a44Lxs29NYkfn+1mNFc2qbs/ZDzHs6KOLNoo/U+A1rwSBkq/a1zyGtElQ0jJIAFyeAGpPlTJs3dwL2p9Tyj/wD6Ef8ASPW3Cp2AwKQjsC7c3PteIX3R8/Gom0duKmi2ZvkPPvPhSb67nndpe9aa22VStmdvfGB/H68/Aean43aCxrdzbSygC3Dko5D5Uq7S2q0x10Xko4eveajz4lnYliSa6akpUAzJyUltHa9S6HZ0+7T5c/H6aJ16Hsd1e1YRewkWSM+N0JH95RTlvK30bahk5CRJdOYNifXjWa7iy5dpYM/+YhHxcD860/pKW2MH/DT8x+VaDZID6xpu0c0grL3uKYcNQQVDnwuJYTpHhpRHNKJAGRsy2YstraA62PHSoG3ln63NiEyOyrpbLcL2QbXOvZpuw2xsUkYkkeTESHVYzOyRJzBkOYFv2QP1pX3mixAlDYlgzsDlylSqgHgANFFz561zZF6yreCmw0yBIkE7xMAd0EycNbJgAxIleLyiW0S472eECBknMeJjKhbJnyTxMPsyIf7wr0Xso9lh3N/n8K81obEHxBr0hsc+16fnT23x3qZ8fkotmnDh4KyooorNq1ULavseo/OvPe8yWxmIH++k+bE/nXofaS3jPp+NYFvvFlx8/iwb+0qmr/YTv3nDp8wq3aI7gPVG6MYMzkKryJDI8KsLhnUDLpzNrm1X+zuvh+h4dF7UmebEqVXVS4FnB4LYn4UkYYOXXq82e/Zy3zX5WtremjBbuHOzYudhIY2YxK+ad0VbsGN9FsLW/Codv0KYqGrWqDdIw0guJIDgIAPsgu3jpBAk8u2FRxbusaZnXAGSOPPEeCjbpsi7UTIex1sqofC0gT5WpS6Yo7bVm8ViPxQfpV5snGIuMikQZIxMjKCb5VziwJ8FNdHTvgSmOjk5SQgeqMVPytXNqsINImfYGuuOfXmvdmQQ+P5FZpRRRVOnkUUUUIRRRXKrehC+4oyxAFbV0cbttg4Ove4llQiNO5G0LuOeYeyD+13VS9FnR/1rDEzreNT2FPCRh3/cXn36LzrS949oxYWJ5pzdRpl4GV7aRjuHvHkNK9BV9w5zxDPf8/olzbO2E2fCJ2sZmBOGQ6/85x7oPsjmdeFYnjsbJiZSxzSO5J5lmJ1PmaYNtSz46dp8Q2QMbgW7VuQRfsqBoL2HnX3h41jFoxlFtT9pv2m7vAWFQVa7W+Kt9kbCe5ogbreZ/Mn04Sq7AbvKus2p9xTp/XYfgPjVniMWqKMxCqNAALAeCgVWY7bironaPfyH61Rz4lnN2JJpfs31svwFojd2mzhuW43n8/v8h71P2htxnuF7K/M+Z/Kqu9Fq4ptrAwQFnri5q3D9+qZP5oiiiivSXV3uRHm2jgx/5iH5SKfyrUekw/64P+Gv5/rSJ0SYLrNq4fS4TPIf6iMR/etTrvmTNtFkXjmSJfkPxNW+x4FxvHQAlJX2aUDiQuk7kzHhJh38pQfxFRt4djDDCBcoEjRs0hU5gTnstuVsvdUuXcKW56poZspIOVgCCDYgg8Dp31XbcMoaOKVBG0MYjA5kXLAnUjW/KmrO5fcXFLs7ltRoJJa0bjo3SBI3iSJI4aweCWrUxTpu3qZaeBJka+HzVco19a9I7HHten51522bDnmjX3nRfiwr0ZspdGPj/n8ak2+c0x4/Jd2aMOPgp9FFFZpWq6sUl0YeBrEOk7C5cUj20eMfFSVP5VuhrLelbZl4VcDWKQg/svp+IX41Z7JqdndNnjj880peM3qJ6ZWZ4TFtE6uhsym6njY0w4De2VpL/RoJZDcFljKyNcWNyveNOFLFOm7+JxMyEgGPDxgBlw6BZJiABlVuOY6XYEW/C22/ToNpdtVpNdiJLi2AeGMmTwHokNnueX7jXEcYAn44Hil/eDANHID1Bwyut0Qtmtl0Y34jUjQ1bdLWF+lbLw2MUaplz+AkGVvhItdG8uEmJM2JaJX7KxwZ8zKCeFhxA4k8Se6rncsrjMFicDIeIYqT3PxP9WSx9arXE3Oz2VJBLMEglwzwkkl0Ykyc8SnGAUrhzdA7ScfDTisEoqRtDAtDK8TizoxRh3EGxqPVQnkUUUUIRTx0cbiNjZrtcQoRnYcTfgi/fa3oLngKW9n7FdiC31aadpr8O9V4t/nWtDfftoYVw+BUwRKLZzYzOT7Tk8EZtOFyAAAajdVa3VM0rCvcwGCG8zj88lq209t4XZ8So7rGQoARO0yqOARePPQnmSx7qyHenes4ubOFyovZiUnMUHhyDE6luJPOlnG7TAJaRizHU3OZj5/404dHW48W18PKzTSQvHKFITKboVBF76gk5hfhpzqBz31NMBW4oWVlBqd944fbT3+SVOvLSCONWllY2VEBd2PpS9jNou5IPZHuj8++vT2y91sHsjCzPAnbSN2eVzmkbKpaxb7IuB2RYV5t3X3efHYpIUNsxzO3HIo1Zj3+A5kgUMFNgLjw4pS72jXuO7o08B8+ahYDZU07ZYYnlbuRSxHnYaVztHY02HIWaKSInUB1K38r8a1nebfaLY4XBYGJCygGQvcgEj7drF5CNSb6XHozbAeLb+zHEiBXuyEDXq5ALo6E62NwfK4pdt3WcQ8U+4eM58YSRpNEicrMtwOjUbQild5DEFKLGcucMzXuCLg2AA4d4pQ27sz6PPJFcN1bslxwOViLi/I2r0huds9MJg4VWxygyOfvAGSU+QMSxj9m/OvN+3MSXmdjxJJPqb1aJBjiXCeqr6KK5UXNq4p1rPQRszKcVi29lEEQPn9Y/wAAij+tRs7H5sd17I8gDtKwQZm04G3cCRTC+E/0ZsaPD8JpRd9dcz9qT4DKnpVDsDZOLI67DGxvlOV1DW72U8Vv391XNq1lOzq1Kjg3eG4C47ozrnMeuiQrkurMa0ExnAlR4tpKYJI2uJJp0kkbgoUEsbnj7bV8by41ZsVK6G6XCoeRCKFBHhoaatoYmOSXEpPAjph48zTAGORmCrfhoczE28udIQ8ePOmdi9lcVTXDCxwGhII74bEEZ9lgwQIB6qC936bNwkEE9QcEz6kq93IwvWY6EclYufJAT+Nq3zZqWjHjc/5+FZD0WbPvJLLb2VEa+bG7fID41s0SWAHcLUttqrv3O6OAA+fzTFgzdpTzX3RRRVMnkUvb2bKE0TxnhIhXyI9k/Gx9KYa6MbBmQjnxFemuLSHDULhAIgrzJJGVJUixBII7iND+FTIdryxQkCRxHm7MasV6xzbS47WWwBOvDxNMPSFsIx4oSKOzP8n0DD1uD6mkfF44GYe4l1X53bzJ19fCtZe3lCpQpb8d8jUA7vM54jQe9VtjZVXVKhZPcBOOPIeakBeJOrMbseFyf88Ksdg7XOGnSUa5T2h7ynRh8Pnaq4SL76f2hXDYiMcZAf2QWP5D506+5s20uzc9u7ERI0SzLS8fU3hTdPgVd9M+6wbJtGDtRyBRKRw1H1cnkw7J8QO+sqigZjZQWPcBc1pke/rx4V8KsayRtmB64ZrK3FQoIAF9dSbGlc4jKLaIvcLKPXv9awNaoxryGHeHArXUNm1ntBqd31+GPVVsGwj/ADjBPAdpvgNB6n0qyggSP2F195u03pyHoPWoh2it7LqflWo7E3Oiw8SnEKJMQ4DlT7MIOqrbm50Jve2g76iipU6L1Xudn7Pbvu75Hn9vikzZuw58SbxozDm50X1Y/wCNM2O6KZMqiPFQE27ZzFRfuXskkDv0v3CmtcTYWGgHADQDyrn6YalZbtb1WXuf6trVpa0brehz5n6Qs/PQvN/4+G/en+GpGA6K8ZASYcZFESLEx4hkJHcbAXFPH0s0fTDU26qv+8/k/ZfL7LeDYpwudWlkVoy5YlS88puxY8R2+PhUXo93J/0cmIkkZHYj2kbMoRFzEXtxLcfIVcbxDLHh175U/wDxoz/ioqwxqW2TM/MxSfMkfnWfpsfcUHT/AJP9FqXXAp3Ip/xZPnosuPRXNiZTPPiIFMp61rM7sM/atYLyva1+Vaj0b7vQ4JJI4mdr5GdmsATqOyovlFu8kmqM4qrzd7FBUkcmwuL+Si5/Gre5e2hSLlR2F866uQwdSqnG48pgsYw4IuLA8C87Rrb+0a854prsfOtm3jxhXY8rk266WMW8zJiG/wCtKxVzrU3DKetTvS4dfiflC+a0Pof3Q+k4n6TIPqMOQ2vBpOKDyX2j5KOdKe6+7UuOxCwRDU6sx9lFHtM3gPmbDnWzbx42LZ+ETAYXQhbOfta+0W++x1PhpU9vQdXqCmzU/kpmpUFNpc5UO+m3fpOJJB+rTsp4958yaoFNuGlxY20v4eVFcVv6VBlKmKQ0Czb6he4vOqs8dvJiJohFJJdBbSwBbL7OYjU2tVZRV1ujsX6TikQjsKc8n7K8vU2HrUTKVvZUnGm0NbkmBC9l1Su4Bxk6LU+jvYvU4aIEWZvrn829kei5R6U71C2ZBZb8219OVTawVWoary92pMrRsaGNDRwRRRRUa9IooooQlTfHYAnjZBYEkPGT9l11HoeB8DXnfG7MdHZSpuCQRzBB1Br1diYA6kfDwrI+kndUgnEouo0mA+Af8j6Hvp+0p0bgihXMDgRwPLz+Piufqq1pNWjB5g8f9LJRhX901awbo4hoDNlAQagE9plHtMqjUqtxc+NSsBMqSIzoJFDAsh0zDmKaJcVJLMMjo5X66Ge6oIIie2ky8kAFsp5jmDRtHZjLR7QzI1LnHGOAiM8TnDZLQ4ggS0Nt164OgOkAZ8cz/vUhIkezRzJPlp/jT7uxFgsZhjgZ4Y0c+w6gKzkcGDcRKO7g3dxFUm3NmBZXEOZ0RI5HbLYLnAYkgAZF7QsOV7cqqQbVfUbKzu7YGi3dkA9RPPj71S1r26ZVPbOLvh5cPcqbe7cufZs1nGaMk9VKB2XHcfde3FT8xTGOmaVtXw2EdrAFjCSTYAC5zdwpt2NvnHNEcNtBRJGwtnYXB7us53HvjX8aWN7uhmRAZsAeviPaEdwZAPuHhKPLXzrOXNrUtnbrx58D4J1rqdw2Qun+WNv6Jg/3P/qo/ljb+iYP9yf4qzmaBkYqylWBsQwIIPcQdRXXSq7+mprSv5Y2/omD/c/+qp+wek58TiYYPouEHWypHcQ2IDMASO1xAJrJxW/7sdKWyI8LDJKETFLGiOFw5MmZFCkhwtrG1x2udeXE8F0W1NWPSbtCfDyYX6PhDirLMzAwvMq3yKL5eBtm+dWG7u1jj9jOMiJKVniMYXKqOpaylTqv2dPGqDGf/ETgxpHBiH8TkT/uNKUfTGke0Jpo43OGxAjaSM2DrIqBS62NidLHhfTupNweynuU26JoNaX77jrhdUPSvK7iNcFhTISFCiA5i17Wtm43pu383mGCwKowjE8wylIxZBw60gA+z9njreqPF9Kuzo3aeDCl8SwPaMaRm595rk+ZAuazHb+3psbOZZTdm0AHBRyVByFQxVu3t7Ru61uYOpPDyHquspU7cHcMk48ArrevpAkxsSRGOGKNGLhYUyAkgLc6m+gAqo3a3Ynx0wigW54sx0RB7znkPmeV6bN0Oh/EYm0mJvhoOPaH1rD7qn2B95vgaesZvHhtnw/RtnooI9pxrrwzM3F38eHdV3QoVK7tymJP5qlXOZRbJwF9pHh9iYXqILPiXF3c+0x95u5R9lfXW+qHPiGdizEszG5J51xiJ2dizksxNyTxNTdlbPVxJJIWEUKh3yAF2zMEVVvoLseJ0Fa+3t6WzqJe7J4nXoAB4qmq1X3Lw0afmSvmLZDNEH5u4SJACWlP2yo7l7+F9Kg024LaavG91aKJQMPFiSFaSASC+V8trqcrdoC4B43pf2rikZgsS5YoxkQ2sz63Lv4sdQOQtUFjfXVW4dTq04Ez0A4Z5+zjWS44aGz7r0KTaYcx33P5PTTjKg1sXR3ux1MILC0ktnk71X7K/O58T4UmbgbsdfL10g+qjPZB+244DxA4n0FbZgsNkXXidTSm2r2f/nZ5/IKewoR+4fJSAK5oorNq1RRRRQhFFFFCEVB2lgQ4JsCbWIPBhzBqdRQhYHvpukcK+eMEwMdP92fcPh3H040vwYohTGWYRMytIot2svf32vwva9q9D7Y2QsqsCoZWFnU8GH61i29u5r4Vi6XeAnQ8Sl/sv+Tc/OtXYXzLlgoV/a4E8Y0/7A59VT3Nu6k7tKen56KbtDasUiSSLGXjafJHGxK9dJlBMk1tcirYJH/kU+0NmdYU6qPJMesEsAJ7HV2OYZjdVIPAm1+BN6hbO2q0V1srxsQXjdQytbzByta4vTPhNoQzqxdiodTJjWAIEUKG0WEgvq2c2BI438dKv9FX2U6aPszqXEjQABzdOZ5khoaRMBjtmXYh+vKB4yD+cZHFJQq22JvPPhT9W3Z4lG1Q+nI+ItTBtnZ6YqTrcvV54MPHDGlu1NIpbLe3sIhux7hS9tHYDR5mjdJ4w2TPGb2N7AMvtKSR4g8iau6O07W6aKdUgOOrSZE8p0n8GiRfbVqJ3mTHNM+I25s3aKhcdAEfgH1uP2ZF7QHgRaqPaPQbHKM+CxalTwWSzD+2n5rS/Xbh8S6G6MyHvUkH5VDX2HTdmk6OhyPr8VLT2g4YeJUDHdD+0oybQiUDnG6Nf0JB+VU024+PXjg8T6ROfwFaDhd+cYn88WH3wH/EXqenSXihyiP9T9DVa7YlyNIPn9Qmhf0jrKy6PcnHNwweJ/cyD8Vq1wXRLtKT/wC3KDvkdE+RN/lT43SZijyiH9U/maiYnf3GP/O5B9xQv+NcbsW5OsDz+i6b+kNJUfZnQQVGbGYpEXmIhf4u9gPgaYsJJsrZn/00QlmF+2e239s6L/VFJeK2hJKbySO5+8Saj1Y0dhNGarp6DH56JWptAn2B71f7d30nxNwTkj9xef7R4mqGu1sI4TrMpyZsma2ma17edtasMRgupjgxMLMQ3EkC8cqG5XutaxHeL1atdQtwKdOBJgeMTBOc+KTIqVCXO4Z8ui7tn7vrnjXFOYRLfINOs19hnU+whOlzxNvMM+Bm6tWi62AywK0YWcdUzx8WgnVtGX7SupNvI6w9o46OeEzXjw6zH/XTYvPIwylUhDa9WwXMAthxubUr7X2u2IK5tRGuRCwBkKg3USsNHYDS/wCNZ4MuNovLXPLY1G6IaQeZEmdMOyIdgEBWJdStmyBPnk/nh0Xbj9th4uqhhWCIuJHAdpGdgCFzMwFlUE2Xv1vXbuzu2+Mlyi6xrYyP7o7h3seQ9aN292ZMZJZezGp7bkaL4Dvbwra93d3Y4I1RFyouoHNjzZjzJp+7u6diw0aOXnmSSOpJJJPL6KChQdcO336e5SNhbIWJFCrlRRZF7h3nx/8AeriiismSSZKugIRRRRXEIooooQiiiihCKKKKEIqvx+yw4OgNxZgbWYcwRVhRQhYzvV0cMpaTDAkcWiPtD/h94+7x7r0hMljYixHEHiP0NencRhFca8eR5ilDebcSLEXLrZ+UqaN/WH2h5/GtDZbZLBuV8jnx8+f5qq2vYh3ep4PJZxsnewZh15ZSkBgw8kag9QW0MhQntuRlFweA4VZbJxF55MSwSf6NGSJMNH9ZI8vZRnWwGdFLE6C19aqNt7i4jD3YL1sY+0mpH7S8R8x41RYfFPGwZGZHHBlJVh6jhTb9nUK7S+1cBIjAEayeonPMSZiUuLmpTIFYTH55/mU4YW2Md8yfTFhjL5li6jEOxuiROw0Y37V9eHE8KgY3dLVSokhvFiJnSaxeNYLXOliVYkAEgVVYreCaRJUds3XNG0jEAM3VAhAbWFtb8Lk61ZS7zrIJcwZGeDD4QH2uwjgyljxJK/pSz7e9tiDTJjSBBAwBMQBqZw0YbnClFShVEOifd9+HPio2L3RnjmWEgZni65Tey5QpZtTzUKbjy7664N08U8QlWIlWXOozKHZeOZUJzsviBV428UUpxjtJZgMQcKTcZxMmRkHME5VIHialJgYZsYuJaeLqHWJVf6R1MsBCquTKO3mvcW0FiTe1Ddq3jR+5TiGzJGp1gZGSCPAhwyYXDaUT7Lpz+H85hJ+ytjy4lisShiqlzdlQAAgEksQOJFS23XlBZQYmdUMhRJUdioNjlCk3I42ve1d26UyLNKHaMK0MyDrmyxsSLorkn2SQKmYdoY8VDLLLhFSPMxXB5jfILqDYG5YkLe/C9N3F9ctrFjAAN2RgkkwTGCOIjA4qKlb0ywEzMwo8W7kcbSmeRisEUUkixAB88pAWIFrgEXF2tYXqw2A+FLSiAMjmISRvPGk7RMhvKqgaSXTUHLeosm80JfrepuZ0KYyC5EbG+jxPclWuAbW0NQsTvJlaL6LH9HWEu6XbrXZnADNIxFjoLAWtx41A6lfXNMtqSHEDkGiBmRx72nNp11CkD6FJwLYgeZ6enqraOdXWdZDN1GJUFcRiQF+vjBZXFtFQqMtuNtKr8Nt5MKjRw5cSr2Z+uj+qV1IyPEpOZiBm1awPZ7qpsbtCSZs8sjyN3uSbeA5KPAWFWWxt0cRibFEKp779lfTm3pTDLEUWzcPhuO6IDZGhmAZiPZ3dNFGa5eYptk8+P098qtx+PkmcySuXc8Wa3DkABoqjkBpTPuxuBJPaSe8cXED7b+Q+yPE+lOe7HR3FCQxHWyD7bjsr+wv56nyp5w2BCa8T3n8qSutrhreytRA5/QKejZEnfq5PL6qBsjYSRIqhAiL7KDh5nvNXFFFZ4kkyVaAQiiiiuIRRRRQhFFFFCEUUUUIRRRRQhFFFFCEVxauaKEKLPs9W19k94pb21uJDPcvErH307D+pHH1vTdRXtlR1M7zDB6Ly5ocIIlY5tLoqIv1M1vuyr/3D9KX8XuFjI/5rOO+Ng36H5V6BdAeIB866H2ch5W8tKtaW2blmpDvEfSEo+xpO0wvN8+ypkNnikXzRv0qM0ZHEH1FelDsocmYV1nY/3vl/jTg2+7jT9fslzs4cHei83gHleu+LZ8r+zHI3kjH8q9EjY/3vl/jX2uyhzZjXTt88Kfr9kDZo4u9Fg+F3IxknCFlHe5CD5m9X2z+itzbrpVXvWMFj8TYfI1r6bNQcr+ZrvSIDgAPKk6u2rl/sw3wH1lTssaTdcpL2L0dwQ2IiDMPty9o+g4D0FNUGzFHHtH5fCptFVVSq+qZeZPVONY1ghohcAVzRRUa9IooooQiiiihCKKKKEIooooQiiiihCKKKKEIooooQiiiihCKKKKEIooooQiiiihCKKKKEIooooQiiiihCKKKKEIooooQiiiihCKKKKEIooo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4" name="Picture 6" descr="http://www.nasa.gov/centers/langley/images/content/70566main_nesc_sm.jpg"/>
          <p:cNvPicPr>
            <a:picLocks noChangeAspect="1" noChangeArrowheads="1"/>
          </p:cNvPicPr>
          <p:nvPr/>
        </p:nvPicPr>
        <p:blipFill>
          <a:blip r:embed="rId2" cstate="print"/>
          <a:srcRect/>
          <a:stretch>
            <a:fillRect/>
          </a:stretch>
        </p:blipFill>
        <p:spPr bwMode="auto">
          <a:xfrm>
            <a:off x="762000" y="533400"/>
            <a:ext cx="1828800" cy="1828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362200"/>
            <a:ext cx="7162800" cy="3077766"/>
          </a:xfrm>
          <a:prstGeom prst="rect">
            <a:avLst/>
          </a:prstGeom>
        </p:spPr>
        <p:txBody>
          <a:bodyPr wrap="square">
            <a:spAutoFit/>
          </a:bodyPr>
          <a:lstStyle/>
          <a:p>
            <a:endParaRPr lang="en-US" sz="800" dirty="0" smtClean="0">
              <a:solidFill>
                <a:prstClr val="black"/>
              </a:solidFill>
            </a:endParaRPr>
          </a:p>
          <a:p>
            <a:endParaRPr lang="en-US" sz="8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Predicting whether an electronic component will fail due to vibration fatigue during a test or field service</a:t>
            </a:r>
            <a:br>
              <a:rPr lang="en-US" sz="1600" dirty="0" smtClean="0">
                <a:solidFill>
                  <a:prstClr val="black"/>
                </a:solidFill>
              </a:rPr>
            </a:b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Explaining observed component vibration test failures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Comparing the relative damage potential for various test and field environments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Justifying that a component’s previous qualification vibration test covers a new test or field environment</a:t>
            </a:r>
          </a:p>
          <a:p>
            <a:pPr marL="177800" indent="-177800">
              <a:buClr>
                <a:srgbClr val="336699"/>
              </a:buClr>
              <a:buSzPct val="90000"/>
              <a:buFont typeface="Arial" pitchFamily="34" charset="0"/>
              <a:buChar char="•"/>
            </a:pPr>
            <a:endParaRPr lang="en-US" sz="1600" dirty="0" smtClean="0">
              <a:solidFill>
                <a:prstClr val="black"/>
              </a:solidFill>
              <a:cs typeface="Calibri" pitchFamily="34" charset="0"/>
            </a:endParaRPr>
          </a:p>
          <a:p>
            <a:pPr marL="177800" indent="-177800">
              <a:buClr>
                <a:srgbClr val="336699"/>
              </a:buClr>
              <a:buSzPct val="90000"/>
              <a:buFont typeface="Arial" pitchFamily="34" charset="0"/>
              <a:buChar char="•"/>
            </a:pPr>
            <a:endParaRPr lang="en-US" dirty="0" smtClean="0">
              <a:solidFill>
                <a:prstClr val="black"/>
              </a:solidFill>
              <a:cs typeface="Calibri" pitchFamily="34" charset="0"/>
            </a:endParaRPr>
          </a:p>
        </p:txBody>
      </p:sp>
      <p:sp>
        <p:nvSpPr>
          <p:cNvPr id="7" name="TextBox 6"/>
          <p:cNvSpPr txBox="1"/>
          <p:nvPr/>
        </p:nvSpPr>
        <p:spPr>
          <a:xfrm>
            <a:off x="1066800" y="914400"/>
            <a:ext cx="5562600" cy="369332"/>
          </a:xfrm>
          <a:prstGeom prst="rect">
            <a:avLst/>
          </a:prstGeom>
          <a:noFill/>
        </p:spPr>
        <p:txBody>
          <a:bodyPr wrap="square" rtlCol="0">
            <a:spAutoFit/>
          </a:bodyPr>
          <a:lstStyle/>
          <a:p>
            <a:r>
              <a:rPr lang="en-US" b="1" dirty="0" smtClean="0">
                <a:solidFill>
                  <a:srgbClr val="006699"/>
                </a:solidFill>
                <a:cs typeface="Calibri" pitchFamily="34" charset="0"/>
              </a:rPr>
              <a:t>Project Goals</a:t>
            </a:r>
            <a:endParaRPr lang="en-US" dirty="0" smtClean="0">
              <a:solidFill>
                <a:prstClr val="black"/>
              </a:solidFill>
              <a:cs typeface="Calibri" pitchFamily="34" charset="0"/>
            </a:endParaRPr>
          </a:p>
        </p:txBody>
      </p:sp>
      <p:sp>
        <p:nvSpPr>
          <p:cNvPr id="8" name="TextBox 7"/>
          <p:cNvSpPr txBox="1"/>
          <p:nvPr/>
        </p:nvSpPr>
        <p:spPr>
          <a:xfrm>
            <a:off x="1143000" y="1676400"/>
            <a:ext cx="3124200" cy="369332"/>
          </a:xfrm>
          <a:prstGeom prst="rect">
            <a:avLst/>
          </a:prstGeom>
          <a:noFill/>
        </p:spPr>
        <p:txBody>
          <a:bodyPr wrap="square" rtlCol="0">
            <a:spAutoFit/>
          </a:bodyPr>
          <a:lstStyle/>
          <a:p>
            <a:r>
              <a:rPr lang="en-US" i="1" dirty="0" smtClean="0">
                <a:solidFill>
                  <a:prstClr val="black"/>
                </a:solidFill>
              </a:rPr>
              <a:t>Develop a method for . . </a:t>
            </a:r>
            <a:r>
              <a:rPr lang="en-US" dirty="0" smtClean="0">
                <a:solidFill>
                  <a:prstClr val="black"/>
                </a:solidFill>
              </a:rPr>
              <a:t>. </a:t>
            </a:r>
            <a:endParaRPr lang="en-US"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asa.gov/images/content/463083main_179588_13.jpg"/>
          <p:cNvPicPr>
            <a:picLocks noChangeAspect="1" noChangeArrowheads="1"/>
          </p:cNvPicPr>
          <p:nvPr/>
        </p:nvPicPr>
        <p:blipFill>
          <a:blip r:embed="rId2" cstate="print"/>
          <a:srcRect/>
          <a:stretch>
            <a:fillRect/>
          </a:stretch>
        </p:blipFill>
        <p:spPr bwMode="auto">
          <a:xfrm>
            <a:off x="762001" y="457201"/>
            <a:ext cx="3872800" cy="2819399"/>
          </a:xfrm>
          <a:prstGeom prst="rect">
            <a:avLst/>
          </a:prstGeom>
          <a:noFill/>
        </p:spPr>
      </p:pic>
      <p:sp>
        <p:nvSpPr>
          <p:cNvPr id="5" name="Rectangle 4"/>
          <p:cNvSpPr/>
          <p:nvPr/>
        </p:nvSpPr>
        <p:spPr>
          <a:xfrm>
            <a:off x="838200" y="3657600"/>
            <a:ext cx="7162800" cy="2092881"/>
          </a:xfrm>
          <a:prstGeom prst="rect">
            <a:avLst/>
          </a:prstGeom>
        </p:spPr>
        <p:txBody>
          <a:bodyPr wrap="square">
            <a:spAutoFit/>
          </a:bodyPr>
          <a:lstStyle/>
          <a:p>
            <a:endParaRPr lang="en-US" sz="800" dirty="0" smtClean="0">
              <a:solidFill>
                <a:prstClr val="black"/>
              </a:solidFill>
            </a:endParaRPr>
          </a:p>
          <a:p>
            <a:endParaRPr lang="en-US" sz="8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Electronic components in vehicles are subjected to shock and vibration environments.  </a:t>
            </a:r>
            <a:br>
              <a:rPr lang="en-US" sz="1600" dirty="0" smtClean="0">
                <a:solidFill>
                  <a:prstClr val="black"/>
                </a:solidFill>
              </a:rPr>
            </a:b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components must be designed and tested accordingly</a:t>
            </a:r>
          </a:p>
          <a:p>
            <a:pPr marL="177800" indent="-177800">
              <a:buClr>
                <a:srgbClr val="336699"/>
              </a:buClr>
              <a:buSzPct val="90000"/>
              <a:buFont typeface="Arial" pitchFamily="34" charset="0"/>
              <a:buChar char="•"/>
            </a:pPr>
            <a:endParaRPr lang="en-US" sz="1600" dirty="0" smtClean="0">
              <a:solidFill>
                <a:prstClr val="black"/>
              </a:solidFill>
              <a:cs typeface="Calibri" pitchFamily="34" charset="0"/>
            </a:endParaRPr>
          </a:p>
          <a:p>
            <a:pPr marL="177800" indent="-177800">
              <a:buClr>
                <a:srgbClr val="336699"/>
              </a:buClr>
              <a:buSzPct val="90000"/>
              <a:buFont typeface="Arial" pitchFamily="34" charset="0"/>
              <a:buChar char="•"/>
            </a:pPr>
            <a:r>
              <a:rPr lang="en-US" sz="1600" dirty="0" smtClean="0">
                <a:solidFill>
                  <a:prstClr val="black"/>
                </a:solidFill>
              </a:rPr>
              <a:t>Dave S. Steinberg’s </a:t>
            </a:r>
            <a:r>
              <a:rPr lang="en-US" sz="1600" i="1" dirty="0" smtClean="0">
                <a:solidFill>
                  <a:prstClr val="black"/>
                </a:solidFill>
              </a:rPr>
              <a:t>Vibration Analysis for Electronic Equipment</a:t>
            </a:r>
            <a:r>
              <a:rPr lang="en-US" sz="1600" dirty="0" smtClean="0">
                <a:solidFill>
                  <a:prstClr val="black"/>
                </a:solidFill>
              </a:rPr>
              <a:t> is a widely used reference in the aerospace and automotive industries</a:t>
            </a:r>
            <a:r>
              <a:rPr lang="en-US" dirty="0" smtClean="0">
                <a:solidFill>
                  <a:prstClr val="black"/>
                </a:solidFill>
              </a:rPr>
              <a:t>. </a:t>
            </a:r>
            <a:endParaRPr lang="en-US" dirty="0" smtClean="0">
              <a:solidFill>
                <a:prstClr val="black"/>
              </a:solidFill>
              <a:cs typeface="Calibri" pitchFamily="34" charset="0"/>
            </a:endParaRPr>
          </a:p>
        </p:txBody>
      </p:sp>
      <p:pic>
        <p:nvPicPr>
          <p:cNvPr id="4100" name="Picture 4" descr="http://www.cotsjournalonline.com/files/images/1284/cots1104sd_parv2_large.jpg"/>
          <p:cNvPicPr>
            <a:picLocks noChangeAspect="1" noChangeArrowheads="1"/>
          </p:cNvPicPr>
          <p:nvPr/>
        </p:nvPicPr>
        <p:blipFill>
          <a:blip r:embed="rId3" cstate="print"/>
          <a:srcRect/>
          <a:stretch>
            <a:fillRect/>
          </a:stretch>
        </p:blipFill>
        <p:spPr bwMode="auto">
          <a:xfrm>
            <a:off x="5334000" y="1219200"/>
            <a:ext cx="3059330" cy="2057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164681"/>
            <a:ext cx="7162800" cy="3108543"/>
          </a:xfrm>
          <a:prstGeom prst="rect">
            <a:avLst/>
          </a:prstGeom>
        </p:spPr>
        <p:txBody>
          <a:bodyPr wrap="square">
            <a:spAutoFit/>
          </a:bodyPr>
          <a:lstStyle/>
          <a:p>
            <a:pPr marL="177800" indent="-177800">
              <a:buClr>
                <a:srgbClr val="336699"/>
              </a:buClr>
              <a:buSzPct val="90000"/>
            </a:pPr>
            <a:endParaRPr lang="en-US"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Steinberg’s text gives practical empirical formulas for determining the fatigue limits for electronics piece parts mounted on circuit boards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concern is the bending stress experienced by solder joints and lead wires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fatigue limits are given in terms of the maximum allowable 3-sigma relative displacement of the circuit boards for the case of 20 million stress reversal cycles at the circuit board’s natural frequency</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vibration is assumed to be steady-state with a Gaussian distribution</a:t>
            </a:r>
          </a:p>
          <a:p>
            <a:pPr marL="177800" indent="-177800">
              <a:buClr>
                <a:srgbClr val="336699"/>
              </a:buClr>
              <a:buSzPct val="90000"/>
            </a:pPr>
            <a:endParaRPr lang="en-US" dirty="0" smtClean="0">
              <a:solidFill>
                <a:prstClr val="black"/>
              </a:solidFill>
            </a:endParaRPr>
          </a:p>
        </p:txBody>
      </p:sp>
      <p:pic>
        <p:nvPicPr>
          <p:cNvPr id="21506" name="Picture 2" descr="PCB"/>
          <p:cNvPicPr>
            <a:picLocks noChangeAspect="1" noChangeArrowheads="1"/>
          </p:cNvPicPr>
          <p:nvPr/>
        </p:nvPicPr>
        <p:blipFill>
          <a:blip r:embed="rId2" cstate="print"/>
          <a:srcRect/>
          <a:stretch>
            <a:fillRect/>
          </a:stretch>
        </p:blipFill>
        <p:spPr bwMode="auto">
          <a:xfrm>
            <a:off x="762000" y="304800"/>
            <a:ext cx="3429000" cy="2857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505200"/>
            <a:ext cx="7162800" cy="3139321"/>
          </a:xfrm>
          <a:prstGeom prst="rect">
            <a:avLst/>
          </a:prstGeom>
        </p:spPr>
        <p:txBody>
          <a:bodyPr wrap="square">
            <a:spAutoFit/>
          </a:bodyPr>
          <a:lstStyle/>
          <a:p>
            <a:pPr marL="177800" indent="-177800">
              <a:buClr>
                <a:srgbClr val="336699"/>
              </a:buClr>
              <a:buSzPct val="90000"/>
            </a:pPr>
            <a:endParaRPr lang="en-US"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Note that classical fatigue methods use stress as the response metric of interest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But Steinberg’s approach works in an approximate, empirical sense because the bending stress is proportional to strain, which is in turn proportional to relative displacement</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user then calculates the expected 3-sigma relative displacement for the component of interest and then compares this displacement to the Steinberg limit value</a:t>
            </a:r>
          </a:p>
          <a:p>
            <a:pPr marL="177800" indent="-177800">
              <a:buClr>
                <a:srgbClr val="336699"/>
              </a:buClr>
              <a:buSzPct val="90000"/>
              <a:buFont typeface="Arial" pitchFamily="34" charset="0"/>
              <a:buChar char="•"/>
            </a:pPr>
            <a:endParaRPr lang="en-US" dirty="0" smtClean="0">
              <a:solidFill>
                <a:prstClr val="black"/>
              </a:solidFill>
            </a:endParaRPr>
          </a:p>
          <a:p>
            <a:pPr marL="177800" indent="-177800">
              <a:buClr>
                <a:srgbClr val="336699"/>
              </a:buClr>
              <a:buSzPct val="90000"/>
            </a:pPr>
            <a:endParaRPr lang="en-US" dirty="0" smtClean="0">
              <a:solidFill>
                <a:prstClr val="black"/>
              </a:solidFill>
            </a:endParaRPr>
          </a:p>
        </p:txBody>
      </p:sp>
      <p:pic>
        <p:nvPicPr>
          <p:cNvPr id="24578" name="Picture 2" descr="http://www.altairhyperworks.com/(S(3fu2zyrlbyi03xcofiue25jd))/hwhelp/Altair/hw11.0/help/hwtut/rd2070_sn_curve.png"/>
          <p:cNvPicPr>
            <a:picLocks noChangeAspect="1" noChangeArrowheads="1"/>
          </p:cNvPicPr>
          <p:nvPr/>
        </p:nvPicPr>
        <p:blipFill>
          <a:blip r:embed="rId2" cstate="print"/>
          <a:srcRect/>
          <a:stretch>
            <a:fillRect/>
          </a:stretch>
        </p:blipFill>
        <p:spPr bwMode="auto">
          <a:xfrm>
            <a:off x="3124200" y="609600"/>
            <a:ext cx="3810000" cy="2854960"/>
          </a:xfrm>
          <a:prstGeom prst="rect">
            <a:avLst/>
          </a:prstGeom>
          <a:noFill/>
        </p:spPr>
      </p:pic>
      <p:sp>
        <p:nvSpPr>
          <p:cNvPr id="4" name="TextBox 3"/>
          <p:cNvSpPr txBox="1"/>
          <p:nvPr/>
        </p:nvSpPr>
        <p:spPr>
          <a:xfrm>
            <a:off x="533400" y="838200"/>
            <a:ext cx="2057400" cy="369332"/>
          </a:xfrm>
          <a:prstGeom prst="rect">
            <a:avLst/>
          </a:prstGeom>
          <a:noFill/>
        </p:spPr>
        <p:txBody>
          <a:bodyPr wrap="square" rtlCol="0">
            <a:spAutoFit/>
          </a:bodyPr>
          <a:lstStyle/>
          <a:p>
            <a:r>
              <a:rPr lang="en-US" b="1" dirty="0" smtClean="0">
                <a:solidFill>
                  <a:srgbClr val="006699"/>
                </a:solidFill>
                <a:cs typeface="Calibri" pitchFamily="34" charset="0"/>
              </a:rPr>
              <a:t>Fatigue Curves</a:t>
            </a:r>
            <a:endParaRPr lang="en-US" dirty="0" smtClean="0">
              <a:solidFill>
                <a:prstClr val="black"/>
              </a:solidFill>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4</a:t>
            </a:fld>
            <a:endParaRPr lang="en-US"/>
          </a:p>
        </p:txBody>
      </p:sp>
      <p:sp>
        <p:nvSpPr>
          <p:cNvPr id="6" name="Rectangle 5"/>
          <p:cNvSpPr/>
          <p:nvPr/>
        </p:nvSpPr>
        <p:spPr>
          <a:xfrm>
            <a:off x="838200" y="457200"/>
            <a:ext cx="1531188" cy="369332"/>
          </a:xfrm>
          <a:prstGeom prst="rect">
            <a:avLst/>
          </a:prstGeom>
        </p:spPr>
        <p:txBody>
          <a:bodyPr wrap="none">
            <a:spAutoFit/>
          </a:bodyPr>
          <a:lstStyle/>
          <a:p>
            <a:pPr lvl="0" fontAlgn="base">
              <a:spcBef>
                <a:spcPct val="0"/>
              </a:spcBef>
              <a:spcAft>
                <a:spcPts val="1000"/>
              </a:spcAft>
            </a:pPr>
            <a:r>
              <a:rPr lang="en-US" b="1" dirty="0" smtClean="0">
                <a:solidFill>
                  <a:srgbClr val="006699"/>
                </a:solidFill>
                <a:latin typeface="Arial" pitchFamily="34" charset="0"/>
                <a:cs typeface="Arial" pitchFamily="34" charset="0"/>
              </a:rPr>
              <a:t>Introduction</a:t>
            </a:r>
            <a:endParaRPr lang="en-US" dirty="0" smtClean="0">
              <a:latin typeface="Times New Roman" pitchFamily="18" charset="0"/>
              <a:cs typeface="Arial" pitchFamily="34" charset="0"/>
            </a:endParaRPr>
          </a:p>
        </p:txBody>
      </p:sp>
      <p:sp>
        <p:nvSpPr>
          <p:cNvPr id="7" name="TextBox 6"/>
          <p:cNvSpPr txBox="1"/>
          <p:nvPr/>
        </p:nvSpPr>
        <p:spPr>
          <a:xfrm>
            <a:off x="762000" y="1219200"/>
            <a:ext cx="6934200" cy="646331"/>
          </a:xfrm>
          <a:prstGeom prst="rect">
            <a:avLst/>
          </a:prstGeom>
          <a:noFill/>
        </p:spPr>
        <p:txBody>
          <a:bodyPr wrap="square" rtlCol="0">
            <a:spAutoFit/>
          </a:bodyPr>
          <a:lstStyle/>
          <a:p>
            <a:endParaRPr lang="en-US" dirty="0" smtClean="0"/>
          </a:p>
          <a:p>
            <a:endParaRPr lang="en-US" dirty="0"/>
          </a:p>
        </p:txBody>
      </p:sp>
      <p:sp>
        <p:nvSpPr>
          <p:cNvPr id="9" name="Rectangle 8"/>
          <p:cNvSpPr/>
          <p:nvPr/>
        </p:nvSpPr>
        <p:spPr>
          <a:xfrm>
            <a:off x="685800" y="990600"/>
            <a:ext cx="7391400" cy="3854901"/>
          </a:xfrm>
          <a:prstGeom prst="rect">
            <a:avLst/>
          </a:prstGeom>
        </p:spPr>
        <p:txBody>
          <a:bodyPr wrap="square">
            <a:spAutoFit/>
          </a:bodyPr>
          <a:lstStyle/>
          <a:p>
            <a:pPr marL="285750" indent="-285750">
              <a:spcBef>
                <a:spcPts val="600"/>
              </a:spcBef>
              <a:spcAft>
                <a:spcPts val="600"/>
              </a:spcAft>
              <a:buClr>
                <a:schemeClr val="accent5">
                  <a:lumMod val="75000"/>
                </a:schemeClr>
              </a:buClr>
              <a:buFont typeface="Wingdings" pitchFamily="2" charset="2"/>
              <a:buChar char="§"/>
            </a:pPr>
            <a:r>
              <a:rPr lang="en-US" sz="1650" dirty="0" smtClean="0"/>
              <a:t>Structures &amp; components must be designed and tested to withstand vibration environments</a:t>
            </a:r>
            <a:endParaRPr lang="en-US" sz="1650" dirty="0" smtClean="0">
              <a:cs typeface="Arial" pitchFamily="34" charset="0"/>
            </a:endParaRPr>
          </a:p>
          <a:p>
            <a:pPr marL="285750" lvl="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Components may fail due to yielding, ultimate limit, buckling, loss of sway space, etc.</a:t>
            </a:r>
          </a:p>
          <a:p>
            <a:pPr marL="285750" lvl="0" indent="-285750">
              <a:spcBef>
                <a:spcPts val="600"/>
              </a:spcBef>
              <a:spcAft>
                <a:spcPts val="600"/>
              </a:spcAft>
              <a:buClr>
                <a:schemeClr val="accent5">
                  <a:lumMod val="75000"/>
                </a:schemeClr>
              </a:buClr>
              <a:buFont typeface="Wingdings" pitchFamily="2" charset="2"/>
              <a:buChar char="§"/>
            </a:pPr>
            <a:r>
              <a:rPr lang="en-US" sz="1650" dirty="0" smtClean="0">
                <a:cs typeface="Arial" pitchFamily="34" charset="0"/>
              </a:rPr>
              <a:t>Fatigue is often the leading failure mode of interest for vibration environments, especially for random vibration</a:t>
            </a:r>
            <a:br>
              <a:rPr lang="en-US" sz="1650" dirty="0" smtClean="0">
                <a:cs typeface="Arial" pitchFamily="34" charset="0"/>
              </a:rPr>
            </a:br>
            <a:endParaRPr lang="en-US" sz="1650" dirty="0" smtClean="0">
              <a:cs typeface="Arial" pitchFamily="34" charset="0"/>
            </a:endParaRPr>
          </a:p>
          <a:p>
            <a:pPr marL="285750" lvl="0" indent="-285750">
              <a:spcBef>
                <a:spcPts val="600"/>
              </a:spcBef>
              <a:buClr>
                <a:schemeClr val="accent5">
                  <a:lumMod val="75000"/>
                </a:schemeClr>
              </a:buClr>
              <a:buFont typeface="Wingdings" pitchFamily="2" charset="2"/>
              <a:buChar char="§"/>
            </a:pPr>
            <a:r>
              <a:rPr lang="en-US" sz="1650" dirty="0" smtClean="0"/>
              <a:t>Dave Steinberg wrote:</a:t>
            </a:r>
            <a:r>
              <a:rPr lang="en-US" sz="1650" b="1" dirty="0" smtClean="0"/>
              <a:t/>
            </a:r>
            <a:br>
              <a:rPr lang="en-US" sz="1650" b="1" dirty="0" smtClean="0"/>
            </a:br>
            <a:endParaRPr lang="en-US" sz="1650" b="1" dirty="0" smtClean="0"/>
          </a:p>
          <a:p>
            <a:pPr marL="400050" algn="just">
              <a:tabLst>
                <a:tab pos="6286500" algn="l"/>
              </a:tabLst>
            </a:pPr>
            <a:r>
              <a:rPr lang="en-US" sz="1650" dirty="0" smtClean="0"/>
              <a:t>The most obvious characteristic of random vibration is that it is </a:t>
            </a:r>
            <a:r>
              <a:rPr lang="en-US" sz="1650" dirty="0" err="1" smtClean="0"/>
              <a:t>nonperiodic</a:t>
            </a:r>
            <a:r>
              <a:rPr lang="en-US" sz="1650" dirty="0" smtClean="0"/>
              <a:t>.  A knowledge of the past history of random motion is adequate to predict the probability of occurrence of various acceleration and displacement magnitudes, but it is not sufficient to predict the precise magnitude at a specific instant.</a:t>
            </a:r>
            <a:r>
              <a:rPr lang="en-US" sz="1650" dirty="0" smtClean="0">
                <a:cs typeface="Arial"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352800"/>
            <a:ext cx="7467600" cy="3877985"/>
          </a:xfrm>
          <a:prstGeom prst="rect">
            <a:avLst/>
          </a:prstGeom>
        </p:spPr>
        <p:txBody>
          <a:bodyPr wrap="square">
            <a:spAutoFit/>
          </a:bodyPr>
          <a:lstStyle/>
          <a:p>
            <a:pPr marL="177800" indent="-177800">
              <a:buClr>
                <a:srgbClr val="336699"/>
              </a:buClr>
              <a:buSzPct val="90000"/>
            </a:pPr>
            <a:endParaRPr lang="en-US"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An electronic component’s service life may be well below or well above 20 million cycles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A component may undergo nonstationary or non-Gaussian random vibration such that its expected 3-sigma relative displacement does not adequately characterize its response to its service environments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component’s circuit board will likely behave as a multi-degree-of-freedom system, with higher modes contributing non-negligible bending stress, and in such a manner that the stress reversal cycle rate is greater than that of the fundamental frequency alone</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endParaRPr lang="en-US" dirty="0" smtClean="0">
              <a:solidFill>
                <a:prstClr val="black"/>
              </a:solidFill>
            </a:endParaRPr>
          </a:p>
          <a:p>
            <a:pPr marL="177800" indent="-177800">
              <a:buClr>
                <a:srgbClr val="336699"/>
              </a:buClr>
              <a:buSzPct val="90000"/>
            </a:pPr>
            <a:endParaRPr lang="en-US" dirty="0" smtClean="0">
              <a:solidFill>
                <a:prstClr val="black"/>
              </a:solidFill>
            </a:endParaRPr>
          </a:p>
        </p:txBody>
      </p:sp>
      <p:pic>
        <p:nvPicPr>
          <p:cNvPr id="23554" name="Picture 2" descr="http://vibrationdata.files.wordpress.com/2012/03/3-10-2012-11-50-51-am.png"/>
          <p:cNvPicPr>
            <a:picLocks noChangeAspect="1" noChangeArrowheads="1"/>
          </p:cNvPicPr>
          <p:nvPr/>
        </p:nvPicPr>
        <p:blipFill>
          <a:blip r:embed="rId2" cstate="print"/>
          <a:srcRect/>
          <a:stretch>
            <a:fillRect/>
          </a:stretch>
        </p:blipFill>
        <p:spPr bwMode="auto">
          <a:xfrm>
            <a:off x="1371600" y="381000"/>
            <a:ext cx="5305425" cy="31146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0"/>
            <a:ext cx="7162800" cy="3108543"/>
          </a:xfrm>
          <a:prstGeom prst="rect">
            <a:avLst/>
          </a:prstGeom>
        </p:spPr>
        <p:txBody>
          <a:bodyPr wrap="square">
            <a:spAutoFit/>
          </a:bodyPr>
          <a:lstStyle/>
          <a:p>
            <a:pPr marL="177800" indent="-177800">
              <a:buClr>
                <a:srgbClr val="336699"/>
              </a:buClr>
              <a:buSzPct val="90000"/>
            </a:pPr>
            <a:endParaRPr lang="en-US"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These obstacles can be overcome by developing a “relative displacement vs. cycles” curve, similar to an S-N curve</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Fortunately, Steinberg has provides the pieces for constructing this RD-N curve, with “some assembly required”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Note that RD is relative displacement</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analysis can then be completed using the rainflow cycle counting for the relative displacement response and Miner’s accumulated fatigue equation</a:t>
            </a:r>
          </a:p>
          <a:p>
            <a:pPr marL="177800" indent="-177800">
              <a:buClr>
                <a:srgbClr val="336699"/>
              </a:buClr>
              <a:buSzPct val="90000"/>
            </a:pPr>
            <a:endParaRPr lang="en-US" dirty="0" smtClean="0">
              <a:solidFill>
                <a:prstClr val="black"/>
              </a:solidFill>
            </a:endParaRPr>
          </a:p>
        </p:txBody>
      </p:sp>
      <p:pic>
        <p:nvPicPr>
          <p:cNvPr id="22530" name="Picture 2" descr="http://file2.engineering.com/engcom/images/videos/some-assembly-required-main.jpg"/>
          <p:cNvPicPr>
            <a:picLocks noChangeAspect="1" noChangeArrowheads="1"/>
          </p:cNvPicPr>
          <p:nvPr/>
        </p:nvPicPr>
        <p:blipFill>
          <a:blip r:embed="rId2" cstate="print"/>
          <a:srcRect/>
          <a:stretch>
            <a:fillRect/>
          </a:stretch>
        </p:blipFill>
        <p:spPr bwMode="auto">
          <a:xfrm>
            <a:off x="3048000" y="1295400"/>
            <a:ext cx="3053443" cy="1295400"/>
          </a:xfrm>
          <a:prstGeom prst="rect">
            <a:avLst/>
          </a:prstGeom>
          <a:noFill/>
        </p:spPr>
      </p:pic>
      <p:sp>
        <p:nvSpPr>
          <p:cNvPr id="22532" name="AutoShape 4" descr="data:image/jpeg;base64,/9j/4AAQSkZJRgABAQAAAQABAAD/2wCEAAkGBhQREBAUEBIVEBUUEhAQEBIVFBUUEhAVFBUVFRYQFRQXHCYeGBkjGhQUHy8gIycpLCwsFyAxNTAqNSYrLCkBCQoKDgwOGg8PGikkHyA0LC0pKSwtLCwqKikpLCksNSwsKSwvLCwsLCwsKSwsLywsLCwsLSwpLCktLCwsLC0pLP/AABEIAOEA4QMBIgACEQEDEQH/xAAbAAEAAgMBAQAAAAAAAAAAAAAABQcBAwQGAv/EAEkQAAICAQICAg0KBAQEBwEAAAECAAMRBBIFIRMxBgcUIjM0QVFTYXJ0sSMycXORkrPBw9GBstLTJEJSoZPC4fAVgoOipOTxFv/EABoBAQACAwEAAAAAAAAAAAAAAAABBQIDBAb/xAAyEQACAQEFBgUDBAMBAAAAAAAAAQIRAwQSMTIFITRBgZETFFFSYSKh8HGxwdFCYuEz/9oADAMBAAIRAxEAPwC8YiIAiIgFd9u+wroKSpK/4lBkEg/Ms80pM6t/SP8Afb95dXby8Qp95T8OyUhK+8P6z2Gxop3beubNvddnpH++37x3W/pH++37yYarT11UmytmZ0DEqx5ny8twx9k0HU6T0Vn2n+uc6dSyU4vKH7Ed3Y/pH++37x3W/pH++37ySGp0nobD/Ej9SfXdWj9DZ9p/uRVk1Xsf2Ivut/SP99v3jux/SP8Afb95Kd16L0Fn2n+5Pg6nSeis+0/3IqMS9j+xHd1v6R/vt+8d1P6R/vt+87+n0vorP+//ADx0+l9FZ/3/AOeZdSMS9j7I4O639I/32/eO639I/wB9v3nf0+l9FYf44/55karSegf75/qkP9RiXsf2I/ut/SP99v3juyz0j/fb95Kd16L0Fv3j/VPk6rR+hs+8f6pFScS9n7Eb3W/pH++37x3W/pH++37ySGp0nlos++f6ptF+hwPkrs4OeZ6/J/nipi5Jf4P7ER3W/pH++37x3W/pH++37ya6TQcu9tH8GP8AzxVXomZVXpMk4+aRz8n+cxUx8WPsfYhe639I/wB9v3lzdo6wtpNTuJb/ABGMkknwaeeU3radljr1YYjHXjqPXLi7RXieq95/TSb7u/rOHa6j5WqXNFmRESxPHCIiAIiIAiIgCIiAVz28vEKfeU/DslIS7+3l4hT7yn4dkpCV941nsti8N1ZJcUOatNjyJg/Thf3kZJLiSAU6YjOSGzn2a+r7TI2ciyLWz07hGYmZkbDETMxAETMSAJiZiAYzEzEATEzEkGMzq4WflqvbWc038PPytftiDGelm7jJzqLfa/IS3O0T4nqvef00lQ8W8PZ7X5CW92ivE9V7z+mk6LvrKba2659izIiJYnjxERAEREAREQBERAK57eXiFPvKfh2SkDLv7eXiFPvKfh2SkJX3jWey2Lw3VkrxfwGk9g/ypIqSnGD8jpPqz8E5SLnJHItLHSIiJJuMT6VCeoE/QMz5ndw7iJqFoBYb62VduOTnG1j6gM/bJRhNtLccppPmP2GYNR58jy6+XV9PmnoT2Sp3/e2DczEYK5OUrXc2TjPeeSZbsiqLM+LgS1Z2Aoa2CBxsYnJIbdz6z/tCOfxbT2nnRWfMfVyPP6IFRPUCfoBMnNDxutKqlYWAobSduNvf78AZbybh5OufQ7IlDJt6VQpfcO9y+alRWOCOe4ZMEu0tPaQXRHzHljPI8s8smfO39ury+aT69kS7U3dKSFwxGzFxNeza/PO0Nkj2jyB5zk4txcXBcBgQzM5OALDgKr7RyDbQAccjjPWTBMbSbdHEioiJB0CbtD4RPaE0zboxmxPaHxgiWRs4kfln9r8hLg7RXieq95/TSU/xHwz+1+QlwdorxPVe8/ppOm76yn2vwnYsyIiWJ40REQBERAEREAREQCue3l4hT7yn4dkpCXf28vEKfeU/DslIGV941nsti8N1ZI8Vz0em83RDH08s/lI6SPFvmab6kflI7E5UWtnpMRJo9jy9xnVLeGAdamrFb7kdgSAx6gpx86fOp4LXWNMW1IHTKHPyT5qQ7gHYZ598vk8nOZ4GYeYg/wBsnyIeJP2diwGuGkOoXeWVN+x9odsEJ5/KOfVOfiXAOipW5bVtTpm0zkBlauxQW2lT6gTmMEgrxZtpVzy3MiIno37D8sqVaiuyx9MNXShV06VMMxUMep9qscHzSBopLsir1syovrLEAD/eHFomFvCabTyNcSVv7H2r1h0z2KpVgGs/yBSoff8ARtOZ1J2M1FKrDrECWvZXUxpsAY14zn/T84dcKDZErzZqm/PLczz8SYHAk7jbUm8DFnQdF0bEm3aX2bs4xgfOmTwFa66n1N4oNq9JXWK2tcV5wLHAI2g4JHWcRhY8xD+MmQ0Sfp7FCNWNNdalLMqtVZgvVYGUsrbhjCkA8zNNHY7i+6nUWdzvUllhzWzhxWrOSuCORVcg+XMYGR5mz9fnoQ036HwlftL8ZpYczjmPIerI8hx5Ju0A+Vr9tfjMTc39NTOt8I+f9RlxdonxPVe8/ppKg4mPlrPp/IS3+0T4nqvef00nRd9ZT7Xdbp1RZkREsTxwiIgCIiAIiIAiIgFc9vLxCn3lPw7JSBl39vLxCn3lPw7JSBlfeNZ7LYvDdWSnFgeh0ufRkD7qH85FiSfFR8lpfYP8tcjBOYtLLSeh7ENUha/T3Psq1NLoScEJYvf128/KMN9s4dZedXqPkxsDEJUGYLsRBhAW6hyGT6zIwwfXymWLcka/BSm5p5nvNRps8cS0WV9H09N/SdKm3YmwNk56+RGJx9kFoOkdLnrNq6tm0q1OvOuwku1ip3vl5MRnnjPXPH4jqmficqGhXTfFuWmnL0LDvdVWml7Kqul0FOkXVI6M9Fyb2al2HMVNyB+kfwgeDcIaltRbYanaitxWgvUb7CMBkIIJCqSeXqnmhj1Ry9UO0ryIhdXBNKWee78/Q9T2R0i7SaTUd4tiVii2sWBm6NWxS4BYse9ODnnPniumxwzRruQtXbqHsUOpYC0rsJAPq/hPMEY9XlmCR9Ehz+5nG7YVFYtLr/z7np00ueEMu9A3dY1Ozeu41CkpnGc53eSfXGae7u57aWrB6Cqi2p7FRqXrBXcdx5owGQR5/JPLkfwiMfKhl5dqWJS31b78j2V+sru1+m6OxSmm0yUNazBEc1q4LqW613PgefE06Hi6vTbVqiBdp9NqqtPaCpFiGpk7mc/5sZBUjnyI+nyeIxHiMx8nGiTeVKfnyJv4f4Wv21+M0Ym/h4+Vr9tfjNZ1y0s2cV8PZ9P5CW92ifE9V7z+mkqLi3h7Pa/IS3e0T4nqvef00nRd9RT7V4PsWZERLE8eIiIAiIgCIiAIiIBXPby8Qp95T8OyUgZd/by8Qp95T8OyUeZX3jWey2Lw3VkpxXwWl+rP8tckewrTILTdcqslbV1BXZUVmtO0kM5ALLX0jbevkJH8VPyel+rPwSfD8WBorpNNe1G6TINgZ2OA7OQ2DuCgdXIdWJog0t7O2cZSs8MeeZI6LStpOKLUp+bqEq5gMHrdlIyCCCCpWTPDEWy6rWaMCtGbo9bpwAwochsEA8jUxwQcciPsgdR2VM99V7UU9JUFVPCYIQAJvG/viuOs9flzicnD+OvRc1lCrWGVkaoFjWysCCpyc9fMHPI4mzFFHPOwtZxrzpT4Z0djlHS3G6wK4pxqLA7KiWuW7ytmYhRufz+Yz67KNKdJrbTScDIvoYYIKWjcCvWCASy+bkZx18UA07U9DXtZldnzZ0jMmQpJDYwAzd7jHPPXNmu470y0K9NW2lejr8JnZ19Gzb8sM8/+kiqpQ3eHaeJi5ZU+PXuSHZvew4jeFOOjZRUFAAQBQ3IAY6yTJPU8W/w1WtRglhqfQtUEGw3DmbwuMfMy/MHniQGu7Jnua52poV7VKPYqNvwcA4y5AJAxnHVOc8YPcw0/R17A/Sg9+H6TbtNmd3PI5Yxj1ScSq/kw8vKUYJrKie/Ncyf4GyvRWKr00uqN7uzWqQurGQFTpsYI3ZBXqyTPnsetsrfioKrS1em1NwqKq3RWo64KAggbQSOXnHXISjjOEqRqqrRUzNSWDZUs24g7WG8bueDPrR9kD1nUMVS19Qrpe9m4syWEF0G1gBkgHI5jyQpR3GMrvP616/3/AESnY+6mhwNQNJqHuFi3WKdlyKPAiz/Lh+Z8hyAciQ3HanXU3rai1uHbeq42AnnlceQ5z/GfVPF8Vit6arUV3srD781l8ZXKsCyd6O9bPVObXa17rHssO53O5j1ZPVyHkGAB/CYSkqJG6yspxtZS5MmLuGVDSV3Ct8vTc7N06d49dhqUiojc6k7c46t3Xym0cAqGqXRsW6UqoNwPeLc1YsCCvHOsZCk5z5ZDaniRsqprKIBUHVGXduIdizBiWIOWOZ1L2R2bg+2vpggrGoIbpQoXYD17d4XlvxnEyTiYuztVk/Xn2O/h3AKrNKLLN1RC6npbQwKVmorsJTHMEsFIB6yDILh/ha/aWd2h7JLKUqVFrAr6TrUsbBZysSzJwytgcgB1DGJxaRwbkwoUb171c4HqGST9pmMmmtxlZQtY48b3PI++Ln5e32vyEt3tE+J6r3n9NJUPFPDWe1+QlvdonxPVe8/ppNt31HFtbhOxZkREsTxwiIgCIiAIiIAiIgFc9vLxCn3lPw7JR5l4dvLxCn3lPw7JR8r7xrPZbF4bqyU4t4LS/Vn4JPvsc4IuqexDd0JWt7R8mXDqiln6iMEAfxzNfFfB6X6v8kkl2CMqah3e2qoCi+sG11UFrKyFADfOGcZmiCTe87rWUo2LlHMjdVoaF6EpqekR94dhUwanaQO+Qkk5znl5pnsh4ONJqHpFnTFMb22FACQDtGTz5Ec/XO3i2lL1afddpS4LUqtL1Kip39hssKYVeZAHLn9M7eyzRV26vV3jVadkK70C2o1ljLWqrWEBzzYdfm5zNxVDTC3alHE91HXdzru5HI3Y1SF0zPrAg1IJqJobCkNsIYhuXPy9Uj9FwbfXZbY4pqrYVtYRuLWHO2qtBzZiBnyAAZJnp2bGn0CV6jRZSq+u/pLaWavpWIyr/OU7WJ709YkbW1T6S7RrcivVqjqKbLCEr1CBTWVDnkp55GesSXFGqFtaUdW8/TJVe/L9PU4V4JWxrZdQOibp+kdqyHoNS7ypTPfZBXBXrJnRqOxitUrYarJuptvoU0socJuOwtuwpO3HPziRmr0ARKybEZ3Yg1o6uK0AGC7A4DE55Z6hmS/ZMq9z6ALbVYaqDVYqWo7KxcnqB5jHlkKlHVG6Up4opSe+vL0/KHzouxVLU0pTUAHUs9dStUw22IQNjMD1HPWBiR3D+CPbZanKsUh31NjfMpVDhicZ3HPIAdZP8R6jhHE6tPptF0llTYfUizZYjX6YXEBL6wOasvMnHkkdw4JR3bpXvqZdTTivUo+6vcj716THNd3POeo+eZOMd33NEbe2+pdt3zSvREa/BQ1Nl2ns6UU7enQqUdFY4W0DmGXIIODleWeubOIdjZTS16mmwX1PkPhSr0NllG9cnCkqw3dXL1idPDL10um12+yt3vq7nrrrdbG5sS1rFeSqMDHnzPqjiZ0iaRlaq9TTbTqdOLFYOr22P0dijOOTAg4ODIpHmbPEta0i60e75VPzecj8Er6bTVi8kXqjhuiI6PpDhAVzlufWRPkdjxbVW0V2BhV0puuYbErWonpHI5nAx/Gd+sNLa/SdBavQ1ppSHsYLsVDuKuT/AJgOWPKZtq19SaviVb2Js1i6hEvRt6V9I5ZGbb1DzjyRhRDtrXDVVrSuXz/RD38NpNVj06jea9mUasobFZgvSIcnqJXkefOcGi8IntCdlnCQiWM91R2jCLXYtjWsSBkAHkuMkk8+XVOLSeET2hNcjts3WL31NvEvDWe1+Qlv9onxPVe8/ppKf4iPln+n8hLg7RPieq95/TSbrvrKza/CdizIiJYnjhERAEREAREQBERAK57eXiFPvKfh2Sj5eHby8Qp95T8OyUhK+8az2WxeG6sk+LLivS/V/ksjBJPi3gtL9WfgkjqrihDKdpU7lI8hHUZzItYaT5z643Y8s992Wa0pbrVS9Du0+nXuXojk9IlIZkbAG4bi/I+Xq5HEXxC46PRaAac9G2oR9RfaMdI5DBVTd5FUeQeebXCnM5IXpzUaR3vLtX0PK7pnd/8As9lr22vwfUphLdQoF+0ACzZaibyuMd8G5+fE1369/wDxsndj/E9DjA2isN4Pb1bfVDs6BXrFkuTfZ0PIb/WI3+ueo7GuMW9FxJt5LdzGzJAJD7603jI69pI5TdwDiTjQXZuFQr1emKuylgoYOWBCqSwO0HGPJIUE+ZM7xKNfpW5pZ+vQ8lugtPY8M43UvENXbWgOmKO7VlAAVzWruFxyPNiPpnVwLhA0WsuRsOzd006diMk1pp2u6dc8iT8kufW38JVnXmYTvmCqcd9E0vz0PBlvXG71z1XYtrW7m4iGs2AVVWByN2x2swzjAzkg88TZo+I2f+J1Mlq2nYlXShAEuC1bu+U9fPAPl5DyyMGW/M2O8tSlGmn+k/5PJFvXMb/XPaaIDcNXoSa63W1dVR19zW9C7ADI51knKnyH/bR2H8dsa/T0lsIKtScAAl3NdlhdieZOef8ACTg3pGKvTcXKKyz35Znk902aTwie0PjOjXcYs1CUi0hjWHAfADMGO7DY68HP2zn0XhE9ofGa3mdabcatGziPhX+kfAS4O0T4nqvef00lP8R8M/0j4CXB2ifE9V7z+mk33fWVO1uE7FmRESxPHCIiAIiIAiIgCIiAVz28vEKfeU/DslIS7+3l4hT7yn4dkpCV941nsti8N1ZJ8WHyWl9g/wAtcj9PaFYEqrgHJVs7W9Rx5JI8XHyOk9g/y1yKnMWkEnE9Ff2aO7mzufTCwrsForbeo27ARlvnBeQM5uFcfCKlWoqXVUK5cVtyevONxqfyZwCVPI48mcyHmJljdamHlrLDhSJrj2vWx1eq93C4WlDUKhp0XmirtYjkfMOfXNl/ZdYzFzTQLyMHUCvFpONvSde3fjy4kFmYjG8wrvCiTVaZEnwvjx06WItVTiwbLC6liU735PkRgZUGfVPZAVoekU07HIZjtbduXdtfO7rG7lIqJGJmTsLNurX4iR4bxk0LYoqrs6RSjlwSxQ7TsGCMDKgzq0nZZalldjKlrV0jT1mwE7UwynGCOZDsCZCzEKTQld7OVW1mTHD+yQ0rcq6ehluJ6QOrHvc7hWMMMAHqn2nZQy2VOtNC9ErrVWEYVqXOS5G7m3rkJEnGzF3aybbw5khp+MPW9rVBaltRqrK1z0bIwwVwfN1jzGZ4NxptK5etK3bBCmxS2wEFWwAR1hiJHRIxMzdjBpprM2X27mYhVTJyFXIVfUAfJPrR+ET2l+M1TdovCJ7S/GQZtJRojZxPwz/SPgJb/aJ8T1XvP6aSoeKeGs+kfyiW92ifE9V7z+mk6LvrKfa3CdizIiJYnjhERAEREAREQBERAK57eXiFPvKfh2SkDLv7eXiFPvKfh2SkJX3nWey2Lw3Vkrxg/I6T6s/y1yJkpxUfJaX2D8K5FzmLWy0mYiJBtMTfplQ56RmXzbV3ZmiJKMWqo7uio9JZ9wfvJWrh9ZVfkqyCFIYuFZuXWR3SMH1YH0TzsxJqaJWLfNnozwxPRVj/ANT/AOzMHhlfP5NBy69xyP8A5E87iMRUx8B+5kkaNP6az/hf9ZzapKxjo3Z+RzuXbj/ec0RU3KFObMxETE2ib9B4Sv21+M0TdoD8pX7a/GSYT0s3cW8PZ9I/lEt3tE+J6r3n9NJUXFj8vZ9I/lEt3tE+J6r3n9NJ0XfUU21eD7FmRESxPHiIiAIiIAiIgCIiAVz28vEKfeU/DslIS7+3l4hT7yn4dkpCV151nsti8N1ZKcXPyWl8vyZ+CSKEmOOeD0v1R+CSHnMt6LWz0mYiINoiIgCIiAIiIAiIgCIiAJu0PhK/aX4zTN2h8LX7a/GDGWTN3FvD2fSP5RLd7RPieq95/TSVFxY/L2fSPgJbvaJ8T1XvP6aTou2pFNtbhOxZkREsjxwiIgCIiAIiIAiIgFc9vLxCn3lPw7JSEu/t5eIU+8p+HZKPMr7xrPZbF4bqyY46fk9L9Wfgkh5M8e8HpPq/ySQ05I5FpZaTMxE6NDo2tsStMbnYKu47Rk9QJmSNjaSqznmZJ2djtosrrwrmzeK2RwyE1/PUt5CuOYPnmE4DYUV81hWqa4EuBhVcVsD5mDEDEyws1ePZ51IyZklbwGxb1o7xnbOArggYLAgnyY2NOdeHsbRUuHdmVV2sGViwBBDebBkYWZK1g8n89DliSlfY+7K7Cykhes9KvVywR/E4+mfd/YzYhYM9Peo1jfKjkq7M/wAe/X7ZOCRh5izW6pDxJf8A/mrdxUmtWDFcM4GcIbN6nqZSqkgjzTFnY3aoJY1rizoiDYM7sqPg6n6OcYH6DzFn7iKiSuo7HLUdlYouxd7uXHRqN5r+d596sMeqR2opKMynBKsynBBGQcciOseuQ4tZmcLWM9LNc3aLwie0vxmmbdJ4RPaHxkGcsjbxLw1n0/kJb/aJ8T1XvP6aSn+IeFf6R8BLg7RPieq95/TSdF31lNtbhOxZkREsTxwiIgCIiAIiIAiIgFc9vLxCn3lPw7JSEu/t5eIU+8p+HZKQlfeNZ7LYvDdWSvGTmrS/Vn4JIkSV4sfktL9WfhXIoTlRa2WkzN+h1fRW12BQxRg4UkgEjmM7SDjOD1znMzJyM2k1Rk2vZOyklKa05uV2mzKGxlaxslskttUc+oDAxNGr481ishRBWbjf0Y3gZPNq927OwnvsZ6/oEi8zEyxs0K7Wa30JXWceNt63NWgYFiQHuO4tn/MzllxnvdpAE+NTxgvcLmRN+7c2N+H6gN3fZyAPnDBJ59cjYhyZkrGC5fHQk9Vxs2d0b0DG4VKzFnLKKtu05J7496CS2czq1fZUbCS1FXNOj+decKdnJc2HaMoOQ5c25HMgpmMbMfL2b5E0nZS4YE11na9tiDNq9H0ilWVWVw2BuYjJOCxx5h9P2UswYPTW25+kbvrwC3ejmgs2nki4JBOefXIKJOOQ8rZehP6nsue1ma2mpi+3fztBbY29MMHyCpJwQeo4OZD67Vm2x7HxudmcgDCjPkUeQDqE0TMhybzMrOxhZ6UJt0QzYntL8ZqxNuj8IntD4zE2yyZs4h4V/LzHwEuDtE+J6r3n9NJUHEh8s/0j+US3+0T4nqvef00nRd9ZTbW4TsWZERLE8cIiIAiIgCIiAIiIBXPby8Qp95T8OyUhLv7eZ/wFHvKfh2Sjyw88r7xrPZbF4bqyZTX6c11rbXYxRQMqQB1AHy8/miFv0XlqvH0EH/mkNn1xu9c5yx8Fer7k302g/wBGo+xf7kNbofImo+xf7khN0boHhL3PuTIs0X+m/wC6v9yfRfQebUf8Nf70hN0boHhL3PuTgs0HlGo/4a/3p9dLw/8A06n7q/3ZA7o3SSPBXufcmy+h82p+6n9yN2g82p+nbX9nhJCbo3RVjwf9n3JknQeQ6r7lf9yfW/Q+bUfcT+5ITdG6QT4P+z7k012h8iaj/wBv9cwbdF/o1H2p/VIbdG71wPBXufcmxbofKup+xP659pdoAQQNSCDkd6n9yQO6N0mpi7BP/J9zq19yva7JnaT3uQA2AAMkAkDq85lwdonxPVe8/ppKV3CXV2ij/g9V7z+mk3XfWV+10ldaL1RZkREsTxwiIgCIiAIiIAiIgHiu2t4pT9ev8jysBMROK21Hodnf+PVmZkRE0FiIiIAiIggREQBERBIiIgCIiAIiIAlk9qrwGo+uH8ixE32Go4to8P1R7qIidp5o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2534" name="Picture 6" descr="http://ak.buy.com/PI/0/300/30654197.jpg"/>
          <p:cNvPicPr>
            <a:picLocks noChangeAspect="1" noChangeArrowheads="1"/>
          </p:cNvPicPr>
          <p:nvPr/>
        </p:nvPicPr>
        <p:blipFill>
          <a:blip r:embed="rId3" cstate="print"/>
          <a:srcRect/>
          <a:stretch>
            <a:fillRect/>
          </a:stretch>
        </p:blipFill>
        <p:spPr bwMode="auto">
          <a:xfrm>
            <a:off x="838200" y="457200"/>
            <a:ext cx="2133600" cy="2133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4724400" cy="369332"/>
          </a:xfrm>
          <a:prstGeom prst="rect">
            <a:avLst/>
          </a:prstGeom>
          <a:noFill/>
        </p:spPr>
        <p:txBody>
          <a:bodyPr wrap="square" rtlCol="0">
            <a:spAutoFit/>
          </a:bodyPr>
          <a:lstStyle/>
          <a:p>
            <a:r>
              <a:rPr lang="en-US" b="1" dirty="0" smtClean="0">
                <a:solidFill>
                  <a:srgbClr val="006699"/>
                </a:solidFill>
                <a:latin typeface="Arial" pitchFamily="34" charset="0"/>
                <a:cs typeface="Arial" pitchFamily="34" charset="0"/>
              </a:rPr>
              <a:t>Steinberg’s Fatigue Limit Equation</a:t>
            </a:r>
            <a:endParaRPr lang="en-US" sz="2000" b="1" dirty="0" smtClean="0">
              <a:solidFill>
                <a:srgbClr val="336699"/>
              </a:solidFill>
              <a:latin typeface="Times New Roman" pitchFamily="18" charset="0"/>
              <a:cs typeface="Arial" pitchFamily="34" charset="0"/>
            </a:endParaRPr>
          </a:p>
        </p:txBody>
      </p:sp>
      <p:grpSp>
        <p:nvGrpSpPr>
          <p:cNvPr id="3" name="Group 1"/>
          <p:cNvGrpSpPr>
            <a:grpSpLocks/>
          </p:cNvGrpSpPr>
          <p:nvPr/>
        </p:nvGrpSpPr>
        <p:grpSpPr bwMode="auto">
          <a:xfrm>
            <a:off x="2133600" y="1524000"/>
            <a:ext cx="5372100" cy="3514725"/>
            <a:chOff x="2315" y="5875"/>
            <a:chExt cx="8460" cy="5535"/>
          </a:xfrm>
        </p:grpSpPr>
        <p:sp>
          <p:nvSpPr>
            <p:cNvPr id="27650" name="Line 2"/>
            <p:cNvSpPr>
              <a:spLocks noChangeShapeType="1"/>
            </p:cNvSpPr>
            <p:nvPr/>
          </p:nvSpPr>
          <p:spPr bwMode="auto">
            <a:xfrm>
              <a:off x="4007"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1" name="Rectangle 3"/>
            <p:cNvSpPr>
              <a:spLocks noChangeArrowheads="1"/>
            </p:cNvSpPr>
            <p:nvPr/>
          </p:nvSpPr>
          <p:spPr bwMode="auto">
            <a:xfrm>
              <a:off x="4660" y="6770"/>
              <a:ext cx="2659" cy="531"/>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2" name="Line 4"/>
            <p:cNvSpPr>
              <a:spLocks noChangeShapeType="1"/>
            </p:cNvSpPr>
            <p:nvPr/>
          </p:nvSpPr>
          <p:spPr bwMode="auto">
            <a:xfrm>
              <a:off x="2753"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3" name="Line 5"/>
            <p:cNvSpPr>
              <a:spLocks noChangeShapeType="1"/>
            </p:cNvSpPr>
            <p:nvPr/>
          </p:nvSpPr>
          <p:spPr bwMode="auto">
            <a:xfrm>
              <a:off x="4311"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4" name="Line 6"/>
            <p:cNvSpPr>
              <a:spLocks noChangeShapeType="1"/>
            </p:cNvSpPr>
            <p:nvPr/>
          </p:nvSpPr>
          <p:spPr bwMode="auto">
            <a:xfrm>
              <a:off x="5788"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5" name="Line 7"/>
            <p:cNvSpPr>
              <a:spLocks noChangeShapeType="1"/>
            </p:cNvSpPr>
            <p:nvPr/>
          </p:nvSpPr>
          <p:spPr bwMode="auto">
            <a:xfrm>
              <a:off x="6513"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6" name="Line 8"/>
            <p:cNvSpPr>
              <a:spLocks noChangeShapeType="1"/>
            </p:cNvSpPr>
            <p:nvPr/>
          </p:nvSpPr>
          <p:spPr bwMode="auto">
            <a:xfrm>
              <a:off x="3613"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7" name="Line 9"/>
            <p:cNvSpPr>
              <a:spLocks noChangeShapeType="1"/>
            </p:cNvSpPr>
            <p:nvPr/>
          </p:nvSpPr>
          <p:spPr bwMode="auto">
            <a:xfrm>
              <a:off x="7964"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8" name="Line 10"/>
            <p:cNvSpPr>
              <a:spLocks noChangeShapeType="1"/>
            </p:cNvSpPr>
            <p:nvPr/>
          </p:nvSpPr>
          <p:spPr bwMode="auto">
            <a:xfrm>
              <a:off x="7239" y="8139"/>
              <a:ext cx="5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59" name="Line 11"/>
            <p:cNvSpPr>
              <a:spLocks noChangeShapeType="1"/>
            </p:cNvSpPr>
            <p:nvPr/>
          </p:nvSpPr>
          <p:spPr bwMode="auto">
            <a:xfrm>
              <a:off x="8689"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0" name="Line 12"/>
            <p:cNvSpPr>
              <a:spLocks noChangeShapeType="1"/>
            </p:cNvSpPr>
            <p:nvPr/>
          </p:nvSpPr>
          <p:spPr bwMode="auto">
            <a:xfrm>
              <a:off x="2565" y="8222"/>
              <a:ext cx="0" cy="69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1" name="Line 13"/>
            <p:cNvSpPr>
              <a:spLocks noChangeShapeType="1"/>
            </p:cNvSpPr>
            <p:nvPr/>
          </p:nvSpPr>
          <p:spPr bwMode="auto">
            <a:xfrm>
              <a:off x="9441" y="8194"/>
              <a:ext cx="0" cy="69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2" name="Line 14"/>
            <p:cNvSpPr>
              <a:spLocks noChangeShapeType="1"/>
            </p:cNvSpPr>
            <p:nvPr/>
          </p:nvSpPr>
          <p:spPr bwMode="auto">
            <a:xfrm flipV="1">
              <a:off x="4633" y="5875"/>
              <a:ext cx="0" cy="81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3" name="Line 15"/>
            <p:cNvSpPr>
              <a:spLocks noChangeShapeType="1"/>
            </p:cNvSpPr>
            <p:nvPr/>
          </p:nvSpPr>
          <p:spPr bwMode="auto">
            <a:xfrm flipV="1">
              <a:off x="7292" y="5875"/>
              <a:ext cx="0" cy="81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4" name="Line 16"/>
            <p:cNvSpPr>
              <a:spLocks noChangeShapeType="1"/>
            </p:cNvSpPr>
            <p:nvPr/>
          </p:nvSpPr>
          <p:spPr bwMode="auto">
            <a:xfrm>
              <a:off x="7453" y="7300"/>
              <a:ext cx="18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5" name="Line 17"/>
            <p:cNvSpPr>
              <a:spLocks noChangeShapeType="1"/>
            </p:cNvSpPr>
            <p:nvPr/>
          </p:nvSpPr>
          <p:spPr bwMode="auto">
            <a:xfrm>
              <a:off x="7534" y="7440"/>
              <a:ext cx="1799"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6" name="Text Box 18"/>
            <p:cNvSpPr txBox="1">
              <a:spLocks noChangeArrowheads="1"/>
            </p:cNvSpPr>
            <p:nvPr/>
          </p:nvSpPr>
          <p:spPr bwMode="auto">
            <a:xfrm>
              <a:off x="5735" y="5903"/>
              <a:ext cx="698" cy="475"/>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L</a:t>
              </a:r>
              <a:endParaRPr lang="en-US" smtClean="0">
                <a:solidFill>
                  <a:prstClr val="black"/>
                </a:solidFill>
                <a:latin typeface="Arial" pitchFamily="34" charset="0"/>
                <a:cs typeface="Arial" pitchFamily="34" charset="0"/>
              </a:endParaRPr>
            </a:p>
          </p:txBody>
        </p:sp>
        <p:sp>
          <p:nvSpPr>
            <p:cNvPr id="27667" name="Line 19"/>
            <p:cNvSpPr>
              <a:spLocks noChangeShapeType="1"/>
            </p:cNvSpPr>
            <p:nvPr/>
          </p:nvSpPr>
          <p:spPr bwMode="auto">
            <a:xfrm>
              <a:off x="4607" y="6183"/>
              <a:ext cx="832" cy="0"/>
            </a:xfrm>
            <a:prstGeom prst="line">
              <a:avLst/>
            </a:prstGeom>
            <a:noFill/>
            <a:ln w="19050">
              <a:solidFill>
                <a:srgbClr val="000000"/>
              </a:solidFill>
              <a:round/>
              <a:headEnd type="triangle" w="sm" len="me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8" name="Line 20"/>
            <p:cNvSpPr>
              <a:spLocks noChangeShapeType="1"/>
            </p:cNvSpPr>
            <p:nvPr/>
          </p:nvSpPr>
          <p:spPr bwMode="auto">
            <a:xfrm>
              <a:off x="6487" y="6183"/>
              <a:ext cx="832" cy="0"/>
            </a:xfrm>
            <a:prstGeom prst="line">
              <a:avLst/>
            </a:prstGeom>
            <a:noFill/>
            <a:ln w="19050">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69" name="Line 21"/>
            <p:cNvSpPr>
              <a:spLocks noChangeShapeType="1"/>
            </p:cNvSpPr>
            <p:nvPr/>
          </p:nvSpPr>
          <p:spPr bwMode="auto">
            <a:xfrm>
              <a:off x="2592" y="8642"/>
              <a:ext cx="2391" cy="0"/>
            </a:xfrm>
            <a:prstGeom prst="line">
              <a:avLst/>
            </a:prstGeom>
            <a:noFill/>
            <a:ln w="19050">
              <a:solidFill>
                <a:srgbClr val="000000"/>
              </a:solidFill>
              <a:round/>
              <a:headEnd type="triangle" w="sm" len="med"/>
              <a:tailEnd type="non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0" name="Line 22"/>
            <p:cNvSpPr>
              <a:spLocks noChangeShapeType="1"/>
            </p:cNvSpPr>
            <p:nvPr/>
          </p:nvSpPr>
          <p:spPr bwMode="auto">
            <a:xfrm>
              <a:off x="6648" y="8614"/>
              <a:ext cx="2766" cy="0"/>
            </a:xfrm>
            <a:prstGeom prst="line">
              <a:avLst/>
            </a:prstGeom>
            <a:noFill/>
            <a:ln w="1905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1" name="Text Box 23"/>
            <p:cNvSpPr txBox="1">
              <a:spLocks noChangeArrowheads="1"/>
            </p:cNvSpPr>
            <p:nvPr/>
          </p:nvSpPr>
          <p:spPr bwMode="auto">
            <a:xfrm>
              <a:off x="5573" y="8474"/>
              <a:ext cx="672" cy="559"/>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B</a:t>
              </a:r>
              <a:endParaRPr lang="en-US" smtClean="0">
                <a:solidFill>
                  <a:prstClr val="black"/>
                </a:solidFill>
                <a:latin typeface="Arial" pitchFamily="34" charset="0"/>
                <a:cs typeface="Arial" pitchFamily="34" charset="0"/>
              </a:endParaRPr>
            </a:p>
          </p:txBody>
        </p:sp>
        <p:sp>
          <p:nvSpPr>
            <p:cNvPr id="27672" name="Text Box 24"/>
            <p:cNvSpPr txBox="1">
              <a:spLocks noChangeArrowheads="1"/>
            </p:cNvSpPr>
            <p:nvPr/>
          </p:nvSpPr>
          <p:spPr bwMode="auto">
            <a:xfrm>
              <a:off x="6245" y="7607"/>
              <a:ext cx="510" cy="420"/>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Z</a:t>
              </a:r>
              <a:endParaRPr lang="en-US" smtClean="0">
                <a:solidFill>
                  <a:prstClr val="black"/>
                </a:solidFill>
                <a:latin typeface="Arial" pitchFamily="34" charset="0"/>
                <a:cs typeface="Arial" pitchFamily="34" charset="0"/>
              </a:endParaRPr>
            </a:p>
          </p:txBody>
        </p:sp>
        <p:sp>
          <p:nvSpPr>
            <p:cNvPr id="27673" name="Line 25"/>
            <p:cNvSpPr>
              <a:spLocks noChangeShapeType="1"/>
            </p:cNvSpPr>
            <p:nvPr/>
          </p:nvSpPr>
          <p:spPr bwMode="auto">
            <a:xfrm>
              <a:off x="6057" y="7440"/>
              <a:ext cx="0" cy="671"/>
            </a:xfrm>
            <a:prstGeom prst="line">
              <a:avLst/>
            </a:prstGeom>
            <a:noFill/>
            <a:ln w="19050">
              <a:solidFill>
                <a:srgbClr val="000000"/>
              </a:solidFill>
              <a:round/>
              <a:headEnd type="triangle" w="sm" len="med"/>
              <a:tailEnd type="triangl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4" name="Line 26"/>
            <p:cNvSpPr>
              <a:spLocks noChangeShapeType="1"/>
            </p:cNvSpPr>
            <p:nvPr/>
          </p:nvSpPr>
          <p:spPr bwMode="auto">
            <a:xfrm>
              <a:off x="5063" y="8139"/>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5" name="Line 27"/>
            <p:cNvSpPr>
              <a:spLocks noChangeShapeType="1"/>
            </p:cNvSpPr>
            <p:nvPr/>
          </p:nvSpPr>
          <p:spPr bwMode="auto">
            <a:xfrm flipV="1">
              <a:off x="9199" y="6798"/>
              <a:ext cx="0" cy="475"/>
            </a:xfrm>
            <a:prstGeom prst="line">
              <a:avLst/>
            </a:prstGeom>
            <a:noFill/>
            <a:ln w="19050">
              <a:solidFill>
                <a:srgbClr val="000000"/>
              </a:solidFill>
              <a:round/>
              <a:headEnd type="triangle" w="sm" len="me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6" name="Line 28"/>
            <p:cNvSpPr>
              <a:spLocks noChangeShapeType="1"/>
            </p:cNvSpPr>
            <p:nvPr/>
          </p:nvSpPr>
          <p:spPr bwMode="auto">
            <a:xfrm flipV="1">
              <a:off x="9199" y="7412"/>
              <a:ext cx="0" cy="391"/>
            </a:xfrm>
            <a:prstGeom prst="line">
              <a:avLst/>
            </a:prstGeom>
            <a:noFill/>
            <a:ln w="1905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77" name="Text Box 29"/>
            <p:cNvSpPr txBox="1">
              <a:spLocks noChangeArrowheads="1"/>
            </p:cNvSpPr>
            <p:nvPr/>
          </p:nvSpPr>
          <p:spPr bwMode="auto">
            <a:xfrm>
              <a:off x="8164" y="6067"/>
              <a:ext cx="2002" cy="507"/>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Relative Motion</a:t>
              </a:r>
              <a:endParaRPr lang="en-US" smtClean="0">
                <a:solidFill>
                  <a:prstClr val="black"/>
                </a:solidFill>
                <a:latin typeface="Arial" pitchFamily="34" charset="0"/>
                <a:cs typeface="Arial" pitchFamily="34" charset="0"/>
              </a:endParaRPr>
            </a:p>
          </p:txBody>
        </p:sp>
        <p:sp>
          <p:nvSpPr>
            <p:cNvPr id="27678" name="Text Box 30"/>
            <p:cNvSpPr txBox="1">
              <a:spLocks noChangeArrowheads="1"/>
            </p:cNvSpPr>
            <p:nvPr/>
          </p:nvSpPr>
          <p:spPr bwMode="auto">
            <a:xfrm>
              <a:off x="5439" y="6798"/>
              <a:ext cx="1483" cy="408"/>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Component</a:t>
              </a:r>
              <a:endParaRPr lang="en-US" smtClean="0">
                <a:solidFill>
                  <a:prstClr val="black"/>
                </a:solidFill>
                <a:latin typeface="Arial" pitchFamily="34" charset="0"/>
                <a:cs typeface="Arial" pitchFamily="34" charset="0"/>
              </a:endParaRPr>
            </a:p>
          </p:txBody>
        </p:sp>
        <p:sp>
          <p:nvSpPr>
            <p:cNvPr id="27679" name="Line 31"/>
            <p:cNvSpPr>
              <a:spLocks noChangeShapeType="1"/>
            </p:cNvSpPr>
            <p:nvPr/>
          </p:nvSpPr>
          <p:spPr bwMode="auto">
            <a:xfrm>
              <a:off x="3425" y="7859"/>
              <a:ext cx="161" cy="447"/>
            </a:xfrm>
            <a:prstGeom prst="line">
              <a:avLst/>
            </a:prstGeom>
            <a:noFill/>
            <a:ln w="19050">
              <a:solidFill>
                <a:srgbClr val="000000"/>
              </a:solidFill>
              <a:round/>
              <a:headEnd type="triangle" w="sm" len="me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0" name="Line 32"/>
            <p:cNvSpPr>
              <a:spLocks noChangeShapeType="1"/>
            </p:cNvSpPr>
            <p:nvPr/>
          </p:nvSpPr>
          <p:spPr bwMode="auto">
            <a:xfrm rot="10800000">
              <a:off x="3210" y="7356"/>
              <a:ext cx="161" cy="447"/>
            </a:xfrm>
            <a:prstGeom prst="line">
              <a:avLst/>
            </a:prstGeom>
            <a:noFill/>
            <a:ln w="19050">
              <a:solidFill>
                <a:srgbClr val="000000"/>
              </a:solidFill>
              <a:round/>
              <a:headEnd type="triangle" w="sm" len="me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1" name="Text Box 33"/>
            <p:cNvSpPr txBox="1">
              <a:spLocks noChangeArrowheads="1"/>
            </p:cNvSpPr>
            <p:nvPr/>
          </p:nvSpPr>
          <p:spPr bwMode="auto">
            <a:xfrm>
              <a:off x="2888" y="6714"/>
              <a:ext cx="456" cy="475"/>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h</a:t>
              </a:r>
              <a:endParaRPr lang="en-US" smtClean="0">
                <a:solidFill>
                  <a:prstClr val="black"/>
                </a:solidFill>
                <a:latin typeface="Arial" pitchFamily="34" charset="0"/>
                <a:cs typeface="Arial" pitchFamily="34" charset="0"/>
              </a:endParaRPr>
            </a:p>
          </p:txBody>
        </p:sp>
        <p:sp>
          <p:nvSpPr>
            <p:cNvPr id="27682" name="Line 34"/>
            <p:cNvSpPr>
              <a:spLocks noChangeShapeType="1"/>
            </p:cNvSpPr>
            <p:nvPr/>
          </p:nvSpPr>
          <p:spPr bwMode="auto">
            <a:xfrm flipH="1" flipV="1">
              <a:off x="4123" y="7216"/>
              <a:ext cx="81" cy="36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3" name="Line 35"/>
            <p:cNvSpPr>
              <a:spLocks noChangeShapeType="1"/>
            </p:cNvSpPr>
            <p:nvPr/>
          </p:nvSpPr>
          <p:spPr bwMode="auto">
            <a:xfrm flipV="1">
              <a:off x="7722" y="7244"/>
              <a:ext cx="81" cy="30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4" name="Freeform 36"/>
            <p:cNvSpPr>
              <a:spLocks/>
            </p:cNvSpPr>
            <p:nvPr/>
          </p:nvSpPr>
          <p:spPr bwMode="auto">
            <a:xfrm>
              <a:off x="4123" y="6965"/>
              <a:ext cx="564" cy="280"/>
            </a:xfrm>
            <a:custGeom>
              <a:avLst/>
              <a:gdLst/>
              <a:ahLst/>
              <a:cxnLst>
                <a:cxn ang="0">
                  <a:pos x="551" y="10"/>
                </a:cxn>
                <a:cxn ang="0">
                  <a:pos x="435" y="10"/>
                </a:cxn>
                <a:cxn ang="0">
                  <a:pos x="174" y="68"/>
                </a:cxn>
                <a:cxn ang="0">
                  <a:pos x="0" y="213"/>
                </a:cxn>
              </a:cxnLst>
              <a:rect l="0" t="0" r="r" b="b"/>
              <a:pathLst>
                <a:path w="551" h="213">
                  <a:moveTo>
                    <a:pt x="551" y="10"/>
                  </a:moveTo>
                  <a:cubicBezTo>
                    <a:pt x="524" y="5"/>
                    <a:pt x="498" y="0"/>
                    <a:pt x="435" y="10"/>
                  </a:cubicBezTo>
                  <a:cubicBezTo>
                    <a:pt x="372" y="20"/>
                    <a:pt x="246" y="34"/>
                    <a:pt x="174" y="68"/>
                  </a:cubicBezTo>
                  <a:cubicBezTo>
                    <a:pt x="102" y="102"/>
                    <a:pt x="51" y="157"/>
                    <a:pt x="0" y="213"/>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5" name="Freeform 37"/>
            <p:cNvSpPr>
              <a:spLocks/>
            </p:cNvSpPr>
            <p:nvPr/>
          </p:nvSpPr>
          <p:spPr bwMode="auto">
            <a:xfrm flipH="1">
              <a:off x="7292" y="6965"/>
              <a:ext cx="511" cy="280"/>
            </a:xfrm>
            <a:custGeom>
              <a:avLst/>
              <a:gdLst/>
              <a:ahLst/>
              <a:cxnLst>
                <a:cxn ang="0">
                  <a:pos x="551" y="10"/>
                </a:cxn>
                <a:cxn ang="0">
                  <a:pos x="435" y="10"/>
                </a:cxn>
                <a:cxn ang="0">
                  <a:pos x="174" y="68"/>
                </a:cxn>
                <a:cxn ang="0">
                  <a:pos x="0" y="213"/>
                </a:cxn>
              </a:cxnLst>
              <a:rect l="0" t="0" r="r" b="b"/>
              <a:pathLst>
                <a:path w="551" h="213">
                  <a:moveTo>
                    <a:pt x="551" y="10"/>
                  </a:moveTo>
                  <a:cubicBezTo>
                    <a:pt x="524" y="5"/>
                    <a:pt x="498" y="0"/>
                    <a:pt x="435" y="10"/>
                  </a:cubicBezTo>
                  <a:cubicBezTo>
                    <a:pt x="372" y="20"/>
                    <a:pt x="246" y="34"/>
                    <a:pt x="174" y="68"/>
                  </a:cubicBezTo>
                  <a:cubicBezTo>
                    <a:pt x="102" y="102"/>
                    <a:pt x="51" y="157"/>
                    <a:pt x="0" y="213"/>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6" name="Line 38"/>
            <p:cNvSpPr>
              <a:spLocks noChangeShapeType="1"/>
            </p:cNvSpPr>
            <p:nvPr/>
          </p:nvSpPr>
          <p:spPr bwMode="auto">
            <a:xfrm flipV="1">
              <a:off x="7284" y="10683"/>
              <a:ext cx="3008" cy="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7" name="Line 39"/>
            <p:cNvSpPr>
              <a:spLocks noChangeShapeType="1"/>
            </p:cNvSpPr>
            <p:nvPr/>
          </p:nvSpPr>
          <p:spPr bwMode="auto">
            <a:xfrm flipV="1">
              <a:off x="6961" y="11019"/>
              <a:ext cx="341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8" name="Line 40"/>
            <p:cNvSpPr>
              <a:spLocks noChangeShapeType="1"/>
            </p:cNvSpPr>
            <p:nvPr/>
          </p:nvSpPr>
          <p:spPr bwMode="auto">
            <a:xfrm flipV="1">
              <a:off x="9754" y="10208"/>
              <a:ext cx="0" cy="475"/>
            </a:xfrm>
            <a:prstGeom prst="line">
              <a:avLst/>
            </a:prstGeom>
            <a:noFill/>
            <a:ln w="19050">
              <a:solidFill>
                <a:srgbClr val="000000"/>
              </a:solidFill>
              <a:round/>
              <a:headEnd type="triangle" w="sm" len="me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89" name="Line 41"/>
            <p:cNvSpPr>
              <a:spLocks noChangeShapeType="1"/>
            </p:cNvSpPr>
            <p:nvPr/>
          </p:nvSpPr>
          <p:spPr bwMode="auto">
            <a:xfrm flipV="1">
              <a:off x="9754" y="11019"/>
              <a:ext cx="0" cy="391"/>
            </a:xfrm>
            <a:prstGeom prst="line">
              <a:avLst/>
            </a:prstGeom>
            <a:noFill/>
            <a:ln w="1905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0" name="Text Box 42"/>
            <p:cNvSpPr txBox="1">
              <a:spLocks noChangeArrowheads="1"/>
            </p:cNvSpPr>
            <p:nvPr/>
          </p:nvSpPr>
          <p:spPr bwMode="auto">
            <a:xfrm>
              <a:off x="8887" y="9446"/>
              <a:ext cx="1888" cy="594"/>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Relative Motion</a:t>
              </a:r>
              <a:endParaRPr lang="en-US" smtClean="0">
                <a:solidFill>
                  <a:prstClr val="black"/>
                </a:solidFill>
                <a:latin typeface="Arial" pitchFamily="34" charset="0"/>
                <a:cs typeface="Arial" pitchFamily="34" charset="0"/>
              </a:endParaRPr>
            </a:p>
          </p:txBody>
        </p:sp>
        <p:sp>
          <p:nvSpPr>
            <p:cNvPr id="27691" name="Line 43"/>
            <p:cNvSpPr>
              <a:spLocks noChangeShapeType="1"/>
            </p:cNvSpPr>
            <p:nvPr/>
          </p:nvSpPr>
          <p:spPr bwMode="auto">
            <a:xfrm flipV="1">
              <a:off x="3846" y="10320"/>
              <a:ext cx="107" cy="33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2" name="Freeform 44"/>
            <p:cNvSpPr>
              <a:spLocks/>
            </p:cNvSpPr>
            <p:nvPr/>
          </p:nvSpPr>
          <p:spPr bwMode="auto">
            <a:xfrm flipV="1">
              <a:off x="3953" y="10292"/>
              <a:ext cx="537" cy="167"/>
            </a:xfrm>
            <a:custGeom>
              <a:avLst/>
              <a:gdLst/>
              <a:ahLst/>
              <a:cxnLst>
                <a:cxn ang="0">
                  <a:pos x="551" y="10"/>
                </a:cxn>
                <a:cxn ang="0">
                  <a:pos x="435" y="10"/>
                </a:cxn>
                <a:cxn ang="0">
                  <a:pos x="174" y="68"/>
                </a:cxn>
                <a:cxn ang="0">
                  <a:pos x="0" y="213"/>
                </a:cxn>
              </a:cxnLst>
              <a:rect l="0" t="0" r="r" b="b"/>
              <a:pathLst>
                <a:path w="551" h="213">
                  <a:moveTo>
                    <a:pt x="551" y="10"/>
                  </a:moveTo>
                  <a:cubicBezTo>
                    <a:pt x="524" y="5"/>
                    <a:pt x="498" y="0"/>
                    <a:pt x="435" y="10"/>
                  </a:cubicBezTo>
                  <a:cubicBezTo>
                    <a:pt x="372" y="20"/>
                    <a:pt x="246" y="34"/>
                    <a:pt x="174" y="68"/>
                  </a:cubicBezTo>
                  <a:cubicBezTo>
                    <a:pt x="102" y="102"/>
                    <a:pt x="51" y="157"/>
                    <a:pt x="0" y="213"/>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3" name="Line 45"/>
            <p:cNvSpPr>
              <a:spLocks noChangeShapeType="1"/>
            </p:cNvSpPr>
            <p:nvPr/>
          </p:nvSpPr>
          <p:spPr bwMode="auto">
            <a:xfrm flipH="1" flipV="1">
              <a:off x="7740" y="10320"/>
              <a:ext cx="108" cy="33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4" name="Freeform 46"/>
            <p:cNvSpPr>
              <a:spLocks/>
            </p:cNvSpPr>
            <p:nvPr/>
          </p:nvSpPr>
          <p:spPr bwMode="auto">
            <a:xfrm flipH="1" flipV="1">
              <a:off x="7149" y="10320"/>
              <a:ext cx="591" cy="112"/>
            </a:xfrm>
            <a:custGeom>
              <a:avLst/>
              <a:gdLst/>
              <a:ahLst/>
              <a:cxnLst>
                <a:cxn ang="0">
                  <a:pos x="551" y="10"/>
                </a:cxn>
                <a:cxn ang="0">
                  <a:pos x="435" y="10"/>
                </a:cxn>
                <a:cxn ang="0">
                  <a:pos x="174" y="68"/>
                </a:cxn>
                <a:cxn ang="0">
                  <a:pos x="0" y="213"/>
                </a:cxn>
              </a:cxnLst>
              <a:rect l="0" t="0" r="r" b="b"/>
              <a:pathLst>
                <a:path w="551" h="213">
                  <a:moveTo>
                    <a:pt x="551" y="10"/>
                  </a:moveTo>
                  <a:cubicBezTo>
                    <a:pt x="524" y="5"/>
                    <a:pt x="498" y="0"/>
                    <a:pt x="435" y="10"/>
                  </a:cubicBezTo>
                  <a:cubicBezTo>
                    <a:pt x="372" y="20"/>
                    <a:pt x="246" y="34"/>
                    <a:pt x="174" y="68"/>
                  </a:cubicBezTo>
                  <a:cubicBezTo>
                    <a:pt x="102" y="102"/>
                    <a:pt x="51" y="157"/>
                    <a:pt x="0" y="213"/>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5" name="Freeform 47"/>
            <p:cNvSpPr>
              <a:spLocks/>
            </p:cNvSpPr>
            <p:nvPr/>
          </p:nvSpPr>
          <p:spPr bwMode="auto">
            <a:xfrm flipV="1">
              <a:off x="2315" y="10375"/>
              <a:ext cx="6905" cy="652"/>
            </a:xfrm>
            <a:custGeom>
              <a:avLst/>
              <a:gdLst/>
              <a:ahLst/>
              <a:cxnLst>
                <a:cxn ang="0">
                  <a:pos x="0" y="551"/>
                </a:cxn>
                <a:cxn ang="0">
                  <a:pos x="4118" y="0"/>
                </a:cxn>
                <a:cxn ang="0">
                  <a:pos x="8236" y="551"/>
                </a:cxn>
              </a:cxnLst>
              <a:rect l="0" t="0" r="r" b="b"/>
              <a:pathLst>
                <a:path w="8236" h="551">
                  <a:moveTo>
                    <a:pt x="0" y="551"/>
                  </a:moveTo>
                  <a:cubicBezTo>
                    <a:pt x="1372" y="275"/>
                    <a:pt x="2745" y="0"/>
                    <a:pt x="4118" y="0"/>
                  </a:cubicBezTo>
                  <a:cubicBezTo>
                    <a:pt x="5491" y="0"/>
                    <a:pt x="6863" y="275"/>
                    <a:pt x="8236" y="551"/>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6" name="Freeform 48"/>
            <p:cNvSpPr>
              <a:spLocks/>
            </p:cNvSpPr>
            <p:nvPr/>
          </p:nvSpPr>
          <p:spPr bwMode="auto">
            <a:xfrm flipV="1">
              <a:off x="2339" y="10272"/>
              <a:ext cx="6905" cy="652"/>
            </a:xfrm>
            <a:custGeom>
              <a:avLst/>
              <a:gdLst/>
              <a:ahLst/>
              <a:cxnLst>
                <a:cxn ang="0">
                  <a:pos x="0" y="551"/>
                </a:cxn>
                <a:cxn ang="0">
                  <a:pos x="4118" y="0"/>
                </a:cxn>
                <a:cxn ang="0">
                  <a:pos x="8236" y="551"/>
                </a:cxn>
              </a:cxnLst>
              <a:rect l="0" t="0" r="r" b="b"/>
              <a:pathLst>
                <a:path w="8236" h="551">
                  <a:moveTo>
                    <a:pt x="0" y="551"/>
                  </a:moveTo>
                  <a:cubicBezTo>
                    <a:pt x="1372" y="275"/>
                    <a:pt x="2745" y="0"/>
                    <a:pt x="4118" y="0"/>
                  </a:cubicBezTo>
                  <a:cubicBezTo>
                    <a:pt x="5491" y="0"/>
                    <a:pt x="6863" y="275"/>
                    <a:pt x="8236" y="551"/>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7" name="Line 49"/>
            <p:cNvSpPr>
              <a:spLocks noChangeShapeType="1"/>
            </p:cNvSpPr>
            <p:nvPr/>
          </p:nvSpPr>
          <p:spPr bwMode="auto">
            <a:xfrm>
              <a:off x="2582" y="10341"/>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8" name="Line 50"/>
            <p:cNvSpPr>
              <a:spLocks noChangeShapeType="1"/>
            </p:cNvSpPr>
            <p:nvPr/>
          </p:nvSpPr>
          <p:spPr bwMode="auto">
            <a:xfrm>
              <a:off x="5646" y="10924"/>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99" name="Line 51"/>
            <p:cNvSpPr>
              <a:spLocks noChangeShapeType="1"/>
            </p:cNvSpPr>
            <p:nvPr/>
          </p:nvSpPr>
          <p:spPr bwMode="auto">
            <a:xfrm>
              <a:off x="4454" y="10787"/>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0" name="Line 52"/>
            <p:cNvSpPr>
              <a:spLocks noChangeShapeType="1"/>
            </p:cNvSpPr>
            <p:nvPr/>
          </p:nvSpPr>
          <p:spPr bwMode="auto">
            <a:xfrm>
              <a:off x="3676" y="10650"/>
              <a:ext cx="73" cy="10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1" name="Line 53"/>
            <p:cNvSpPr>
              <a:spLocks noChangeShapeType="1"/>
            </p:cNvSpPr>
            <p:nvPr/>
          </p:nvSpPr>
          <p:spPr bwMode="auto">
            <a:xfrm>
              <a:off x="8928" y="10375"/>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2" name="Line 54"/>
            <p:cNvSpPr>
              <a:spLocks noChangeShapeType="1"/>
            </p:cNvSpPr>
            <p:nvPr/>
          </p:nvSpPr>
          <p:spPr bwMode="auto">
            <a:xfrm>
              <a:off x="3312" y="10547"/>
              <a:ext cx="121"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3" name="Line 55"/>
            <p:cNvSpPr>
              <a:spLocks noChangeShapeType="1"/>
            </p:cNvSpPr>
            <p:nvPr/>
          </p:nvSpPr>
          <p:spPr bwMode="auto">
            <a:xfrm>
              <a:off x="4795" y="10855"/>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4" name="Line 56"/>
            <p:cNvSpPr>
              <a:spLocks noChangeShapeType="1"/>
            </p:cNvSpPr>
            <p:nvPr/>
          </p:nvSpPr>
          <p:spPr bwMode="auto">
            <a:xfrm>
              <a:off x="6448" y="10890"/>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5" name="Line 57"/>
            <p:cNvSpPr>
              <a:spLocks noChangeShapeType="1"/>
            </p:cNvSpPr>
            <p:nvPr/>
          </p:nvSpPr>
          <p:spPr bwMode="auto">
            <a:xfrm>
              <a:off x="7883" y="10650"/>
              <a:ext cx="97" cy="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6" name="Line 58"/>
            <p:cNvSpPr>
              <a:spLocks noChangeShapeType="1"/>
            </p:cNvSpPr>
            <p:nvPr/>
          </p:nvSpPr>
          <p:spPr bwMode="auto">
            <a:xfrm>
              <a:off x="7202" y="10787"/>
              <a:ext cx="73" cy="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7" name="Line 59"/>
            <p:cNvSpPr>
              <a:spLocks noChangeShapeType="1"/>
            </p:cNvSpPr>
            <p:nvPr/>
          </p:nvSpPr>
          <p:spPr bwMode="auto">
            <a:xfrm>
              <a:off x="4065" y="10718"/>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8" name="Line 60"/>
            <p:cNvSpPr>
              <a:spLocks noChangeShapeType="1"/>
            </p:cNvSpPr>
            <p:nvPr/>
          </p:nvSpPr>
          <p:spPr bwMode="auto">
            <a:xfrm>
              <a:off x="8442" y="10478"/>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09" name="Line 61"/>
            <p:cNvSpPr>
              <a:spLocks noChangeShapeType="1"/>
            </p:cNvSpPr>
            <p:nvPr/>
          </p:nvSpPr>
          <p:spPr bwMode="auto">
            <a:xfrm>
              <a:off x="8174" y="10581"/>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0" name="Line 62"/>
            <p:cNvSpPr>
              <a:spLocks noChangeShapeType="1"/>
            </p:cNvSpPr>
            <p:nvPr/>
          </p:nvSpPr>
          <p:spPr bwMode="auto">
            <a:xfrm>
              <a:off x="2971" y="10444"/>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1" name="Line 63"/>
            <p:cNvSpPr>
              <a:spLocks noChangeShapeType="1"/>
            </p:cNvSpPr>
            <p:nvPr/>
          </p:nvSpPr>
          <p:spPr bwMode="auto">
            <a:xfrm>
              <a:off x="7566" y="10718"/>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2" name="Line 64"/>
            <p:cNvSpPr>
              <a:spLocks noChangeShapeType="1"/>
            </p:cNvSpPr>
            <p:nvPr/>
          </p:nvSpPr>
          <p:spPr bwMode="auto">
            <a:xfrm>
              <a:off x="6788" y="10855"/>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3" name="Line 65"/>
            <p:cNvSpPr>
              <a:spLocks noChangeShapeType="1"/>
            </p:cNvSpPr>
            <p:nvPr/>
          </p:nvSpPr>
          <p:spPr bwMode="auto">
            <a:xfrm>
              <a:off x="6010" y="10924"/>
              <a:ext cx="73"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4" name="Line 66"/>
            <p:cNvSpPr>
              <a:spLocks noChangeShapeType="1"/>
            </p:cNvSpPr>
            <p:nvPr/>
          </p:nvSpPr>
          <p:spPr bwMode="auto">
            <a:xfrm>
              <a:off x="5232" y="10890"/>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5" name="Line 67"/>
            <p:cNvSpPr>
              <a:spLocks noChangeShapeType="1"/>
            </p:cNvSpPr>
            <p:nvPr/>
          </p:nvSpPr>
          <p:spPr bwMode="auto">
            <a:xfrm>
              <a:off x="2449"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6" name="Line 68"/>
            <p:cNvSpPr>
              <a:spLocks noChangeShapeType="1"/>
            </p:cNvSpPr>
            <p:nvPr/>
          </p:nvSpPr>
          <p:spPr bwMode="auto">
            <a:xfrm>
              <a:off x="5484"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7" name="Line 69"/>
            <p:cNvSpPr>
              <a:spLocks noChangeShapeType="1"/>
            </p:cNvSpPr>
            <p:nvPr/>
          </p:nvSpPr>
          <p:spPr bwMode="auto">
            <a:xfrm>
              <a:off x="6209"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8" name="Line 70"/>
            <p:cNvSpPr>
              <a:spLocks noChangeShapeType="1"/>
            </p:cNvSpPr>
            <p:nvPr/>
          </p:nvSpPr>
          <p:spPr bwMode="auto">
            <a:xfrm>
              <a:off x="3309" y="10264"/>
              <a:ext cx="5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19" name="Line 71"/>
            <p:cNvSpPr>
              <a:spLocks noChangeShapeType="1"/>
            </p:cNvSpPr>
            <p:nvPr/>
          </p:nvSpPr>
          <p:spPr bwMode="auto">
            <a:xfrm>
              <a:off x="7660"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0" name="Line 72"/>
            <p:cNvSpPr>
              <a:spLocks noChangeShapeType="1"/>
            </p:cNvSpPr>
            <p:nvPr/>
          </p:nvSpPr>
          <p:spPr bwMode="auto">
            <a:xfrm>
              <a:off x="6935"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1" name="Line 73"/>
            <p:cNvSpPr>
              <a:spLocks noChangeShapeType="1"/>
            </p:cNvSpPr>
            <p:nvPr/>
          </p:nvSpPr>
          <p:spPr bwMode="auto">
            <a:xfrm>
              <a:off x="8385"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2" name="Line 74"/>
            <p:cNvSpPr>
              <a:spLocks noChangeShapeType="1"/>
            </p:cNvSpPr>
            <p:nvPr/>
          </p:nvSpPr>
          <p:spPr bwMode="auto">
            <a:xfrm>
              <a:off x="4759" y="10264"/>
              <a:ext cx="59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3" name="Text Box 75"/>
            <p:cNvSpPr txBox="1">
              <a:spLocks noChangeArrowheads="1"/>
            </p:cNvSpPr>
            <p:nvPr/>
          </p:nvSpPr>
          <p:spPr bwMode="auto">
            <a:xfrm>
              <a:off x="5162" y="10207"/>
              <a:ext cx="1496" cy="363"/>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Component</a:t>
              </a:r>
              <a:endParaRPr lang="en-US" smtClean="0">
                <a:solidFill>
                  <a:prstClr val="black"/>
                </a:solidFill>
                <a:latin typeface="Arial" pitchFamily="34" charset="0"/>
                <a:cs typeface="Arial" pitchFamily="34" charset="0"/>
              </a:endParaRPr>
            </a:p>
          </p:txBody>
        </p:sp>
        <p:sp>
          <p:nvSpPr>
            <p:cNvPr id="27724" name="Rectangle 76"/>
            <p:cNvSpPr>
              <a:spLocks noChangeArrowheads="1"/>
            </p:cNvSpPr>
            <p:nvPr/>
          </p:nvSpPr>
          <p:spPr bwMode="auto">
            <a:xfrm>
              <a:off x="4490" y="10161"/>
              <a:ext cx="2659" cy="531"/>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5" name="Text Box 77"/>
            <p:cNvSpPr txBox="1">
              <a:spLocks noChangeArrowheads="1"/>
            </p:cNvSpPr>
            <p:nvPr/>
          </p:nvSpPr>
          <p:spPr bwMode="auto">
            <a:xfrm>
              <a:off x="5064" y="10203"/>
              <a:ext cx="1483" cy="423"/>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smtClean="0">
                  <a:solidFill>
                    <a:prstClr val="black"/>
                  </a:solidFill>
                  <a:latin typeface="Times New Roman" pitchFamily="18" charset="0"/>
                  <a:cs typeface="Arial" pitchFamily="34" charset="0"/>
                </a:rPr>
                <a:t>Component</a:t>
              </a:r>
              <a:endParaRPr lang="en-US" smtClean="0">
                <a:solidFill>
                  <a:prstClr val="black"/>
                </a:solidFill>
                <a:latin typeface="Arial" pitchFamily="34" charset="0"/>
                <a:cs typeface="Arial" pitchFamily="34" charset="0"/>
              </a:endParaRPr>
            </a:p>
          </p:txBody>
        </p:sp>
        <p:sp>
          <p:nvSpPr>
            <p:cNvPr id="27726" name="Freeform 78"/>
            <p:cNvSpPr>
              <a:spLocks/>
            </p:cNvSpPr>
            <p:nvPr/>
          </p:nvSpPr>
          <p:spPr bwMode="auto">
            <a:xfrm>
              <a:off x="2539" y="7356"/>
              <a:ext cx="6905" cy="652"/>
            </a:xfrm>
            <a:custGeom>
              <a:avLst/>
              <a:gdLst/>
              <a:ahLst/>
              <a:cxnLst>
                <a:cxn ang="0">
                  <a:pos x="0" y="551"/>
                </a:cxn>
                <a:cxn ang="0">
                  <a:pos x="4118" y="0"/>
                </a:cxn>
                <a:cxn ang="0">
                  <a:pos x="8236" y="551"/>
                </a:cxn>
              </a:cxnLst>
              <a:rect l="0" t="0" r="r" b="b"/>
              <a:pathLst>
                <a:path w="8236" h="551">
                  <a:moveTo>
                    <a:pt x="0" y="551"/>
                  </a:moveTo>
                  <a:cubicBezTo>
                    <a:pt x="1372" y="275"/>
                    <a:pt x="2745" y="0"/>
                    <a:pt x="4118" y="0"/>
                  </a:cubicBezTo>
                  <a:cubicBezTo>
                    <a:pt x="5491" y="0"/>
                    <a:pt x="6863" y="275"/>
                    <a:pt x="8236" y="551"/>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7" name="Freeform 79"/>
            <p:cNvSpPr>
              <a:spLocks/>
            </p:cNvSpPr>
            <p:nvPr/>
          </p:nvSpPr>
          <p:spPr bwMode="auto">
            <a:xfrm>
              <a:off x="2563" y="7459"/>
              <a:ext cx="6905" cy="652"/>
            </a:xfrm>
            <a:custGeom>
              <a:avLst/>
              <a:gdLst/>
              <a:ahLst/>
              <a:cxnLst>
                <a:cxn ang="0">
                  <a:pos x="0" y="551"/>
                </a:cxn>
                <a:cxn ang="0">
                  <a:pos x="4118" y="0"/>
                </a:cxn>
                <a:cxn ang="0">
                  <a:pos x="8236" y="551"/>
                </a:cxn>
              </a:cxnLst>
              <a:rect l="0" t="0" r="r" b="b"/>
              <a:pathLst>
                <a:path w="8236" h="551">
                  <a:moveTo>
                    <a:pt x="0" y="551"/>
                  </a:moveTo>
                  <a:cubicBezTo>
                    <a:pt x="1372" y="275"/>
                    <a:pt x="2745" y="0"/>
                    <a:pt x="4118" y="0"/>
                  </a:cubicBezTo>
                  <a:cubicBezTo>
                    <a:pt x="5491" y="0"/>
                    <a:pt x="6863" y="275"/>
                    <a:pt x="8236" y="551"/>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8" name="Line 80"/>
            <p:cNvSpPr>
              <a:spLocks noChangeShapeType="1"/>
            </p:cNvSpPr>
            <p:nvPr/>
          </p:nvSpPr>
          <p:spPr bwMode="auto">
            <a:xfrm flipV="1">
              <a:off x="2806" y="7905"/>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29" name="Line 81"/>
            <p:cNvSpPr>
              <a:spLocks noChangeShapeType="1"/>
            </p:cNvSpPr>
            <p:nvPr/>
          </p:nvSpPr>
          <p:spPr bwMode="auto">
            <a:xfrm flipV="1">
              <a:off x="5870" y="7356"/>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0" name="Line 82"/>
            <p:cNvSpPr>
              <a:spLocks noChangeShapeType="1"/>
            </p:cNvSpPr>
            <p:nvPr/>
          </p:nvSpPr>
          <p:spPr bwMode="auto">
            <a:xfrm flipV="1">
              <a:off x="4678" y="7459"/>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1" name="Line 83"/>
            <p:cNvSpPr>
              <a:spLocks noChangeShapeType="1"/>
            </p:cNvSpPr>
            <p:nvPr/>
          </p:nvSpPr>
          <p:spPr bwMode="auto">
            <a:xfrm flipV="1">
              <a:off x="3900" y="7631"/>
              <a:ext cx="73"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2" name="Line 84"/>
            <p:cNvSpPr>
              <a:spLocks noChangeShapeType="1"/>
            </p:cNvSpPr>
            <p:nvPr/>
          </p:nvSpPr>
          <p:spPr bwMode="auto">
            <a:xfrm flipV="1">
              <a:off x="9152" y="7939"/>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3" name="Line 85"/>
            <p:cNvSpPr>
              <a:spLocks noChangeShapeType="1"/>
            </p:cNvSpPr>
            <p:nvPr/>
          </p:nvSpPr>
          <p:spPr bwMode="auto">
            <a:xfrm flipV="1">
              <a:off x="3536" y="7699"/>
              <a:ext cx="121"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4" name="Line 86"/>
            <p:cNvSpPr>
              <a:spLocks noChangeShapeType="1"/>
            </p:cNvSpPr>
            <p:nvPr/>
          </p:nvSpPr>
          <p:spPr bwMode="auto">
            <a:xfrm flipV="1">
              <a:off x="5019" y="7425"/>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5" name="Line 87"/>
            <p:cNvSpPr>
              <a:spLocks noChangeShapeType="1"/>
            </p:cNvSpPr>
            <p:nvPr/>
          </p:nvSpPr>
          <p:spPr bwMode="auto">
            <a:xfrm flipV="1">
              <a:off x="6672" y="7390"/>
              <a:ext cx="97"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6" name="Line 88"/>
            <p:cNvSpPr>
              <a:spLocks noChangeShapeType="1"/>
            </p:cNvSpPr>
            <p:nvPr/>
          </p:nvSpPr>
          <p:spPr bwMode="auto">
            <a:xfrm flipV="1">
              <a:off x="8107" y="7665"/>
              <a:ext cx="97"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7" name="Line 89"/>
            <p:cNvSpPr>
              <a:spLocks noChangeShapeType="1"/>
            </p:cNvSpPr>
            <p:nvPr/>
          </p:nvSpPr>
          <p:spPr bwMode="auto">
            <a:xfrm flipV="1">
              <a:off x="7426" y="7528"/>
              <a:ext cx="73" cy="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8" name="Line 90"/>
            <p:cNvSpPr>
              <a:spLocks noChangeShapeType="1"/>
            </p:cNvSpPr>
            <p:nvPr/>
          </p:nvSpPr>
          <p:spPr bwMode="auto">
            <a:xfrm flipV="1">
              <a:off x="4289" y="7528"/>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39" name="Line 91"/>
            <p:cNvSpPr>
              <a:spLocks noChangeShapeType="1"/>
            </p:cNvSpPr>
            <p:nvPr/>
          </p:nvSpPr>
          <p:spPr bwMode="auto">
            <a:xfrm flipV="1">
              <a:off x="8666" y="7836"/>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0" name="Line 92"/>
            <p:cNvSpPr>
              <a:spLocks noChangeShapeType="1"/>
            </p:cNvSpPr>
            <p:nvPr/>
          </p:nvSpPr>
          <p:spPr bwMode="auto">
            <a:xfrm flipV="1">
              <a:off x="8398" y="7734"/>
              <a:ext cx="73" cy="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1" name="Line 93"/>
            <p:cNvSpPr>
              <a:spLocks noChangeShapeType="1"/>
            </p:cNvSpPr>
            <p:nvPr/>
          </p:nvSpPr>
          <p:spPr bwMode="auto">
            <a:xfrm flipV="1">
              <a:off x="3195" y="7802"/>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2" name="Line 94"/>
            <p:cNvSpPr>
              <a:spLocks noChangeShapeType="1"/>
            </p:cNvSpPr>
            <p:nvPr/>
          </p:nvSpPr>
          <p:spPr bwMode="auto">
            <a:xfrm flipV="1">
              <a:off x="7790" y="7596"/>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3" name="Line 95"/>
            <p:cNvSpPr>
              <a:spLocks noChangeShapeType="1"/>
            </p:cNvSpPr>
            <p:nvPr/>
          </p:nvSpPr>
          <p:spPr bwMode="auto">
            <a:xfrm flipV="1">
              <a:off x="7012" y="7459"/>
              <a:ext cx="73" cy="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4" name="Line 96"/>
            <p:cNvSpPr>
              <a:spLocks noChangeShapeType="1"/>
            </p:cNvSpPr>
            <p:nvPr/>
          </p:nvSpPr>
          <p:spPr bwMode="auto">
            <a:xfrm flipV="1">
              <a:off x="6234" y="7356"/>
              <a:ext cx="73" cy="10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45" name="Line 97"/>
            <p:cNvSpPr>
              <a:spLocks noChangeShapeType="1"/>
            </p:cNvSpPr>
            <p:nvPr/>
          </p:nvSpPr>
          <p:spPr bwMode="auto">
            <a:xfrm flipV="1">
              <a:off x="5456" y="7356"/>
              <a:ext cx="122" cy="13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00" name="TextBox 99"/>
          <p:cNvSpPr txBox="1"/>
          <p:nvPr/>
        </p:nvSpPr>
        <p:spPr>
          <a:xfrm>
            <a:off x="2209800" y="5791200"/>
            <a:ext cx="5562600" cy="338554"/>
          </a:xfrm>
          <a:prstGeom prst="rect">
            <a:avLst/>
          </a:prstGeom>
          <a:noFill/>
        </p:spPr>
        <p:txBody>
          <a:bodyPr wrap="square" rtlCol="0">
            <a:spAutoFit/>
          </a:bodyPr>
          <a:lstStyle/>
          <a:p>
            <a:r>
              <a:rPr lang="en-US" sz="1600" dirty="0" smtClean="0">
                <a:solidFill>
                  <a:prstClr val="black"/>
                </a:solidFill>
              </a:rPr>
              <a:t>Component and Lead Wires undergoing Bending Motion</a:t>
            </a:r>
            <a:endParaRPr lang="en-US" sz="1600" dirty="0">
              <a:solidFill>
                <a:prstClr val="black"/>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533400"/>
            <a:ext cx="7315200" cy="1938992"/>
          </a:xfrm>
          <a:prstGeom prst="rect">
            <a:avLst/>
          </a:prstGeom>
          <a:noFill/>
        </p:spPr>
        <p:txBody>
          <a:bodyPr wrap="square" rtlCol="0">
            <a:spAutoFit/>
          </a:bodyPr>
          <a:lstStyle/>
          <a:p>
            <a:r>
              <a:rPr lang="en-US" sz="1600" dirty="0" smtClean="0">
                <a:solidFill>
                  <a:prstClr val="black"/>
                </a:solidFill>
              </a:rPr>
              <a:t>Let Z be the single-amplitude displacement at the center of the board that will give a fatigue life of about 20 million stress reversals in a random-vibration environment, based upon the 3</a:t>
            </a:r>
            <a:r>
              <a:rPr lang="en-US" sz="1600" dirty="0" smtClean="0">
                <a:solidFill>
                  <a:prstClr val="black"/>
                </a:solidFill>
                <a:sym typeface="Symbol"/>
              </a:rPr>
              <a:t></a:t>
            </a:r>
            <a:r>
              <a:rPr lang="en-US" sz="1600" dirty="0" smtClean="0">
                <a:solidFill>
                  <a:prstClr val="black"/>
                </a:solidFill>
              </a:rPr>
              <a:t> circuit board relative displacement.   </a:t>
            </a:r>
          </a:p>
          <a:p>
            <a:endParaRPr lang="en-US" dirty="0" smtClean="0">
              <a:solidFill>
                <a:prstClr val="black"/>
              </a:solidFill>
            </a:endParaRPr>
          </a:p>
          <a:p>
            <a:r>
              <a:rPr lang="en-US" sz="1600" dirty="0" smtClean="0">
                <a:solidFill>
                  <a:prstClr val="black"/>
                </a:solidFill>
              </a:rPr>
              <a:t>Steinberg’s empirical formula for </a:t>
            </a:r>
            <a:r>
              <a:rPr lang="en-US" dirty="0" smtClean="0">
                <a:solidFill>
                  <a:prstClr val="black"/>
                </a:solidFill>
              </a:rPr>
              <a:t>Z </a:t>
            </a:r>
            <a:r>
              <a:rPr lang="en-US" sz="2400" baseline="-25000" dirty="0" smtClean="0">
                <a:solidFill>
                  <a:prstClr val="black"/>
                </a:solidFill>
              </a:rPr>
              <a:t>3</a:t>
            </a:r>
            <a:r>
              <a:rPr lang="en-US" sz="2400" baseline="-25000" dirty="0" smtClean="0">
                <a:solidFill>
                  <a:prstClr val="black"/>
                </a:solidFill>
                <a:sym typeface="Symbol"/>
              </a:rPr>
              <a:t> limit</a:t>
            </a:r>
            <a:r>
              <a:rPr lang="en-US" sz="2400" baseline="-25000" dirty="0" smtClean="0">
                <a:solidFill>
                  <a:prstClr val="black"/>
                </a:solidFill>
              </a:rPr>
              <a:t>  </a:t>
            </a:r>
            <a:r>
              <a:rPr lang="en-US" sz="1600" dirty="0" smtClean="0">
                <a:solidFill>
                  <a:prstClr val="black"/>
                </a:solidFill>
              </a:rPr>
              <a:t>is</a:t>
            </a:r>
          </a:p>
          <a:p>
            <a:endParaRPr lang="en-US" dirty="0" smtClean="0">
              <a:solidFill>
                <a:prstClr val="black"/>
              </a:solidFill>
            </a:endParaRPr>
          </a:p>
          <a:p>
            <a:r>
              <a:rPr lang="en-US" dirty="0" smtClean="0">
                <a:solidFill>
                  <a:prstClr val="black"/>
                </a:solidFill>
              </a:rPr>
              <a:t>     </a:t>
            </a:r>
            <a:endParaRPr lang="en-US" dirty="0">
              <a:solidFill>
                <a:prstClr val="black"/>
              </a:solidFill>
            </a:endParaRPr>
          </a:p>
        </p:txBody>
      </p:sp>
      <p:sp>
        <p:nvSpPr>
          <p:cNvPr id="8" name="Rectangle 7"/>
          <p:cNvSpPr/>
          <p:nvPr/>
        </p:nvSpPr>
        <p:spPr>
          <a:xfrm>
            <a:off x="5029200" y="2438400"/>
            <a:ext cx="808235" cy="338554"/>
          </a:xfrm>
          <a:prstGeom prst="rect">
            <a:avLst/>
          </a:prstGeom>
        </p:spPr>
        <p:txBody>
          <a:bodyPr wrap="none">
            <a:spAutoFit/>
          </a:bodyPr>
          <a:lstStyle/>
          <a:p>
            <a:r>
              <a:rPr lang="en-US" sz="1600" dirty="0" smtClean="0">
                <a:solidFill>
                  <a:prstClr val="black"/>
                </a:solidFill>
              </a:rPr>
              <a:t> inches </a:t>
            </a:r>
            <a:endParaRPr lang="en-US" sz="1600" dirty="0">
              <a:solidFill>
                <a:prstClr val="black"/>
              </a:solidFill>
            </a:endParaRPr>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6630" name="Object 6"/>
          <p:cNvGraphicFramePr>
            <a:graphicFrameLocks noChangeAspect="1"/>
          </p:cNvGraphicFramePr>
          <p:nvPr/>
        </p:nvGraphicFramePr>
        <p:xfrm>
          <a:off x="2438400" y="2362201"/>
          <a:ext cx="2209800" cy="651608"/>
        </p:xfrm>
        <a:graphic>
          <a:graphicData uri="http://schemas.openxmlformats.org/presentationml/2006/ole">
            <p:oleObj spid="_x0000_s231426" name="Equation" r:id="rId3" imgW="1485255" imgH="444307" progId="Equation.3">
              <p:embed/>
            </p:oleObj>
          </a:graphicData>
        </a:graphic>
      </p:graphicFrame>
      <p:graphicFrame>
        <p:nvGraphicFramePr>
          <p:cNvPr id="12" name="Table 11"/>
          <p:cNvGraphicFramePr>
            <a:graphicFrameLocks noGrp="1"/>
          </p:cNvGraphicFramePr>
          <p:nvPr/>
        </p:nvGraphicFramePr>
        <p:xfrm>
          <a:off x="990600" y="3657600"/>
          <a:ext cx="7772400" cy="2316480"/>
        </p:xfrm>
        <a:graphic>
          <a:graphicData uri="http://schemas.openxmlformats.org/drawingml/2006/table">
            <a:tbl>
              <a:tblPr/>
              <a:tblGrid>
                <a:gridCol w="685800"/>
                <a:gridCol w="381000"/>
                <a:gridCol w="6705600"/>
              </a:tblGrid>
              <a:tr h="457200">
                <a:tc>
                  <a:txBody>
                    <a:bodyPr/>
                    <a:lstStyle/>
                    <a:p>
                      <a:pPr marR="0" algn="ctr">
                        <a:spcBef>
                          <a:spcPts val="0"/>
                        </a:spcBef>
                        <a:spcAft>
                          <a:spcPts val="0"/>
                        </a:spcAft>
                      </a:pPr>
                      <a:r>
                        <a:rPr lang="en-US" sz="1600" dirty="0" smtClean="0">
                          <a:latin typeface="+mn-lt"/>
                          <a:ea typeface="Times New Roman"/>
                          <a:cs typeface="Times New Roman"/>
                        </a:rPr>
                        <a:t>B</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400" dirty="0" smtClean="0">
                          <a:latin typeface="Arial"/>
                          <a:ea typeface="Times New Roman"/>
                          <a:cs typeface="Times New Roman"/>
                        </a:rPr>
                        <a:t>=</a:t>
                      </a:r>
                      <a:endParaRPr lang="en-US"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l">
                        <a:spcBef>
                          <a:spcPts val="0"/>
                        </a:spcBef>
                        <a:spcAft>
                          <a:spcPts val="0"/>
                        </a:spcAft>
                      </a:pPr>
                      <a:r>
                        <a:rPr lang="en-US" sz="1600" kern="1200" dirty="0" smtClean="0">
                          <a:solidFill>
                            <a:schemeClr val="tx1"/>
                          </a:solidFill>
                          <a:latin typeface="+mn-lt"/>
                          <a:ea typeface="+mn-ea"/>
                          <a:cs typeface="+mn-cs"/>
                        </a:rPr>
                        <a:t>length of the circuit board edge parallel to the component, inches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R="0" algn="ctr">
                        <a:spcBef>
                          <a:spcPts val="0"/>
                        </a:spcBef>
                        <a:spcAft>
                          <a:spcPts val="0"/>
                        </a:spcAft>
                      </a:pPr>
                      <a:r>
                        <a:rPr lang="en-US" sz="1600" dirty="0" smtClean="0">
                          <a:latin typeface="+mn-lt"/>
                          <a:ea typeface="Times New Roman"/>
                          <a:cs typeface="Times New Roman"/>
                        </a:rPr>
                        <a:t>L</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400" dirty="0" smtClean="0">
                          <a:latin typeface="Arial"/>
                          <a:ea typeface="Times New Roman"/>
                          <a:cs typeface="Times New Roman"/>
                        </a:rPr>
                        <a:t>=</a:t>
                      </a:r>
                      <a:endParaRPr lang="en-US"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l">
                        <a:spcBef>
                          <a:spcPts val="0"/>
                        </a:spcBef>
                        <a:spcAft>
                          <a:spcPts val="0"/>
                        </a:spcAft>
                      </a:pPr>
                      <a:r>
                        <a:rPr lang="en-US" sz="1600" kern="1200" dirty="0" smtClean="0">
                          <a:solidFill>
                            <a:schemeClr val="tx1"/>
                          </a:solidFill>
                          <a:latin typeface="+mn-lt"/>
                          <a:ea typeface="+mn-ea"/>
                          <a:cs typeface="+mn-cs"/>
                        </a:rPr>
                        <a:t>length of the electronic component, inches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R="0" algn="ctr">
                        <a:spcBef>
                          <a:spcPts val="0"/>
                        </a:spcBef>
                        <a:spcAft>
                          <a:spcPts val="0"/>
                        </a:spcAft>
                      </a:pPr>
                      <a:r>
                        <a:rPr lang="en-US" sz="1600" dirty="0" smtClean="0">
                          <a:latin typeface="+mn-lt"/>
                          <a:ea typeface="Times New Roman"/>
                          <a:cs typeface="Times New Roman"/>
                        </a:rPr>
                        <a:t>h</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400" dirty="0" smtClean="0">
                          <a:latin typeface="Arial"/>
                          <a:ea typeface="Times New Roman"/>
                          <a:cs typeface="Times New Roman"/>
                        </a:rPr>
                        <a:t>=</a:t>
                      </a:r>
                      <a:endParaRPr lang="en-US"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l">
                        <a:spcBef>
                          <a:spcPts val="0"/>
                        </a:spcBef>
                        <a:spcAft>
                          <a:spcPts val="0"/>
                        </a:spcAft>
                      </a:pPr>
                      <a:r>
                        <a:rPr lang="en-US" sz="1600" kern="1200" dirty="0" smtClean="0">
                          <a:solidFill>
                            <a:schemeClr val="tx1"/>
                          </a:solidFill>
                          <a:latin typeface="+mn-lt"/>
                          <a:ea typeface="+mn-ea"/>
                          <a:cs typeface="+mn-cs"/>
                        </a:rPr>
                        <a:t>circuit board thickness, inches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R="0" algn="ctr">
                        <a:spcBef>
                          <a:spcPts val="0"/>
                        </a:spcBef>
                        <a:spcAft>
                          <a:spcPts val="0"/>
                        </a:spcAft>
                      </a:pPr>
                      <a:r>
                        <a:rPr lang="en-US" sz="1600" dirty="0" smtClean="0">
                          <a:latin typeface="+mn-lt"/>
                          <a:ea typeface="Times New Roman"/>
                          <a:cs typeface="Times New Roman"/>
                        </a:rPr>
                        <a:t>r</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400" dirty="0" smtClean="0">
                          <a:latin typeface="Arial"/>
                          <a:ea typeface="Times New Roman"/>
                          <a:cs typeface="Times New Roman"/>
                        </a:rPr>
                        <a:t>=</a:t>
                      </a:r>
                      <a:endParaRPr lang="en-US"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l">
                        <a:spcBef>
                          <a:spcPts val="0"/>
                        </a:spcBef>
                        <a:spcAft>
                          <a:spcPts val="0"/>
                        </a:spcAft>
                      </a:pPr>
                      <a:r>
                        <a:rPr lang="en-US" sz="1600" kern="1200" dirty="0" smtClean="0">
                          <a:solidFill>
                            <a:schemeClr val="tx1"/>
                          </a:solidFill>
                          <a:latin typeface="+mn-lt"/>
                          <a:ea typeface="+mn-ea"/>
                          <a:cs typeface="+mn-cs"/>
                        </a:rPr>
                        <a:t>relative position factor for the component mounted on the board,</a:t>
                      </a:r>
                      <a:r>
                        <a:rPr lang="en-US" sz="1600" kern="1200" baseline="0" dirty="0" smtClean="0">
                          <a:solidFill>
                            <a:schemeClr val="tx1"/>
                          </a:solidFill>
                          <a:latin typeface="+mn-lt"/>
                          <a:ea typeface="+mn-ea"/>
                          <a:cs typeface="+mn-cs"/>
                        </a:rPr>
                        <a:t>  0.5 </a:t>
                      </a:r>
                      <a:r>
                        <a:rPr lang="en-US" sz="1600" u="sng" kern="1200" baseline="0" dirty="0" smtClean="0">
                          <a:solidFill>
                            <a:schemeClr val="tx1"/>
                          </a:solidFill>
                          <a:latin typeface="+mn-lt"/>
                          <a:ea typeface="+mn-ea"/>
                          <a:cs typeface="+mn-cs"/>
                        </a:rPr>
                        <a:t>&lt;</a:t>
                      </a:r>
                      <a:r>
                        <a:rPr lang="en-US" sz="1600" kern="1200" baseline="0" dirty="0" smtClean="0">
                          <a:solidFill>
                            <a:schemeClr val="tx1"/>
                          </a:solidFill>
                          <a:latin typeface="+mn-lt"/>
                          <a:ea typeface="+mn-ea"/>
                          <a:cs typeface="+mn-cs"/>
                        </a:rPr>
                        <a:t> r </a:t>
                      </a:r>
                      <a:r>
                        <a:rPr lang="en-US" sz="1600" u="sng" kern="1200" baseline="0" dirty="0" smtClean="0">
                          <a:solidFill>
                            <a:schemeClr val="tx1"/>
                          </a:solidFill>
                          <a:latin typeface="+mn-lt"/>
                          <a:ea typeface="+mn-ea"/>
                          <a:cs typeface="+mn-cs"/>
                        </a:rPr>
                        <a:t>&lt;</a:t>
                      </a:r>
                      <a:r>
                        <a:rPr lang="en-US" sz="1600" u="none" kern="1200" baseline="0" dirty="0" smtClean="0">
                          <a:solidFill>
                            <a:schemeClr val="tx1"/>
                          </a:solidFill>
                          <a:latin typeface="+mn-lt"/>
                          <a:ea typeface="+mn-ea"/>
                          <a:cs typeface="+mn-cs"/>
                        </a:rPr>
                        <a:t> </a:t>
                      </a:r>
                      <a:r>
                        <a:rPr lang="en-US" sz="1600" kern="1200" baseline="0" dirty="0" smtClean="0">
                          <a:solidFill>
                            <a:schemeClr val="tx1"/>
                          </a:solidFill>
                          <a:latin typeface="+mn-lt"/>
                          <a:ea typeface="+mn-ea"/>
                          <a:cs typeface="+mn-cs"/>
                        </a:rPr>
                        <a:t>1.0</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R="0" algn="ctr">
                        <a:spcBef>
                          <a:spcPts val="0"/>
                        </a:spcBef>
                        <a:spcAft>
                          <a:spcPts val="0"/>
                        </a:spcAft>
                      </a:pPr>
                      <a:r>
                        <a:rPr lang="en-US" sz="1600" dirty="0" smtClean="0">
                          <a:latin typeface="+mn-lt"/>
                          <a:ea typeface="Times New Roman"/>
                          <a:cs typeface="Times New Roman"/>
                        </a:rPr>
                        <a:t>C</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400" dirty="0" smtClean="0">
                          <a:latin typeface="Arial"/>
                          <a:ea typeface="Times New Roman"/>
                          <a:cs typeface="Times New Roman"/>
                        </a:rPr>
                        <a:t>=</a:t>
                      </a:r>
                      <a:endParaRPr lang="en-US"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600" kern="1200" dirty="0" smtClean="0">
                          <a:solidFill>
                            <a:schemeClr val="tx1"/>
                          </a:solidFill>
                          <a:latin typeface="+mn-lt"/>
                          <a:ea typeface="+mn-ea"/>
                          <a:cs typeface="+mn-cs"/>
                        </a:rPr>
                        <a:t>Constant for different types of electronic components</a:t>
                      </a:r>
                    </a:p>
                    <a:p>
                      <a:pPr algn="l"/>
                      <a:r>
                        <a:rPr lang="en-US" sz="1600" kern="1200" dirty="0" smtClean="0">
                          <a:solidFill>
                            <a:schemeClr val="tx1"/>
                          </a:solidFill>
                          <a:latin typeface="+mn-lt"/>
                          <a:ea typeface="+mn-ea"/>
                          <a:cs typeface="+mn-cs"/>
                        </a:rPr>
                        <a:t>0.75  </a:t>
                      </a:r>
                      <a:r>
                        <a:rPr lang="en-US" sz="1600" u="sng" kern="1200" dirty="0" smtClean="0">
                          <a:solidFill>
                            <a:schemeClr val="tx1"/>
                          </a:solidFill>
                          <a:latin typeface="+mn-lt"/>
                          <a:ea typeface="+mn-ea"/>
                          <a:cs typeface="+mn-cs"/>
                        </a:rPr>
                        <a:t>&lt;</a:t>
                      </a:r>
                      <a:r>
                        <a:rPr lang="en-US" sz="1600" kern="1200" dirty="0" smtClean="0">
                          <a:solidFill>
                            <a:schemeClr val="tx1"/>
                          </a:solidFill>
                          <a:latin typeface="+mn-lt"/>
                          <a:ea typeface="+mn-ea"/>
                          <a:cs typeface="+mn-cs"/>
                        </a:rPr>
                        <a:t>  C  </a:t>
                      </a:r>
                      <a:r>
                        <a:rPr lang="en-US" sz="1600" u="sng" kern="1200" dirty="0" smtClean="0">
                          <a:solidFill>
                            <a:schemeClr val="tx1"/>
                          </a:solidFill>
                          <a:latin typeface="+mn-lt"/>
                          <a:ea typeface="+mn-ea"/>
                          <a:cs typeface="+mn-cs"/>
                        </a:rPr>
                        <a:t>&lt;</a:t>
                      </a:r>
                      <a:r>
                        <a:rPr lang="en-US" sz="1600" kern="1200" dirty="0" smtClean="0">
                          <a:solidFill>
                            <a:schemeClr val="tx1"/>
                          </a:solidFill>
                          <a:latin typeface="+mn-lt"/>
                          <a:ea typeface="+mn-ea"/>
                          <a:cs typeface="+mn-cs"/>
                        </a:rPr>
                        <a:t>  2.25</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00200" y="1447800"/>
          <a:ext cx="6553200" cy="3218478"/>
        </p:xfrm>
        <a:graphic>
          <a:graphicData uri="http://schemas.openxmlformats.org/drawingml/2006/table">
            <a:tbl>
              <a:tblPr/>
              <a:tblGrid>
                <a:gridCol w="1310640"/>
                <a:gridCol w="5242560"/>
              </a:tblGrid>
              <a:tr h="993228">
                <a:tc gridSpan="2">
                  <a:txBody>
                    <a:bodyPr/>
                    <a:lstStyle/>
                    <a:p>
                      <a:pPr marL="0" marR="0">
                        <a:lnSpc>
                          <a:spcPct val="115000"/>
                        </a:lnSpc>
                        <a:spcBef>
                          <a:spcPts val="0"/>
                        </a:spcBef>
                        <a:spcAft>
                          <a:spcPts val="0"/>
                        </a:spcAft>
                      </a:pPr>
                      <a:r>
                        <a:rPr lang="en-US" sz="1600" b="0" dirty="0" smtClean="0">
                          <a:latin typeface="Calibri" pitchFamily="34" charset="0"/>
                          <a:ea typeface="Times New Roman"/>
                          <a:cs typeface="Times New Roman"/>
                        </a:rPr>
                        <a:t>Relative </a:t>
                      </a:r>
                      <a:r>
                        <a:rPr lang="en-US" sz="1600" b="0" dirty="0">
                          <a:latin typeface="Calibri" pitchFamily="34" charset="0"/>
                          <a:ea typeface="Times New Roman"/>
                          <a:cs typeface="Times New Roman"/>
                        </a:rPr>
                        <a:t>Position Factors for Component on Circuit Board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51793">
                <a:tc>
                  <a:txBody>
                    <a:bodyPr/>
                    <a:lstStyle/>
                    <a:p>
                      <a:pPr marL="0" marR="0" algn="ctr">
                        <a:lnSpc>
                          <a:spcPct val="115000"/>
                        </a:lnSpc>
                        <a:spcBef>
                          <a:spcPts val="0"/>
                        </a:spcBef>
                        <a:spcAft>
                          <a:spcPts val="0"/>
                        </a:spcAft>
                      </a:pPr>
                      <a:r>
                        <a:rPr lang="en-US" sz="1600" b="0">
                          <a:solidFill>
                            <a:srgbClr val="243F60"/>
                          </a:solidFill>
                          <a:latin typeface="Calibri" pitchFamily="34" charset="0"/>
                          <a:ea typeface="Times New Roman"/>
                          <a:cs typeface="Times New Roman"/>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dirty="0">
                          <a:latin typeface="Calibri" pitchFamily="34" charset="0"/>
                          <a:ea typeface="Calibri"/>
                          <a:cs typeface="Times New Roman"/>
                        </a:rPr>
                        <a:t>Component Location</a:t>
                      </a:r>
                    </a:p>
                    <a:p>
                      <a:pPr marL="0" marR="0">
                        <a:lnSpc>
                          <a:spcPct val="115000"/>
                        </a:lnSpc>
                        <a:spcBef>
                          <a:spcPts val="0"/>
                        </a:spcBef>
                        <a:spcAft>
                          <a:spcPts val="0"/>
                        </a:spcAft>
                      </a:pPr>
                      <a:r>
                        <a:rPr lang="en-US" sz="1600" b="0" dirty="0">
                          <a:latin typeface="Calibri" pitchFamily="34" charset="0"/>
                          <a:ea typeface="Calibri"/>
                          <a:cs typeface="Times New Roman"/>
                        </a:rPr>
                        <a:t>(Board supported on all sides)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793">
                <a:tc>
                  <a:txBody>
                    <a:bodyPr/>
                    <a:lstStyle/>
                    <a:p>
                      <a:pPr marL="0" marR="0" algn="ctr">
                        <a:lnSpc>
                          <a:spcPct val="115000"/>
                        </a:lnSpc>
                        <a:spcBef>
                          <a:spcPts val="0"/>
                        </a:spcBef>
                        <a:spcAft>
                          <a:spcPts val="0"/>
                        </a:spcAft>
                      </a:pPr>
                      <a:r>
                        <a:rPr lang="en-US" sz="1600" b="0">
                          <a:latin typeface="Calibri" pitchFamily="34" charset="0"/>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kern="0" dirty="0">
                          <a:latin typeface="Calibri" pitchFamily="34" charset="0"/>
                          <a:ea typeface="Times New Roman"/>
                        </a:rPr>
                        <a:t>When component is at center of PCB </a:t>
                      </a:r>
                    </a:p>
                    <a:p>
                      <a:pPr marL="0" marR="0">
                        <a:lnSpc>
                          <a:spcPct val="115000"/>
                        </a:lnSpc>
                        <a:spcBef>
                          <a:spcPts val="0"/>
                        </a:spcBef>
                        <a:spcAft>
                          <a:spcPts val="0"/>
                        </a:spcAft>
                      </a:pPr>
                      <a:r>
                        <a:rPr lang="en-US" sz="1600" b="0" dirty="0">
                          <a:latin typeface="Calibri" pitchFamily="34" charset="0"/>
                          <a:ea typeface="Calibri"/>
                          <a:cs typeface="Times New Roman"/>
                        </a:rPr>
                        <a:t>(half point X and Y</a:t>
                      </a:r>
                      <a:r>
                        <a:rPr lang="en-US" sz="1600" b="0" dirty="0" smtClean="0">
                          <a:latin typeface="Calibri" pitchFamily="34" charset="0"/>
                          <a:ea typeface="Calibri"/>
                          <a:cs typeface="Times New Roman"/>
                        </a:rPr>
                        <a:t>)</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793">
                <a:tc>
                  <a:txBody>
                    <a:bodyPr/>
                    <a:lstStyle/>
                    <a:p>
                      <a:pPr marL="0" marR="0" algn="ctr">
                        <a:lnSpc>
                          <a:spcPct val="115000"/>
                        </a:lnSpc>
                        <a:spcBef>
                          <a:spcPts val="0"/>
                        </a:spcBef>
                        <a:spcAft>
                          <a:spcPts val="0"/>
                        </a:spcAft>
                      </a:pPr>
                      <a:r>
                        <a:rPr lang="en-US" sz="1600" b="0">
                          <a:latin typeface="Calibri" pitchFamily="34" charset="0"/>
                          <a:ea typeface="Calibri"/>
                          <a:cs typeface="Times New Roman"/>
                        </a:rPr>
                        <a:t>0.707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dirty="0">
                          <a:latin typeface="Calibri" pitchFamily="34" charset="0"/>
                          <a:ea typeface="Calibri"/>
                          <a:cs typeface="Times New Roman"/>
                        </a:rPr>
                        <a:t>When component is at half point X and quarter point </a:t>
                      </a:r>
                      <a:r>
                        <a:rPr lang="en-US" sz="1600" b="0" dirty="0" smtClean="0">
                          <a:latin typeface="Calibri" pitchFamily="34" charset="0"/>
                          <a:ea typeface="Calibri"/>
                          <a:cs typeface="Times New Roman"/>
                        </a:rPr>
                        <a:t>Y</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793">
                <a:tc>
                  <a:txBody>
                    <a:bodyPr/>
                    <a:lstStyle/>
                    <a:p>
                      <a:pPr marL="0" marR="0" algn="ctr">
                        <a:lnSpc>
                          <a:spcPct val="115000"/>
                        </a:lnSpc>
                        <a:spcBef>
                          <a:spcPts val="0"/>
                        </a:spcBef>
                        <a:spcAft>
                          <a:spcPts val="0"/>
                        </a:spcAft>
                      </a:pPr>
                      <a:r>
                        <a:rPr lang="en-US" sz="1600" b="0">
                          <a:latin typeface="Calibri" pitchFamily="34" charset="0"/>
                          <a:ea typeface="Calibri"/>
                          <a:cs typeface="Times New Roman"/>
                        </a:rPr>
                        <a:t>0.50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dirty="0">
                          <a:latin typeface="Calibri" pitchFamily="34" charset="0"/>
                          <a:ea typeface="Calibri"/>
                          <a:cs typeface="Times New Roman"/>
                        </a:rPr>
                        <a:t>When component is at quarter point X and quarter point </a:t>
                      </a:r>
                      <a:r>
                        <a:rPr lang="en-US" sz="1600" b="0" dirty="0" smtClean="0">
                          <a:latin typeface="Calibri" pitchFamily="34" charset="0"/>
                          <a:ea typeface="Calibri"/>
                          <a:cs typeface="Times New Roman"/>
                        </a:rPr>
                        <a:t>Y</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5257800" y="4114800"/>
            <a:ext cx="2743200" cy="2057400"/>
          </a:xfrm>
          <a:prstGeom prst="rect">
            <a:avLst/>
          </a:prstGeom>
          <a:noFill/>
          <a:ln w="9525">
            <a:noFill/>
            <a:miter lim="800000"/>
            <a:headEnd/>
            <a:tailEnd/>
          </a:ln>
        </p:spPr>
      </p:pic>
      <p:graphicFrame>
        <p:nvGraphicFramePr>
          <p:cNvPr id="3" name="Table 2"/>
          <p:cNvGraphicFramePr>
            <a:graphicFrameLocks noGrp="1"/>
          </p:cNvGraphicFramePr>
          <p:nvPr/>
        </p:nvGraphicFramePr>
        <p:xfrm>
          <a:off x="990600" y="914400"/>
          <a:ext cx="7086600" cy="5121910"/>
        </p:xfrm>
        <a:graphic>
          <a:graphicData uri="http://schemas.openxmlformats.org/drawingml/2006/table">
            <a:tbl>
              <a:tblPr/>
              <a:tblGrid>
                <a:gridCol w="787400"/>
                <a:gridCol w="3149600"/>
                <a:gridCol w="3149600"/>
              </a:tblGrid>
              <a:tr h="685800">
                <a:tc>
                  <a:txBody>
                    <a:bodyPr/>
                    <a:lstStyle/>
                    <a:p>
                      <a:pPr marL="0" marR="0" algn="ctr">
                        <a:lnSpc>
                          <a:spcPct val="115000"/>
                        </a:lnSpc>
                        <a:spcBef>
                          <a:spcPts val="0"/>
                        </a:spcBef>
                        <a:spcAft>
                          <a:spcPts val="0"/>
                        </a:spcAft>
                      </a:pPr>
                      <a:r>
                        <a:rPr lang="en-US" sz="1600" b="0" dirty="0" smtClean="0">
                          <a:solidFill>
                            <a:srgbClr val="243F60"/>
                          </a:solidFill>
                          <a:latin typeface="Calibri" pitchFamily="34" charset="0"/>
                          <a:ea typeface="Times New Roman"/>
                          <a:cs typeface="Times New Roman"/>
                        </a:rPr>
                        <a:t>C</a:t>
                      </a:r>
                      <a:endParaRPr lang="en-US" sz="1600" b="0" dirty="0">
                        <a:solidFill>
                          <a:srgbClr val="243F6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latin typeface="Calibri" pitchFamily="34" charset="0"/>
                          <a:ea typeface="Calibri"/>
                          <a:cs typeface="Times New Roman"/>
                        </a:rPr>
                        <a:t>Component</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chemeClr val="tx1"/>
                          </a:solidFill>
                          <a:latin typeface="+mn-lt"/>
                          <a:ea typeface="+mn-ea"/>
                          <a:cs typeface="+mn-cs"/>
                        </a:rPr>
                        <a:t>Image</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650">
                <a:tc>
                  <a:txBody>
                    <a:bodyPr/>
                    <a:lstStyle/>
                    <a:p>
                      <a:pPr marL="0" marR="0" algn="ctr">
                        <a:lnSpc>
                          <a:spcPct val="115000"/>
                        </a:lnSpc>
                        <a:spcBef>
                          <a:spcPts val="0"/>
                        </a:spcBef>
                        <a:spcAft>
                          <a:spcPts val="0"/>
                        </a:spcAft>
                      </a:pPr>
                      <a:r>
                        <a:rPr lang="en-US" sz="1600" b="0">
                          <a:latin typeface="+mn-lt"/>
                          <a:ea typeface="Calibri"/>
                          <a:cs typeface="Times New Roman"/>
                        </a:rPr>
                        <a:t>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kern="0">
                          <a:latin typeface="+mn-lt"/>
                          <a:ea typeface="Times New Roman"/>
                        </a:rPr>
                        <a:t>Axial leaded through hole or surface mounted components, resistors, capacitors, diodes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650">
                <a:tc>
                  <a:txBody>
                    <a:bodyPr/>
                    <a:lstStyle/>
                    <a:p>
                      <a:pPr marL="0" marR="0" algn="ctr">
                        <a:lnSpc>
                          <a:spcPct val="115000"/>
                        </a:lnSpc>
                        <a:spcBef>
                          <a:spcPts val="0"/>
                        </a:spcBef>
                        <a:spcAft>
                          <a:spcPts val="0"/>
                        </a:spcAft>
                      </a:pPr>
                      <a:r>
                        <a:rPr lang="en-US" sz="1600" b="0">
                          <a:latin typeface="+mn-lt"/>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a:latin typeface="+mn-lt"/>
                          <a:ea typeface="Calibri"/>
                          <a:cs typeface="Times New Roman"/>
                        </a:rPr>
                        <a:t>Standard dual inline package (DIP)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smtClean="0">
                        <a:latin typeface="Calibri" pitchFamily="34" charset="0"/>
                        <a:ea typeface="Calibri"/>
                        <a:cs typeface="Times New Roman"/>
                      </a:endParaRPr>
                    </a:p>
                    <a:p>
                      <a:pPr marL="0" marR="0">
                        <a:lnSpc>
                          <a:spcPct val="115000"/>
                        </a:lnSpc>
                        <a:spcBef>
                          <a:spcPts val="0"/>
                        </a:spcBef>
                        <a:spcAft>
                          <a:spcPts val="0"/>
                        </a:spcAft>
                      </a:pPr>
                      <a:endParaRPr lang="en-US" sz="1600" b="0" dirty="0" smtClean="0">
                        <a:latin typeface="Calibri" pitchFamily="34" charset="0"/>
                        <a:ea typeface="Calibri"/>
                        <a:cs typeface="Times New Roman"/>
                      </a:endParaRPr>
                    </a:p>
                    <a:p>
                      <a:pPr marL="0" marR="0">
                        <a:lnSpc>
                          <a:spcPct val="115000"/>
                        </a:lnSpc>
                        <a:spcBef>
                          <a:spcPts val="0"/>
                        </a:spcBef>
                        <a:spcAft>
                          <a:spcPts val="0"/>
                        </a:spcAft>
                      </a:pPr>
                      <a:endParaRPr lang="en-US" sz="1600" b="0" dirty="0" smtClean="0">
                        <a:latin typeface="Calibri" pitchFamily="34" charset="0"/>
                        <a:ea typeface="Calibri"/>
                        <a:cs typeface="Times New Roman"/>
                      </a:endParaRPr>
                    </a:p>
                    <a:p>
                      <a:pPr marL="0" marR="0">
                        <a:lnSpc>
                          <a:spcPct val="115000"/>
                        </a:lnSpc>
                        <a:spcBef>
                          <a:spcPts val="0"/>
                        </a:spcBef>
                        <a:spcAft>
                          <a:spcPts val="0"/>
                        </a:spcAft>
                      </a:pPr>
                      <a:endParaRPr lang="en-US" sz="1600" b="0" dirty="0" smtClean="0">
                        <a:latin typeface="Calibri" pitchFamily="34" charset="0"/>
                        <a:ea typeface="Calibri"/>
                        <a:cs typeface="Times New Roman"/>
                      </a:endParaRPr>
                    </a:p>
                    <a:p>
                      <a:pPr marL="0" marR="0">
                        <a:lnSpc>
                          <a:spcPct val="115000"/>
                        </a:lnSpc>
                        <a:spcBef>
                          <a:spcPts val="0"/>
                        </a:spcBef>
                        <a:spcAft>
                          <a:spcPts val="0"/>
                        </a:spcAft>
                      </a:pPr>
                      <a:endParaRPr lang="en-US" sz="1600" b="0" dirty="0" smtClean="0">
                        <a:latin typeface="Calibri" pitchFamily="34" charset="0"/>
                        <a:ea typeface="Calibri"/>
                        <a:cs typeface="Times New Roman"/>
                      </a:endParaRPr>
                    </a:p>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964">
                <a:tc>
                  <a:txBody>
                    <a:bodyPr/>
                    <a:lstStyle/>
                    <a:p>
                      <a:pPr marL="0" marR="0" algn="ctr">
                        <a:lnSpc>
                          <a:spcPct val="115000"/>
                        </a:lnSpc>
                        <a:spcBef>
                          <a:spcPts val="0"/>
                        </a:spcBef>
                        <a:spcAft>
                          <a:spcPts val="0"/>
                        </a:spcAft>
                      </a:pPr>
                      <a:r>
                        <a:rPr lang="en-US" sz="1600" b="0">
                          <a:latin typeface="+mn-lt"/>
                          <a:ea typeface="Calibri"/>
                          <a:cs typeface="Times New Roman"/>
                        </a:rPr>
                        <a:t>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dirty="0">
                          <a:latin typeface="+mn-lt"/>
                          <a:ea typeface="Calibri"/>
                          <a:cs typeface="Times New Roman"/>
                        </a:rPr>
                        <a:t>DIP with side-brazed lead wires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p:nvPr/>
        </p:nvPicPr>
        <p:blipFill>
          <a:blip r:embed="rId3" cstate="print"/>
          <a:srcRect/>
          <a:stretch>
            <a:fillRect/>
          </a:stretch>
        </p:blipFill>
        <p:spPr bwMode="auto">
          <a:xfrm>
            <a:off x="5257800" y="1828800"/>
            <a:ext cx="2286000" cy="6477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5562600" y="2971800"/>
            <a:ext cx="1752600" cy="1219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4724400" y="1371600"/>
            <a:ext cx="3019425" cy="1666875"/>
          </a:xfrm>
          <a:prstGeom prst="rect">
            <a:avLst/>
          </a:prstGeom>
          <a:noFill/>
          <a:ln w="9525">
            <a:noFill/>
            <a:miter lim="800000"/>
            <a:headEnd/>
            <a:tailEnd/>
          </a:ln>
        </p:spPr>
      </p:pic>
      <p:graphicFrame>
        <p:nvGraphicFramePr>
          <p:cNvPr id="2" name="Table 1"/>
          <p:cNvGraphicFramePr>
            <a:graphicFrameLocks noGrp="1"/>
          </p:cNvGraphicFramePr>
          <p:nvPr/>
        </p:nvGraphicFramePr>
        <p:xfrm>
          <a:off x="914400" y="533400"/>
          <a:ext cx="7239000" cy="5227405"/>
        </p:xfrm>
        <a:graphic>
          <a:graphicData uri="http://schemas.openxmlformats.org/drawingml/2006/table">
            <a:tbl>
              <a:tblPr/>
              <a:tblGrid>
                <a:gridCol w="735879"/>
                <a:gridCol w="2943517"/>
                <a:gridCol w="3559604"/>
              </a:tblGrid>
              <a:tr h="409810">
                <a:tc>
                  <a:txBody>
                    <a:bodyPr/>
                    <a:lstStyle/>
                    <a:p>
                      <a:pPr marL="0" marR="0" algn="ctr">
                        <a:lnSpc>
                          <a:spcPct val="115000"/>
                        </a:lnSpc>
                        <a:spcBef>
                          <a:spcPts val="0"/>
                        </a:spcBef>
                        <a:spcAft>
                          <a:spcPts val="0"/>
                        </a:spcAft>
                      </a:pPr>
                      <a:r>
                        <a:rPr lang="en-US" sz="1600" b="0" dirty="0" smtClean="0">
                          <a:solidFill>
                            <a:srgbClr val="243F60"/>
                          </a:solidFill>
                          <a:latin typeface="Calibri" pitchFamily="34" charset="0"/>
                          <a:ea typeface="Times New Roman"/>
                          <a:cs typeface="Times New Roman"/>
                        </a:rPr>
                        <a:t>C</a:t>
                      </a:r>
                      <a:endParaRPr lang="en-US" sz="1600" b="0" dirty="0">
                        <a:solidFill>
                          <a:srgbClr val="243F6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latin typeface="Calibri" pitchFamily="34" charset="0"/>
                          <a:ea typeface="Calibri"/>
                          <a:cs typeface="Times New Roman"/>
                        </a:rPr>
                        <a:t>Component</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chemeClr val="tx1"/>
                          </a:solidFill>
                          <a:latin typeface="+mn-lt"/>
                          <a:ea typeface="+mn-ea"/>
                          <a:cs typeface="+mn-cs"/>
                        </a:rPr>
                        <a:t>Image</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918">
                <a:tc>
                  <a:txBody>
                    <a:bodyPr/>
                    <a:lstStyle/>
                    <a:p>
                      <a:pPr marL="0" marR="0" algn="ctr">
                        <a:lnSpc>
                          <a:spcPct val="115000"/>
                        </a:lnSpc>
                        <a:spcBef>
                          <a:spcPts val="0"/>
                        </a:spcBef>
                        <a:spcAft>
                          <a:spcPts val="0"/>
                        </a:spcAft>
                      </a:pPr>
                      <a:r>
                        <a:rPr lang="en-US" sz="1400">
                          <a:latin typeface="Calibri" pitchFamily="34" charset="0"/>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pitchFamily="34" charset="0"/>
                          <a:ea typeface="Calibri"/>
                          <a:cs typeface="Times New Roman"/>
                        </a:rPr>
                        <a:t>Through-hole Pin grid array (PGA) with many wires extending from the bottom </a:t>
                      </a:r>
                      <a:r>
                        <a:rPr lang="en-US" sz="1400" dirty="0" smtClean="0">
                          <a:latin typeface="Calibri" pitchFamily="34" charset="0"/>
                          <a:ea typeface="Calibri"/>
                          <a:cs typeface="Times New Roman"/>
                        </a:rPr>
                        <a:t>surface </a:t>
                      </a:r>
                      <a:r>
                        <a:rPr lang="en-US" sz="1400" dirty="0">
                          <a:latin typeface="Calibri" pitchFamily="34" charset="0"/>
                          <a:ea typeface="Calibri"/>
                          <a:cs typeface="Times New Roman"/>
                        </a:rPr>
                        <a:t>of the </a:t>
                      </a:r>
                      <a:r>
                        <a:rPr lang="en-US" sz="1400" dirty="0" smtClean="0">
                          <a:latin typeface="Calibri" pitchFamily="34" charset="0"/>
                          <a:ea typeface="Calibri"/>
                          <a:cs typeface="Times New Roman"/>
                        </a:rPr>
                        <a:t>PGA</a:t>
                      </a: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smtClean="0">
                        <a:latin typeface="Calibri" pitchFamily="34" charset="0"/>
                        <a:ea typeface="Calibri"/>
                        <a:cs typeface="Times New Roman"/>
                      </a:endParaRPr>
                    </a:p>
                    <a:p>
                      <a:pPr marL="0" marR="0">
                        <a:lnSpc>
                          <a:spcPct val="115000"/>
                        </a:lnSpc>
                        <a:spcBef>
                          <a:spcPts val="0"/>
                        </a:spcBef>
                        <a:spcAft>
                          <a:spcPts val="0"/>
                        </a:spcAft>
                      </a:pPr>
                      <a:endParaRPr lang="en-US" sz="14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591">
                <a:tc>
                  <a:txBody>
                    <a:bodyPr/>
                    <a:lstStyle/>
                    <a:p>
                      <a:pPr marL="0" marR="0" algn="ctr">
                        <a:lnSpc>
                          <a:spcPct val="115000"/>
                        </a:lnSpc>
                        <a:spcBef>
                          <a:spcPts val="0"/>
                        </a:spcBef>
                        <a:spcAft>
                          <a:spcPts val="1000"/>
                        </a:spcAft>
                      </a:pPr>
                      <a:r>
                        <a:rPr lang="en-US" sz="1400">
                          <a:latin typeface="Calibri" pitchFamily="34" charset="0"/>
                          <a:ea typeface="Calibri"/>
                          <a:cs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pitchFamily="34" charset="0"/>
                          <a:ea typeface="Times New Roman"/>
                          <a:cs typeface="Times New Roman"/>
                        </a:rPr>
                        <a:t>Surface-mounted leadless ceramic chip carrier (LCCC</a:t>
                      </a:r>
                      <a:r>
                        <a:rPr lang="en-US" sz="1400" dirty="0" smtClean="0">
                          <a:latin typeface="Calibri" pitchFamily="34" charset="0"/>
                          <a:ea typeface="Times New Roman"/>
                          <a:cs typeface="Times New Roman"/>
                        </a:rPr>
                        <a:t>)</a:t>
                      </a:r>
                      <a:br>
                        <a:rPr lang="en-US" sz="1400" dirty="0" smtClean="0">
                          <a:latin typeface="Calibri" pitchFamily="34" charset="0"/>
                          <a:ea typeface="Times New Roman"/>
                          <a:cs typeface="Times New Roman"/>
                        </a:rPr>
                      </a:br>
                      <a:endParaRPr lang="en-US" sz="1400" dirty="0">
                        <a:latin typeface="Calibri" pitchFamily="34" charset="0"/>
                        <a:ea typeface="Times New Roman"/>
                        <a:cs typeface="Times New Roman"/>
                      </a:endParaRPr>
                    </a:p>
                    <a:p>
                      <a:pPr marL="0" marR="0">
                        <a:lnSpc>
                          <a:spcPct val="115000"/>
                        </a:lnSpc>
                        <a:spcBef>
                          <a:spcPts val="0"/>
                        </a:spcBef>
                        <a:spcAft>
                          <a:spcPts val="0"/>
                        </a:spcAft>
                      </a:pPr>
                      <a:r>
                        <a:rPr lang="en-US" sz="1400" dirty="0">
                          <a:latin typeface="Calibri" pitchFamily="34" charset="0"/>
                          <a:ea typeface="Times New Roman"/>
                          <a:cs typeface="Times New Roman"/>
                        </a:rPr>
                        <a:t>A hermetically sealed ceramic package. </a:t>
                      </a:r>
                      <a:r>
                        <a:rPr lang="en-US" sz="1400" dirty="0" smtClean="0">
                          <a:latin typeface="Calibri" pitchFamily="34" charset="0"/>
                          <a:ea typeface="Times New Roman"/>
                          <a:cs typeface="Times New Roman"/>
                        </a:rPr>
                        <a:t> Instead </a:t>
                      </a:r>
                      <a:r>
                        <a:rPr lang="en-US" sz="1400" dirty="0">
                          <a:latin typeface="Calibri" pitchFamily="34" charset="0"/>
                          <a:ea typeface="Times New Roman"/>
                          <a:cs typeface="Times New Roman"/>
                        </a:rPr>
                        <a:t>of metal prongs, LCCCs have metallic semicircles (called </a:t>
                      </a:r>
                      <a:r>
                        <a:rPr lang="en-US" sz="1400" dirty="0" err="1">
                          <a:latin typeface="Calibri" pitchFamily="34" charset="0"/>
                          <a:ea typeface="Times New Roman"/>
                          <a:cs typeface="Times New Roman"/>
                        </a:rPr>
                        <a:t>castellations</a:t>
                      </a:r>
                      <a:r>
                        <a:rPr lang="en-US" sz="1400" dirty="0">
                          <a:latin typeface="Calibri" pitchFamily="34" charset="0"/>
                          <a:ea typeface="Times New Roman"/>
                          <a:cs typeface="Times New Roman"/>
                        </a:rPr>
                        <a:t>) on their edges that solder to the pads.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p:nvPr/>
        </p:nvPicPr>
        <p:blipFill>
          <a:blip r:embed="rId3" cstate="print"/>
          <a:srcRect/>
          <a:stretch>
            <a:fillRect/>
          </a:stretch>
        </p:blipFill>
        <p:spPr bwMode="auto">
          <a:xfrm>
            <a:off x="5334000" y="3810000"/>
            <a:ext cx="1905000" cy="1828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685800"/>
          <a:ext cx="7696201" cy="4502825"/>
        </p:xfrm>
        <a:graphic>
          <a:graphicData uri="http://schemas.openxmlformats.org/drawingml/2006/table">
            <a:tbl>
              <a:tblPr/>
              <a:tblGrid>
                <a:gridCol w="855133"/>
                <a:gridCol w="3420534"/>
                <a:gridCol w="3420534"/>
              </a:tblGrid>
              <a:tr h="457200">
                <a:tc>
                  <a:txBody>
                    <a:bodyPr/>
                    <a:lstStyle/>
                    <a:p>
                      <a:pPr marL="0" marR="0" algn="ctr">
                        <a:lnSpc>
                          <a:spcPct val="115000"/>
                        </a:lnSpc>
                        <a:spcBef>
                          <a:spcPts val="0"/>
                        </a:spcBef>
                        <a:spcAft>
                          <a:spcPts val="0"/>
                        </a:spcAft>
                      </a:pPr>
                      <a:r>
                        <a:rPr lang="en-US" sz="1600" b="0" dirty="0" smtClean="0">
                          <a:solidFill>
                            <a:srgbClr val="243F60"/>
                          </a:solidFill>
                          <a:latin typeface="Calibri" pitchFamily="34" charset="0"/>
                          <a:ea typeface="Times New Roman"/>
                          <a:cs typeface="Times New Roman"/>
                        </a:rPr>
                        <a:t>C</a:t>
                      </a:r>
                      <a:endParaRPr lang="en-US" sz="1600" b="0" dirty="0">
                        <a:solidFill>
                          <a:srgbClr val="243F6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latin typeface="Calibri" pitchFamily="34" charset="0"/>
                          <a:ea typeface="Calibri"/>
                          <a:cs typeface="Times New Roman"/>
                        </a:rPr>
                        <a:t>Component</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chemeClr val="tx1"/>
                          </a:solidFill>
                          <a:latin typeface="+mn-lt"/>
                          <a:ea typeface="+mn-ea"/>
                          <a:cs typeface="+mn-cs"/>
                        </a:rPr>
                        <a:t>Image</a:t>
                      </a: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903">
                <a:tc>
                  <a:txBody>
                    <a:bodyPr/>
                    <a:lstStyle/>
                    <a:p>
                      <a:pPr marL="0" marR="0" algn="ctr">
                        <a:lnSpc>
                          <a:spcPct val="115000"/>
                        </a:lnSpc>
                        <a:spcBef>
                          <a:spcPts val="0"/>
                        </a:spcBef>
                        <a:spcAft>
                          <a:spcPts val="1000"/>
                        </a:spcAft>
                      </a:pPr>
                      <a:r>
                        <a:rPr lang="en-US" sz="1500">
                          <a:latin typeface="+mn-lt"/>
                          <a:ea typeface="Calibri"/>
                          <a:cs typeface="Times New Roman"/>
                        </a:rPr>
                        <a:t>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500" dirty="0">
                          <a:latin typeface="+mn-lt"/>
                          <a:ea typeface="Calibri"/>
                          <a:cs typeface="Times New Roman"/>
                        </a:rPr>
                        <a:t>Surface-mounted leaded ceramic chip carriers with thermal compression bonded J wires or gull wing </a:t>
                      </a:r>
                      <a:r>
                        <a:rPr lang="en-US" sz="1500" dirty="0" smtClean="0">
                          <a:latin typeface="+mn-lt"/>
                          <a:ea typeface="Calibri"/>
                          <a:cs typeface="Times New Roman"/>
                        </a:rPr>
                        <a:t>wires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722">
                <a:tc>
                  <a:txBody>
                    <a:bodyPr/>
                    <a:lstStyle/>
                    <a:p>
                      <a:pPr marL="0" marR="0" algn="ctr">
                        <a:lnSpc>
                          <a:spcPct val="115000"/>
                        </a:lnSpc>
                        <a:spcBef>
                          <a:spcPts val="0"/>
                        </a:spcBef>
                        <a:spcAft>
                          <a:spcPts val="1000"/>
                        </a:spcAft>
                      </a:pPr>
                      <a:r>
                        <a:rPr lang="en-US" sz="1500">
                          <a:latin typeface="+mn-lt"/>
                          <a:ea typeface="Calibri"/>
                          <a:cs typeface="Times New Roman"/>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n-lt"/>
                          <a:ea typeface="Times New Roman"/>
                          <a:cs typeface="Times New Roman"/>
                        </a:rPr>
                        <a:t>Surface-mounted ball grid array (BGA).</a:t>
                      </a:r>
                    </a:p>
                    <a:p>
                      <a:pPr marL="0" marR="0">
                        <a:lnSpc>
                          <a:spcPct val="115000"/>
                        </a:lnSpc>
                        <a:spcBef>
                          <a:spcPts val="0"/>
                        </a:spcBef>
                        <a:spcAft>
                          <a:spcPts val="1000"/>
                        </a:spcAft>
                      </a:pPr>
                      <a:r>
                        <a:rPr lang="en-US" sz="1500" dirty="0">
                          <a:latin typeface="+mn-lt"/>
                          <a:ea typeface="Calibri"/>
                          <a:cs typeface="Times New Roman"/>
                        </a:rPr>
                        <a:t>BGA is a surface mount chip carrier that connects to a printed circuit board through a bottom side array of solder </a:t>
                      </a:r>
                      <a:r>
                        <a:rPr lang="en-US" sz="1500" dirty="0" smtClean="0">
                          <a:latin typeface="+mn-lt"/>
                          <a:ea typeface="Calibri"/>
                          <a:cs typeface="Times New Roman"/>
                        </a:rPr>
                        <a:t>balls</a:t>
                      </a:r>
                      <a:endParaRPr lang="en-US" sz="15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b="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p:nvPr/>
        </p:nvPicPr>
        <p:blipFill>
          <a:blip r:embed="rId2" cstate="print"/>
          <a:srcRect/>
          <a:stretch>
            <a:fillRect/>
          </a:stretch>
        </p:blipFill>
        <p:spPr bwMode="auto">
          <a:xfrm>
            <a:off x="5715000" y="1447800"/>
            <a:ext cx="1714500" cy="1323975"/>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5943600" y="3429000"/>
            <a:ext cx="1781175" cy="1457325"/>
          </a:xfrm>
          <a:prstGeom prst="rect">
            <a:avLst/>
          </a:prstGeom>
          <a:noFill/>
          <a:ln w="9525">
            <a:noFill/>
            <a:miter lim="800000"/>
            <a:headEnd/>
            <a:tailEnd/>
          </a:ln>
        </p:spPr>
      </p:pic>
      <p:sp>
        <p:nvSpPr>
          <p:cNvPr id="5" name="TextBox 4"/>
          <p:cNvSpPr txBox="1"/>
          <p:nvPr/>
        </p:nvSpPr>
        <p:spPr>
          <a:xfrm>
            <a:off x="990600" y="5715000"/>
            <a:ext cx="7162800" cy="369332"/>
          </a:xfrm>
          <a:prstGeom prst="rect">
            <a:avLst/>
          </a:prstGeom>
          <a:noFill/>
        </p:spPr>
        <p:txBody>
          <a:bodyPr wrap="square" rtlCol="0">
            <a:spAutoFit/>
          </a:bodyPr>
          <a:lstStyle/>
          <a:p>
            <a:r>
              <a:rPr lang="en-US" i="1" dirty="0" smtClean="0">
                <a:solidFill>
                  <a:prstClr val="black"/>
                </a:solidFill>
              </a:rPr>
              <a:t>Additional component examples are given in Steinberg’s book series.</a:t>
            </a:r>
            <a:endParaRPr lang="en-US" i="1" dirty="0">
              <a:solidFill>
                <a:prstClr val="black"/>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1219200" y="838200"/>
            <a:ext cx="3843618" cy="5334000"/>
          </a:xfrm>
          <a:prstGeom prst="rect">
            <a:avLst/>
          </a:prstGeom>
          <a:noFill/>
          <a:ln w="9525">
            <a:noFill/>
            <a:miter lim="800000"/>
            <a:headEnd/>
            <a:tailEnd/>
          </a:ln>
        </p:spPr>
      </p:pic>
      <p:grpSp>
        <p:nvGrpSpPr>
          <p:cNvPr id="2" name="Group 2"/>
          <p:cNvGrpSpPr>
            <a:grpSpLocks/>
          </p:cNvGrpSpPr>
          <p:nvPr/>
        </p:nvGrpSpPr>
        <p:grpSpPr bwMode="auto">
          <a:xfrm>
            <a:off x="3200400" y="914400"/>
            <a:ext cx="1841500" cy="4349750"/>
            <a:chOff x="4410" y="1500"/>
            <a:chExt cx="2900" cy="6850"/>
          </a:xfrm>
        </p:grpSpPr>
        <p:sp>
          <p:nvSpPr>
            <p:cNvPr id="9" name="Cloud"/>
            <p:cNvSpPr>
              <a:spLocks noChangeAspect="1" noEditPoints="1" noChangeArrowheads="1"/>
            </p:cNvSpPr>
            <p:nvPr/>
          </p:nvSpPr>
          <p:spPr bwMode="auto">
            <a:xfrm>
              <a:off x="4410" y="1500"/>
              <a:ext cx="2900" cy="153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4"/>
            <p:cNvSpPr>
              <a:spLocks noChangeArrowheads="1"/>
            </p:cNvSpPr>
            <p:nvPr/>
          </p:nvSpPr>
          <p:spPr bwMode="auto">
            <a:xfrm flipH="1">
              <a:off x="5129" y="315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5"/>
            <p:cNvSpPr>
              <a:spLocks noChangeArrowheads="1"/>
            </p:cNvSpPr>
            <p:nvPr/>
          </p:nvSpPr>
          <p:spPr bwMode="auto">
            <a:xfrm flipH="1">
              <a:off x="6649" y="30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6"/>
            <p:cNvSpPr>
              <a:spLocks noChangeArrowheads="1"/>
            </p:cNvSpPr>
            <p:nvPr/>
          </p:nvSpPr>
          <p:spPr bwMode="auto">
            <a:xfrm flipH="1">
              <a:off x="6029" y="31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Oval 7"/>
            <p:cNvSpPr>
              <a:spLocks noChangeArrowheads="1"/>
            </p:cNvSpPr>
            <p:nvPr/>
          </p:nvSpPr>
          <p:spPr bwMode="auto">
            <a:xfrm flipH="1">
              <a:off x="5569" y="321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Oval 8"/>
            <p:cNvSpPr>
              <a:spLocks noChangeArrowheads="1"/>
            </p:cNvSpPr>
            <p:nvPr/>
          </p:nvSpPr>
          <p:spPr bwMode="auto">
            <a:xfrm flipH="1">
              <a:off x="7049" y="301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9"/>
            <p:cNvSpPr>
              <a:spLocks noChangeArrowheads="1"/>
            </p:cNvSpPr>
            <p:nvPr/>
          </p:nvSpPr>
          <p:spPr bwMode="auto">
            <a:xfrm flipH="1">
              <a:off x="4729" y="29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Oval 10"/>
            <p:cNvSpPr>
              <a:spLocks noChangeArrowheads="1"/>
            </p:cNvSpPr>
            <p:nvPr/>
          </p:nvSpPr>
          <p:spPr bwMode="auto">
            <a:xfrm flipH="1">
              <a:off x="6069" y="389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7" name="AutoShape 11"/>
            <p:cNvCxnSpPr>
              <a:cxnSpLocks noChangeShapeType="1"/>
            </p:cNvCxnSpPr>
            <p:nvPr/>
          </p:nvCxnSpPr>
          <p:spPr bwMode="auto">
            <a:xfrm>
              <a:off x="4960" y="3670"/>
              <a:ext cx="1120" cy="220"/>
            </a:xfrm>
            <a:prstGeom prst="straightConnector1">
              <a:avLst/>
            </a:prstGeom>
            <a:noFill/>
            <a:ln w="38100">
              <a:solidFill>
                <a:srgbClr val="FFFFFF"/>
              </a:solidFill>
              <a:round/>
              <a:headEnd/>
              <a:tailEnd/>
            </a:ln>
          </p:spPr>
        </p:cxnSp>
        <p:cxnSp>
          <p:nvCxnSpPr>
            <p:cNvPr id="18" name="AutoShape 12"/>
            <p:cNvCxnSpPr>
              <a:cxnSpLocks noChangeShapeType="1"/>
            </p:cNvCxnSpPr>
            <p:nvPr/>
          </p:nvCxnSpPr>
          <p:spPr bwMode="auto">
            <a:xfrm>
              <a:off x="5200" y="4750"/>
              <a:ext cx="980" cy="100"/>
            </a:xfrm>
            <a:prstGeom prst="straightConnector1">
              <a:avLst/>
            </a:prstGeom>
            <a:noFill/>
            <a:ln w="38100">
              <a:solidFill>
                <a:srgbClr val="FFFFFF"/>
              </a:solidFill>
              <a:round/>
              <a:headEnd/>
              <a:tailEnd/>
            </a:ln>
          </p:spPr>
        </p:cxnSp>
        <p:cxnSp>
          <p:nvCxnSpPr>
            <p:cNvPr id="19" name="AutoShape 13"/>
            <p:cNvCxnSpPr>
              <a:cxnSpLocks noChangeShapeType="1"/>
            </p:cNvCxnSpPr>
            <p:nvPr/>
          </p:nvCxnSpPr>
          <p:spPr bwMode="auto">
            <a:xfrm>
              <a:off x="5260" y="6430"/>
              <a:ext cx="880" cy="100"/>
            </a:xfrm>
            <a:prstGeom prst="straightConnector1">
              <a:avLst/>
            </a:prstGeom>
            <a:noFill/>
            <a:ln w="38100">
              <a:solidFill>
                <a:srgbClr val="FFFFFF"/>
              </a:solidFill>
              <a:round/>
              <a:headEnd/>
              <a:tailEnd/>
            </a:ln>
          </p:spPr>
        </p:cxnSp>
        <p:cxnSp>
          <p:nvCxnSpPr>
            <p:cNvPr id="20" name="AutoShape 14"/>
            <p:cNvCxnSpPr>
              <a:cxnSpLocks noChangeShapeType="1"/>
            </p:cNvCxnSpPr>
            <p:nvPr/>
          </p:nvCxnSpPr>
          <p:spPr bwMode="auto">
            <a:xfrm>
              <a:off x="5380" y="5490"/>
              <a:ext cx="700" cy="140"/>
            </a:xfrm>
            <a:prstGeom prst="straightConnector1">
              <a:avLst/>
            </a:prstGeom>
            <a:noFill/>
            <a:ln w="38100">
              <a:solidFill>
                <a:srgbClr val="FFFFFF"/>
              </a:solidFill>
              <a:round/>
              <a:headEnd/>
              <a:tailEnd/>
            </a:ln>
          </p:spPr>
        </p:cxnSp>
        <p:sp>
          <p:nvSpPr>
            <p:cNvPr id="21" name="Oval 15"/>
            <p:cNvSpPr>
              <a:spLocks noChangeArrowheads="1"/>
            </p:cNvSpPr>
            <p:nvPr/>
          </p:nvSpPr>
          <p:spPr bwMode="auto">
            <a:xfrm flipH="1">
              <a:off x="6169" y="479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22" name="AutoShape 16"/>
            <p:cNvCxnSpPr>
              <a:cxnSpLocks noChangeShapeType="1"/>
            </p:cNvCxnSpPr>
            <p:nvPr/>
          </p:nvCxnSpPr>
          <p:spPr bwMode="auto">
            <a:xfrm>
              <a:off x="5440" y="7430"/>
              <a:ext cx="880" cy="100"/>
            </a:xfrm>
            <a:prstGeom prst="straightConnector1">
              <a:avLst/>
            </a:prstGeom>
            <a:noFill/>
            <a:ln w="38100">
              <a:solidFill>
                <a:srgbClr val="FFFFFF"/>
              </a:solidFill>
              <a:round/>
              <a:headEnd/>
              <a:tailEnd/>
            </a:ln>
          </p:spPr>
        </p:cxnSp>
        <p:sp>
          <p:nvSpPr>
            <p:cNvPr id="23" name="Oval 17"/>
            <p:cNvSpPr>
              <a:spLocks noChangeArrowheads="1"/>
            </p:cNvSpPr>
            <p:nvPr/>
          </p:nvSpPr>
          <p:spPr bwMode="auto">
            <a:xfrm flipH="1">
              <a:off x="6069" y="565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Oval 18"/>
            <p:cNvSpPr>
              <a:spLocks noChangeArrowheads="1"/>
            </p:cNvSpPr>
            <p:nvPr/>
          </p:nvSpPr>
          <p:spPr bwMode="auto">
            <a:xfrm flipH="1">
              <a:off x="6149" y="655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Oval 19"/>
            <p:cNvSpPr>
              <a:spLocks noChangeArrowheads="1"/>
            </p:cNvSpPr>
            <p:nvPr/>
          </p:nvSpPr>
          <p:spPr bwMode="auto">
            <a:xfrm flipH="1">
              <a:off x="6249" y="753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4" name="Rectangle 43"/>
          <p:cNvSpPr/>
          <p:nvPr/>
        </p:nvSpPr>
        <p:spPr>
          <a:xfrm>
            <a:off x="5257800" y="838200"/>
            <a:ext cx="3048000" cy="4632037"/>
          </a:xfrm>
          <a:prstGeom prst="rect">
            <a:avLst/>
          </a:prstGeom>
        </p:spPr>
        <p:txBody>
          <a:bodyPr wrap="square">
            <a:spAutoFit/>
          </a:bodyPr>
          <a:lstStyle/>
          <a:p>
            <a:pPr fontAlgn="base">
              <a:spcBef>
                <a:spcPct val="0"/>
              </a:spcBef>
              <a:spcAft>
                <a:spcPts val="1000"/>
              </a:spcAft>
            </a:pPr>
            <a:r>
              <a:rPr lang="en-US" b="1" dirty="0" smtClean="0">
                <a:solidFill>
                  <a:srgbClr val="006699"/>
                </a:solidFill>
                <a:latin typeface="Arial" pitchFamily="34" charset="0"/>
                <a:cs typeface="Arial" pitchFamily="34" charset="0"/>
              </a:rPr>
              <a:t>Rainflow Fatigue Cycles</a:t>
            </a:r>
            <a:endParaRPr lang="en-US" dirty="0" smtClean="0">
              <a:solidFill>
                <a:prstClr val="black"/>
              </a:solidFill>
              <a:latin typeface="Times New Roman" pitchFamily="18" charset="0"/>
              <a:cs typeface="Arial" pitchFamily="34" charset="0"/>
            </a:endParaRPr>
          </a:p>
          <a:p>
            <a:pPr fontAlgn="base">
              <a:spcBef>
                <a:spcPct val="0"/>
              </a:spcBef>
              <a:spcAft>
                <a:spcPts val="1000"/>
              </a:spcAft>
            </a:pPr>
            <a:r>
              <a:rPr lang="en-US" dirty="0" smtClean="0">
                <a:solidFill>
                  <a:prstClr val="black"/>
                </a:solidFill>
                <a:cs typeface="Arial" pitchFamily="34" charset="0"/>
              </a:rPr>
              <a:t/>
            </a:r>
            <a:br>
              <a:rPr lang="en-US" dirty="0" smtClean="0">
                <a:solidFill>
                  <a:prstClr val="black"/>
                </a:solidFill>
                <a:cs typeface="Arial" pitchFamily="34" charset="0"/>
              </a:rPr>
            </a:br>
            <a:r>
              <a:rPr lang="en-US" dirty="0" smtClean="0">
                <a:solidFill>
                  <a:prstClr val="black"/>
                </a:solidFill>
                <a:cs typeface="Arial" pitchFamily="34" charset="0"/>
              </a:rPr>
              <a:t>Endo &amp; Matsuishi 1968 developed the Rainflow Counting method by relating stress reversal cycles to streams of rainwater flowing down a Pagoda.</a:t>
            </a:r>
            <a:r>
              <a:rPr lang="en-US" dirty="0" smtClean="0">
                <a:solidFill>
                  <a:prstClr val="black"/>
                </a:solidFill>
                <a:latin typeface="Times New Roman" pitchFamily="18" charset="0"/>
                <a:cs typeface="Arial" pitchFamily="34" charset="0"/>
              </a:rPr>
              <a:t/>
            </a:r>
            <a:br>
              <a:rPr lang="en-US" dirty="0" smtClean="0">
                <a:solidFill>
                  <a:prstClr val="black"/>
                </a:solidFill>
                <a:latin typeface="Times New Roman" pitchFamily="18" charset="0"/>
                <a:cs typeface="Arial" pitchFamily="34" charset="0"/>
              </a:rPr>
            </a:br>
            <a:r>
              <a:rPr lang="en-US" dirty="0" smtClean="0">
                <a:solidFill>
                  <a:srgbClr val="000000"/>
                </a:solidFill>
                <a:cs typeface="Arial" pitchFamily="34" charset="0"/>
              </a:rPr>
              <a:t/>
            </a:r>
            <a:br>
              <a:rPr lang="en-US" dirty="0" smtClean="0">
                <a:solidFill>
                  <a:srgbClr val="000000"/>
                </a:solidFill>
                <a:cs typeface="Arial" pitchFamily="34" charset="0"/>
              </a:rPr>
            </a:br>
            <a:r>
              <a:rPr lang="en-US" dirty="0" smtClean="0">
                <a:solidFill>
                  <a:srgbClr val="000000"/>
                </a:solidFill>
                <a:cs typeface="Arial" pitchFamily="34" charset="0"/>
              </a:rPr>
              <a:t>ASTM E 1049-85 (2005) Rainflow Counting Method</a:t>
            </a:r>
          </a:p>
          <a:p>
            <a:pPr fontAlgn="base">
              <a:spcBef>
                <a:spcPct val="0"/>
              </a:spcBef>
              <a:spcAft>
                <a:spcPts val="1000"/>
              </a:spcAft>
            </a:pPr>
            <a:endParaRPr lang="en-US" dirty="0" smtClean="0">
              <a:solidFill>
                <a:srgbClr val="000000"/>
              </a:solidFill>
              <a:cs typeface="Arial" pitchFamily="34" charset="0"/>
            </a:endParaRPr>
          </a:p>
          <a:p>
            <a:pPr fontAlgn="base">
              <a:spcBef>
                <a:spcPct val="0"/>
              </a:spcBef>
              <a:spcAft>
                <a:spcPts val="1000"/>
              </a:spcAft>
            </a:pPr>
            <a:r>
              <a:rPr lang="en-US" i="1" dirty="0" smtClean="0">
                <a:solidFill>
                  <a:srgbClr val="000000"/>
                </a:solidFill>
                <a:cs typeface="Arial" pitchFamily="34" charset="0"/>
              </a:rPr>
              <a:t>Develop  a damage potential vibration response spectrum using rainflow cycles.</a:t>
            </a:r>
            <a:endParaRPr lang="en-US" i="1" dirty="0" smtClean="0">
              <a:solidFill>
                <a:prstClr val="black"/>
              </a:solidFill>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371600"/>
            <a:ext cx="7620000" cy="2585323"/>
          </a:xfrm>
          <a:prstGeom prst="rect">
            <a:avLst/>
          </a:prstGeom>
          <a:noFill/>
        </p:spPr>
        <p:txBody>
          <a:bodyPr wrap="square" rtlCol="0">
            <a:spAutoFit/>
          </a:bodyPr>
          <a:lstStyle/>
          <a:p>
            <a:r>
              <a:rPr lang="en-US" sz="1600" dirty="0" smtClean="0">
                <a:solidFill>
                  <a:prstClr val="black"/>
                </a:solidFill>
              </a:rPr>
              <a:t>An RD-N curve will be constructed for a particular case.  </a:t>
            </a:r>
          </a:p>
          <a:p>
            <a:endParaRPr lang="en-US" sz="1600" dirty="0" smtClean="0">
              <a:solidFill>
                <a:prstClr val="black"/>
              </a:solidFill>
            </a:endParaRPr>
          </a:p>
          <a:p>
            <a:r>
              <a:rPr lang="en-US" sz="1600" dirty="0" smtClean="0">
                <a:solidFill>
                  <a:prstClr val="black"/>
                </a:solidFill>
              </a:rPr>
              <a:t>The resulting curve can then be recalibrated for other cases.</a:t>
            </a:r>
            <a:br>
              <a:rPr lang="en-US" sz="1600" dirty="0" smtClean="0">
                <a:solidFill>
                  <a:prstClr val="black"/>
                </a:solidFill>
              </a:rPr>
            </a:br>
            <a:endParaRPr lang="en-US" sz="1600" dirty="0" smtClean="0">
              <a:solidFill>
                <a:prstClr val="black"/>
              </a:solidFill>
            </a:endParaRPr>
          </a:p>
          <a:p>
            <a:r>
              <a:rPr lang="en-US" sz="1600" dirty="0" smtClean="0">
                <a:solidFill>
                  <a:prstClr val="black"/>
                </a:solidFill>
              </a:rPr>
              <a:t>Consider a circuit board which behaves as a single-degree-of-freedom system, with a natural frequency of 500 Hz and Q=10.  These values are chosen for convenience but are somewhat arbitrary.</a:t>
            </a:r>
            <a:br>
              <a:rPr lang="en-US" sz="1600" dirty="0" smtClean="0">
                <a:solidFill>
                  <a:prstClr val="black"/>
                </a:solidFill>
              </a:rPr>
            </a:br>
            <a:endParaRPr lang="en-US" sz="1600" dirty="0" smtClean="0">
              <a:solidFill>
                <a:prstClr val="black"/>
              </a:solidFill>
            </a:endParaRPr>
          </a:p>
          <a:p>
            <a:r>
              <a:rPr lang="en-US" sz="1600" dirty="0" smtClean="0">
                <a:solidFill>
                  <a:prstClr val="black"/>
                </a:solidFill>
              </a:rPr>
              <a:t>The system is subjected to the base input:</a:t>
            </a:r>
          </a:p>
          <a:p>
            <a:endParaRPr lang="en-US" dirty="0">
              <a:solidFill>
                <a:prstClr val="black"/>
              </a:solidFill>
            </a:endParaRPr>
          </a:p>
        </p:txBody>
      </p:sp>
      <p:sp>
        <p:nvSpPr>
          <p:cNvPr id="6" name="TextBox 5"/>
          <p:cNvSpPr txBox="1"/>
          <p:nvPr/>
        </p:nvSpPr>
        <p:spPr>
          <a:xfrm>
            <a:off x="762000" y="762000"/>
            <a:ext cx="5562600" cy="369332"/>
          </a:xfrm>
          <a:prstGeom prst="rect">
            <a:avLst/>
          </a:prstGeom>
          <a:noFill/>
        </p:spPr>
        <p:txBody>
          <a:bodyPr wrap="square" rtlCol="0">
            <a:spAutoFit/>
          </a:bodyPr>
          <a:lstStyle/>
          <a:p>
            <a:r>
              <a:rPr lang="en-US" b="1" dirty="0" smtClean="0">
                <a:solidFill>
                  <a:srgbClr val="006699"/>
                </a:solidFill>
                <a:cs typeface="Calibri" pitchFamily="34" charset="0"/>
              </a:rPr>
              <a:t>Sample Base Input PSD</a:t>
            </a:r>
            <a:endParaRPr lang="en-US" dirty="0" smtClean="0">
              <a:solidFill>
                <a:prstClr val="black"/>
              </a:solidFill>
              <a:cs typeface="Calibri" pitchFamily="34" charset="0"/>
            </a:endParaRPr>
          </a:p>
        </p:txBody>
      </p:sp>
      <p:graphicFrame>
        <p:nvGraphicFramePr>
          <p:cNvPr id="7" name="Table 6"/>
          <p:cNvGraphicFramePr>
            <a:graphicFrameLocks noGrp="1"/>
          </p:cNvGraphicFramePr>
          <p:nvPr/>
        </p:nvGraphicFramePr>
        <p:xfrm>
          <a:off x="2133600" y="4114800"/>
          <a:ext cx="3886200" cy="1981200"/>
        </p:xfrm>
        <a:graphic>
          <a:graphicData uri="http://schemas.openxmlformats.org/drawingml/2006/table">
            <a:tbl>
              <a:tblPr/>
              <a:tblGrid>
                <a:gridCol w="1678131"/>
                <a:gridCol w="2208069"/>
              </a:tblGrid>
              <a:tr h="579120">
                <a:tc gridSpan="2">
                  <a:txBody>
                    <a:bodyPr/>
                    <a:lstStyle/>
                    <a:p>
                      <a:pPr marR="0" algn="just">
                        <a:spcBef>
                          <a:spcPts val="0"/>
                        </a:spcBef>
                        <a:spcAft>
                          <a:spcPts val="0"/>
                        </a:spcAft>
                      </a:pPr>
                      <a:r>
                        <a:rPr lang="en-US" sz="1200" dirty="0">
                          <a:latin typeface="Arial"/>
                          <a:ea typeface="Times New Roman"/>
                          <a:cs typeface="Times New Roman"/>
                        </a:rPr>
                        <a:t>    </a:t>
                      </a:r>
                      <a:r>
                        <a:rPr lang="en-US" sz="1600" kern="1200" dirty="0" smtClean="0">
                          <a:solidFill>
                            <a:schemeClr val="tx1"/>
                          </a:solidFill>
                          <a:latin typeface="+mn-lt"/>
                          <a:ea typeface="+mn-ea"/>
                          <a:cs typeface="+mn-cs"/>
                        </a:rPr>
                        <a:t>Base Input PSD, 8.8 GRMS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50520">
                <a:tc>
                  <a:txBody>
                    <a:bodyPr/>
                    <a:lstStyle/>
                    <a:p>
                      <a:pPr marL="0" marR="0" algn="ctr">
                        <a:lnSpc>
                          <a:spcPct val="115000"/>
                        </a:lnSpc>
                        <a:spcBef>
                          <a:spcPts val="0"/>
                        </a:spcBef>
                        <a:spcAft>
                          <a:spcPts val="0"/>
                        </a:spcAft>
                      </a:pPr>
                      <a:r>
                        <a:rPr lang="en-US" sz="1600" dirty="0">
                          <a:latin typeface="Calibri" pitchFamily="34" charset="0"/>
                          <a:ea typeface="Calibri"/>
                          <a:cs typeface="Times New Roman"/>
                        </a:rPr>
                        <a:t>Frequency (Hz)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pitchFamily="34" charset="0"/>
                          <a:ea typeface="Calibri"/>
                          <a:cs typeface="Times New Roman"/>
                        </a:rPr>
                        <a:t>Accel (G^2/Hz)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ctr">
                        <a:lnSpc>
                          <a:spcPct val="115000"/>
                        </a:lnSpc>
                        <a:spcBef>
                          <a:spcPts val="0"/>
                        </a:spcBef>
                        <a:spcAft>
                          <a:spcPts val="0"/>
                        </a:spcAft>
                      </a:pPr>
                      <a:r>
                        <a:rPr lang="en-US" sz="1600">
                          <a:solidFill>
                            <a:srgbClr val="000000"/>
                          </a:solidFill>
                          <a:latin typeface="Calibri" pitchFamily="34" charset="0"/>
                          <a:ea typeface="Calibri"/>
                          <a:cs typeface="Times New Roman"/>
                        </a:rPr>
                        <a:t>20</a:t>
                      </a:r>
                      <a:endParaRPr lang="en-US" sz="16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Calibri" pitchFamily="34" charset="0"/>
                          <a:ea typeface="Calibri"/>
                          <a:cs typeface="Times New Roman"/>
                        </a:rPr>
                        <a:t>0.0053</a:t>
                      </a:r>
                      <a:endParaRPr lang="en-US" sz="16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ctr">
                        <a:lnSpc>
                          <a:spcPct val="115000"/>
                        </a:lnSpc>
                        <a:spcBef>
                          <a:spcPts val="0"/>
                        </a:spcBef>
                        <a:spcAft>
                          <a:spcPts val="0"/>
                        </a:spcAft>
                      </a:pPr>
                      <a:r>
                        <a:rPr lang="en-US" sz="1600">
                          <a:solidFill>
                            <a:srgbClr val="000000"/>
                          </a:solidFill>
                          <a:latin typeface="Calibri" pitchFamily="34" charset="0"/>
                          <a:ea typeface="Calibri"/>
                          <a:cs typeface="Times New Roman"/>
                        </a:rPr>
                        <a:t>150</a:t>
                      </a:r>
                      <a:endParaRPr lang="en-US" sz="16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Calibri" pitchFamily="34" charset="0"/>
                          <a:ea typeface="Calibri"/>
                          <a:cs typeface="Times New Roman"/>
                        </a:rPr>
                        <a:t>0.04</a:t>
                      </a:r>
                      <a:endParaRPr lang="en-US" sz="16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ctr">
                        <a:lnSpc>
                          <a:spcPct val="115000"/>
                        </a:lnSpc>
                        <a:spcBef>
                          <a:spcPts val="0"/>
                        </a:spcBef>
                        <a:spcAft>
                          <a:spcPts val="0"/>
                        </a:spcAft>
                      </a:pPr>
                      <a:r>
                        <a:rPr lang="en-US" sz="1600">
                          <a:solidFill>
                            <a:srgbClr val="000000"/>
                          </a:solidFill>
                          <a:latin typeface="Calibri" pitchFamily="34" charset="0"/>
                          <a:ea typeface="Calibri"/>
                          <a:cs typeface="Times New Roman"/>
                        </a:rPr>
                        <a:t>2000</a:t>
                      </a:r>
                      <a:endParaRPr lang="en-US" sz="16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Calibri" pitchFamily="34" charset="0"/>
                          <a:ea typeface="Calibri"/>
                          <a:cs typeface="Times New Roman"/>
                        </a:rPr>
                        <a:t>0.04</a:t>
                      </a:r>
                      <a:endParaRPr lang="en-US" sz="160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5</a:t>
            </a:fld>
            <a:endParaRPr lang="en-US"/>
          </a:p>
        </p:txBody>
      </p:sp>
      <p:sp>
        <p:nvSpPr>
          <p:cNvPr id="6" name="Rectangle 5"/>
          <p:cNvSpPr/>
          <p:nvPr/>
        </p:nvSpPr>
        <p:spPr>
          <a:xfrm>
            <a:off x="762000" y="457200"/>
            <a:ext cx="1838965" cy="369332"/>
          </a:xfrm>
          <a:prstGeom prst="rect">
            <a:avLst/>
          </a:prstGeom>
        </p:spPr>
        <p:txBody>
          <a:bodyPr wrap="none">
            <a:spAutoFit/>
          </a:bodyPr>
          <a:lstStyle/>
          <a:p>
            <a:pPr lvl="0" fontAlgn="base">
              <a:spcBef>
                <a:spcPct val="0"/>
              </a:spcBef>
              <a:spcAft>
                <a:spcPts val="1000"/>
              </a:spcAft>
            </a:pPr>
            <a:r>
              <a:rPr lang="en-US" b="1" dirty="0" smtClean="0">
                <a:solidFill>
                  <a:srgbClr val="006699"/>
                </a:solidFill>
                <a:latin typeface="Arial" pitchFamily="34" charset="0"/>
                <a:cs typeface="Arial" pitchFamily="34" charset="0"/>
              </a:rPr>
              <a:t>Fatigue Cracks</a:t>
            </a:r>
            <a:endParaRPr lang="en-US" dirty="0" smtClean="0">
              <a:latin typeface="Times New Roman" pitchFamily="18" charset="0"/>
              <a:cs typeface="Arial" pitchFamily="34" charset="0"/>
            </a:endParaRPr>
          </a:p>
        </p:txBody>
      </p:sp>
      <p:sp>
        <p:nvSpPr>
          <p:cNvPr id="7" name="TextBox 6"/>
          <p:cNvSpPr txBox="1"/>
          <p:nvPr/>
        </p:nvSpPr>
        <p:spPr>
          <a:xfrm>
            <a:off x="3886200" y="457200"/>
            <a:ext cx="4495800" cy="5909310"/>
          </a:xfrm>
          <a:prstGeom prst="rect">
            <a:avLst/>
          </a:prstGeom>
          <a:noFill/>
        </p:spPr>
        <p:txBody>
          <a:bodyPr wrap="square" rtlCol="0">
            <a:spAutoFit/>
          </a:bodyPr>
          <a:lstStyle/>
          <a:p>
            <a:r>
              <a:rPr lang="en-US" dirty="0" smtClean="0"/>
              <a:t>A ductile material subjected to fatigue loading experiences basic structural changes.  The changes occur in the following order:</a:t>
            </a:r>
          </a:p>
          <a:p>
            <a:pPr marL="342900" indent="-342900"/>
            <a:endParaRPr lang="en-US" dirty="0" smtClean="0"/>
          </a:p>
          <a:p>
            <a:pPr marL="342900" lvl="0" indent="-342900">
              <a:buFont typeface="+mj-lt"/>
              <a:buAutoNum type="arabicPeriod"/>
            </a:pPr>
            <a:r>
              <a:rPr lang="en-US" i="1" dirty="0" smtClean="0"/>
              <a:t>Crack Initiation. </a:t>
            </a:r>
            <a:r>
              <a:rPr lang="en-US" dirty="0" smtClean="0"/>
              <a:t>A crack begins to form within the material.</a:t>
            </a:r>
          </a:p>
          <a:p>
            <a:pPr marL="342900" lvl="0" indent="-342900">
              <a:buFont typeface="+mj-lt"/>
              <a:buAutoNum type="arabicPeriod"/>
            </a:pPr>
            <a:endParaRPr lang="en-US" i="1" dirty="0" smtClean="0"/>
          </a:p>
          <a:p>
            <a:pPr marL="342900" lvl="0" indent="-342900">
              <a:buFont typeface="+mj-lt"/>
              <a:buAutoNum type="arabicPeriod"/>
            </a:pPr>
            <a:r>
              <a:rPr lang="en-US" i="1" dirty="0" smtClean="0"/>
              <a:t>Localized crack growth</a:t>
            </a:r>
            <a:r>
              <a:rPr lang="en-US" dirty="0" smtClean="0"/>
              <a:t>. Local extrusions and intrusions occur at the surface of the part because plastic deformations are not completely reversible.</a:t>
            </a:r>
          </a:p>
          <a:p>
            <a:pPr marL="342900" lvl="0" indent="-342900">
              <a:buFont typeface="+mj-lt"/>
              <a:buAutoNum type="arabicPeriod"/>
            </a:pPr>
            <a:endParaRPr lang="en-US" i="1" dirty="0" smtClean="0"/>
          </a:p>
          <a:p>
            <a:pPr marL="342900" lvl="0" indent="-342900">
              <a:buFont typeface="+mj-lt"/>
              <a:buAutoNum type="arabicPeriod"/>
            </a:pPr>
            <a:r>
              <a:rPr lang="en-US" i="1" dirty="0" smtClean="0"/>
              <a:t>Crack growth on planes of high tensile stress. </a:t>
            </a:r>
            <a:r>
              <a:rPr lang="en-US" dirty="0" smtClean="0"/>
              <a:t>The crack propagates across the section at those points of greatest tensile stress.</a:t>
            </a:r>
          </a:p>
          <a:p>
            <a:pPr marL="342900" lvl="0" indent="-342900">
              <a:buFont typeface="+mj-lt"/>
              <a:buAutoNum type="arabicPeriod"/>
            </a:pPr>
            <a:endParaRPr lang="en-US" i="1" dirty="0" smtClean="0"/>
          </a:p>
          <a:p>
            <a:pPr marL="342900" lvl="0" indent="-342900">
              <a:buFont typeface="+mj-lt"/>
              <a:buAutoNum type="arabicPeriod"/>
            </a:pPr>
            <a:r>
              <a:rPr lang="en-US" i="1" dirty="0" smtClean="0"/>
              <a:t>Ultimate ductile failure. </a:t>
            </a:r>
            <a:r>
              <a:rPr lang="en-US" dirty="0" smtClean="0"/>
              <a:t>The sample ruptures by ductile failure when the crack reduces the effective cross section to a size that cannot sustain the applied loads.</a:t>
            </a:r>
            <a:endParaRPr lang="en-US" dirty="0"/>
          </a:p>
        </p:txBody>
      </p:sp>
      <p:pic>
        <p:nvPicPr>
          <p:cNvPr id="326659" name="Picture 3" descr="http://www.larrylawson.net/pix4/crack.jpg"/>
          <p:cNvPicPr>
            <a:picLocks noChangeAspect="1" noChangeArrowheads="1"/>
          </p:cNvPicPr>
          <p:nvPr/>
        </p:nvPicPr>
        <p:blipFill>
          <a:blip r:embed="rId2" cstate="print"/>
          <a:srcRect/>
          <a:stretch>
            <a:fillRect/>
          </a:stretch>
        </p:blipFill>
        <p:spPr bwMode="auto">
          <a:xfrm>
            <a:off x="381000" y="1143000"/>
            <a:ext cx="3276600" cy="349282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85800"/>
            <a:ext cx="5562600" cy="369332"/>
          </a:xfrm>
          <a:prstGeom prst="rect">
            <a:avLst/>
          </a:prstGeom>
          <a:noFill/>
        </p:spPr>
        <p:txBody>
          <a:bodyPr wrap="square" rtlCol="0">
            <a:spAutoFit/>
          </a:bodyPr>
          <a:lstStyle/>
          <a:p>
            <a:r>
              <a:rPr lang="en-US" b="1" dirty="0" smtClean="0">
                <a:solidFill>
                  <a:srgbClr val="006699"/>
                </a:solidFill>
                <a:cs typeface="Calibri" pitchFamily="34" charset="0"/>
              </a:rPr>
              <a:t>Synthesize Time History</a:t>
            </a:r>
            <a:endParaRPr lang="en-US" dirty="0" smtClean="0">
              <a:solidFill>
                <a:prstClr val="black"/>
              </a:solidFill>
              <a:cs typeface="Calibri" pitchFamily="34" charset="0"/>
            </a:endParaRPr>
          </a:p>
        </p:txBody>
      </p:sp>
      <p:sp>
        <p:nvSpPr>
          <p:cNvPr id="6" name="Rectangle 5"/>
          <p:cNvSpPr/>
          <p:nvPr/>
        </p:nvSpPr>
        <p:spPr>
          <a:xfrm>
            <a:off x="914400" y="1524000"/>
            <a:ext cx="7162800" cy="3570208"/>
          </a:xfrm>
          <a:prstGeom prst="rect">
            <a:avLst/>
          </a:prstGeom>
        </p:spPr>
        <p:txBody>
          <a:bodyPr wrap="square">
            <a:spAutoFit/>
          </a:bodyPr>
          <a:lstStyle/>
          <a:p>
            <a:endParaRPr lang="en-US" sz="800" dirty="0" smtClean="0">
              <a:solidFill>
                <a:prstClr val="black"/>
              </a:solidFill>
            </a:endParaRPr>
          </a:p>
          <a:p>
            <a:endParaRPr lang="en-US" sz="8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next step is to generate a time history that satisfies the base input PSD</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total 1260-second duration is represented as three consecutive 420-second segments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Separate segments are calculated due to computer processing speed and memory limitations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Each segment essentially has a Gaussian distribution, but the histogram plots are also omitted for brevity</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endParaRPr lang="en-US" sz="1600" dirty="0" smtClean="0">
              <a:solidFill>
                <a:prstClr val="black"/>
              </a:solidFill>
              <a:cs typeface="Calibri" pitchFamily="34" charset="0"/>
            </a:endParaRPr>
          </a:p>
          <a:p>
            <a:pPr marL="177800" indent="-177800">
              <a:buClr>
                <a:srgbClr val="336699"/>
              </a:buClr>
              <a:buSzPct val="90000"/>
              <a:buFont typeface="Arial" pitchFamily="34" charset="0"/>
              <a:buChar char="•"/>
            </a:pPr>
            <a:endParaRPr lang="en-US" dirty="0" smtClean="0">
              <a:solidFill>
                <a:prstClr val="black"/>
              </a:solidFill>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5943600" cy="23737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6800" y="2133600"/>
            <a:ext cx="5943600" cy="237376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048000" y="4343400"/>
            <a:ext cx="5943600" cy="237376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90600" y="1143000"/>
            <a:ext cx="6705600" cy="5105400"/>
          </a:xfrm>
          <a:prstGeom prst="rect">
            <a:avLst/>
          </a:prstGeom>
          <a:noFill/>
          <a:ln w="9525">
            <a:noFill/>
            <a:miter lim="800000"/>
            <a:headEnd/>
            <a:tailEnd/>
          </a:ln>
        </p:spPr>
      </p:pic>
      <p:sp>
        <p:nvSpPr>
          <p:cNvPr id="7" name="TextBox 6"/>
          <p:cNvSpPr txBox="1"/>
          <p:nvPr/>
        </p:nvSpPr>
        <p:spPr>
          <a:xfrm>
            <a:off x="914400" y="609600"/>
            <a:ext cx="5562600" cy="369332"/>
          </a:xfrm>
          <a:prstGeom prst="rect">
            <a:avLst/>
          </a:prstGeom>
          <a:noFill/>
        </p:spPr>
        <p:txBody>
          <a:bodyPr wrap="square" rtlCol="0">
            <a:spAutoFit/>
          </a:bodyPr>
          <a:lstStyle/>
          <a:p>
            <a:r>
              <a:rPr lang="en-US" b="1" dirty="0" smtClean="0">
                <a:solidFill>
                  <a:srgbClr val="006699"/>
                </a:solidFill>
                <a:cs typeface="Calibri" pitchFamily="34" charset="0"/>
              </a:rPr>
              <a:t>Synthesized Time History PSDs</a:t>
            </a:r>
            <a:endParaRPr lang="en-US" dirty="0" smtClean="0">
              <a:solidFill>
                <a:prstClr val="black"/>
              </a:solidFill>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4572000"/>
            <a:ext cx="7086600" cy="1354217"/>
          </a:xfrm>
          <a:prstGeom prst="rect">
            <a:avLst/>
          </a:prstGeom>
          <a:noFill/>
        </p:spPr>
        <p:txBody>
          <a:bodyPr wrap="square" rtlCol="0">
            <a:spAutoFit/>
          </a:bodyPr>
          <a:lstStyle/>
          <a:p>
            <a:r>
              <a:rPr lang="en-US" sz="1600" dirty="0" smtClean="0">
                <a:solidFill>
                  <a:prstClr val="black"/>
                </a:solidFill>
              </a:rPr>
              <a:t>The response analysis is performed using the ramp invariant digital recursive filtering relationship, Smallwood algorithm.</a:t>
            </a:r>
          </a:p>
          <a:p>
            <a:endParaRPr lang="en-US" sz="1600" dirty="0" smtClean="0">
              <a:solidFill>
                <a:prstClr val="black"/>
              </a:solidFill>
            </a:endParaRPr>
          </a:p>
          <a:p>
            <a:r>
              <a:rPr lang="en-US" sz="1600" dirty="0" smtClean="0">
                <a:solidFill>
                  <a:prstClr val="black"/>
                </a:solidFill>
              </a:rPr>
              <a:t>The response results are shown on the next page.</a:t>
            </a:r>
          </a:p>
          <a:p>
            <a:endParaRPr lang="en-US" dirty="0">
              <a:solidFill>
                <a:prstClr val="black"/>
              </a:solidFill>
            </a:endParaRPr>
          </a:p>
        </p:txBody>
      </p:sp>
      <p:pic>
        <p:nvPicPr>
          <p:cNvPr id="5" name="Picture 34" descr="sdd22"/>
          <p:cNvPicPr>
            <a:picLocks noChangeAspect="1" noChangeArrowheads="1"/>
          </p:cNvPicPr>
          <p:nvPr/>
        </p:nvPicPr>
        <p:blipFill>
          <a:blip r:embed="rId2" cstate="print"/>
          <a:srcRect/>
          <a:stretch>
            <a:fillRect/>
          </a:stretch>
        </p:blipFill>
        <p:spPr bwMode="auto">
          <a:xfrm>
            <a:off x="1295400" y="1371600"/>
            <a:ext cx="6391275" cy="2336800"/>
          </a:xfrm>
          <a:prstGeom prst="rect">
            <a:avLst/>
          </a:prstGeom>
          <a:noFill/>
        </p:spPr>
      </p:pic>
      <p:sp>
        <p:nvSpPr>
          <p:cNvPr id="7" name="TextBox 6"/>
          <p:cNvSpPr txBox="1"/>
          <p:nvPr/>
        </p:nvSpPr>
        <p:spPr>
          <a:xfrm>
            <a:off x="838200" y="533400"/>
            <a:ext cx="5562600" cy="369332"/>
          </a:xfrm>
          <a:prstGeom prst="rect">
            <a:avLst/>
          </a:prstGeom>
          <a:noFill/>
        </p:spPr>
        <p:txBody>
          <a:bodyPr wrap="square" rtlCol="0">
            <a:spAutoFit/>
          </a:bodyPr>
          <a:lstStyle/>
          <a:p>
            <a:r>
              <a:rPr lang="en-US" b="1" dirty="0" smtClean="0">
                <a:solidFill>
                  <a:srgbClr val="006699"/>
                </a:solidFill>
                <a:cs typeface="Calibri" pitchFamily="34" charset="0"/>
              </a:rPr>
              <a:t>SDOF Response</a:t>
            </a:r>
            <a:endParaRPr lang="en-US" dirty="0" smtClean="0">
              <a:solidFill>
                <a:prstClr val="black"/>
              </a:solidFill>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5943600" cy="23737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6800" y="2133600"/>
            <a:ext cx="5943600" cy="237376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2819400" y="4484240"/>
            <a:ext cx="5943600" cy="237376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886200"/>
            <a:ext cx="7391400" cy="2369880"/>
          </a:xfrm>
          <a:prstGeom prst="rect">
            <a:avLst/>
          </a:prstGeom>
          <a:noFill/>
        </p:spPr>
        <p:txBody>
          <a:bodyPr wrap="square" rtlCol="0">
            <a:spAutoFit/>
          </a:bodyPr>
          <a:lstStyle/>
          <a:p>
            <a:r>
              <a:rPr lang="en-US" dirty="0" smtClean="0">
                <a:solidFill>
                  <a:prstClr val="black"/>
                </a:solidFill>
              </a:rPr>
              <a:t> </a:t>
            </a:r>
          </a:p>
          <a:p>
            <a:r>
              <a:rPr lang="en-US" sz="1600" dirty="0" smtClean="0">
                <a:solidFill>
                  <a:prstClr val="black"/>
                </a:solidFill>
              </a:rPr>
              <a:t>Note that the crest factor is the ratio of the peak-to-standard deviation, or peak-to-rms assuming zero mean.</a:t>
            </a:r>
            <a:br>
              <a:rPr lang="en-US" sz="1600" dirty="0" smtClean="0">
                <a:solidFill>
                  <a:prstClr val="black"/>
                </a:solidFill>
              </a:rPr>
            </a:br>
            <a:endParaRPr lang="en-US" sz="1600" dirty="0" smtClean="0">
              <a:solidFill>
                <a:prstClr val="black"/>
              </a:solidFill>
            </a:endParaRPr>
          </a:p>
          <a:p>
            <a:r>
              <a:rPr lang="en-US" sz="1600" dirty="0" smtClean="0">
                <a:solidFill>
                  <a:prstClr val="black"/>
                </a:solidFill>
              </a:rPr>
              <a:t>Kurtosis is a parameter that describes the shape of a random variable’s histogram or its equivalent probability density function (PDF).</a:t>
            </a:r>
          </a:p>
          <a:p>
            <a:endParaRPr lang="en-US" sz="1600" dirty="0" smtClean="0">
              <a:solidFill>
                <a:prstClr val="black"/>
              </a:solidFill>
            </a:endParaRPr>
          </a:p>
          <a:p>
            <a:pPr algn="ctr"/>
            <a:r>
              <a:rPr lang="en-US" sz="1600" i="1" dirty="0" smtClean="0">
                <a:solidFill>
                  <a:prstClr val="black"/>
                </a:solidFill>
              </a:rPr>
              <a:t>Assume that corresponding 3-sigma value was at the Steinberg failure threshold.</a:t>
            </a:r>
          </a:p>
          <a:p>
            <a:endParaRPr lang="en-US" dirty="0">
              <a:solidFill>
                <a:prstClr val="black"/>
              </a:solidFill>
            </a:endParaRPr>
          </a:p>
        </p:txBody>
      </p:sp>
      <p:graphicFrame>
        <p:nvGraphicFramePr>
          <p:cNvPr id="7" name="Table 6"/>
          <p:cNvGraphicFramePr>
            <a:graphicFrameLocks noGrp="1"/>
          </p:cNvGraphicFramePr>
          <p:nvPr/>
        </p:nvGraphicFramePr>
        <p:xfrm>
          <a:off x="1295400" y="1371600"/>
          <a:ext cx="5867400" cy="2183194"/>
        </p:xfrm>
        <a:graphic>
          <a:graphicData uri="http://schemas.openxmlformats.org/drawingml/2006/table">
            <a:tbl>
              <a:tblPr/>
              <a:tblGrid>
                <a:gridCol w="541228"/>
                <a:gridCol w="1331543"/>
                <a:gridCol w="1331543"/>
                <a:gridCol w="1331543"/>
                <a:gridCol w="1331543"/>
              </a:tblGrid>
              <a:tr h="857314">
                <a:tc>
                  <a:txBody>
                    <a:bodyPr/>
                    <a:lstStyle/>
                    <a:p>
                      <a:pPr marL="0" marR="0" algn="ctr">
                        <a:lnSpc>
                          <a:spcPct val="115000"/>
                        </a:lnSpc>
                        <a:spcBef>
                          <a:spcPts val="0"/>
                        </a:spcBef>
                        <a:spcAft>
                          <a:spcPts val="0"/>
                        </a:spcAft>
                      </a:pPr>
                      <a:r>
                        <a:rPr lang="en-US" sz="1500" dirty="0">
                          <a:latin typeface="+mn-lt"/>
                          <a:ea typeface="Calibri"/>
                          <a:cs typeface="Times New Roman"/>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mn-lt"/>
                          <a:ea typeface="Calibri"/>
                          <a:cs typeface="Times New Roman"/>
                        </a:rPr>
                        <a:t>1-sigma </a:t>
                      </a:r>
                    </a:p>
                    <a:p>
                      <a:pPr marL="0" marR="0" algn="ctr">
                        <a:lnSpc>
                          <a:spcPct val="115000"/>
                        </a:lnSpc>
                        <a:spcBef>
                          <a:spcPts val="0"/>
                        </a:spcBef>
                        <a:spcAft>
                          <a:spcPts val="0"/>
                        </a:spcAft>
                      </a:pPr>
                      <a:r>
                        <a:rPr lang="en-US" sz="1500">
                          <a:latin typeface="+mn-lt"/>
                          <a:ea typeface="Calibri"/>
                          <a:cs typeface="Times New Roman"/>
                        </a:rPr>
                        <a:t>(inch)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mn-lt"/>
                          <a:ea typeface="Calibri"/>
                          <a:cs typeface="Times New Roman"/>
                        </a:rPr>
                        <a:t>3-sigma</a:t>
                      </a:r>
                    </a:p>
                    <a:p>
                      <a:pPr marL="0" marR="0" algn="ctr">
                        <a:lnSpc>
                          <a:spcPct val="115000"/>
                        </a:lnSpc>
                        <a:spcBef>
                          <a:spcPts val="0"/>
                        </a:spcBef>
                        <a:spcAft>
                          <a:spcPts val="0"/>
                        </a:spcAft>
                      </a:pPr>
                      <a:r>
                        <a:rPr lang="en-US" sz="1500">
                          <a:latin typeface="+mn-lt"/>
                          <a:ea typeface="Calibri"/>
                          <a:cs typeface="Times New Roman"/>
                        </a:rPr>
                        <a:t>(inch)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mn-lt"/>
                          <a:ea typeface="Calibri"/>
                          <a:cs typeface="Times New Roman"/>
                        </a:rPr>
                        <a:t>Kurtosis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mn-lt"/>
                          <a:ea typeface="Calibri"/>
                          <a:cs typeface="Times New Roman"/>
                        </a:rPr>
                        <a:t>Crest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1</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0.00068</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0.00204</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3.02</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5.11</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2</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0.00068</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rgbClr val="000000"/>
                          </a:solidFill>
                          <a:latin typeface="+mn-lt"/>
                          <a:ea typeface="Calibri"/>
                          <a:cs typeface="Times New Roman"/>
                        </a:rPr>
                        <a:t>0.00204</a:t>
                      </a:r>
                      <a:endParaRPr lang="en-US" sz="15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3.03</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5.44</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3</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rgbClr val="000000"/>
                          </a:solidFill>
                          <a:latin typeface="+mn-lt"/>
                          <a:ea typeface="Calibri"/>
                          <a:cs typeface="Times New Roman"/>
                        </a:rPr>
                        <a:t>0.00068</a:t>
                      </a:r>
                      <a:endParaRPr lang="en-US" sz="15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rgbClr val="000000"/>
                          </a:solidFill>
                          <a:latin typeface="+mn-lt"/>
                          <a:ea typeface="Calibri"/>
                          <a:cs typeface="Times New Roman"/>
                        </a:rPr>
                        <a:t>0.00204</a:t>
                      </a:r>
                      <a:endParaRPr lang="en-US" sz="15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rgbClr val="000000"/>
                          </a:solidFill>
                          <a:latin typeface="+mn-lt"/>
                          <a:ea typeface="Calibri"/>
                          <a:cs typeface="Times New Roman"/>
                        </a:rPr>
                        <a:t>3.01</a:t>
                      </a:r>
                      <a:endParaRPr lang="en-US" sz="15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rgbClr val="000000"/>
                          </a:solidFill>
                          <a:latin typeface="+mn-lt"/>
                          <a:ea typeface="Calibri"/>
                          <a:cs typeface="Times New Roman"/>
                        </a:rPr>
                        <a:t>5.25</a:t>
                      </a:r>
                      <a:endParaRPr lang="en-US" sz="15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990600" y="762000"/>
            <a:ext cx="5562600" cy="369332"/>
          </a:xfrm>
          <a:prstGeom prst="rect">
            <a:avLst/>
          </a:prstGeom>
          <a:noFill/>
        </p:spPr>
        <p:txBody>
          <a:bodyPr wrap="square" rtlCol="0">
            <a:spAutoFit/>
          </a:bodyPr>
          <a:lstStyle/>
          <a:p>
            <a:r>
              <a:rPr lang="en-US" b="1" dirty="0" smtClean="0">
                <a:solidFill>
                  <a:srgbClr val="006699"/>
                </a:solidFill>
                <a:cs typeface="Calibri" pitchFamily="34" charset="0"/>
              </a:rPr>
              <a:t>Relative Displacement Response Statistics</a:t>
            </a:r>
            <a:endParaRPr lang="en-US" dirty="0" smtClean="0">
              <a:solidFill>
                <a:prstClr val="black"/>
              </a:solidFill>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295401"/>
            <a:ext cx="7162800" cy="3539430"/>
          </a:xfrm>
          <a:prstGeom prst="rect">
            <a:avLst/>
          </a:prstGeom>
        </p:spPr>
        <p:txBody>
          <a:bodyPr wrap="square">
            <a:spAutoFit/>
          </a:bodyPr>
          <a:lstStyle/>
          <a:p>
            <a:pPr marL="177800" indent="-177800">
              <a:buClr>
                <a:srgbClr val="336699"/>
              </a:buClr>
              <a:buSzPct val="90000"/>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total number of rainflow cycles was 698903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This corresponds to a rate of 555 cycles/sec over the 1260 second duration. </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This rate is about 10% higher than the 500 Hz natural frequency</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Rainflow results are typically represented in bin tables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method in this analysis, however, will use the raw rainflow results consisting of cycle-by-cycle amplitude levels, including half-cycles</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This brute-force method is more precise than using binned data</a:t>
            </a:r>
          </a:p>
        </p:txBody>
      </p:sp>
      <p:sp>
        <p:nvSpPr>
          <p:cNvPr id="6" name="TextBox 5"/>
          <p:cNvSpPr txBox="1"/>
          <p:nvPr/>
        </p:nvSpPr>
        <p:spPr>
          <a:xfrm>
            <a:off x="762000" y="762000"/>
            <a:ext cx="6934200" cy="369332"/>
          </a:xfrm>
          <a:prstGeom prst="rect">
            <a:avLst/>
          </a:prstGeom>
          <a:noFill/>
        </p:spPr>
        <p:txBody>
          <a:bodyPr wrap="square" rtlCol="0">
            <a:spAutoFit/>
          </a:bodyPr>
          <a:lstStyle/>
          <a:p>
            <a:r>
              <a:rPr lang="en-US" b="1" dirty="0" smtClean="0">
                <a:solidFill>
                  <a:srgbClr val="006699"/>
                </a:solidFill>
                <a:cs typeface="Calibri" pitchFamily="34" charset="0"/>
              </a:rPr>
              <a:t>Rainflow Counting on Relative Displacement Time Histories</a:t>
            </a:r>
            <a:endParaRPr lang="en-US" dirty="0" smtClean="0">
              <a:solidFill>
                <a:prstClr val="black"/>
              </a:solidFill>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6934200" cy="369332"/>
          </a:xfrm>
          <a:prstGeom prst="rect">
            <a:avLst/>
          </a:prstGeom>
          <a:noFill/>
        </p:spPr>
        <p:txBody>
          <a:bodyPr wrap="square" rtlCol="0">
            <a:spAutoFit/>
          </a:bodyPr>
          <a:lstStyle/>
          <a:p>
            <a:r>
              <a:rPr lang="en-US" b="1" dirty="0" smtClean="0">
                <a:solidFill>
                  <a:srgbClr val="006699"/>
                </a:solidFill>
                <a:cs typeface="Calibri" pitchFamily="34" charset="0"/>
              </a:rPr>
              <a:t>Miner’s Accumulated Fatigue</a:t>
            </a:r>
            <a:endParaRPr lang="en-US" dirty="0" smtClean="0">
              <a:solidFill>
                <a:prstClr val="black"/>
              </a:solidFill>
              <a:cs typeface="Calibri" pitchFamily="34" charset="0"/>
            </a:endParaRPr>
          </a:p>
        </p:txBody>
      </p:sp>
      <p:sp>
        <p:nvSpPr>
          <p:cNvPr id="6" name="TextBox 5"/>
          <p:cNvSpPr txBox="1"/>
          <p:nvPr/>
        </p:nvSpPr>
        <p:spPr>
          <a:xfrm>
            <a:off x="685800" y="1066800"/>
            <a:ext cx="6705600" cy="2092881"/>
          </a:xfrm>
          <a:prstGeom prst="rect">
            <a:avLst/>
          </a:prstGeom>
          <a:noFill/>
        </p:spPr>
        <p:txBody>
          <a:bodyPr wrap="square" rtlCol="0">
            <a:spAutoFit/>
          </a:bodyPr>
          <a:lstStyle/>
          <a:p>
            <a:r>
              <a:rPr lang="en-US" sz="1600" dirty="0" smtClean="0">
                <a:solidFill>
                  <a:prstClr val="black"/>
                </a:solidFill>
              </a:rPr>
              <a:t>Let n be the number of stress cycles accumulated during the vibration testing at a given level stress level represented by index </a:t>
            </a:r>
            <a:r>
              <a:rPr lang="en-US" sz="1600" dirty="0" err="1" smtClean="0">
                <a:solidFill>
                  <a:prstClr val="black"/>
                </a:solidFill>
              </a:rPr>
              <a:t>i</a:t>
            </a:r>
            <a:r>
              <a:rPr lang="en-US" sz="1600" dirty="0" smtClean="0">
                <a:solidFill>
                  <a:prstClr val="black"/>
                </a:solidFill>
              </a:rPr>
              <a:t>.</a:t>
            </a:r>
          </a:p>
          <a:p>
            <a:r>
              <a:rPr lang="en-US" sz="1600" dirty="0" smtClean="0">
                <a:solidFill>
                  <a:prstClr val="black"/>
                </a:solidFill>
              </a:rPr>
              <a:t> </a:t>
            </a:r>
          </a:p>
          <a:p>
            <a:r>
              <a:rPr lang="en-US" sz="1600" dirty="0" smtClean="0">
                <a:solidFill>
                  <a:prstClr val="black"/>
                </a:solidFill>
              </a:rPr>
              <a:t>Let N be the number of cycles to produce a fatigue failure at the stress level limit for the corresponding index.</a:t>
            </a:r>
          </a:p>
          <a:p>
            <a:r>
              <a:rPr lang="en-US" sz="1600" dirty="0" smtClean="0">
                <a:solidFill>
                  <a:prstClr val="black"/>
                </a:solidFill>
              </a:rPr>
              <a:t> </a:t>
            </a:r>
          </a:p>
          <a:p>
            <a:r>
              <a:rPr lang="en-US" sz="1600" dirty="0" smtClean="0">
                <a:solidFill>
                  <a:prstClr val="black"/>
                </a:solidFill>
              </a:rPr>
              <a:t>Miner’s cumulative damage index CDI is given by</a:t>
            </a:r>
          </a:p>
          <a:p>
            <a:endParaRPr lang="en-US" dirty="0">
              <a:solidFill>
                <a:prstClr val="black"/>
              </a:solidFill>
            </a:endParaRPr>
          </a:p>
        </p:txBody>
      </p:sp>
      <p:sp>
        <p:nvSpPr>
          <p:cNvPr id="348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4818" name="Object 2"/>
          <p:cNvGraphicFramePr>
            <a:graphicFrameLocks noChangeAspect="1"/>
          </p:cNvGraphicFramePr>
          <p:nvPr/>
        </p:nvGraphicFramePr>
        <p:xfrm>
          <a:off x="2514600" y="3124200"/>
          <a:ext cx="1295400" cy="785091"/>
        </p:xfrm>
        <a:graphic>
          <a:graphicData uri="http://schemas.openxmlformats.org/presentationml/2006/ole">
            <p:oleObj spid="_x0000_s232450" name="Equation" r:id="rId3" imgW="863225" imgH="533169" progId="Equation.3">
              <p:embed/>
            </p:oleObj>
          </a:graphicData>
        </a:graphic>
      </p:graphicFrame>
      <p:sp>
        <p:nvSpPr>
          <p:cNvPr id="10" name="TextBox 9"/>
          <p:cNvSpPr txBox="1"/>
          <p:nvPr/>
        </p:nvSpPr>
        <p:spPr>
          <a:xfrm>
            <a:off x="838200" y="4267200"/>
            <a:ext cx="6629400" cy="338554"/>
          </a:xfrm>
          <a:prstGeom prst="rect">
            <a:avLst/>
          </a:prstGeom>
          <a:noFill/>
        </p:spPr>
        <p:txBody>
          <a:bodyPr wrap="square" rtlCol="0">
            <a:spAutoFit/>
          </a:bodyPr>
          <a:lstStyle/>
          <a:p>
            <a:r>
              <a:rPr lang="en-US" sz="1600" dirty="0" smtClean="0">
                <a:solidFill>
                  <a:prstClr val="black"/>
                </a:solidFill>
              </a:rPr>
              <a:t>where m is the total number of cycles</a:t>
            </a:r>
            <a:endParaRPr lang="en-US" sz="1600" dirty="0">
              <a:solidFill>
                <a:prstClr val="black"/>
              </a:solidFill>
            </a:endParaRPr>
          </a:p>
        </p:txBody>
      </p:sp>
      <p:sp>
        <p:nvSpPr>
          <p:cNvPr id="11" name="Rectangle 10"/>
          <p:cNvSpPr/>
          <p:nvPr/>
        </p:nvSpPr>
        <p:spPr>
          <a:xfrm>
            <a:off x="838200" y="4876800"/>
            <a:ext cx="6858000" cy="1077218"/>
          </a:xfrm>
          <a:prstGeom prst="rect">
            <a:avLst/>
          </a:prstGeom>
        </p:spPr>
        <p:txBody>
          <a:bodyPr wrap="square">
            <a:spAutoFit/>
          </a:bodyPr>
          <a:lstStyle/>
          <a:p>
            <a:r>
              <a:rPr lang="en-US" sz="1600" dirty="0" smtClean="0">
                <a:solidFill>
                  <a:prstClr val="black"/>
                </a:solidFill>
              </a:rPr>
              <a:t>In theory, the part should fail when CDI=1.0</a:t>
            </a:r>
          </a:p>
          <a:p>
            <a:endParaRPr lang="en-US" sz="1600" dirty="0" smtClean="0">
              <a:solidFill>
                <a:prstClr val="black"/>
              </a:solidFill>
            </a:endParaRPr>
          </a:p>
          <a:p>
            <a:r>
              <a:rPr lang="en-US" sz="1600" dirty="0" smtClean="0">
                <a:solidFill>
                  <a:prstClr val="black"/>
                </a:solidFill>
              </a:rPr>
              <a:t>Miner’s index can be modified so that it is referenced to relative displacement rather than stress.</a:t>
            </a:r>
            <a:endParaRPr lang="en-US" sz="1600" dirty="0">
              <a:solidFill>
                <a:prstClr val="black"/>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6934200" cy="369332"/>
          </a:xfrm>
          <a:prstGeom prst="rect">
            <a:avLst/>
          </a:prstGeom>
          <a:noFill/>
        </p:spPr>
        <p:txBody>
          <a:bodyPr wrap="square" rtlCol="0">
            <a:spAutoFit/>
          </a:bodyPr>
          <a:lstStyle/>
          <a:p>
            <a:r>
              <a:rPr lang="en-US" b="1" dirty="0" smtClean="0">
                <a:solidFill>
                  <a:srgbClr val="006699"/>
                </a:solidFill>
                <a:cs typeface="Calibri" pitchFamily="34" charset="0"/>
              </a:rPr>
              <a:t>Derivation of the RD-N Curve</a:t>
            </a:r>
            <a:endParaRPr lang="en-US" dirty="0" smtClean="0">
              <a:solidFill>
                <a:prstClr val="black"/>
              </a:solidFill>
              <a:cs typeface="Calibri" pitchFamily="34" charset="0"/>
            </a:endParaRPr>
          </a:p>
        </p:txBody>
      </p:sp>
      <p:sp>
        <p:nvSpPr>
          <p:cNvPr id="5" name="TextBox 4"/>
          <p:cNvSpPr txBox="1"/>
          <p:nvPr/>
        </p:nvSpPr>
        <p:spPr>
          <a:xfrm>
            <a:off x="685800" y="1295400"/>
            <a:ext cx="7391400" cy="861774"/>
          </a:xfrm>
          <a:prstGeom prst="rect">
            <a:avLst/>
          </a:prstGeom>
          <a:noFill/>
        </p:spPr>
        <p:txBody>
          <a:bodyPr wrap="square" rtlCol="0">
            <a:spAutoFit/>
          </a:bodyPr>
          <a:lstStyle/>
          <a:p>
            <a:r>
              <a:rPr lang="en-US" sz="1600" dirty="0" smtClean="0">
                <a:solidFill>
                  <a:prstClr val="black"/>
                </a:solidFill>
              </a:rPr>
              <a:t>Steinberg gives an exponent b = 6.4 for PCB-component lead wires, for both sine and random vibration.</a:t>
            </a:r>
          </a:p>
          <a:p>
            <a:endParaRPr lang="en-US" dirty="0">
              <a:solidFill>
                <a:prstClr val="black"/>
              </a:solidFill>
            </a:endParaRPr>
          </a:p>
        </p:txBody>
      </p:sp>
      <p:sp>
        <p:nvSpPr>
          <p:cNvPr id="7" name="TextBox 6"/>
          <p:cNvSpPr txBox="1"/>
          <p:nvPr/>
        </p:nvSpPr>
        <p:spPr>
          <a:xfrm>
            <a:off x="685800" y="2362200"/>
            <a:ext cx="6705600" cy="1138773"/>
          </a:xfrm>
          <a:prstGeom prst="rect">
            <a:avLst/>
          </a:prstGeom>
          <a:noFill/>
        </p:spPr>
        <p:txBody>
          <a:bodyPr wrap="square" rtlCol="0">
            <a:spAutoFit/>
          </a:bodyPr>
          <a:lstStyle/>
          <a:p>
            <a:r>
              <a:rPr lang="en-US" sz="1600" dirty="0" smtClean="0">
                <a:solidFill>
                  <a:prstClr val="black"/>
                </a:solidFill>
              </a:rPr>
              <a:t>The goal is to determine an RD-N curve of the form</a:t>
            </a:r>
          </a:p>
          <a:p>
            <a:endParaRPr lang="en-US" sz="1600" dirty="0" smtClean="0">
              <a:solidFill>
                <a:prstClr val="black"/>
              </a:solidFill>
            </a:endParaRPr>
          </a:p>
          <a:p>
            <a:r>
              <a:rPr lang="en-US" sz="1600" dirty="0" smtClean="0">
                <a:solidFill>
                  <a:prstClr val="black"/>
                </a:solidFill>
              </a:rPr>
              <a:t>                                log</a:t>
            </a:r>
            <a:r>
              <a:rPr lang="en-US" sz="1600" baseline="-25000" dirty="0" smtClean="0">
                <a:solidFill>
                  <a:prstClr val="black"/>
                </a:solidFill>
              </a:rPr>
              <a:t>10</a:t>
            </a:r>
            <a:r>
              <a:rPr lang="en-US" sz="1600" dirty="0" smtClean="0">
                <a:solidFill>
                  <a:prstClr val="black"/>
                </a:solidFill>
              </a:rPr>
              <a:t> (N) = -6.4 log</a:t>
            </a:r>
            <a:r>
              <a:rPr lang="en-US" sz="1600" baseline="-25000" dirty="0" smtClean="0">
                <a:solidFill>
                  <a:prstClr val="black"/>
                </a:solidFill>
              </a:rPr>
              <a:t>10</a:t>
            </a:r>
            <a:r>
              <a:rPr lang="en-US" sz="1600" dirty="0" smtClean="0">
                <a:solidFill>
                  <a:prstClr val="black"/>
                </a:solidFill>
              </a:rPr>
              <a:t> (RD) + a </a:t>
            </a:r>
          </a:p>
          <a:p>
            <a:endParaRPr lang="en-US" dirty="0">
              <a:solidFill>
                <a:prstClr val="black"/>
              </a:solidFill>
            </a:endParaRPr>
          </a:p>
        </p:txBody>
      </p:sp>
      <p:graphicFrame>
        <p:nvGraphicFramePr>
          <p:cNvPr id="8" name="Table 7"/>
          <p:cNvGraphicFramePr>
            <a:graphicFrameLocks noGrp="1"/>
          </p:cNvGraphicFramePr>
          <p:nvPr/>
        </p:nvGraphicFramePr>
        <p:xfrm>
          <a:off x="1676400" y="3581400"/>
          <a:ext cx="4267200" cy="1524000"/>
        </p:xfrm>
        <a:graphic>
          <a:graphicData uri="http://schemas.openxmlformats.org/drawingml/2006/table">
            <a:tbl>
              <a:tblPr/>
              <a:tblGrid>
                <a:gridCol w="644106"/>
                <a:gridCol w="3623094"/>
              </a:tblGrid>
              <a:tr h="508000">
                <a:tc>
                  <a:txBody>
                    <a:bodyPr/>
                    <a:lstStyle/>
                    <a:p>
                      <a:pPr marL="0" marR="0" algn="ctr">
                        <a:lnSpc>
                          <a:spcPct val="115000"/>
                        </a:lnSpc>
                        <a:spcBef>
                          <a:spcPts val="0"/>
                        </a:spcBef>
                        <a:spcAft>
                          <a:spcPts val="0"/>
                        </a:spcAft>
                      </a:pPr>
                      <a:r>
                        <a:rPr lang="en-US" sz="1400" dirty="0">
                          <a:latin typeface="Calibri" pitchFamily="34" charset="0"/>
                          <a:ea typeface="Calibri"/>
                          <a:cs typeface="Times New Roman"/>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pitchFamily="34" charset="0"/>
                          <a:ea typeface="Calibri"/>
                          <a:cs typeface="Times New Roman"/>
                        </a:rPr>
                        <a:t>is the number of cycles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15000"/>
                        </a:lnSpc>
                        <a:spcBef>
                          <a:spcPts val="0"/>
                        </a:spcBef>
                        <a:spcAft>
                          <a:spcPts val="0"/>
                        </a:spcAft>
                      </a:pPr>
                      <a:r>
                        <a:rPr lang="en-US" sz="1400">
                          <a:latin typeface="Calibri" pitchFamily="34" charset="0"/>
                          <a:ea typeface="Calibri"/>
                          <a:cs typeface="Times New Roman"/>
                        </a:rPr>
                        <a:t>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pitchFamily="34" charset="0"/>
                          <a:ea typeface="Calibri"/>
                          <a:cs typeface="Times New Roman"/>
                        </a:rPr>
                        <a:t>relative displacement (inch)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15000"/>
                        </a:lnSpc>
                        <a:spcBef>
                          <a:spcPts val="0"/>
                        </a:spcBef>
                        <a:spcAft>
                          <a:spcPts val="0"/>
                        </a:spcAft>
                      </a:pPr>
                      <a:r>
                        <a:rPr lang="en-US" sz="1400">
                          <a:latin typeface="Calibri" pitchFamily="34" charset="0"/>
                          <a:ea typeface="Calibri"/>
                          <a:cs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pitchFamily="34" charset="0"/>
                          <a:ea typeface="Calibri"/>
                          <a:cs typeface="Times New Roman"/>
                        </a:rPr>
                        <a:t>unknown variable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838200" y="5410200"/>
            <a:ext cx="7391400" cy="338554"/>
          </a:xfrm>
          <a:prstGeom prst="rect">
            <a:avLst/>
          </a:prstGeom>
          <a:noFill/>
        </p:spPr>
        <p:txBody>
          <a:bodyPr wrap="square" rtlCol="0">
            <a:spAutoFit/>
          </a:bodyPr>
          <a:lstStyle/>
          <a:p>
            <a:r>
              <a:rPr lang="en-US" sz="1600" dirty="0" smtClean="0">
                <a:solidFill>
                  <a:prstClr val="black"/>
                </a:solidFill>
              </a:rPr>
              <a:t>The variable a is to be determined via trial-and-error. </a:t>
            </a:r>
            <a:endParaRPr lang="en-US" dirty="0">
              <a:solidFill>
                <a:prstClr val="black"/>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143000"/>
            <a:ext cx="7010400" cy="1877437"/>
          </a:xfrm>
          <a:prstGeom prst="rect">
            <a:avLst/>
          </a:prstGeom>
          <a:noFill/>
        </p:spPr>
        <p:txBody>
          <a:bodyPr wrap="square" rtlCol="0">
            <a:spAutoFit/>
          </a:bodyPr>
          <a:lstStyle/>
          <a:p>
            <a:r>
              <a:rPr lang="en-US" dirty="0" smtClean="0">
                <a:solidFill>
                  <a:prstClr val="black"/>
                </a:solidFill>
              </a:rPr>
              <a:t> </a:t>
            </a:r>
          </a:p>
          <a:p>
            <a:r>
              <a:rPr lang="en-US" sz="1600" dirty="0" smtClean="0">
                <a:solidFill>
                  <a:prstClr val="black"/>
                </a:solidFill>
              </a:rPr>
              <a:t>Now assume that the process in the preceding example was such that its 3-sigma relative displacement reached the limit in Steinberg’s equation for 20 million cycles.  </a:t>
            </a:r>
          </a:p>
          <a:p>
            <a:endParaRPr lang="en-US" sz="1600" dirty="0" smtClean="0">
              <a:solidFill>
                <a:prstClr val="black"/>
              </a:solidFill>
            </a:endParaRPr>
          </a:p>
          <a:p>
            <a:r>
              <a:rPr lang="en-US" sz="1600" dirty="0" smtClean="0">
                <a:solidFill>
                  <a:prstClr val="black"/>
                </a:solidFill>
              </a:rPr>
              <a:t>This would require that the duration 1260 second duration be multiplied by 28.6.</a:t>
            </a:r>
          </a:p>
          <a:p>
            <a:endParaRPr lang="en-US" dirty="0">
              <a:solidFill>
                <a:prstClr val="black"/>
              </a:solidFill>
            </a:endParaRPr>
          </a:p>
        </p:txBody>
      </p:sp>
      <p:sp>
        <p:nvSpPr>
          <p:cNvPr id="10" name="TextBox 9"/>
          <p:cNvSpPr txBox="1"/>
          <p:nvPr/>
        </p:nvSpPr>
        <p:spPr>
          <a:xfrm>
            <a:off x="1600200" y="2743200"/>
            <a:ext cx="5638800" cy="615553"/>
          </a:xfrm>
          <a:prstGeom prst="rect">
            <a:avLst/>
          </a:prstGeom>
          <a:noFill/>
        </p:spPr>
        <p:txBody>
          <a:bodyPr wrap="square" rtlCol="0">
            <a:spAutoFit/>
          </a:bodyPr>
          <a:lstStyle/>
          <a:p>
            <a:r>
              <a:rPr lang="en-US" sz="1600" dirty="0" smtClean="0">
                <a:solidFill>
                  <a:prstClr val="black"/>
                </a:solidFill>
              </a:rPr>
              <a:t>28.6 = (20 million cycles-to-failure )/( 698903 rainflow cycles )</a:t>
            </a:r>
          </a:p>
          <a:p>
            <a:endParaRPr lang="en-US" dirty="0">
              <a:solidFill>
                <a:prstClr val="black"/>
              </a:solidFill>
            </a:endParaRPr>
          </a:p>
        </p:txBody>
      </p:sp>
      <p:sp>
        <p:nvSpPr>
          <p:cNvPr id="11" name="TextBox 10"/>
          <p:cNvSpPr txBox="1"/>
          <p:nvPr/>
        </p:nvSpPr>
        <p:spPr>
          <a:xfrm>
            <a:off x="762000" y="3657600"/>
            <a:ext cx="7315200" cy="1846659"/>
          </a:xfrm>
          <a:prstGeom prst="rect">
            <a:avLst/>
          </a:prstGeom>
          <a:noFill/>
        </p:spPr>
        <p:txBody>
          <a:bodyPr wrap="square" rtlCol="0">
            <a:spAutoFit/>
          </a:bodyPr>
          <a:lstStyle/>
          <a:p>
            <a:r>
              <a:rPr lang="en-US" sz="1600" dirty="0" smtClean="0">
                <a:solidFill>
                  <a:prstClr val="black"/>
                </a:solidFill>
              </a:rPr>
              <a:t>Now apply the RD-N equation along with Miner’s equation to the rainflow cycle-by-cycle amplitude levels with trial-and-error values for the unknown variable a.  </a:t>
            </a:r>
          </a:p>
          <a:p>
            <a:endParaRPr lang="en-US" sz="1600" dirty="0" smtClean="0">
              <a:solidFill>
                <a:prstClr val="black"/>
              </a:solidFill>
            </a:endParaRPr>
          </a:p>
          <a:p>
            <a:r>
              <a:rPr lang="en-US" sz="1600" dirty="0" smtClean="0">
                <a:solidFill>
                  <a:prstClr val="black"/>
                </a:solidFill>
              </a:rPr>
              <a:t>Multiply the CDI by the 28.6 scale factor to reach 20 million cycles.  </a:t>
            </a:r>
          </a:p>
          <a:p>
            <a:endParaRPr lang="en-US" sz="1600" dirty="0" smtClean="0">
              <a:solidFill>
                <a:prstClr val="black"/>
              </a:solidFill>
            </a:endParaRPr>
          </a:p>
          <a:p>
            <a:r>
              <a:rPr lang="en-US" sz="1600" dirty="0" smtClean="0">
                <a:solidFill>
                  <a:prstClr val="black"/>
                </a:solidFill>
              </a:rPr>
              <a:t>Iterate until a value of a is found such that CDI=1.0.</a:t>
            </a:r>
          </a:p>
          <a:p>
            <a:endParaRPr lang="en-US" dirty="0">
              <a:solidFill>
                <a:prstClr val="black"/>
              </a:solidFill>
            </a:endParaRPr>
          </a:p>
        </p:txBody>
      </p:sp>
      <p:sp>
        <p:nvSpPr>
          <p:cNvPr id="12" name="TextBox 11"/>
          <p:cNvSpPr txBox="1"/>
          <p:nvPr/>
        </p:nvSpPr>
        <p:spPr>
          <a:xfrm>
            <a:off x="762000" y="685800"/>
            <a:ext cx="5562600" cy="369332"/>
          </a:xfrm>
          <a:prstGeom prst="rect">
            <a:avLst/>
          </a:prstGeom>
          <a:noFill/>
        </p:spPr>
        <p:txBody>
          <a:bodyPr wrap="square" rtlCol="0">
            <a:spAutoFit/>
          </a:bodyPr>
          <a:lstStyle/>
          <a:p>
            <a:r>
              <a:rPr lang="en-US" b="1" dirty="0" smtClean="0">
                <a:solidFill>
                  <a:srgbClr val="006699"/>
                </a:solidFill>
                <a:cs typeface="Calibri" pitchFamily="34" charset="0"/>
              </a:rPr>
              <a:t>Cycle Scale Factor</a:t>
            </a:r>
            <a:endParaRPr lang="en-US" dirty="0" smtClean="0">
              <a:solidFill>
                <a:prstClr val="black"/>
              </a:solidFill>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6</a:t>
            </a:fld>
            <a:endParaRPr lang="en-US"/>
          </a:p>
        </p:txBody>
      </p:sp>
      <p:sp>
        <p:nvSpPr>
          <p:cNvPr id="3" name="Rectangle 2"/>
          <p:cNvSpPr/>
          <p:nvPr/>
        </p:nvSpPr>
        <p:spPr>
          <a:xfrm>
            <a:off x="990600" y="3276600"/>
            <a:ext cx="6705600" cy="1661993"/>
          </a:xfrm>
          <a:prstGeom prst="rect">
            <a:avLst/>
          </a:prstGeom>
        </p:spPr>
        <p:txBody>
          <a:bodyPr wrap="square">
            <a:spAutoFit/>
          </a:bodyPr>
          <a:lstStyle/>
          <a:p>
            <a:pPr algn="just"/>
            <a:r>
              <a:rPr lang="en-US" sz="1700" i="1" dirty="0" smtClean="0"/>
              <a:t>Vibration fatigue calculations are “ballpark” calculations given uncertainties in S-N curves, stress concentration factors, non-linearity, temperature and other variables. </a:t>
            </a:r>
          </a:p>
          <a:p>
            <a:pPr algn="just"/>
            <a:endParaRPr lang="en-US" sz="1700" i="1" dirty="0" smtClean="0"/>
          </a:p>
          <a:p>
            <a:pPr algn="just"/>
            <a:r>
              <a:rPr lang="en-US" sz="1700" i="1" dirty="0" smtClean="0"/>
              <a:t>Perhaps the best that can be expected is to calculate the accumulated fatigue to the correct “order-of-magnitude.”</a:t>
            </a:r>
            <a:endParaRPr lang="en-US" sz="1700" i="1" dirty="0"/>
          </a:p>
        </p:txBody>
      </p:sp>
      <p:pic>
        <p:nvPicPr>
          <p:cNvPr id="188418" name="Picture 2" descr="http://airenrenner.com/wp-content/uploads/2010/08/P1000754-300x168.jpg"/>
          <p:cNvPicPr>
            <a:picLocks noChangeAspect="1" noChangeArrowheads="1"/>
          </p:cNvPicPr>
          <p:nvPr/>
        </p:nvPicPr>
        <p:blipFill>
          <a:blip r:embed="rId2" cstate="print"/>
          <a:srcRect/>
          <a:stretch>
            <a:fillRect/>
          </a:stretch>
        </p:blipFill>
        <p:spPr bwMode="auto">
          <a:xfrm>
            <a:off x="1066800" y="1295400"/>
            <a:ext cx="2857500" cy="1600200"/>
          </a:xfrm>
          <a:prstGeom prst="rect">
            <a:avLst/>
          </a:prstGeom>
          <a:noFill/>
        </p:spPr>
      </p:pic>
      <p:sp>
        <p:nvSpPr>
          <p:cNvPr id="5" name="Rectangle 4"/>
          <p:cNvSpPr/>
          <p:nvPr/>
        </p:nvSpPr>
        <p:spPr>
          <a:xfrm>
            <a:off x="4419600" y="1295400"/>
            <a:ext cx="1762021" cy="369332"/>
          </a:xfrm>
          <a:prstGeom prst="rect">
            <a:avLst/>
          </a:prstGeom>
        </p:spPr>
        <p:txBody>
          <a:bodyPr wrap="none">
            <a:spAutoFit/>
          </a:bodyPr>
          <a:lstStyle/>
          <a:p>
            <a:pPr lvl="0" fontAlgn="base">
              <a:spcBef>
                <a:spcPct val="0"/>
              </a:spcBef>
              <a:spcAft>
                <a:spcPts val="1000"/>
              </a:spcAft>
            </a:pPr>
            <a:r>
              <a:rPr lang="en-US" b="1" dirty="0" smtClean="0">
                <a:solidFill>
                  <a:srgbClr val="006699"/>
                </a:solidFill>
                <a:latin typeface="Arial" pitchFamily="34" charset="0"/>
                <a:cs typeface="Arial" pitchFamily="34" charset="0"/>
              </a:rPr>
              <a:t>Some Caveats</a:t>
            </a:r>
            <a:endParaRPr lang="en-US" dirty="0" smtClean="0">
              <a:latin typeface="Times New Roman" pitchFamily="18"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543800" cy="3770263"/>
          </a:xfrm>
          <a:prstGeom prst="rect">
            <a:avLst/>
          </a:prstGeom>
          <a:noFill/>
        </p:spPr>
        <p:txBody>
          <a:bodyPr wrap="square" rtlCol="0">
            <a:spAutoFit/>
          </a:bodyPr>
          <a:lstStyle/>
          <a:p>
            <a:r>
              <a:rPr lang="en-US" sz="1700" dirty="0" smtClean="0">
                <a:solidFill>
                  <a:prstClr val="black"/>
                </a:solidFill>
              </a:rPr>
              <a:t>The numerical experiment result is</a:t>
            </a:r>
          </a:p>
          <a:p>
            <a:endParaRPr lang="en-US" sz="1700" dirty="0" smtClean="0">
              <a:solidFill>
                <a:prstClr val="black"/>
              </a:solidFill>
            </a:endParaRPr>
          </a:p>
          <a:p>
            <a:r>
              <a:rPr lang="en-US" sz="1700" dirty="0" smtClean="0">
                <a:solidFill>
                  <a:prstClr val="black"/>
                </a:solidFill>
              </a:rPr>
              <a:t>                a = -11.20    for a 3-sigma limit of 0.00204 inch </a:t>
            </a:r>
          </a:p>
          <a:p>
            <a:endParaRPr lang="en-US" sz="1700" dirty="0" smtClean="0">
              <a:solidFill>
                <a:prstClr val="black"/>
              </a:solidFill>
            </a:endParaRPr>
          </a:p>
          <a:p>
            <a:r>
              <a:rPr lang="en-US" sz="1700" dirty="0" smtClean="0">
                <a:solidFill>
                  <a:prstClr val="black"/>
                </a:solidFill>
              </a:rPr>
              <a:t/>
            </a:r>
            <a:br>
              <a:rPr lang="en-US" sz="1700" dirty="0" smtClean="0">
                <a:solidFill>
                  <a:prstClr val="black"/>
                </a:solidFill>
              </a:rPr>
            </a:br>
            <a:r>
              <a:rPr lang="en-US" sz="1700" dirty="0" smtClean="0">
                <a:solidFill>
                  <a:prstClr val="black"/>
                </a:solidFill>
              </a:rPr>
              <a:t>Substitute into equation </a:t>
            </a:r>
          </a:p>
          <a:p>
            <a:endParaRPr lang="en-US" sz="1700" dirty="0" smtClean="0">
              <a:solidFill>
                <a:prstClr val="black"/>
              </a:solidFill>
            </a:endParaRPr>
          </a:p>
          <a:p>
            <a:r>
              <a:rPr lang="en-US" sz="1700" dirty="0" smtClean="0">
                <a:solidFill>
                  <a:prstClr val="black"/>
                </a:solidFill>
              </a:rPr>
              <a:t>                  log</a:t>
            </a:r>
            <a:r>
              <a:rPr lang="en-US" sz="1700" baseline="-25000" dirty="0" smtClean="0">
                <a:solidFill>
                  <a:prstClr val="black"/>
                </a:solidFill>
              </a:rPr>
              <a:t>10</a:t>
            </a:r>
            <a:r>
              <a:rPr lang="en-US" sz="1700" dirty="0" smtClean="0">
                <a:solidFill>
                  <a:prstClr val="black"/>
                </a:solidFill>
              </a:rPr>
              <a:t> (N) = -6.4 log</a:t>
            </a:r>
            <a:r>
              <a:rPr lang="en-US" sz="1700" baseline="-25000" dirty="0" smtClean="0">
                <a:solidFill>
                  <a:prstClr val="black"/>
                </a:solidFill>
              </a:rPr>
              <a:t>10</a:t>
            </a:r>
            <a:r>
              <a:rPr lang="en-US" sz="1700" dirty="0" smtClean="0">
                <a:solidFill>
                  <a:prstClr val="black"/>
                </a:solidFill>
              </a:rPr>
              <a:t> (RD) -11.20           for a 3-sigma limit of 0.00204 inch                                                                           </a:t>
            </a:r>
          </a:p>
          <a:p>
            <a:endParaRPr lang="en-US" sz="1700" dirty="0" smtClean="0">
              <a:solidFill>
                <a:prstClr val="black"/>
              </a:solidFill>
            </a:endParaRPr>
          </a:p>
          <a:p>
            <a:endParaRPr lang="en-US" sz="1700" dirty="0" smtClean="0">
              <a:solidFill>
                <a:prstClr val="black"/>
              </a:solidFill>
            </a:endParaRPr>
          </a:p>
          <a:p>
            <a:r>
              <a:rPr lang="en-US" sz="1700" dirty="0" smtClean="0">
                <a:solidFill>
                  <a:prstClr val="black"/>
                </a:solidFill>
              </a:rPr>
              <a:t>This equation  will be used for the “high cycle fatigue” portion of the RD-N curve.  </a:t>
            </a:r>
          </a:p>
          <a:p>
            <a:endParaRPr lang="en-US" sz="1700" dirty="0" smtClean="0">
              <a:solidFill>
                <a:prstClr val="black"/>
              </a:solidFill>
            </a:endParaRPr>
          </a:p>
          <a:p>
            <a:r>
              <a:rPr lang="en-US" sz="1700" dirty="0" smtClean="0">
                <a:solidFill>
                  <a:prstClr val="black"/>
                </a:solidFill>
              </a:rPr>
              <a:t>A separate curve will be used for “low cycle fatigue.”</a:t>
            </a:r>
          </a:p>
          <a:p>
            <a:endParaRPr lang="en-US" dirty="0">
              <a:solidFill>
                <a:prstClr val="black"/>
              </a:solidFill>
            </a:endParaRPr>
          </a:p>
        </p:txBody>
      </p:sp>
      <p:sp>
        <p:nvSpPr>
          <p:cNvPr id="3" name="TextBox 2"/>
          <p:cNvSpPr txBox="1"/>
          <p:nvPr/>
        </p:nvSpPr>
        <p:spPr>
          <a:xfrm>
            <a:off x="914400" y="838200"/>
            <a:ext cx="5562600" cy="369332"/>
          </a:xfrm>
          <a:prstGeom prst="rect">
            <a:avLst/>
          </a:prstGeom>
          <a:noFill/>
        </p:spPr>
        <p:txBody>
          <a:bodyPr wrap="square" rtlCol="0">
            <a:spAutoFit/>
          </a:bodyPr>
          <a:lstStyle/>
          <a:p>
            <a:r>
              <a:rPr lang="en-US" b="1" dirty="0" smtClean="0">
                <a:solidFill>
                  <a:srgbClr val="006699"/>
                </a:solidFill>
                <a:cs typeface="Calibri" pitchFamily="34" charset="0"/>
              </a:rPr>
              <a:t>Numerical Results</a:t>
            </a:r>
            <a:endParaRPr lang="en-US" dirty="0" smtClean="0">
              <a:solidFill>
                <a:prstClr val="black"/>
              </a:solidFill>
              <a:cs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19200"/>
            <a:ext cx="7924800" cy="4801314"/>
          </a:xfrm>
          <a:prstGeom prst="rect">
            <a:avLst/>
          </a:prstGeom>
          <a:noFill/>
        </p:spPr>
        <p:txBody>
          <a:bodyPr wrap="square" rtlCol="0">
            <a:spAutoFit/>
          </a:bodyPr>
          <a:lstStyle/>
          <a:p>
            <a:r>
              <a:rPr lang="en-US" sz="1600" dirty="0" smtClean="0">
                <a:solidFill>
                  <a:prstClr val="black"/>
                </a:solidFill>
              </a:rPr>
              <a:t>The low cycle portion will be based on another Steinberg equation that the maximum allowable relative displacement for shock is six times the 3-sigma limit value at 20 million cycles for random vibration.</a:t>
            </a:r>
          </a:p>
          <a:p>
            <a:endParaRPr lang="en-US" sz="1600" dirty="0" smtClean="0">
              <a:solidFill>
                <a:prstClr val="black"/>
              </a:solidFill>
            </a:endParaRPr>
          </a:p>
          <a:p>
            <a:r>
              <a:rPr lang="en-US" sz="1600" dirty="0" smtClean="0">
                <a:solidFill>
                  <a:prstClr val="black"/>
                </a:solidFill>
              </a:rPr>
              <a:t>But the next step is to derive an equation for a as a function of 3-sigma limit without resorting to numerical experimentation.</a:t>
            </a:r>
          </a:p>
          <a:p>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Let N = 20 million reversal cycles.</a:t>
            </a:r>
          </a:p>
          <a:p>
            <a:endParaRPr lang="en-US" sz="1600" dirty="0" smtClean="0">
              <a:solidFill>
                <a:prstClr val="black"/>
              </a:solidFill>
            </a:endParaRPr>
          </a:p>
          <a:p>
            <a:r>
              <a:rPr lang="en-US" sz="1600" dirty="0" smtClean="0">
                <a:solidFill>
                  <a:prstClr val="black"/>
                </a:solidFill>
              </a:rPr>
              <a:t>                  a = log</a:t>
            </a:r>
            <a:r>
              <a:rPr lang="en-US" sz="1600" baseline="-25000" dirty="0" smtClean="0">
                <a:solidFill>
                  <a:prstClr val="black"/>
                </a:solidFill>
              </a:rPr>
              <a:t>10</a:t>
            </a:r>
            <a:r>
              <a:rPr lang="en-US" sz="1600" dirty="0" smtClean="0">
                <a:solidFill>
                  <a:prstClr val="black"/>
                </a:solidFill>
              </a:rPr>
              <a:t> (N) + 6.4 log</a:t>
            </a:r>
            <a:r>
              <a:rPr lang="en-US" sz="1600" baseline="-25000" dirty="0" smtClean="0">
                <a:solidFill>
                  <a:prstClr val="black"/>
                </a:solidFill>
              </a:rPr>
              <a:t>10</a:t>
            </a:r>
            <a:r>
              <a:rPr lang="en-US" sz="1600" dirty="0" smtClean="0">
                <a:solidFill>
                  <a:prstClr val="black"/>
                </a:solidFill>
              </a:rPr>
              <a:t> (RD)</a:t>
            </a:r>
          </a:p>
          <a:p>
            <a:endParaRPr lang="en-US" sz="1600" dirty="0" smtClean="0">
              <a:solidFill>
                <a:prstClr val="black"/>
              </a:solidFill>
            </a:endParaRPr>
          </a:p>
          <a:p>
            <a:r>
              <a:rPr lang="en-US" sz="1600" dirty="0" smtClean="0">
                <a:solidFill>
                  <a:prstClr val="black"/>
                </a:solidFill>
              </a:rPr>
              <a:t>                  a =  7.30  +   6.4 log</a:t>
            </a:r>
            <a:r>
              <a:rPr lang="en-US" sz="1600" baseline="-25000" dirty="0" smtClean="0">
                <a:solidFill>
                  <a:prstClr val="black"/>
                </a:solidFill>
              </a:rPr>
              <a:t>10</a:t>
            </a:r>
            <a:r>
              <a:rPr lang="en-US" sz="1600" dirty="0" smtClean="0">
                <a:solidFill>
                  <a:prstClr val="black"/>
                </a:solidFill>
              </a:rPr>
              <a:t> (RD)</a:t>
            </a:r>
          </a:p>
          <a:p>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Let     </a:t>
            </a:r>
            <a:r>
              <a:rPr lang="en-US" sz="1600" dirty="0" err="1" smtClean="0">
                <a:solidFill>
                  <a:prstClr val="black"/>
                </a:solidFill>
              </a:rPr>
              <a:t>RDx</a:t>
            </a:r>
            <a:r>
              <a:rPr lang="en-US" sz="1600" dirty="0" smtClean="0">
                <a:solidFill>
                  <a:prstClr val="black"/>
                </a:solidFill>
              </a:rPr>
              <a:t> = RD  at  N=20 million.</a:t>
            </a:r>
          </a:p>
          <a:p>
            <a:endParaRPr lang="en-US" sz="1600" dirty="0" smtClean="0">
              <a:solidFill>
                <a:prstClr val="black"/>
              </a:solidFill>
            </a:endParaRPr>
          </a:p>
          <a:p>
            <a:endParaRPr lang="en-US" sz="1600" dirty="0" smtClean="0">
              <a:solidFill>
                <a:prstClr val="black"/>
              </a:solidFill>
            </a:endParaRPr>
          </a:p>
          <a:p>
            <a:endParaRPr lang="en-US" dirty="0">
              <a:solidFill>
                <a:prstClr val="black"/>
              </a:solidFill>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1745" name="Object 1"/>
          <p:cNvGraphicFramePr>
            <a:graphicFrameLocks noChangeAspect="1"/>
          </p:cNvGraphicFramePr>
          <p:nvPr/>
        </p:nvGraphicFramePr>
        <p:xfrm>
          <a:off x="1828800" y="5562600"/>
          <a:ext cx="1981200" cy="619125"/>
        </p:xfrm>
        <a:graphic>
          <a:graphicData uri="http://schemas.openxmlformats.org/presentationml/2006/ole">
            <p:oleObj spid="_x0000_s233474" name="Equation" r:id="rId3" imgW="1371600" imgH="431800" progId="Equation.3">
              <p:embed/>
            </p:oleObj>
          </a:graphicData>
        </a:graphic>
      </p:graphicFrame>
      <p:sp>
        <p:nvSpPr>
          <p:cNvPr id="7" name="TextBox 6"/>
          <p:cNvSpPr txBox="1"/>
          <p:nvPr/>
        </p:nvSpPr>
        <p:spPr>
          <a:xfrm>
            <a:off x="685800" y="533400"/>
            <a:ext cx="6324600" cy="369332"/>
          </a:xfrm>
          <a:prstGeom prst="rect">
            <a:avLst/>
          </a:prstGeom>
          <a:noFill/>
        </p:spPr>
        <p:txBody>
          <a:bodyPr wrap="square" rtlCol="0">
            <a:spAutoFit/>
          </a:bodyPr>
          <a:lstStyle/>
          <a:p>
            <a:r>
              <a:rPr lang="en-US" b="1" dirty="0" smtClean="0">
                <a:solidFill>
                  <a:srgbClr val="006699"/>
                </a:solidFill>
                <a:cs typeface="Calibri" pitchFamily="34" charset="0"/>
              </a:rPr>
              <a:t>Fatigue as a Function of 3-sigma Limit for 20 million cycles</a:t>
            </a:r>
            <a:endParaRPr lang="en-US" dirty="0" smtClean="0">
              <a:solidFill>
                <a:prstClr val="black"/>
              </a:solidFill>
              <a:cs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6858000" cy="2831544"/>
          </a:xfrm>
          <a:prstGeom prst="rect">
            <a:avLst/>
          </a:prstGeom>
          <a:noFill/>
        </p:spPr>
        <p:txBody>
          <a:bodyPr wrap="square" rtlCol="0">
            <a:spAutoFit/>
          </a:bodyPr>
          <a:lstStyle/>
          <a:p>
            <a:r>
              <a:rPr lang="en-US" sz="1600" dirty="0" err="1" smtClean="0">
                <a:solidFill>
                  <a:prstClr val="black"/>
                </a:solidFill>
              </a:rPr>
              <a:t>RDx</a:t>
            </a:r>
            <a:r>
              <a:rPr lang="en-US" sz="1600" dirty="0" smtClean="0">
                <a:solidFill>
                  <a:prstClr val="black"/>
                </a:solidFill>
              </a:rPr>
              <a:t> = 0.0013 inch  for a = -11.20                                                                                   </a:t>
            </a:r>
            <a:br>
              <a:rPr lang="en-US" sz="1600" dirty="0" smtClean="0">
                <a:solidFill>
                  <a:prstClr val="black"/>
                </a:solidFill>
              </a:rPr>
            </a:br>
            <a:r>
              <a:rPr lang="en-US" sz="1600" dirty="0" smtClean="0">
                <a:solidFill>
                  <a:prstClr val="black"/>
                </a:solidFill>
              </a:rPr>
              <a:t>   </a:t>
            </a:r>
          </a:p>
          <a:p>
            <a:endParaRPr lang="en-US" sz="1600" dirty="0" smtClean="0">
              <a:solidFill>
                <a:prstClr val="black"/>
              </a:solidFill>
            </a:endParaRPr>
          </a:p>
          <a:p>
            <a:r>
              <a:rPr lang="en-US" sz="1600" dirty="0" smtClean="0">
                <a:solidFill>
                  <a:prstClr val="black"/>
                </a:solidFill>
              </a:rPr>
              <a:t>      a = 7.3 + 6.4 log</a:t>
            </a:r>
            <a:r>
              <a:rPr lang="en-US" sz="1600" baseline="-25000" dirty="0" smtClean="0">
                <a:solidFill>
                  <a:prstClr val="black"/>
                </a:solidFill>
              </a:rPr>
              <a:t>10</a:t>
            </a:r>
            <a:r>
              <a:rPr lang="en-US" sz="1600" dirty="0" smtClean="0">
                <a:solidFill>
                  <a:prstClr val="black"/>
                </a:solidFill>
              </a:rPr>
              <a:t> (0.0013) = -11.20   for a 3-sigma limit of 0.00204 inch                </a:t>
            </a:r>
            <a:br>
              <a:rPr lang="en-US" sz="1600" dirty="0" smtClean="0">
                <a:solidFill>
                  <a:prstClr val="black"/>
                </a:solidFill>
              </a:rPr>
            </a:br>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The </a:t>
            </a:r>
            <a:r>
              <a:rPr lang="en-US" sz="1600" dirty="0" err="1" smtClean="0">
                <a:solidFill>
                  <a:prstClr val="black"/>
                </a:solidFill>
              </a:rPr>
              <a:t>RDx</a:t>
            </a:r>
            <a:r>
              <a:rPr lang="en-US" sz="1600" dirty="0" smtClean="0">
                <a:solidFill>
                  <a:prstClr val="black"/>
                </a:solidFill>
              </a:rPr>
              <a:t> value is not the same as the Z </a:t>
            </a:r>
            <a:r>
              <a:rPr lang="en-US" sz="2400" baseline="-25000" dirty="0" smtClean="0">
                <a:solidFill>
                  <a:prstClr val="black"/>
                </a:solidFill>
              </a:rPr>
              <a:t>3</a:t>
            </a:r>
            <a:r>
              <a:rPr lang="en-US" sz="2400" baseline="-25000" dirty="0" smtClean="0">
                <a:solidFill>
                  <a:prstClr val="black"/>
                </a:solidFill>
                <a:sym typeface="Symbol"/>
              </a:rPr>
              <a:t> limit</a:t>
            </a:r>
            <a:r>
              <a:rPr lang="en-US" sz="2400" dirty="0" smtClean="0">
                <a:solidFill>
                  <a:prstClr val="black"/>
                </a:solidFill>
              </a:rPr>
              <a:t> </a:t>
            </a:r>
            <a:r>
              <a:rPr lang="en-US" sz="1600" dirty="0" smtClean="0">
                <a:solidFill>
                  <a:prstClr val="black"/>
                </a:solidFill>
              </a:rPr>
              <a:t>.</a:t>
            </a:r>
          </a:p>
          <a:p>
            <a:endParaRPr lang="en-US" sz="1600" dirty="0" smtClean="0">
              <a:solidFill>
                <a:prstClr val="black"/>
              </a:solidFill>
            </a:endParaRPr>
          </a:p>
          <a:p>
            <a:r>
              <a:rPr lang="en-US" sz="1600" dirty="0" smtClean="0">
                <a:solidFill>
                  <a:prstClr val="black"/>
                </a:solidFill>
              </a:rPr>
              <a:t>But </a:t>
            </a:r>
            <a:r>
              <a:rPr lang="en-US" sz="1600" dirty="0" err="1" smtClean="0">
                <a:solidFill>
                  <a:prstClr val="black"/>
                </a:solidFill>
              </a:rPr>
              <a:t>RDx</a:t>
            </a:r>
            <a:r>
              <a:rPr lang="en-US" sz="1600" dirty="0" smtClean="0">
                <a:solidFill>
                  <a:prstClr val="black"/>
                </a:solidFill>
              </a:rPr>
              <a:t> should be directly proportional to Z </a:t>
            </a:r>
            <a:r>
              <a:rPr lang="en-US" sz="2400" baseline="-25000" dirty="0" smtClean="0">
                <a:solidFill>
                  <a:prstClr val="black"/>
                </a:solidFill>
              </a:rPr>
              <a:t>3</a:t>
            </a:r>
            <a:r>
              <a:rPr lang="en-US" sz="2400" baseline="-25000" dirty="0" smtClean="0">
                <a:solidFill>
                  <a:prstClr val="black"/>
                </a:solidFill>
                <a:sym typeface="Symbol"/>
              </a:rPr>
              <a:t> limit</a:t>
            </a:r>
            <a:r>
              <a:rPr lang="en-US" sz="2400" dirty="0" smtClean="0">
                <a:solidFill>
                  <a:prstClr val="black"/>
                </a:solidFill>
              </a:rPr>
              <a:t>  </a:t>
            </a:r>
            <a:r>
              <a:rPr lang="en-US" sz="1600" dirty="0" smtClean="0">
                <a:solidFill>
                  <a:prstClr val="black"/>
                </a:solidFill>
              </a:rPr>
              <a:t>. </a:t>
            </a:r>
          </a:p>
          <a:p>
            <a:endParaRPr lang="en-US" dirty="0">
              <a:solidFill>
                <a:prstClr val="black"/>
              </a:solidFill>
            </a:endParaRPr>
          </a:p>
        </p:txBody>
      </p:sp>
      <p:sp>
        <p:nvSpPr>
          <p:cNvPr id="3" name="TextBox 2"/>
          <p:cNvSpPr txBox="1"/>
          <p:nvPr/>
        </p:nvSpPr>
        <p:spPr>
          <a:xfrm>
            <a:off x="762000" y="3962400"/>
            <a:ext cx="7467600" cy="1846659"/>
          </a:xfrm>
          <a:prstGeom prst="rect">
            <a:avLst/>
          </a:prstGeom>
          <a:noFill/>
        </p:spPr>
        <p:txBody>
          <a:bodyPr wrap="square" rtlCol="0">
            <a:spAutoFit/>
          </a:bodyPr>
          <a:lstStyle/>
          <a:p>
            <a:r>
              <a:rPr lang="en-US" sz="1600" dirty="0" smtClean="0">
                <a:solidFill>
                  <a:prstClr val="black"/>
                </a:solidFill>
              </a:rPr>
              <a:t>So postulate that </a:t>
            </a:r>
          </a:p>
          <a:p>
            <a:endParaRPr lang="en-US" sz="1600" dirty="0" smtClean="0">
              <a:solidFill>
                <a:prstClr val="black"/>
              </a:solidFill>
            </a:endParaRPr>
          </a:p>
          <a:p>
            <a:r>
              <a:rPr lang="en-US" sz="1600" dirty="0" smtClean="0">
                <a:solidFill>
                  <a:prstClr val="black"/>
                </a:solidFill>
              </a:rPr>
              <a:t>      a = 7.3 + 6.4 log</a:t>
            </a:r>
            <a:r>
              <a:rPr lang="en-US" sz="1600" baseline="-25000" dirty="0" smtClean="0">
                <a:solidFill>
                  <a:prstClr val="black"/>
                </a:solidFill>
              </a:rPr>
              <a:t>10</a:t>
            </a:r>
            <a:r>
              <a:rPr lang="en-US" sz="1600" dirty="0" smtClean="0">
                <a:solidFill>
                  <a:prstClr val="black"/>
                </a:solidFill>
              </a:rPr>
              <a:t> (0.0026) = -9.24   for a 3-sigma limit of 0.00408 inch</a:t>
            </a:r>
          </a:p>
          <a:p>
            <a:endParaRPr lang="en-US" sz="1600" dirty="0" smtClean="0">
              <a:solidFill>
                <a:prstClr val="black"/>
              </a:solidFill>
            </a:endParaRPr>
          </a:p>
          <a:p>
            <a:r>
              <a:rPr lang="en-US" sz="1600" dirty="0" smtClean="0">
                <a:solidFill>
                  <a:prstClr val="black"/>
                </a:solidFill>
              </a:rPr>
              <a:t>This was verified by experiment where the preceding time histories were doubled and CDI =1.0 was achieved after the rainflow counting. </a:t>
            </a:r>
          </a:p>
          <a:p>
            <a:endParaRPr lang="en-US" dirty="0">
              <a:solidFill>
                <a:prstClr val="black"/>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6629400" cy="892552"/>
          </a:xfrm>
          <a:prstGeom prst="rect">
            <a:avLst/>
          </a:prstGeom>
          <a:noFill/>
        </p:spPr>
        <p:txBody>
          <a:bodyPr wrap="square" rtlCol="0">
            <a:spAutoFit/>
          </a:bodyPr>
          <a:lstStyle/>
          <a:p>
            <a:r>
              <a:rPr lang="en-US" sz="1600" dirty="0" smtClean="0">
                <a:solidFill>
                  <a:prstClr val="black"/>
                </a:solidFill>
              </a:rPr>
              <a:t>Thus, the following relation is obtained.</a:t>
            </a:r>
          </a:p>
          <a:p>
            <a:r>
              <a:rPr lang="en-US" dirty="0" smtClean="0">
                <a:solidFill>
                  <a:prstClr val="black"/>
                </a:solidFill>
              </a:rPr>
              <a:t> </a:t>
            </a:r>
          </a:p>
          <a:p>
            <a:r>
              <a:rPr lang="en-US" dirty="0" smtClean="0">
                <a:solidFill>
                  <a:prstClr val="black"/>
                </a:solidFill>
              </a:rPr>
              <a:t>                                                            </a:t>
            </a:r>
            <a:endParaRPr lang="en-US" dirty="0">
              <a:solidFill>
                <a:prstClr val="black"/>
              </a:solidFill>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9153" name="Object 1"/>
          <p:cNvGraphicFramePr>
            <a:graphicFrameLocks noChangeAspect="1"/>
          </p:cNvGraphicFramePr>
          <p:nvPr/>
        </p:nvGraphicFramePr>
        <p:xfrm>
          <a:off x="1600200" y="2286000"/>
          <a:ext cx="3668712" cy="668338"/>
        </p:xfrm>
        <a:graphic>
          <a:graphicData uri="http://schemas.openxmlformats.org/presentationml/2006/ole">
            <p:oleObj spid="_x0000_s234498" name="Equation" r:id="rId3" imgW="2831760" imgH="507960" progId="Equation.3">
              <p:embed/>
            </p:oleObj>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7" name="Rectangle 6"/>
          <p:cNvSpPr/>
          <p:nvPr/>
        </p:nvSpPr>
        <p:spPr>
          <a:xfrm>
            <a:off x="1219200" y="3657600"/>
            <a:ext cx="6019800" cy="1077218"/>
          </a:xfrm>
          <a:prstGeom prst="rect">
            <a:avLst/>
          </a:prstGeom>
        </p:spPr>
        <p:txBody>
          <a:bodyPr wrap="square">
            <a:spAutoFit/>
          </a:bodyPr>
          <a:lstStyle/>
          <a:p>
            <a:r>
              <a:rPr lang="en-US" sz="1600" dirty="0" smtClean="0">
                <a:solidFill>
                  <a:prstClr val="black"/>
                </a:solidFill>
              </a:rPr>
              <a:t>(Perform some algebraic simplification steps)</a:t>
            </a:r>
          </a:p>
          <a:p>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The final RD-N equation for high-cycle fatigue is</a:t>
            </a:r>
            <a:endParaRPr lang="en-US" sz="1600" dirty="0">
              <a:solidFill>
                <a:prstClr val="black"/>
              </a:solidFill>
            </a:endParaRPr>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91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91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9161" name="Object 9"/>
          <p:cNvGraphicFramePr>
            <a:graphicFrameLocks noChangeAspect="1"/>
          </p:cNvGraphicFramePr>
          <p:nvPr/>
        </p:nvGraphicFramePr>
        <p:xfrm>
          <a:off x="1981200" y="5105400"/>
          <a:ext cx="3147327" cy="685799"/>
        </p:xfrm>
        <a:graphic>
          <a:graphicData uri="http://schemas.openxmlformats.org/presentationml/2006/ole">
            <p:oleObj spid="_x0000_s234499" name="Equation" r:id="rId4" imgW="2451100" imgH="533400" progId="Equation.3">
              <p:embed/>
            </p:oleObj>
          </a:graphicData>
        </a:graphic>
      </p:graphicFrame>
      <p:sp>
        <p:nvSpPr>
          <p:cNvPr id="14" name="TextBox 13"/>
          <p:cNvSpPr txBox="1"/>
          <p:nvPr/>
        </p:nvSpPr>
        <p:spPr>
          <a:xfrm>
            <a:off x="914400" y="533400"/>
            <a:ext cx="6324600" cy="369332"/>
          </a:xfrm>
          <a:prstGeom prst="rect">
            <a:avLst/>
          </a:prstGeom>
          <a:noFill/>
        </p:spPr>
        <p:txBody>
          <a:bodyPr wrap="square" rtlCol="0">
            <a:spAutoFit/>
          </a:bodyPr>
          <a:lstStyle/>
          <a:p>
            <a:r>
              <a:rPr lang="en-US" b="1" dirty="0" smtClean="0">
                <a:solidFill>
                  <a:srgbClr val="006699"/>
                </a:solidFill>
                <a:cs typeface="Calibri" pitchFamily="34" charset="0"/>
              </a:rPr>
              <a:t>RD-N Equation for High-Cycle Fatigue</a:t>
            </a:r>
            <a:endParaRPr lang="en-US" dirty="0" smtClean="0">
              <a:solidFill>
                <a:prstClr val="black"/>
              </a:solidFill>
              <a:cs typeface="Calibri"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0"/>
            <a:ext cx="7162800" cy="5418299"/>
          </a:xfrm>
          <a:prstGeom prst="rect">
            <a:avLst/>
          </a:prstGeom>
          <a:noFill/>
          <a:ln w="9525">
            <a:noFill/>
            <a:miter lim="800000"/>
            <a:headEnd/>
            <a:tailEnd/>
          </a:ln>
          <a:effectLst/>
        </p:spPr>
      </p:pic>
      <p:sp>
        <p:nvSpPr>
          <p:cNvPr id="5" name="TextBox 4"/>
          <p:cNvSpPr txBox="1"/>
          <p:nvPr/>
        </p:nvSpPr>
        <p:spPr>
          <a:xfrm>
            <a:off x="1600200" y="5410200"/>
            <a:ext cx="7086600" cy="830997"/>
          </a:xfrm>
          <a:prstGeom prst="rect">
            <a:avLst/>
          </a:prstGeom>
          <a:noFill/>
        </p:spPr>
        <p:txBody>
          <a:bodyPr wrap="square" rtlCol="0">
            <a:spAutoFit/>
          </a:bodyPr>
          <a:lstStyle/>
          <a:p>
            <a:r>
              <a:rPr lang="en-US" sz="1600" dirty="0" smtClean="0">
                <a:solidFill>
                  <a:prstClr val="black"/>
                </a:solidFill>
              </a:rPr>
              <a:t>The derived high-cycle equation is plotted in along with the low-cycle fatigue limit.</a:t>
            </a:r>
          </a:p>
          <a:p>
            <a:r>
              <a:rPr lang="en-US" sz="1600" dirty="0" smtClean="0">
                <a:solidFill>
                  <a:prstClr val="black"/>
                </a:solidFill>
              </a:rPr>
              <a:t/>
            </a:r>
            <a:br>
              <a:rPr lang="en-US" sz="1600" dirty="0" smtClean="0">
                <a:solidFill>
                  <a:prstClr val="black"/>
                </a:solidFill>
              </a:rPr>
            </a:br>
            <a:r>
              <a:rPr lang="en-US" sz="1600" dirty="0" smtClean="0">
                <a:solidFill>
                  <a:prstClr val="black"/>
                </a:solidFill>
              </a:rPr>
              <a:t>RD is the zero-to-peak relative displacement.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47800"/>
            <a:ext cx="7086600" cy="3046988"/>
          </a:xfrm>
          <a:prstGeom prst="rect">
            <a:avLst/>
          </a:prstGeom>
          <a:noFill/>
        </p:spPr>
        <p:txBody>
          <a:bodyPr wrap="square" rtlCol="0">
            <a:spAutoFit/>
          </a:bodyPr>
          <a:lstStyle/>
          <a:p>
            <a:r>
              <a:rPr lang="en-US" sz="1600" dirty="0" smtClean="0">
                <a:solidFill>
                  <a:prstClr val="black"/>
                </a:solidFill>
              </a:rPr>
              <a:t>Note that the relative displacement ratio at 20 million cycles is 0.64.</a:t>
            </a:r>
          </a:p>
          <a:p>
            <a:endParaRPr lang="en-US" sz="1600" dirty="0" smtClean="0">
              <a:solidFill>
                <a:prstClr val="black"/>
              </a:solidFill>
            </a:endParaRPr>
          </a:p>
          <a:p>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
            </a:r>
            <a:br>
              <a:rPr lang="en-US" sz="1600" dirty="0" smtClean="0">
                <a:solidFill>
                  <a:prstClr val="black"/>
                </a:solidFill>
              </a:rPr>
            </a:br>
            <a:r>
              <a:rPr lang="en-US" sz="1600" dirty="0" smtClean="0">
                <a:solidFill>
                  <a:prstClr val="black"/>
                </a:solidFill>
              </a:rPr>
              <a:t>                         </a:t>
            </a:r>
          </a:p>
          <a:p>
            <a:r>
              <a:rPr lang="en-US" sz="1600" dirty="0" smtClean="0">
                <a:solidFill>
                  <a:prstClr val="black"/>
                </a:solidFill>
              </a:rPr>
              <a:t>                            (0.64)(3-sigma)  = 1.9-sigma</a:t>
            </a:r>
          </a:p>
          <a:p>
            <a:endParaRPr lang="en-US" sz="1600" dirty="0" smtClean="0">
              <a:solidFill>
                <a:prstClr val="black"/>
              </a:solidFill>
            </a:endParaRPr>
          </a:p>
          <a:p>
            <a:r>
              <a:rPr lang="en-US" sz="1600" dirty="0" smtClean="0">
                <a:solidFill>
                  <a:prstClr val="black"/>
                </a:solidFill>
              </a:rPr>
              <a:t/>
            </a:r>
            <a:br>
              <a:rPr lang="en-US" sz="1600" dirty="0" smtClean="0">
                <a:solidFill>
                  <a:prstClr val="black"/>
                </a:solidFill>
              </a:rPr>
            </a:br>
            <a:r>
              <a:rPr lang="en-US" sz="1600" dirty="0" smtClean="0">
                <a:solidFill>
                  <a:prstClr val="black"/>
                </a:solidFill>
              </a:rPr>
              <a:t>This suggests that “damage equivalence” between sine and random vibration occurs when the sine amplitude (zero-to-peak) is approximately equal to the random vibration 2-sigma amplitude</a:t>
            </a:r>
            <a:endParaRPr lang="en-US" sz="1600" dirty="0">
              <a:solidFill>
                <a:prstClr val="black"/>
              </a:solidFill>
            </a:endParaRPr>
          </a:p>
        </p:txBody>
      </p:sp>
      <p:sp>
        <p:nvSpPr>
          <p:cNvPr id="3" name="TextBox 2"/>
          <p:cNvSpPr txBox="1"/>
          <p:nvPr/>
        </p:nvSpPr>
        <p:spPr>
          <a:xfrm>
            <a:off x="685800" y="533400"/>
            <a:ext cx="6324600" cy="369332"/>
          </a:xfrm>
          <a:prstGeom prst="rect">
            <a:avLst/>
          </a:prstGeom>
          <a:noFill/>
        </p:spPr>
        <p:txBody>
          <a:bodyPr wrap="square" rtlCol="0">
            <a:spAutoFit/>
          </a:bodyPr>
          <a:lstStyle/>
          <a:p>
            <a:r>
              <a:rPr lang="en-US" b="1" dirty="0" smtClean="0">
                <a:solidFill>
                  <a:srgbClr val="006699"/>
                </a:solidFill>
                <a:cs typeface="Calibri" pitchFamily="34" charset="0"/>
              </a:rPr>
              <a:t>Damage Equivalence</a:t>
            </a:r>
          </a:p>
        </p:txBody>
      </p:sp>
      <p:graphicFrame>
        <p:nvGraphicFramePr>
          <p:cNvPr id="47105" name="Object 1"/>
          <p:cNvGraphicFramePr>
            <a:graphicFrameLocks noChangeAspect="1"/>
          </p:cNvGraphicFramePr>
          <p:nvPr/>
        </p:nvGraphicFramePr>
        <p:xfrm>
          <a:off x="2706688" y="1905000"/>
          <a:ext cx="1697037" cy="685800"/>
        </p:xfrm>
        <a:graphic>
          <a:graphicData uri="http://schemas.openxmlformats.org/presentationml/2006/ole">
            <p:oleObj spid="_x0000_s235522" name="Equation" r:id="rId3" imgW="1320480" imgH="53316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5562600" cy="369332"/>
          </a:xfrm>
          <a:prstGeom prst="rect">
            <a:avLst/>
          </a:prstGeom>
          <a:noFill/>
        </p:spPr>
        <p:txBody>
          <a:bodyPr wrap="square" rtlCol="0">
            <a:spAutoFit/>
          </a:bodyPr>
          <a:lstStyle/>
          <a:p>
            <a:r>
              <a:rPr lang="en-US" b="1" dirty="0" smtClean="0">
                <a:solidFill>
                  <a:srgbClr val="006699"/>
                </a:solidFill>
                <a:cs typeface="Calibri" pitchFamily="34" charset="0"/>
              </a:rPr>
              <a:t>Conclusions</a:t>
            </a:r>
            <a:endParaRPr lang="en-US" dirty="0" smtClean="0">
              <a:solidFill>
                <a:prstClr val="black"/>
              </a:solidFill>
              <a:cs typeface="Calibri" pitchFamily="34" charset="0"/>
            </a:endParaRPr>
          </a:p>
        </p:txBody>
      </p:sp>
      <p:sp>
        <p:nvSpPr>
          <p:cNvPr id="3" name="Rectangle 2"/>
          <p:cNvSpPr/>
          <p:nvPr/>
        </p:nvSpPr>
        <p:spPr>
          <a:xfrm>
            <a:off x="685800" y="838200"/>
            <a:ext cx="7391400" cy="5770811"/>
          </a:xfrm>
          <a:prstGeom prst="rect">
            <a:avLst/>
          </a:prstGeom>
        </p:spPr>
        <p:txBody>
          <a:bodyPr wrap="square">
            <a:spAutoFit/>
          </a:bodyPr>
          <a:lstStyle/>
          <a:p>
            <a:endParaRPr lang="en-US" sz="800" dirty="0" smtClean="0">
              <a:solidFill>
                <a:prstClr val="black"/>
              </a:solidFill>
            </a:endParaRPr>
          </a:p>
          <a:p>
            <a:endParaRPr lang="en-US" sz="80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A methodology for developing RD-N curves for electronic components was presented in this paper</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method is an extrapolation of the empirical data and equations given in Steinberg’s text</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method is particularly useful for the case where a component must undergo nonstationary vibration, or perhaps a series of successive piecewise stationary base input PSDs</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The resulting RD-N curve should be applicable to nearly any type of vibration, including random, sine, sine sweep, sine-or-random, shock, etc.</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It is also useful for the case where a circuit board behaves as a multi-degree-of-freedom system</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This paper also showed in a very roundabout way that “damage equivalence” between sine and random vibration occurs when the sine amplitude (zero-to-peak) is approximately equal to the random vibration 2-sigma amplitude</a:t>
            </a:r>
          </a:p>
          <a:p>
            <a:pPr marL="177800" indent="-177800">
              <a:buClr>
                <a:srgbClr val="336699"/>
              </a:buClr>
              <a:buSzPct val="90000"/>
              <a:buFont typeface="Arial" pitchFamily="34" charset="0"/>
              <a:buChar char="•"/>
            </a:pPr>
            <a:endParaRPr lang="en-US" sz="1050" dirty="0" smtClean="0">
              <a:solidFill>
                <a:prstClr val="black"/>
              </a:solidFill>
            </a:endParaRPr>
          </a:p>
          <a:p>
            <a:pPr marL="177800" indent="-177800">
              <a:buClr>
                <a:srgbClr val="336699"/>
              </a:buClr>
              <a:buSzPct val="90000"/>
              <a:buFont typeface="Arial" pitchFamily="34" charset="0"/>
              <a:buChar char="•"/>
            </a:pPr>
            <a:r>
              <a:rPr lang="en-US" sz="1600" dirty="0" smtClean="0">
                <a:solidFill>
                  <a:prstClr val="black"/>
                </a:solidFill>
              </a:rPr>
              <a:t>This remains a “work-in-progress.”  Further investigation and research is needed.</a:t>
            </a:r>
          </a:p>
          <a:p>
            <a:pPr marL="177800" indent="-177800">
              <a:buClr>
                <a:srgbClr val="336699"/>
              </a:buClr>
              <a:buSzPct val="90000"/>
              <a:buFont typeface="Arial" pitchFamily="34" charset="0"/>
              <a:buChar char="•"/>
            </a:pPr>
            <a:endParaRPr lang="en-US" sz="1600" dirty="0" smtClean="0">
              <a:solidFill>
                <a:prstClr val="black"/>
              </a:solidFill>
            </a:endParaRPr>
          </a:p>
          <a:p>
            <a:pPr marL="177800" indent="-177800">
              <a:buClr>
                <a:srgbClr val="336699"/>
              </a:buClr>
              <a:buSzPct val="90000"/>
              <a:buFont typeface="Arial" pitchFamily="34" charset="0"/>
              <a:buChar char="•"/>
            </a:pPr>
            <a:endParaRPr lang="en-US" sz="1600" dirty="0" smtClean="0">
              <a:solidFill>
                <a:prstClr val="black"/>
              </a:solidFill>
              <a:cs typeface="Calibri" pitchFamily="34" charset="0"/>
            </a:endParaRPr>
          </a:p>
          <a:p>
            <a:pPr marL="177800" indent="-177800">
              <a:buClr>
                <a:srgbClr val="336699"/>
              </a:buClr>
              <a:buSzPct val="90000"/>
              <a:buFont typeface="Arial" pitchFamily="34" charset="0"/>
              <a:buChar char="•"/>
            </a:pPr>
            <a:endParaRPr lang="en-US" dirty="0" smtClean="0">
              <a:solidFill>
                <a:prstClr val="black"/>
              </a:solidFill>
              <a:cs typeface="Calibri"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Comparing Different Environments in Terms of Damage Potential</a:t>
            </a:r>
            <a:endParaRPr lang="en-US" dirty="0" smtClean="0">
              <a:solidFill>
                <a:prstClr val="black"/>
              </a:solidFill>
              <a:cs typeface="Calibri" pitchFamily="34" charset="0"/>
            </a:endParaRPr>
          </a:p>
        </p:txBody>
      </p:sp>
      <p:pic>
        <p:nvPicPr>
          <p:cNvPr id="33" name="Picture 32" descr="ppp.jpg"/>
          <p:cNvPicPr>
            <a:picLocks noChangeAspect="1"/>
          </p:cNvPicPr>
          <p:nvPr/>
        </p:nvPicPr>
        <p:blipFill>
          <a:blip r:embed="rId2" cstate="print"/>
          <a:stretch>
            <a:fillRect/>
          </a:stretch>
        </p:blipFill>
        <p:spPr>
          <a:xfrm>
            <a:off x="5867400" y="1371600"/>
            <a:ext cx="2905125" cy="2181225"/>
          </a:xfrm>
          <a:prstGeom prst="rect">
            <a:avLst/>
          </a:prstGeom>
        </p:spPr>
      </p:pic>
      <p:sp>
        <p:nvSpPr>
          <p:cNvPr id="34" name="TextBox 33"/>
          <p:cNvSpPr txBox="1"/>
          <p:nvPr/>
        </p:nvSpPr>
        <p:spPr>
          <a:xfrm>
            <a:off x="457200" y="5029200"/>
            <a:ext cx="7772400" cy="1650452"/>
          </a:xfrm>
          <a:prstGeom prst="rect">
            <a:avLst/>
          </a:prstGeom>
          <a:noFill/>
        </p:spPr>
        <p:txBody>
          <a:bodyPr wrap="square" rtlCol="0">
            <a:spAutoFit/>
          </a:bodyPr>
          <a:lstStyle/>
          <a:p>
            <a:pPr>
              <a:lnSpc>
                <a:spcPct val="150000"/>
              </a:lnSpc>
            </a:pPr>
            <a:r>
              <a:rPr lang="en-US" sz="1650" dirty="0" smtClean="0"/>
              <a:t>Base Input is </a:t>
            </a:r>
            <a:r>
              <a:rPr lang="en-US" sz="1650" dirty="0" err="1" smtClean="0"/>
              <a:t>Navmat</a:t>
            </a:r>
            <a:r>
              <a:rPr lang="en-US" sz="1650" dirty="0" smtClean="0"/>
              <a:t> P9492 PSD, 60 sec Duration</a:t>
            </a:r>
            <a:r>
              <a:rPr lang="en-US" sz="1700" dirty="0" smtClean="0"/>
              <a:t/>
            </a:r>
            <a:br>
              <a:rPr lang="en-US" sz="1700" dirty="0" smtClean="0"/>
            </a:br>
            <a:r>
              <a:rPr lang="en-US" sz="1650" dirty="0" smtClean="0"/>
              <a:t>SDOF Response fn=300 Hz, Q=10</a:t>
            </a:r>
          </a:p>
          <a:p>
            <a:pPr>
              <a:lnSpc>
                <a:spcPct val="150000"/>
              </a:lnSpc>
            </a:pPr>
            <a:r>
              <a:rPr lang="en-US" sz="1650" dirty="0" smtClean="0"/>
              <a:t>Assume fatigue exponent of 6.4   (Steinberg's value for electronic equipment)</a:t>
            </a:r>
          </a:p>
          <a:p>
            <a:pPr>
              <a:lnSpc>
                <a:spcPct val="150000"/>
              </a:lnSpc>
            </a:pPr>
            <a:r>
              <a:rPr lang="en-US" sz="1650" dirty="0" smtClean="0"/>
              <a:t>What is equivalent sine level in terms of fatigue damage? </a:t>
            </a:r>
            <a:endParaRPr lang="en-US" sz="1650" dirty="0"/>
          </a:p>
        </p:txBody>
      </p:sp>
      <p:pic>
        <p:nvPicPr>
          <p:cNvPr id="35" name="Picture 7"/>
          <p:cNvPicPr>
            <a:picLocks noChangeAspect="1" noChangeArrowheads="1"/>
          </p:cNvPicPr>
          <p:nvPr/>
        </p:nvPicPr>
        <p:blipFill>
          <a:blip r:embed="rId3" cstate="print"/>
          <a:srcRect/>
          <a:stretch>
            <a:fillRect/>
          </a:stretch>
        </p:blipFill>
        <p:spPr>
          <a:xfrm>
            <a:off x="304800" y="990600"/>
            <a:ext cx="5410200" cy="3833670"/>
          </a:xfrm>
          <a:prstGeom prst="rect">
            <a:avLst/>
          </a:prstGeom>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cstate="print"/>
          <a:srcRect/>
          <a:stretch>
            <a:fillRect/>
          </a:stretch>
        </p:blipFill>
        <p:spPr bwMode="auto">
          <a:xfrm>
            <a:off x="1676400" y="1447800"/>
            <a:ext cx="5334000" cy="4000500"/>
          </a:xfrm>
          <a:prstGeom prst="rect">
            <a:avLst/>
          </a:prstGeom>
          <a:noFill/>
          <a:ln w="9525">
            <a:noFill/>
            <a:miter lim="800000"/>
            <a:headEnd/>
            <a:tailEnd/>
          </a:ln>
        </p:spPr>
      </p:pic>
      <p:sp>
        <p:nvSpPr>
          <p:cNvPr id="3" name="TextBox 2"/>
          <p:cNvSpPr txBox="1"/>
          <p:nvPr/>
        </p:nvSpPr>
        <p:spPr>
          <a:xfrm>
            <a:off x="6858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NAVMAT P9492   Synthesized Time History</a:t>
            </a:r>
            <a:endParaRPr lang="en-US" dirty="0" smtClean="0">
              <a:solidFill>
                <a:prstClr val="black"/>
              </a:solidFill>
              <a:cs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a:ln w="9525">
            <a:noFill/>
            <a:miter lim="800000"/>
            <a:headEnd/>
            <a:tailEnd/>
          </a:ln>
        </p:spPr>
      </p:pic>
      <p:sp>
        <p:nvSpPr>
          <p:cNvPr id="3" name="TextBox 2"/>
          <p:cNvSpPr txBox="1"/>
          <p:nvPr/>
        </p:nvSpPr>
        <p:spPr>
          <a:xfrm>
            <a:off x="6858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Synthesized Time History Histogram</a:t>
            </a:r>
            <a:endParaRPr lang="en-US" dirty="0" smtClean="0">
              <a:solidFill>
                <a:prstClr val="black"/>
              </a:solidFill>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7</a:t>
            </a:fld>
            <a:endParaRPr lang="en-US"/>
          </a:p>
        </p:txBody>
      </p:sp>
      <p:pic>
        <p:nvPicPr>
          <p:cNvPr id="3" name="Picture 2"/>
          <p:cNvPicPr/>
          <p:nvPr/>
        </p:nvPicPr>
        <p:blipFill>
          <a:blip r:embed="rId2" cstate="print"/>
          <a:srcRect/>
          <a:stretch>
            <a:fillRect/>
          </a:stretch>
        </p:blipFill>
        <p:spPr bwMode="auto">
          <a:xfrm>
            <a:off x="609600" y="914400"/>
            <a:ext cx="3843618" cy="5334000"/>
          </a:xfrm>
          <a:prstGeom prst="rect">
            <a:avLst/>
          </a:prstGeom>
          <a:noFill/>
          <a:ln w="9525">
            <a:noFill/>
            <a:miter lim="800000"/>
            <a:headEnd/>
            <a:tailEnd/>
          </a:ln>
        </p:spPr>
      </p:pic>
      <p:grpSp>
        <p:nvGrpSpPr>
          <p:cNvPr id="5" name="Group 2"/>
          <p:cNvGrpSpPr>
            <a:grpSpLocks/>
          </p:cNvGrpSpPr>
          <p:nvPr/>
        </p:nvGrpSpPr>
        <p:grpSpPr bwMode="auto">
          <a:xfrm>
            <a:off x="2514600" y="990600"/>
            <a:ext cx="1841500" cy="4349750"/>
            <a:chOff x="4410" y="1500"/>
            <a:chExt cx="2900" cy="6850"/>
          </a:xfrm>
        </p:grpSpPr>
        <p:sp>
          <p:nvSpPr>
            <p:cNvPr id="6" name="Cloud"/>
            <p:cNvSpPr>
              <a:spLocks noChangeAspect="1" noEditPoints="1" noChangeArrowheads="1"/>
            </p:cNvSpPr>
            <p:nvPr/>
          </p:nvSpPr>
          <p:spPr bwMode="auto">
            <a:xfrm>
              <a:off x="4410" y="1500"/>
              <a:ext cx="2900" cy="153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Oval 4"/>
            <p:cNvSpPr>
              <a:spLocks noChangeArrowheads="1"/>
            </p:cNvSpPr>
            <p:nvPr/>
          </p:nvSpPr>
          <p:spPr bwMode="auto">
            <a:xfrm flipH="1">
              <a:off x="5129" y="315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5"/>
            <p:cNvSpPr>
              <a:spLocks noChangeArrowheads="1"/>
            </p:cNvSpPr>
            <p:nvPr/>
          </p:nvSpPr>
          <p:spPr bwMode="auto">
            <a:xfrm flipH="1">
              <a:off x="6649" y="30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6"/>
            <p:cNvSpPr>
              <a:spLocks noChangeArrowheads="1"/>
            </p:cNvSpPr>
            <p:nvPr/>
          </p:nvSpPr>
          <p:spPr bwMode="auto">
            <a:xfrm flipH="1">
              <a:off x="6029" y="31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7"/>
            <p:cNvSpPr>
              <a:spLocks noChangeArrowheads="1"/>
            </p:cNvSpPr>
            <p:nvPr/>
          </p:nvSpPr>
          <p:spPr bwMode="auto">
            <a:xfrm flipH="1">
              <a:off x="5569" y="321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8"/>
            <p:cNvSpPr>
              <a:spLocks noChangeArrowheads="1"/>
            </p:cNvSpPr>
            <p:nvPr/>
          </p:nvSpPr>
          <p:spPr bwMode="auto">
            <a:xfrm flipH="1">
              <a:off x="7049" y="301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9"/>
            <p:cNvSpPr>
              <a:spLocks noChangeArrowheads="1"/>
            </p:cNvSpPr>
            <p:nvPr/>
          </p:nvSpPr>
          <p:spPr bwMode="auto">
            <a:xfrm flipH="1">
              <a:off x="4729" y="2990"/>
              <a:ext cx="71" cy="44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0"/>
            <p:cNvSpPr>
              <a:spLocks noChangeArrowheads="1"/>
            </p:cNvSpPr>
            <p:nvPr/>
          </p:nvSpPr>
          <p:spPr bwMode="auto">
            <a:xfrm flipH="1">
              <a:off x="6069" y="389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4" name="AutoShape 11"/>
            <p:cNvCxnSpPr>
              <a:cxnSpLocks noChangeShapeType="1"/>
            </p:cNvCxnSpPr>
            <p:nvPr/>
          </p:nvCxnSpPr>
          <p:spPr bwMode="auto">
            <a:xfrm>
              <a:off x="4960" y="3670"/>
              <a:ext cx="1120" cy="220"/>
            </a:xfrm>
            <a:prstGeom prst="straightConnector1">
              <a:avLst/>
            </a:prstGeom>
            <a:noFill/>
            <a:ln w="38100">
              <a:solidFill>
                <a:srgbClr val="FFFFFF"/>
              </a:solidFill>
              <a:round/>
              <a:headEnd/>
              <a:tailEnd/>
            </a:ln>
          </p:spPr>
        </p:cxnSp>
        <p:cxnSp>
          <p:nvCxnSpPr>
            <p:cNvPr id="15" name="AutoShape 12"/>
            <p:cNvCxnSpPr>
              <a:cxnSpLocks noChangeShapeType="1"/>
            </p:cNvCxnSpPr>
            <p:nvPr/>
          </p:nvCxnSpPr>
          <p:spPr bwMode="auto">
            <a:xfrm>
              <a:off x="5200" y="4750"/>
              <a:ext cx="980" cy="100"/>
            </a:xfrm>
            <a:prstGeom prst="straightConnector1">
              <a:avLst/>
            </a:prstGeom>
            <a:noFill/>
            <a:ln w="38100">
              <a:solidFill>
                <a:srgbClr val="FFFFFF"/>
              </a:solidFill>
              <a:round/>
              <a:headEnd/>
              <a:tailEnd/>
            </a:ln>
          </p:spPr>
        </p:cxnSp>
        <p:cxnSp>
          <p:nvCxnSpPr>
            <p:cNvPr id="16" name="AutoShape 13"/>
            <p:cNvCxnSpPr>
              <a:cxnSpLocks noChangeShapeType="1"/>
            </p:cNvCxnSpPr>
            <p:nvPr/>
          </p:nvCxnSpPr>
          <p:spPr bwMode="auto">
            <a:xfrm>
              <a:off x="5260" y="6430"/>
              <a:ext cx="880" cy="100"/>
            </a:xfrm>
            <a:prstGeom prst="straightConnector1">
              <a:avLst/>
            </a:prstGeom>
            <a:noFill/>
            <a:ln w="38100">
              <a:solidFill>
                <a:srgbClr val="FFFFFF"/>
              </a:solidFill>
              <a:round/>
              <a:headEnd/>
              <a:tailEnd/>
            </a:ln>
          </p:spPr>
        </p:cxnSp>
        <p:cxnSp>
          <p:nvCxnSpPr>
            <p:cNvPr id="17" name="AutoShape 14"/>
            <p:cNvCxnSpPr>
              <a:cxnSpLocks noChangeShapeType="1"/>
            </p:cNvCxnSpPr>
            <p:nvPr/>
          </p:nvCxnSpPr>
          <p:spPr bwMode="auto">
            <a:xfrm>
              <a:off x="5380" y="5490"/>
              <a:ext cx="700" cy="140"/>
            </a:xfrm>
            <a:prstGeom prst="straightConnector1">
              <a:avLst/>
            </a:prstGeom>
            <a:noFill/>
            <a:ln w="38100">
              <a:solidFill>
                <a:srgbClr val="FFFFFF"/>
              </a:solidFill>
              <a:round/>
              <a:headEnd/>
              <a:tailEnd/>
            </a:ln>
          </p:spPr>
        </p:cxnSp>
        <p:sp>
          <p:nvSpPr>
            <p:cNvPr id="18" name="Oval 15"/>
            <p:cNvSpPr>
              <a:spLocks noChangeArrowheads="1"/>
            </p:cNvSpPr>
            <p:nvPr/>
          </p:nvSpPr>
          <p:spPr bwMode="auto">
            <a:xfrm flipH="1">
              <a:off x="6169" y="479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9" name="AutoShape 16"/>
            <p:cNvCxnSpPr>
              <a:cxnSpLocks noChangeShapeType="1"/>
            </p:cNvCxnSpPr>
            <p:nvPr/>
          </p:nvCxnSpPr>
          <p:spPr bwMode="auto">
            <a:xfrm>
              <a:off x="5440" y="7430"/>
              <a:ext cx="880" cy="100"/>
            </a:xfrm>
            <a:prstGeom prst="straightConnector1">
              <a:avLst/>
            </a:prstGeom>
            <a:noFill/>
            <a:ln w="38100">
              <a:solidFill>
                <a:srgbClr val="FFFFFF"/>
              </a:solidFill>
              <a:round/>
              <a:headEnd/>
              <a:tailEnd/>
            </a:ln>
          </p:spPr>
        </p:cxnSp>
        <p:sp>
          <p:nvSpPr>
            <p:cNvPr id="20" name="Oval 17"/>
            <p:cNvSpPr>
              <a:spLocks noChangeArrowheads="1"/>
            </p:cNvSpPr>
            <p:nvPr/>
          </p:nvSpPr>
          <p:spPr bwMode="auto">
            <a:xfrm flipH="1">
              <a:off x="6069" y="565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8"/>
            <p:cNvSpPr>
              <a:spLocks noChangeArrowheads="1"/>
            </p:cNvSpPr>
            <p:nvPr/>
          </p:nvSpPr>
          <p:spPr bwMode="auto">
            <a:xfrm flipH="1">
              <a:off x="6149" y="655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9"/>
            <p:cNvSpPr>
              <a:spLocks noChangeArrowheads="1"/>
            </p:cNvSpPr>
            <p:nvPr/>
          </p:nvSpPr>
          <p:spPr bwMode="auto">
            <a:xfrm flipH="1">
              <a:off x="6249" y="7530"/>
              <a:ext cx="91" cy="820"/>
            </a:xfrm>
            <a:prstGeom prst="ellipse">
              <a:avLst/>
            </a:prstGeom>
            <a:solidFill>
              <a:srgbClr val="FFFFFF"/>
            </a:solidFill>
            <a:ln w="9525">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 Box 1"/>
          <p:cNvSpPr txBox="1">
            <a:spLocks noChangeArrowheads="1"/>
          </p:cNvSpPr>
          <p:nvPr/>
        </p:nvSpPr>
        <p:spPr bwMode="auto">
          <a:xfrm>
            <a:off x="4876800" y="914400"/>
            <a:ext cx="3733800" cy="3938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6699"/>
                </a:solidFill>
                <a:effectLst/>
                <a:latin typeface="Arial" pitchFamily="34" charset="0"/>
                <a:cs typeface="Arial" pitchFamily="34" charset="0"/>
              </a:rPr>
              <a:t>Rainflow Fatigue Cycles</a:t>
            </a:r>
            <a:endParaRPr kumimoji="0" lang="en-US" sz="1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
            </a:r>
            <a:br>
              <a:rPr kumimoji="0" lang="en-US" sz="1800" b="0" i="0" u="none" strike="noStrike" cap="none" normalizeH="0" baseline="0" dirty="0" smtClean="0">
                <a:ln>
                  <a:noFill/>
                </a:ln>
                <a:solidFill>
                  <a:schemeClr val="tx1"/>
                </a:solidFill>
                <a:effectLst/>
                <a:latin typeface="Calibri" pitchFamily="34" charset="0"/>
                <a:cs typeface="Arial" pitchFamily="34" charset="0"/>
              </a:rPr>
            </a:br>
            <a:r>
              <a:rPr kumimoji="0" lang="en-US" sz="1800" b="0" i="0" u="none" strike="noStrike" cap="none" normalizeH="0" baseline="0" dirty="0" smtClean="0">
                <a:ln>
                  <a:noFill/>
                </a:ln>
                <a:solidFill>
                  <a:schemeClr val="tx1"/>
                </a:solidFill>
                <a:effectLst/>
                <a:latin typeface="Calibri" pitchFamily="34" charset="0"/>
                <a:cs typeface="Arial" pitchFamily="34" charset="0"/>
              </a:rPr>
              <a:t>Endo &amp; Matsuishi 1968 developed the Rainflow Counting method by relating stress reversal cycles to streams of rainwater flowing down a Pagoda.</a:t>
            </a:r>
            <a:r>
              <a:rPr lang="en-US" dirty="0" smtClean="0">
                <a:latin typeface="Times New Roman" pitchFamily="18" charset="0"/>
                <a:cs typeface="Arial" pitchFamily="34" charset="0"/>
              </a:rPr>
              <a:t/>
            </a:r>
            <a:br>
              <a:rPr lang="en-US" dirty="0" smtClean="0">
                <a:latin typeface="Times New Roman" pitchFamily="18" charset="0"/>
                <a:cs typeface="Arial" pitchFamily="34" charset="0"/>
              </a:rPr>
            </a:br>
            <a:r>
              <a:rPr kumimoji="0" lang="en-US" sz="1800" b="0" i="0" u="none" strike="noStrike" cap="none" normalizeH="0" baseline="0" dirty="0" smtClean="0">
                <a:ln>
                  <a:noFill/>
                </a:ln>
                <a:solidFill>
                  <a:srgbClr val="000000"/>
                </a:solidFill>
                <a:effectLst/>
                <a:latin typeface="Calibri" pitchFamily="34" charset="0"/>
                <a:cs typeface="Arial" pitchFamily="34" charset="0"/>
              </a:rPr>
              <a:t/>
            </a:r>
            <a:br>
              <a:rPr kumimoji="0" lang="en-US" sz="1800" b="0" i="0" u="none" strike="noStrike" cap="none" normalizeH="0" baseline="0" dirty="0" smtClean="0">
                <a:ln>
                  <a:noFill/>
                </a:ln>
                <a:solidFill>
                  <a:srgbClr val="000000"/>
                </a:solidFill>
                <a:effectLst/>
                <a:latin typeface="Calibri" pitchFamily="34" charset="0"/>
                <a:cs typeface="Arial" pitchFamily="34" charset="0"/>
              </a:rPr>
            </a:br>
            <a:r>
              <a:rPr kumimoji="0" lang="en-US" sz="1800" b="0" i="0" u="none" strike="noStrike" cap="none" normalizeH="0" baseline="0" dirty="0" smtClean="0">
                <a:ln>
                  <a:noFill/>
                </a:ln>
                <a:solidFill>
                  <a:srgbClr val="000000"/>
                </a:solidFill>
                <a:effectLst/>
                <a:latin typeface="Calibri" pitchFamily="34" charset="0"/>
                <a:cs typeface="Arial" pitchFamily="34" charset="0"/>
              </a:rPr>
              <a:t>ASTM E 1049-85 (2005) Rainflow Counting Method</a:t>
            </a:r>
          </a:p>
          <a:p>
            <a:pPr marL="0" marR="0" lvl="0" indent="0" algn="l" defTabSz="914400" rtl="0" eaLnBrk="1" fontAlgn="base" latinLnBrk="0" hangingPunct="1">
              <a:lnSpc>
                <a:spcPct val="100000"/>
              </a:lnSpc>
              <a:spcBef>
                <a:spcPct val="0"/>
              </a:spcBef>
              <a:spcAft>
                <a:spcPts val="1000"/>
              </a:spcAft>
              <a:buClrTx/>
              <a:buSzTx/>
              <a:buFontTx/>
              <a:buNone/>
              <a:tabLst/>
            </a:pPr>
            <a:endParaRPr lang="en-US" dirty="0" smtClean="0">
              <a:solidFill>
                <a:srgbClr val="000000"/>
              </a:solidFill>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Box 23"/>
          <p:cNvSpPr txBox="1"/>
          <p:nvPr/>
        </p:nvSpPr>
        <p:spPr>
          <a:xfrm>
            <a:off x="4953000" y="5867400"/>
            <a:ext cx="3657600" cy="323165"/>
          </a:xfrm>
          <a:prstGeom prst="rect">
            <a:avLst/>
          </a:prstGeom>
          <a:noFill/>
        </p:spPr>
        <p:txBody>
          <a:bodyPr wrap="square" rtlCol="0">
            <a:spAutoFit/>
          </a:bodyPr>
          <a:lstStyle/>
          <a:p>
            <a:r>
              <a:rPr lang="en-US" sz="1500" i="1" dirty="0" err="1" smtClean="0"/>
              <a:t>Goju</a:t>
            </a:r>
            <a:r>
              <a:rPr lang="en-US" sz="1500" i="1" dirty="0" smtClean="0"/>
              <a:t>-no-to Pagoda, </a:t>
            </a:r>
            <a:r>
              <a:rPr lang="en-US" sz="1500" i="1" dirty="0" err="1" smtClean="0"/>
              <a:t>Miyajima</a:t>
            </a:r>
            <a:r>
              <a:rPr lang="en-US" sz="1500" i="1" dirty="0" smtClean="0"/>
              <a:t> Island, Japan</a:t>
            </a:r>
            <a:endParaRPr lang="en-US" sz="1500"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1905000" y="1676400"/>
            <a:ext cx="5334000" cy="4000500"/>
          </a:xfrm>
          <a:prstGeom prst="rect">
            <a:avLst/>
          </a:prstGeom>
          <a:noFill/>
          <a:ln w="9525">
            <a:noFill/>
            <a:miter lim="800000"/>
            <a:headEnd/>
            <a:tailEnd/>
          </a:ln>
        </p:spPr>
      </p:pic>
      <p:sp>
        <p:nvSpPr>
          <p:cNvPr id="3" name="TextBox 2"/>
          <p:cNvSpPr txBox="1"/>
          <p:nvPr/>
        </p:nvSpPr>
        <p:spPr>
          <a:xfrm>
            <a:off x="7620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Synthesized Time History PSD Verification</a:t>
            </a:r>
            <a:endParaRPr lang="en-US" dirty="0" smtClean="0">
              <a:solidFill>
                <a:prstClr val="black"/>
              </a:solidFill>
              <a:cs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2" cstate="print"/>
          <a:srcRect/>
          <a:stretch>
            <a:fillRect/>
          </a:stretch>
        </p:blipFill>
        <p:spPr bwMode="auto">
          <a:xfrm>
            <a:off x="381000" y="1295400"/>
            <a:ext cx="5334000" cy="4000500"/>
          </a:xfrm>
          <a:prstGeom prst="rect">
            <a:avLst/>
          </a:prstGeom>
          <a:noFill/>
          <a:ln w="9525">
            <a:noFill/>
            <a:miter lim="800000"/>
            <a:headEnd/>
            <a:tailEnd/>
          </a:ln>
        </p:spPr>
      </p:pic>
      <p:sp>
        <p:nvSpPr>
          <p:cNvPr id="3" name="TextBox 2"/>
          <p:cNvSpPr txBox="1"/>
          <p:nvPr/>
        </p:nvSpPr>
        <p:spPr>
          <a:xfrm>
            <a:off x="7620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SDOF Response to Synthesis, Narrowband Random</a:t>
            </a:r>
            <a:endParaRPr lang="en-US" dirty="0" smtClean="0">
              <a:solidFill>
                <a:prstClr val="black"/>
              </a:solidFill>
              <a:cs typeface="Calibri" pitchFamily="34" charset="0"/>
            </a:endParaRPr>
          </a:p>
        </p:txBody>
      </p:sp>
      <p:sp>
        <p:nvSpPr>
          <p:cNvPr id="4" name="TextBox 3"/>
          <p:cNvSpPr txBox="1"/>
          <p:nvPr/>
        </p:nvSpPr>
        <p:spPr>
          <a:xfrm>
            <a:off x="5867400" y="1295400"/>
            <a:ext cx="2895600" cy="2708434"/>
          </a:xfrm>
          <a:prstGeom prst="rect">
            <a:avLst/>
          </a:prstGeom>
          <a:noFill/>
        </p:spPr>
        <p:txBody>
          <a:bodyPr wrap="square" rtlCol="0">
            <a:spAutoFit/>
          </a:bodyPr>
          <a:lstStyle/>
          <a:p>
            <a:r>
              <a:rPr lang="en-US" sz="1700" dirty="0" smtClean="0"/>
              <a:t>Acceleration Response </a:t>
            </a:r>
          </a:p>
          <a:p>
            <a:r>
              <a:rPr lang="en-US" sz="1700" dirty="0" smtClean="0"/>
              <a:t> </a:t>
            </a:r>
          </a:p>
          <a:p>
            <a:r>
              <a:rPr lang="en-US" sz="1700" dirty="0" smtClean="0"/>
              <a:t>absolute peak =    64.33 G</a:t>
            </a:r>
          </a:p>
          <a:p>
            <a:r>
              <a:rPr lang="en-US" sz="1700" dirty="0" smtClean="0"/>
              <a:t>       </a:t>
            </a:r>
          </a:p>
          <a:p>
            <a:r>
              <a:rPr lang="en-US" sz="1700" dirty="0" smtClean="0"/>
              <a:t>overall = 14.50 GRMS</a:t>
            </a:r>
          </a:p>
          <a:p>
            <a:endParaRPr lang="en-US" sz="1700" dirty="0" smtClean="0"/>
          </a:p>
          <a:p>
            <a:r>
              <a:rPr lang="en-US" sz="1700" dirty="0" smtClean="0"/>
              <a:t>Std dev = 14.5 G  </a:t>
            </a:r>
            <a:br>
              <a:rPr lang="en-US" sz="1700" dirty="0" smtClean="0"/>
            </a:br>
            <a:r>
              <a:rPr lang="en-US" sz="1700" dirty="0" smtClean="0"/>
              <a:t>(for zero mean)</a:t>
            </a:r>
          </a:p>
          <a:p>
            <a:endParaRPr lang="en-US" sz="1700" dirty="0" smtClean="0"/>
          </a:p>
          <a:p>
            <a:r>
              <a:rPr lang="en-US" sz="1700" dirty="0" smtClean="0"/>
              <a:t>Peak response = 4.44 sigma</a:t>
            </a:r>
            <a:endParaRPr lang="en-US" sz="17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0"/>
            <a:ext cx="4572000" cy="2308324"/>
          </a:xfrm>
          <a:prstGeom prst="rect">
            <a:avLst/>
          </a:prstGeom>
        </p:spPr>
        <p:txBody>
          <a:bodyPr>
            <a:spAutoFit/>
          </a:bodyPr>
          <a:lstStyle/>
          <a:p>
            <a:pPr>
              <a:buFont typeface="Monotype Sorts" pitchFamily="2" charset="2"/>
              <a:buNone/>
            </a:pPr>
            <a:r>
              <a:rPr lang="en-US" dirty="0" smtClean="0">
                <a:sym typeface="Symbol" pitchFamily="18" charset="2"/>
              </a:rPr>
              <a:t></a:t>
            </a:r>
            <a:r>
              <a:rPr lang="en-US" dirty="0" smtClean="0"/>
              <a:t> = standard deviation</a:t>
            </a:r>
          </a:p>
          <a:p>
            <a:pPr>
              <a:buFont typeface="Monotype Sorts" pitchFamily="2" charset="2"/>
              <a:buNone/>
            </a:pPr>
            <a:endParaRPr lang="en-US" dirty="0" smtClean="0"/>
          </a:p>
          <a:p>
            <a:pPr>
              <a:buFont typeface="Monotype Sorts" pitchFamily="2" charset="2"/>
              <a:buNone/>
            </a:pPr>
            <a:endParaRPr lang="en-US" dirty="0" smtClean="0"/>
          </a:p>
          <a:p>
            <a:pPr lvl="2">
              <a:buFont typeface="Monotype Sorts" pitchFamily="2" charset="2"/>
              <a:buNone/>
            </a:pPr>
            <a:r>
              <a:rPr lang="en-US" b="1" dirty="0" smtClean="0"/>
              <a:t>[ RMS ] </a:t>
            </a:r>
            <a:r>
              <a:rPr lang="en-US" b="1" baseline="30000" dirty="0" smtClean="0"/>
              <a:t>2</a:t>
            </a:r>
            <a:r>
              <a:rPr lang="en-US" b="1" dirty="0" smtClean="0"/>
              <a:t> = [ </a:t>
            </a:r>
            <a:r>
              <a:rPr lang="en-US" b="1" dirty="0" smtClean="0">
                <a:sym typeface="Symbol" pitchFamily="18" charset="2"/>
              </a:rPr>
              <a:t></a:t>
            </a:r>
            <a:r>
              <a:rPr lang="en-US" b="1" dirty="0" smtClean="0"/>
              <a:t> ] </a:t>
            </a:r>
            <a:r>
              <a:rPr lang="en-US" b="1" baseline="30000" dirty="0" smtClean="0"/>
              <a:t>2</a:t>
            </a:r>
            <a:r>
              <a:rPr lang="en-US" b="1" dirty="0" smtClean="0"/>
              <a:t> +  [ mean ]</a:t>
            </a:r>
            <a:r>
              <a:rPr lang="en-US" b="1" baseline="30000" dirty="0" smtClean="0"/>
              <a:t>2</a:t>
            </a:r>
            <a:endParaRPr lang="en-US" b="1"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r>
              <a:rPr lang="en-US" dirty="0" smtClean="0"/>
              <a:t>RMS = </a:t>
            </a:r>
            <a:r>
              <a:rPr lang="en-US" dirty="0" smtClean="0">
                <a:sym typeface="Symbol" pitchFamily="18" charset="2"/>
              </a:rPr>
              <a:t></a:t>
            </a:r>
            <a:r>
              <a:rPr lang="en-US" dirty="0" smtClean="0"/>
              <a:t>   assuming zero mean</a:t>
            </a:r>
            <a:endParaRPr lang="en-US" dirty="0"/>
          </a:p>
        </p:txBody>
      </p:sp>
      <p:sp>
        <p:nvSpPr>
          <p:cNvPr id="5" name="TextBox 4"/>
          <p:cNvSpPr txBox="1"/>
          <p:nvPr/>
        </p:nvSpPr>
        <p:spPr>
          <a:xfrm>
            <a:off x="7620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Statistical Relation</a:t>
            </a:r>
            <a:endParaRPr lang="en-US" dirty="0" smtClean="0">
              <a:solidFill>
                <a:prstClr val="black"/>
              </a:solidFill>
              <a:cs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2" cstate="print"/>
          <a:srcRect/>
          <a:stretch>
            <a:fillRect/>
          </a:stretch>
        </p:blipFill>
        <p:spPr bwMode="auto">
          <a:xfrm>
            <a:off x="1676400" y="1371600"/>
            <a:ext cx="5334000" cy="4000500"/>
          </a:xfrm>
          <a:prstGeom prst="rect">
            <a:avLst/>
          </a:prstGeom>
          <a:noFill/>
          <a:ln w="9525">
            <a:noFill/>
            <a:miter lim="800000"/>
            <a:headEnd/>
            <a:tailEnd/>
          </a:ln>
        </p:spPr>
      </p:pic>
      <p:sp>
        <p:nvSpPr>
          <p:cNvPr id="3" name="TextBox 2"/>
          <p:cNvSpPr txBox="1"/>
          <p:nvPr/>
        </p:nvSpPr>
        <p:spPr>
          <a:xfrm>
            <a:off x="7620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SDOF Response to Synthesis, Narrowband Random, Histogram</a:t>
            </a:r>
            <a:endParaRPr lang="en-US" dirty="0" smtClean="0">
              <a:solidFill>
                <a:prstClr val="black"/>
              </a:solidFill>
              <a:cs typeface="Calibri"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x.jpg"/>
          <p:cNvPicPr>
            <a:picLocks noChangeAspect="1"/>
          </p:cNvPicPr>
          <p:nvPr/>
        </p:nvPicPr>
        <p:blipFill>
          <a:blip r:embed="rId2" cstate="print"/>
          <a:stretch>
            <a:fillRect/>
          </a:stretch>
        </p:blipFill>
        <p:spPr>
          <a:xfrm>
            <a:off x="609600" y="1752600"/>
            <a:ext cx="7926917" cy="2667000"/>
          </a:xfrm>
          <a:prstGeom prst="rect">
            <a:avLst/>
          </a:prstGeom>
        </p:spPr>
      </p:pic>
      <p:sp>
        <p:nvSpPr>
          <p:cNvPr id="5" name="Rectangle 4"/>
          <p:cNvSpPr/>
          <p:nvPr/>
        </p:nvSpPr>
        <p:spPr>
          <a:xfrm>
            <a:off x="762000" y="4800600"/>
            <a:ext cx="3276600" cy="1446550"/>
          </a:xfrm>
          <a:prstGeom prst="rect">
            <a:avLst/>
          </a:prstGeom>
        </p:spPr>
        <p:txBody>
          <a:bodyPr wrap="square">
            <a:spAutoFit/>
          </a:bodyPr>
          <a:lstStyle/>
          <a:p>
            <a:r>
              <a:rPr lang="en-US" sz="1400" dirty="0" smtClean="0"/>
              <a:t>Total Cycles =67607 </a:t>
            </a:r>
            <a:r>
              <a:rPr lang="en-US" sz="1600" dirty="0" smtClean="0"/>
              <a:t/>
            </a:r>
            <a:br>
              <a:rPr lang="en-US" sz="1600" dirty="0" smtClean="0"/>
            </a:br>
            <a:endParaRPr lang="en-US" sz="800" dirty="0" smtClean="0"/>
          </a:p>
          <a:p>
            <a:r>
              <a:rPr lang="fr-FR" sz="1600" dirty="0" smtClean="0"/>
              <a:t>Output </a:t>
            </a:r>
            <a:r>
              <a:rPr lang="fr-FR" sz="1600" dirty="0" err="1" smtClean="0"/>
              <a:t>arrays</a:t>
            </a:r>
            <a:r>
              <a:rPr lang="fr-FR" sz="1600" dirty="0" smtClean="0"/>
              <a:t>: </a:t>
            </a:r>
            <a:br>
              <a:rPr lang="fr-FR" sz="1600" dirty="0" smtClean="0"/>
            </a:br>
            <a:endParaRPr lang="fr-FR" sz="1600" dirty="0" smtClean="0"/>
          </a:p>
          <a:p>
            <a:r>
              <a:rPr lang="fr-FR" sz="1600" dirty="0" smtClean="0"/>
              <a:t> </a:t>
            </a:r>
            <a:r>
              <a:rPr lang="fr-FR" sz="1600" dirty="0" err="1" smtClean="0"/>
              <a:t>range_cycles</a:t>
            </a:r>
            <a:r>
              <a:rPr lang="fr-FR" sz="1600" dirty="0" smtClean="0"/>
              <a:t>  (range &amp; cycles)</a:t>
            </a:r>
          </a:p>
          <a:p>
            <a:r>
              <a:rPr lang="fr-FR" sz="1600" dirty="0" smtClean="0"/>
              <a:t>   </a:t>
            </a:r>
            <a:r>
              <a:rPr lang="fr-FR" sz="1600" dirty="0" err="1" smtClean="0"/>
              <a:t>amp_cycles</a:t>
            </a:r>
            <a:r>
              <a:rPr lang="fr-FR" sz="1600" dirty="0" smtClean="0"/>
              <a:t>  (amplitude &amp; cycles)</a:t>
            </a:r>
            <a:endParaRPr lang="en-US" sz="1600" dirty="0"/>
          </a:p>
        </p:txBody>
      </p:sp>
      <p:sp>
        <p:nvSpPr>
          <p:cNvPr id="6" name="Rectangle 5"/>
          <p:cNvSpPr/>
          <p:nvPr/>
        </p:nvSpPr>
        <p:spPr>
          <a:xfrm>
            <a:off x="609600" y="1143000"/>
            <a:ext cx="1648015" cy="353943"/>
          </a:xfrm>
          <a:prstGeom prst="rect">
            <a:avLst/>
          </a:prstGeom>
        </p:spPr>
        <p:txBody>
          <a:bodyPr wrap="none">
            <a:spAutoFit/>
          </a:bodyPr>
          <a:lstStyle/>
          <a:p>
            <a:r>
              <a:rPr lang="en-US" sz="1700" dirty="0" smtClean="0"/>
              <a:t>&gt;&gt; </a:t>
            </a:r>
            <a:r>
              <a:rPr lang="en-US" sz="1700" dirty="0" err="1" smtClean="0"/>
              <a:t>rainflow_bins</a:t>
            </a:r>
            <a:endParaRPr lang="en-US" sz="1700" dirty="0"/>
          </a:p>
        </p:txBody>
      </p:sp>
      <p:sp>
        <p:nvSpPr>
          <p:cNvPr id="7" name="TextBox 6"/>
          <p:cNvSpPr txBox="1"/>
          <p:nvPr/>
        </p:nvSpPr>
        <p:spPr>
          <a:xfrm>
            <a:off x="5334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SDOF Response to Synthesis, Rainflow Analysis</a:t>
            </a:r>
            <a:endParaRPr lang="en-US" dirty="0" smtClean="0">
              <a:solidFill>
                <a:prstClr val="black"/>
              </a:solidFill>
              <a:cs typeface="Calibri" pitchFamily="34" charset="0"/>
            </a:endParaRPr>
          </a:p>
        </p:txBody>
      </p:sp>
      <p:sp>
        <p:nvSpPr>
          <p:cNvPr id="9" name="TextBox 8"/>
          <p:cNvSpPr txBox="1"/>
          <p:nvPr/>
        </p:nvSpPr>
        <p:spPr>
          <a:xfrm>
            <a:off x="5334000" y="4648200"/>
            <a:ext cx="3200400" cy="615553"/>
          </a:xfrm>
          <a:prstGeom prst="rect">
            <a:avLst/>
          </a:prstGeom>
          <a:noFill/>
        </p:spPr>
        <p:txBody>
          <a:bodyPr wrap="square" rtlCol="0">
            <a:spAutoFit/>
          </a:bodyPr>
          <a:lstStyle/>
          <a:p>
            <a:r>
              <a:rPr lang="en-US" dirty="0" smtClean="0"/>
              <a:t> </a:t>
            </a:r>
            <a:r>
              <a:rPr lang="en-US" sz="1500" dirty="0" smtClean="0"/>
              <a:t>Range = (peak-valley) </a:t>
            </a:r>
          </a:p>
          <a:p>
            <a:r>
              <a:rPr lang="en-US" sz="1500" dirty="0" smtClean="0"/>
              <a:t> Amplitude = (peak-valley)/2 </a:t>
            </a:r>
            <a:endParaRPr lang="en-US" sz="15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295400"/>
            <a:ext cx="3845861" cy="369332"/>
          </a:xfrm>
          <a:prstGeom prst="rect">
            <a:avLst/>
          </a:prstGeom>
        </p:spPr>
        <p:txBody>
          <a:bodyPr wrap="none">
            <a:spAutoFit/>
          </a:bodyPr>
          <a:lstStyle/>
          <a:p>
            <a:r>
              <a:rPr lang="en-US" dirty="0" smtClean="0"/>
              <a:t>A damage index D was calculated using</a:t>
            </a:r>
            <a:endParaRPr lang="en-US" dirty="0"/>
          </a:p>
        </p:txBody>
      </p:sp>
      <p:sp>
        <p:nvSpPr>
          <p:cNvPr id="3348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4855" name="Object 7"/>
          <p:cNvGraphicFramePr>
            <a:graphicFrameLocks noChangeAspect="1"/>
          </p:cNvGraphicFramePr>
          <p:nvPr/>
        </p:nvGraphicFramePr>
        <p:xfrm>
          <a:off x="2971800" y="2057400"/>
          <a:ext cx="1239864" cy="762000"/>
        </p:xfrm>
        <a:graphic>
          <a:graphicData uri="http://schemas.openxmlformats.org/presentationml/2006/ole">
            <p:oleObj spid="_x0000_s334855" name="Equation" r:id="rId3" imgW="926698" imgH="533169" progId="Equation.3">
              <p:embed/>
            </p:oleObj>
          </a:graphicData>
        </a:graphic>
      </p:graphicFrame>
      <p:sp>
        <p:nvSpPr>
          <p:cNvPr id="12" name="Rectangle 11"/>
          <p:cNvSpPr/>
          <p:nvPr/>
        </p:nvSpPr>
        <p:spPr>
          <a:xfrm>
            <a:off x="990600" y="3352800"/>
            <a:ext cx="779572" cy="369332"/>
          </a:xfrm>
          <a:prstGeom prst="rect">
            <a:avLst/>
          </a:prstGeom>
        </p:spPr>
        <p:txBody>
          <a:bodyPr wrap="none">
            <a:spAutoFit/>
          </a:bodyPr>
          <a:lstStyle/>
          <a:p>
            <a:r>
              <a:rPr lang="en-US" dirty="0" smtClean="0"/>
              <a:t>where</a:t>
            </a:r>
            <a:endParaRPr lang="en-US" dirty="0"/>
          </a:p>
        </p:txBody>
      </p:sp>
      <p:sp>
        <p:nvSpPr>
          <p:cNvPr id="3348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4859" name="Object 11"/>
          <p:cNvGraphicFramePr>
            <a:graphicFrameLocks noChangeAspect="1"/>
          </p:cNvGraphicFramePr>
          <p:nvPr/>
        </p:nvGraphicFramePr>
        <p:xfrm>
          <a:off x="1752600" y="3962400"/>
          <a:ext cx="381000" cy="519546"/>
        </p:xfrm>
        <a:graphic>
          <a:graphicData uri="http://schemas.openxmlformats.org/presentationml/2006/ole">
            <p:oleObj spid="_x0000_s334859" name="Equation" r:id="rId4" imgW="203024" imgH="317225" progId="Equation.3">
              <p:embed/>
            </p:oleObj>
          </a:graphicData>
        </a:graphic>
      </p:graphicFrame>
      <p:sp>
        <p:nvSpPr>
          <p:cNvPr id="3348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4861" name="Object 13"/>
          <p:cNvGraphicFramePr>
            <a:graphicFrameLocks noChangeAspect="1"/>
          </p:cNvGraphicFramePr>
          <p:nvPr/>
        </p:nvGraphicFramePr>
        <p:xfrm>
          <a:off x="1752600" y="4724400"/>
          <a:ext cx="391160" cy="533400"/>
        </p:xfrm>
        <a:graphic>
          <a:graphicData uri="http://schemas.openxmlformats.org/presentationml/2006/ole">
            <p:oleObj spid="_x0000_s334861" name="Equation" r:id="rId5" imgW="177569" imgH="317087" progId="Equation.3">
              <p:embed/>
            </p:oleObj>
          </a:graphicData>
        </a:graphic>
      </p:graphicFrame>
      <p:sp>
        <p:nvSpPr>
          <p:cNvPr id="20" name="Rectangle 19"/>
          <p:cNvSpPr/>
          <p:nvPr/>
        </p:nvSpPr>
        <p:spPr>
          <a:xfrm>
            <a:off x="1752600" y="5486400"/>
            <a:ext cx="306494" cy="369332"/>
          </a:xfrm>
          <a:prstGeom prst="rect">
            <a:avLst/>
          </a:prstGeom>
        </p:spPr>
        <p:txBody>
          <a:bodyPr wrap="none">
            <a:spAutoFit/>
          </a:bodyPr>
          <a:lstStyle/>
          <a:p>
            <a:r>
              <a:rPr lang="en-US" dirty="0" smtClean="0"/>
              <a:t>b</a:t>
            </a:r>
            <a:endParaRPr lang="en-US" dirty="0"/>
          </a:p>
        </p:txBody>
      </p:sp>
      <p:sp>
        <p:nvSpPr>
          <p:cNvPr id="21" name="TextBox 20"/>
          <p:cNvSpPr txBox="1"/>
          <p:nvPr/>
        </p:nvSpPr>
        <p:spPr>
          <a:xfrm>
            <a:off x="2438400" y="4114800"/>
            <a:ext cx="5181600" cy="353943"/>
          </a:xfrm>
          <a:prstGeom prst="rect">
            <a:avLst/>
          </a:prstGeom>
          <a:noFill/>
        </p:spPr>
        <p:txBody>
          <a:bodyPr wrap="square" rtlCol="0">
            <a:spAutoFit/>
          </a:bodyPr>
          <a:lstStyle/>
          <a:p>
            <a:r>
              <a:rPr lang="en-US" sz="1700" dirty="0" smtClean="0"/>
              <a:t>is the</a:t>
            </a:r>
            <a:r>
              <a:rPr lang="en-US" sz="1700" i="1" dirty="0" smtClean="0"/>
              <a:t> response </a:t>
            </a:r>
            <a:r>
              <a:rPr lang="en-US" sz="1700" dirty="0" smtClean="0"/>
              <a:t>amplitude from the rainflow analysis</a:t>
            </a:r>
            <a:endParaRPr lang="en-US" sz="1700" dirty="0"/>
          </a:p>
        </p:txBody>
      </p:sp>
      <p:sp>
        <p:nvSpPr>
          <p:cNvPr id="22" name="TextBox 21"/>
          <p:cNvSpPr txBox="1"/>
          <p:nvPr/>
        </p:nvSpPr>
        <p:spPr>
          <a:xfrm>
            <a:off x="2438400" y="4876800"/>
            <a:ext cx="5181600" cy="353943"/>
          </a:xfrm>
          <a:prstGeom prst="rect">
            <a:avLst/>
          </a:prstGeom>
          <a:noFill/>
        </p:spPr>
        <p:txBody>
          <a:bodyPr wrap="square" rtlCol="0">
            <a:spAutoFit/>
          </a:bodyPr>
          <a:lstStyle/>
          <a:p>
            <a:r>
              <a:rPr lang="en-US" sz="1700" dirty="0" smtClean="0"/>
              <a:t>is the corresponding number of cycles</a:t>
            </a:r>
          </a:p>
        </p:txBody>
      </p:sp>
      <p:sp>
        <p:nvSpPr>
          <p:cNvPr id="23" name="TextBox 22"/>
          <p:cNvSpPr txBox="1"/>
          <p:nvPr/>
        </p:nvSpPr>
        <p:spPr>
          <a:xfrm>
            <a:off x="2438400" y="5486400"/>
            <a:ext cx="3962400" cy="353943"/>
          </a:xfrm>
          <a:prstGeom prst="rect">
            <a:avLst/>
          </a:prstGeom>
          <a:noFill/>
        </p:spPr>
        <p:txBody>
          <a:bodyPr wrap="square" rtlCol="0">
            <a:spAutoFit/>
          </a:bodyPr>
          <a:lstStyle/>
          <a:p>
            <a:r>
              <a:rPr lang="en-US" sz="1700" dirty="0" smtClean="0"/>
              <a:t>is the fatigue exponent</a:t>
            </a:r>
            <a:endParaRPr lang="en-US" sz="1700" dirty="0"/>
          </a:p>
        </p:txBody>
      </p:sp>
      <p:sp>
        <p:nvSpPr>
          <p:cNvPr id="24" name="TextBox 23"/>
          <p:cNvSpPr txBox="1"/>
          <p:nvPr/>
        </p:nvSpPr>
        <p:spPr>
          <a:xfrm>
            <a:off x="5334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Damage Index for Relative Comparisons between Environments</a:t>
            </a:r>
            <a:endParaRPr lang="en-US" dirty="0" smtClean="0">
              <a:solidFill>
                <a:prstClr val="black"/>
              </a:solidFill>
              <a:cs typeface="Calibri"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6400800" cy="4016484"/>
          </a:xfrm>
          <a:prstGeom prst="rect">
            <a:avLst/>
          </a:prstGeom>
        </p:spPr>
        <p:txBody>
          <a:bodyPr wrap="square">
            <a:spAutoFit/>
          </a:bodyPr>
          <a:lstStyle/>
          <a:p>
            <a:r>
              <a:rPr lang="en-US" sz="1700" dirty="0" smtClean="0"/>
              <a:t>&gt;&gt; </a:t>
            </a:r>
            <a:r>
              <a:rPr lang="en-US" sz="1700" dirty="0" err="1" smtClean="0"/>
              <a:t>fatigue_damage_sum</a:t>
            </a:r>
            <a:endParaRPr lang="en-US" sz="1700" dirty="0" smtClean="0"/>
          </a:p>
          <a:p>
            <a:r>
              <a:rPr lang="en-US" sz="1700" dirty="0" smtClean="0"/>
              <a:t> </a:t>
            </a:r>
          </a:p>
          <a:p>
            <a:r>
              <a:rPr lang="en-US" sz="1700" dirty="0" smtClean="0"/>
              <a:t> </a:t>
            </a:r>
            <a:r>
              <a:rPr lang="en-US" sz="1700" dirty="0" err="1" smtClean="0"/>
              <a:t>fatigue_damage_sum.m</a:t>
            </a:r>
            <a:r>
              <a:rPr lang="en-US" sz="1700" dirty="0" smtClean="0"/>
              <a:t>  ver 1.0  by Tom Irvine</a:t>
            </a:r>
          </a:p>
          <a:p>
            <a:r>
              <a:rPr lang="en-US" sz="1700" dirty="0" smtClean="0"/>
              <a:t> </a:t>
            </a:r>
          </a:p>
          <a:p>
            <a:r>
              <a:rPr lang="en-US" sz="1700" dirty="0" smtClean="0"/>
              <a:t> This script calculates a relative damage index </a:t>
            </a:r>
          </a:p>
          <a:p>
            <a:r>
              <a:rPr lang="en-US" sz="1700" dirty="0" smtClean="0"/>
              <a:t> for a rainflow output. </a:t>
            </a:r>
          </a:p>
          <a:p>
            <a:r>
              <a:rPr lang="en-US" sz="1700" dirty="0" smtClean="0"/>
              <a:t> </a:t>
            </a:r>
          </a:p>
          <a:p>
            <a:r>
              <a:rPr lang="en-US" sz="1700" dirty="0" smtClean="0"/>
              <a:t> The input array must have two columns: </a:t>
            </a:r>
          </a:p>
          <a:p>
            <a:r>
              <a:rPr lang="en-US" sz="1700" dirty="0" smtClean="0"/>
              <a:t>  amplitude &amp; cycles </a:t>
            </a:r>
          </a:p>
          <a:p>
            <a:r>
              <a:rPr lang="en-US" sz="1700" dirty="0" smtClean="0"/>
              <a:t> </a:t>
            </a:r>
          </a:p>
          <a:p>
            <a:r>
              <a:rPr lang="en-US" sz="1700" dirty="0" smtClean="0"/>
              <a:t> Enter the array name:  </a:t>
            </a:r>
            <a:r>
              <a:rPr lang="en-US" sz="1700" dirty="0" err="1" smtClean="0"/>
              <a:t>amp_cycles</a:t>
            </a:r>
            <a:endParaRPr lang="en-US" sz="1700" dirty="0" smtClean="0"/>
          </a:p>
          <a:p>
            <a:r>
              <a:rPr lang="en-US" sz="1700" dirty="0" smtClean="0"/>
              <a:t> </a:t>
            </a:r>
          </a:p>
          <a:p>
            <a:r>
              <a:rPr lang="en-US" sz="1700" dirty="0" smtClean="0"/>
              <a:t> Enter the fatigue exponent: 6.4</a:t>
            </a:r>
          </a:p>
          <a:p>
            <a:r>
              <a:rPr lang="en-US" sz="1700" dirty="0" smtClean="0"/>
              <a:t> </a:t>
            </a:r>
          </a:p>
          <a:p>
            <a:r>
              <a:rPr lang="en-US" sz="1700" dirty="0" smtClean="0"/>
              <a:t> relative damage index =  4.98e+13 </a:t>
            </a:r>
            <a:endParaRPr lang="en-US" sz="1700" dirty="0"/>
          </a:p>
        </p:txBody>
      </p:sp>
      <p:sp>
        <p:nvSpPr>
          <p:cNvPr id="3" name="TextBox 2"/>
          <p:cNvSpPr txBox="1"/>
          <p:nvPr/>
        </p:nvSpPr>
        <p:spPr>
          <a:xfrm>
            <a:off x="6096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Damage Index for SDOF (fn=300 Hz, Q=10) Response to PSD</a:t>
            </a:r>
            <a:endParaRPr lang="en-US" dirty="0" smtClean="0">
              <a:solidFill>
                <a:prstClr val="black"/>
              </a:solidFill>
              <a:cs typeface="Calibri"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Equivalent Sine Level</a:t>
            </a:r>
            <a:endParaRPr lang="en-US" dirty="0" smtClean="0">
              <a:solidFill>
                <a:prstClr val="black"/>
              </a:solidFill>
              <a:cs typeface="Calibri" pitchFamily="34" charset="0"/>
            </a:endParaRPr>
          </a:p>
        </p:txBody>
      </p:sp>
      <p:sp>
        <p:nvSpPr>
          <p:cNvPr id="4" name="TextBox 3"/>
          <p:cNvSpPr txBox="1"/>
          <p:nvPr/>
        </p:nvSpPr>
        <p:spPr>
          <a:xfrm>
            <a:off x="3581400" y="838200"/>
            <a:ext cx="4648200" cy="1938992"/>
          </a:xfrm>
          <a:prstGeom prst="rect">
            <a:avLst/>
          </a:prstGeom>
          <a:noFill/>
        </p:spPr>
        <p:txBody>
          <a:bodyPr wrap="square" rtlCol="0">
            <a:spAutoFit/>
          </a:bodyPr>
          <a:lstStyle/>
          <a:p>
            <a:r>
              <a:rPr lang="en-US" sz="1700" dirty="0" smtClean="0"/>
              <a:t>What is equivalent Sine Input Level at 300 Hz for 60 second duration?</a:t>
            </a:r>
          </a:p>
          <a:p>
            <a:endParaRPr lang="en-US" sz="1700" dirty="0" smtClean="0"/>
          </a:p>
          <a:p>
            <a:pPr>
              <a:lnSpc>
                <a:spcPct val="150000"/>
              </a:lnSpc>
            </a:pPr>
            <a:r>
              <a:rPr lang="en-US" sz="1700" dirty="0" smtClean="0"/>
              <a:t>Again, SDOF Response fn=300 Hz, Q=10</a:t>
            </a:r>
          </a:p>
          <a:p>
            <a:pPr>
              <a:lnSpc>
                <a:spcPct val="150000"/>
              </a:lnSpc>
            </a:pPr>
            <a:r>
              <a:rPr lang="en-US" sz="1700" dirty="0" smtClean="0"/>
              <a:t>Assume fatigue exponent of 6.4 </a:t>
            </a:r>
          </a:p>
          <a:p>
            <a:endParaRPr lang="en-US" dirty="0"/>
          </a:p>
        </p:txBody>
      </p:sp>
      <p:pic>
        <p:nvPicPr>
          <p:cNvPr id="5" name="Picture 4" descr="ppp.jpg"/>
          <p:cNvPicPr>
            <a:picLocks noChangeAspect="1"/>
          </p:cNvPicPr>
          <p:nvPr/>
        </p:nvPicPr>
        <p:blipFill>
          <a:blip r:embed="rId3" cstate="print"/>
          <a:stretch>
            <a:fillRect/>
          </a:stretch>
        </p:blipFill>
        <p:spPr>
          <a:xfrm>
            <a:off x="381000" y="990600"/>
            <a:ext cx="2905125" cy="2181225"/>
          </a:xfrm>
          <a:prstGeom prst="rect">
            <a:avLst/>
          </a:prstGeom>
        </p:spPr>
      </p:pic>
      <p:sp>
        <p:nvSpPr>
          <p:cNvPr id="8" name="TextBox 7"/>
          <p:cNvSpPr txBox="1"/>
          <p:nvPr/>
        </p:nvSpPr>
        <p:spPr>
          <a:xfrm>
            <a:off x="762000" y="3352800"/>
            <a:ext cx="6705600" cy="353943"/>
          </a:xfrm>
          <a:prstGeom prst="rect">
            <a:avLst/>
          </a:prstGeom>
          <a:noFill/>
        </p:spPr>
        <p:txBody>
          <a:bodyPr wrap="square" rtlCol="0">
            <a:spAutoFit/>
          </a:bodyPr>
          <a:lstStyle/>
          <a:p>
            <a:r>
              <a:rPr lang="en-US" sz="1700" dirty="0" smtClean="0"/>
              <a:t>Modified Relative Damage Index for Steady-state Sine Response</a:t>
            </a:r>
            <a:endParaRPr lang="en-US" sz="1700" dirty="0"/>
          </a:p>
        </p:txBody>
      </p:sp>
      <p:sp>
        <p:nvSpPr>
          <p:cNvPr id="336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nvGraphicFramePr>
        <p:xfrm>
          <a:off x="1295400" y="4648200"/>
          <a:ext cx="3048000" cy="1371600"/>
        </p:xfrm>
        <a:graphic>
          <a:graphicData uri="http://schemas.openxmlformats.org/drawingml/2006/table">
            <a:tbl>
              <a:tblPr/>
              <a:tblGrid>
                <a:gridCol w="734074"/>
                <a:gridCol w="2313926"/>
              </a:tblGrid>
              <a:tr h="274320">
                <a:tc>
                  <a:txBody>
                    <a:bodyPr/>
                    <a:lstStyle/>
                    <a:p>
                      <a:pPr marL="0" marR="0" algn="ctr">
                        <a:lnSpc>
                          <a:spcPct val="115000"/>
                        </a:lnSpc>
                        <a:spcBef>
                          <a:spcPts val="0"/>
                        </a:spcBef>
                        <a:spcAft>
                          <a:spcPts val="0"/>
                        </a:spcAft>
                      </a:pPr>
                      <a:r>
                        <a:rPr lang="en-US" sz="1400" dirty="0">
                          <a:latin typeface="Times New Roman" pitchFamily="18" charset="0"/>
                          <a:ea typeface="Calibri"/>
                          <a:cs typeface="Times New Roman" pitchFamily="18"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mn-lt"/>
                          <a:ea typeface="Calibri"/>
                          <a:cs typeface="Times New Roman" pitchFamily="18" charset="0"/>
                        </a:rPr>
                        <a:t>Excitation Frequency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latin typeface="+mn-lt"/>
                          <a:ea typeface="Calibri"/>
                          <a:cs typeface="Times New Roman" pitchFamily="18" charset="0"/>
                        </a:rPr>
                        <a:t>Duration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Y</a:t>
                      </a:r>
                      <a:endParaRPr lang="en-US"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latin typeface="+mn-lt"/>
                          <a:ea typeface="Calibri"/>
                          <a:cs typeface="Times New Roman" pitchFamily="18" charset="0"/>
                        </a:rPr>
                        <a:t>Base Input Acceleration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latin typeface="+mn-lt"/>
                          <a:ea typeface="Calibri"/>
                          <a:cs typeface="Times New Roman" pitchFamily="18" charset="0"/>
                        </a:rPr>
                        <a:t>Amplification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1400" dirty="0">
                          <a:latin typeface="Times New Roman" pitchFamily="18" charset="0"/>
                          <a:ea typeface="Calibri"/>
                          <a:cs typeface="Times New Roman"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mn-lt"/>
                          <a:ea typeface="Calibri"/>
                          <a:cs typeface="Times New Roman" pitchFamily="18" charset="0"/>
                        </a:rPr>
                        <a:t>Fatigue Index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5486400" y="3962400"/>
            <a:ext cx="2438400" cy="353943"/>
          </a:xfrm>
          <a:prstGeom prst="rect">
            <a:avLst/>
          </a:prstGeom>
          <a:noFill/>
        </p:spPr>
        <p:txBody>
          <a:bodyPr wrap="square" rtlCol="0">
            <a:spAutoFit/>
          </a:bodyPr>
          <a:lstStyle/>
          <a:p>
            <a:r>
              <a:rPr lang="en-US" sz="1700" dirty="0" smtClean="0"/>
              <a:t>is the response</a:t>
            </a:r>
            <a:endParaRPr lang="en-US" sz="1700" dirty="0"/>
          </a:p>
        </p:txBody>
      </p:sp>
      <p:sp>
        <p:nvSpPr>
          <p:cNvPr id="3369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6906" name="Object 10"/>
          <p:cNvGraphicFramePr>
            <a:graphicFrameLocks noChangeAspect="1"/>
          </p:cNvGraphicFramePr>
          <p:nvPr/>
        </p:nvGraphicFramePr>
        <p:xfrm>
          <a:off x="1600200" y="3886200"/>
          <a:ext cx="1447800" cy="416490"/>
        </p:xfrm>
        <a:graphic>
          <a:graphicData uri="http://schemas.openxmlformats.org/presentationml/2006/ole">
            <p:oleObj spid="_x0000_s336906" name="Equation" r:id="rId4" imgW="914400" imgH="266400" progId="Equation.3">
              <p:embed/>
            </p:oleObj>
          </a:graphicData>
        </a:graphic>
      </p:graphicFrame>
      <p:graphicFrame>
        <p:nvGraphicFramePr>
          <p:cNvPr id="336907" name="Object 11"/>
          <p:cNvGraphicFramePr>
            <a:graphicFrameLocks noChangeAspect="1"/>
          </p:cNvGraphicFramePr>
          <p:nvPr/>
        </p:nvGraphicFramePr>
        <p:xfrm>
          <a:off x="4724400" y="3962400"/>
          <a:ext cx="609600" cy="323850"/>
        </p:xfrm>
        <a:graphic>
          <a:graphicData uri="http://schemas.openxmlformats.org/presentationml/2006/ole">
            <p:oleObj spid="_x0000_s336907" name="Equation" r:id="rId5" imgW="406080" imgH="21564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Equivalent Sine Level (cont)</a:t>
            </a:r>
            <a:endParaRPr lang="en-US" dirty="0" smtClean="0">
              <a:solidFill>
                <a:prstClr val="black"/>
              </a:solidFill>
              <a:cs typeface="Calibri" pitchFamily="34" charset="0"/>
            </a:endParaRPr>
          </a:p>
        </p:txBody>
      </p:sp>
      <p:graphicFrame>
        <p:nvGraphicFramePr>
          <p:cNvPr id="6" name="Table 5"/>
          <p:cNvGraphicFramePr>
            <a:graphicFrameLocks noGrp="1"/>
          </p:cNvGraphicFramePr>
          <p:nvPr/>
        </p:nvGraphicFramePr>
        <p:xfrm>
          <a:off x="4038600" y="1447800"/>
          <a:ext cx="3048000" cy="1449705"/>
        </p:xfrm>
        <a:graphic>
          <a:graphicData uri="http://schemas.openxmlformats.org/drawingml/2006/table">
            <a:tbl>
              <a:tblPr/>
              <a:tblGrid>
                <a:gridCol w="736600"/>
                <a:gridCol w="2311400"/>
              </a:tblGrid>
              <a:tr h="274320">
                <a:tc>
                  <a:txBody>
                    <a:bodyPr/>
                    <a:lstStyle/>
                    <a:p>
                      <a:pPr marL="0" marR="0" algn="ctr">
                        <a:lnSpc>
                          <a:spcPct val="115000"/>
                        </a:lnSpc>
                        <a:spcBef>
                          <a:spcPts val="0"/>
                        </a:spcBef>
                        <a:spcAft>
                          <a:spcPts val="1000"/>
                        </a:spcAft>
                      </a:pPr>
                      <a:r>
                        <a:rPr lang="en-US" sz="1600" dirty="0">
                          <a:latin typeface="Times New Roman" pitchFamily="18" charset="0"/>
                          <a:ea typeface="Calibri"/>
                          <a:cs typeface="Times New Roman" pitchFamily="18" charset="0"/>
                        </a:rPr>
                        <a:t>f</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mn-lt"/>
                          <a:ea typeface="Calibri"/>
                          <a:cs typeface="Times New Roman" pitchFamily="18" charset="0"/>
                        </a:rPr>
                        <a:t>300 Hz</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1000"/>
                        </a:spcAft>
                      </a:pPr>
                      <a:r>
                        <a:rPr lang="en-US" sz="1600" dirty="0">
                          <a:latin typeface="Times New Roman" pitchFamily="18" charset="0"/>
                          <a:ea typeface="Calibri"/>
                          <a:cs typeface="Times New Roman" pitchFamily="18" charset="0"/>
                        </a:rPr>
                        <a:t>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mn-lt"/>
                          <a:ea typeface="Calibri"/>
                          <a:cs typeface="Times New Roman" pitchFamily="18" charset="0"/>
                        </a:rPr>
                        <a:t>60 sec</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1000"/>
                        </a:spcAft>
                      </a:pPr>
                      <a:r>
                        <a:rPr lang="en-US" sz="1600">
                          <a:latin typeface="Times New Roman" pitchFamily="18" charset="0"/>
                          <a:ea typeface="Calibri"/>
                          <a:cs typeface="Times New Roman" pitchFamily="18" charset="0"/>
                        </a:rPr>
                        <a:t>Q</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mn-lt"/>
                          <a:ea typeface="Calibri"/>
                          <a:cs typeface="Times New Roman" pitchFamily="18" charset="0"/>
                        </a:rPr>
                        <a:t>10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1000"/>
                        </a:spcAft>
                      </a:pPr>
                      <a:r>
                        <a:rPr lang="en-US" sz="1600">
                          <a:latin typeface="Times New Roman" pitchFamily="18" charset="0"/>
                          <a:ea typeface="Calibri"/>
                          <a:cs typeface="Times New Roman" pitchFamily="18" charset="0"/>
                        </a:rPr>
                        <a:t>b</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mn-lt"/>
                          <a:ea typeface="Calibri"/>
                          <a:cs typeface="Times New Roman" pitchFamily="18" charset="0"/>
                        </a:rPr>
                        <a:t>6.4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1000"/>
                        </a:spcAft>
                      </a:pPr>
                      <a:r>
                        <a:rPr lang="en-US" sz="1600" dirty="0">
                          <a:latin typeface="Times New Roman" pitchFamily="18" charset="0"/>
                          <a:ea typeface="Calibri"/>
                          <a:cs typeface="Times New Roman" pitchFamily="18" charset="0"/>
                        </a:rPr>
                        <a:t>D</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mn-lt"/>
                          <a:ea typeface="Calibri"/>
                          <a:cs typeface="Times New Roman" pitchFamily="18" charset="0"/>
                        </a:rPr>
                        <a:t>4.98e+13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914400" y="3124200"/>
            <a:ext cx="48006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Y</a:t>
            </a:r>
            <a:r>
              <a:rPr lang="en-US" dirty="0" smtClean="0"/>
              <a:t>=3 G   (Sine Base Input at 300 Hz)</a:t>
            </a:r>
          </a:p>
          <a:p>
            <a:endParaRPr lang="en-US" sz="1600" dirty="0" smtClean="0"/>
          </a:p>
          <a:p>
            <a:r>
              <a:rPr lang="en-US" dirty="0" smtClean="0">
                <a:latin typeface="Times New Roman" pitchFamily="18" charset="0"/>
                <a:cs typeface="Times New Roman" pitchFamily="18" charset="0"/>
              </a:rPr>
              <a:t>(QY) =</a:t>
            </a:r>
            <a:r>
              <a:rPr lang="en-US" dirty="0" smtClean="0"/>
              <a:t>30 G   (Sine Response)</a:t>
            </a:r>
            <a:endParaRPr lang="en-US" dirty="0"/>
          </a:p>
        </p:txBody>
      </p:sp>
      <p:graphicFrame>
        <p:nvGraphicFramePr>
          <p:cNvPr id="340997" name="Object 5"/>
          <p:cNvGraphicFramePr>
            <a:graphicFrameLocks noChangeAspect="1"/>
          </p:cNvGraphicFramePr>
          <p:nvPr/>
        </p:nvGraphicFramePr>
        <p:xfrm>
          <a:off x="1371600" y="1905000"/>
          <a:ext cx="1542143" cy="762000"/>
        </p:xfrm>
        <a:graphic>
          <a:graphicData uri="http://schemas.openxmlformats.org/presentationml/2006/ole">
            <p:oleObj spid="_x0000_s340997" name="Equation" r:id="rId3" imgW="1054080" imgH="533160" progId="Equation.3">
              <p:embed/>
            </p:oleObj>
          </a:graphicData>
        </a:graphic>
      </p:graphicFrame>
      <p:graphicFrame>
        <p:nvGraphicFramePr>
          <p:cNvPr id="340998" name="Object 6"/>
          <p:cNvGraphicFramePr>
            <a:graphicFrameLocks noChangeAspect="1"/>
          </p:cNvGraphicFramePr>
          <p:nvPr/>
        </p:nvGraphicFramePr>
        <p:xfrm>
          <a:off x="1219200" y="1066800"/>
          <a:ext cx="1600200" cy="460332"/>
        </p:xfrm>
        <a:graphic>
          <a:graphicData uri="http://schemas.openxmlformats.org/presentationml/2006/ole">
            <p:oleObj spid="_x0000_s340998" name="Equation" r:id="rId4" imgW="914400" imgH="266400" progId="Equation.3">
              <p:embed/>
            </p:oleObj>
          </a:graphicData>
        </a:graphic>
      </p:graphicFrame>
      <p:sp>
        <p:nvSpPr>
          <p:cNvPr id="13" name="Rectangle 12"/>
          <p:cNvSpPr/>
          <p:nvPr/>
        </p:nvSpPr>
        <p:spPr>
          <a:xfrm>
            <a:off x="762000" y="4343400"/>
            <a:ext cx="7772400" cy="369332"/>
          </a:xfrm>
          <a:prstGeom prst="rect">
            <a:avLst/>
          </a:prstGeom>
        </p:spPr>
        <p:txBody>
          <a:bodyPr wrap="square">
            <a:spAutoFit/>
          </a:bodyPr>
          <a:lstStyle/>
          <a:p>
            <a:r>
              <a:rPr lang="en-US" dirty="0" smtClean="0"/>
              <a:t>Random Response overall  = 14.50 GRMS  =   14.5 G  (1-sigma)   for zero mean)</a:t>
            </a:r>
            <a:endParaRPr lang="en-US" dirty="0"/>
          </a:p>
        </p:txBody>
      </p:sp>
      <p:sp>
        <p:nvSpPr>
          <p:cNvPr id="14" name="TextBox 13"/>
          <p:cNvSpPr txBox="1"/>
          <p:nvPr/>
        </p:nvSpPr>
        <p:spPr>
          <a:xfrm>
            <a:off x="838200" y="5029200"/>
            <a:ext cx="7315200" cy="369332"/>
          </a:xfrm>
          <a:prstGeom prst="rect">
            <a:avLst/>
          </a:prstGeom>
          <a:noFill/>
        </p:spPr>
        <p:txBody>
          <a:bodyPr wrap="square" rtlCol="0">
            <a:spAutoFit/>
          </a:bodyPr>
          <a:lstStyle/>
          <a:p>
            <a:r>
              <a:rPr lang="en-US" dirty="0" smtClean="0"/>
              <a:t>Equivalent Sine Response Amplitude  </a:t>
            </a:r>
            <a:r>
              <a:rPr lang="en-US" dirty="0" smtClean="0">
                <a:sym typeface="Symbol"/>
              </a:rPr>
              <a:t>   2-sigma Random Response </a:t>
            </a:r>
            <a:endParaRPr lang="en-US" dirty="0"/>
          </a:p>
        </p:txBody>
      </p:sp>
      <p:sp>
        <p:nvSpPr>
          <p:cNvPr id="16" name="TextBox 15"/>
          <p:cNvSpPr txBox="1"/>
          <p:nvPr/>
        </p:nvSpPr>
        <p:spPr>
          <a:xfrm>
            <a:off x="1524000" y="5715000"/>
            <a:ext cx="5029200" cy="615553"/>
          </a:xfrm>
          <a:prstGeom prst="rect">
            <a:avLst/>
          </a:prstGeom>
          <a:noFill/>
        </p:spPr>
        <p:txBody>
          <a:bodyPr wrap="square" rtlCol="0">
            <a:spAutoFit/>
          </a:bodyPr>
          <a:lstStyle/>
          <a:p>
            <a:r>
              <a:rPr lang="en-US" sz="1700" i="1" dirty="0" smtClean="0"/>
              <a:t>Repeat analysis for other Q and b values as needed</a:t>
            </a:r>
            <a:r>
              <a:rPr lang="en-US" sz="1700" dirty="0" smtClean="0"/>
              <a:t>. </a:t>
            </a:r>
            <a:r>
              <a:rPr lang="en-US" sz="1700" i="1" dirty="0" smtClean="0"/>
              <a:t>Run additional PSD synthesis cases for statistical rigor.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cstate="print"/>
          <a:srcRect/>
          <a:stretch>
            <a:fillRect/>
          </a:stretch>
        </p:blipFill>
        <p:spPr bwMode="auto">
          <a:xfrm>
            <a:off x="381000" y="1447800"/>
            <a:ext cx="3911600" cy="2933700"/>
          </a:xfrm>
          <a:prstGeom prst="rect">
            <a:avLst/>
          </a:prstGeom>
          <a:noFill/>
          <a:ln w="9525">
            <a:noFill/>
            <a:miter lim="800000"/>
            <a:headEnd/>
            <a:tailEnd/>
          </a:ln>
        </p:spPr>
      </p:pic>
      <p:sp>
        <p:nvSpPr>
          <p:cNvPr id="3" name="TextBox 2"/>
          <p:cNvSpPr txBox="1"/>
          <p:nvPr/>
        </p:nvSpPr>
        <p:spPr>
          <a:xfrm>
            <a:off x="6858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Histogram Comparison, Base Inputs</a:t>
            </a:r>
            <a:endParaRPr lang="en-US" dirty="0" smtClean="0">
              <a:solidFill>
                <a:prstClr val="black"/>
              </a:solidFill>
              <a:cs typeface="Calibri" pitchFamily="34" charset="0"/>
            </a:endParaRPr>
          </a:p>
        </p:txBody>
      </p:sp>
      <p:pic>
        <p:nvPicPr>
          <p:cNvPr id="344067" name="Picture 3"/>
          <p:cNvPicPr>
            <a:picLocks noChangeAspect="1" noChangeArrowheads="1"/>
          </p:cNvPicPr>
          <p:nvPr/>
        </p:nvPicPr>
        <p:blipFill>
          <a:blip r:embed="rId3" cstate="print"/>
          <a:srcRect/>
          <a:stretch>
            <a:fillRect/>
          </a:stretch>
        </p:blipFill>
        <p:spPr bwMode="auto">
          <a:xfrm>
            <a:off x="4572000" y="1447800"/>
            <a:ext cx="3886200" cy="2914650"/>
          </a:xfrm>
          <a:prstGeom prst="rect">
            <a:avLst/>
          </a:prstGeom>
          <a:noFill/>
          <a:ln w="9525">
            <a:noFill/>
            <a:miter lim="800000"/>
            <a:headEnd/>
            <a:tailEnd/>
          </a:ln>
        </p:spPr>
      </p:pic>
      <p:sp>
        <p:nvSpPr>
          <p:cNvPr id="7" name="TextBox 6"/>
          <p:cNvSpPr txBox="1"/>
          <p:nvPr/>
        </p:nvSpPr>
        <p:spPr>
          <a:xfrm>
            <a:off x="685800" y="4724400"/>
            <a:ext cx="3200400" cy="369332"/>
          </a:xfrm>
          <a:prstGeom prst="rect">
            <a:avLst/>
          </a:prstGeom>
          <a:noFill/>
        </p:spPr>
        <p:txBody>
          <a:bodyPr wrap="square" rtlCol="0">
            <a:spAutoFit/>
          </a:bodyPr>
          <a:lstStyle/>
          <a:p>
            <a:r>
              <a:rPr lang="en-US" dirty="0" smtClean="0"/>
              <a:t>Random, Normal Distribution</a:t>
            </a:r>
            <a:endParaRPr lang="en-US" dirty="0"/>
          </a:p>
        </p:txBody>
      </p:sp>
      <p:sp>
        <p:nvSpPr>
          <p:cNvPr id="8" name="TextBox 7"/>
          <p:cNvSpPr txBox="1"/>
          <p:nvPr/>
        </p:nvSpPr>
        <p:spPr>
          <a:xfrm>
            <a:off x="5486400" y="4724400"/>
            <a:ext cx="2286000" cy="369332"/>
          </a:xfrm>
          <a:prstGeom prst="rect">
            <a:avLst/>
          </a:prstGeom>
          <a:noFill/>
        </p:spPr>
        <p:txBody>
          <a:bodyPr wrap="square" rtlCol="0">
            <a:spAutoFit/>
          </a:bodyPr>
          <a:lstStyle/>
          <a:p>
            <a:r>
              <a:rPr lang="en-US" dirty="0" smtClean="0"/>
              <a:t>Sine, Bathtub Curve</a:t>
            </a:r>
            <a:endParaRPr lang="en-US" dirty="0"/>
          </a:p>
        </p:txBody>
      </p:sp>
      <p:sp>
        <p:nvSpPr>
          <p:cNvPr id="9" name="TextBox 8"/>
          <p:cNvSpPr txBox="1"/>
          <p:nvPr/>
        </p:nvSpPr>
        <p:spPr>
          <a:xfrm>
            <a:off x="990600" y="5410200"/>
            <a:ext cx="6477000" cy="1000274"/>
          </a:xfrm>
          <a:prstGeom prst="rect">
            <a:avLst/>
          </a:prstGeom>
          <a:noFill/>
        </p:spPr>
        <p:txBody>
          <a:bodyPr wrap="square" rtlCol="0">
            <a:spAutoFit/>
          </a:bodyPr>
          <a:lstStyle/>
          <a:p>
            <a:r>
              <a:rPr lang="en-US" sz="1700" i="1" dirty="0" smtClean="0"/>
              <a:t>Even though histograms differ, we can still do equivalent damage calculation for engineering purposes.    </a:t>
            </a:r>
          </a:p>
          <a:p>
            <a:endParaRPr lang="en-US" sz="800" i="1" dirty="0" smtClean="0"/>
          </a:p>
          <a:p>
            <a:r>
              <a:rPr lang="en-US" sz="1700" i="1" dirty="0" smtClean="0"/>
              <a:t>This is Engineering not Physics!</a:t>
            </a:r>
            <a:endParaRPr lang="en-US" sz="17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8</a:t>
            </a:fld>
            <a:endParaRPr lang="en-US"/>
          </a:p>
        </p:txBody>
      </p:sp>
      <p:sp>
        <p:nvSpPr>
          <p:cNvPr id="3" name="TextBox 2"/>
          <p:cNvSpPr txBox="1"/>
          <p:nvPr/>
        </p:nvSpPr>
        <p:spPr>
          <a:xfrm>
            <a:off x="838200" y="457200"/>
            <a:ext cx="2971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Sample Time History</a:t>
            </a:r>
            <a:endParaRPr lang="en-US" sz="2000" b="1" dirty="0" smtClean="0">
              <a:solidFill>
                <a:srgbClr val="336699"/>
              </a:solidFill>
              <a:latin typeface="Times New Roman" pitchFamily="18" charset="0"/>
              <a:cs typeface="Arial" pitchFamily="34" charset="0"/>
            </a:endParaRPr>
          </a:p>
        </p:txBody>
      </p:sp>
      <p:pic>
        <p:nvPicPr>
          <p:cNvPr id="5" name="Picture 4"/>
          <p:cNvPicPr/>
          <p:nvPr/>
        </p:nvPicPr>
        <p:blipFill>
          <a:blip r:embed="rId2" cstate="print"/>
          <a:srcRect/>
          <a:stretch>
            <a:fillRect/>
          </a:stretch>
        </p:blipFill>
        <p:spPr bwMode="auto">
          <a:xfrm>
            <a:off x="1143000" y="1295400"/>
            <a:ext cx="6473737" cy="47244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a:t>
            </a:r>
            <a:endParaRPr lang="en-US" dirty="0" smtClean="0">
              <a:solidFill>
                <a:prstClr val="black"/>
              </a:solidFill>
              <a:cs typeface="Calibri" pitchFamily="34" charset="0"/>
            </a:endParaRPr>
          </a:p>
        </p:txBody>
      </p:sp>
      <p:pic>
        <p:nvPicPr>
          <p:cNvPr id="5" name="Picture 4" descr="ppp.jpg"/>
          <p:cNvPicPr>
            <a:picLocks noChangeAspect="1"/>
          </p:cNvPicPr>
          <p:nvPr/>
        </p:nvPicPr>
        <p:blipFill>
          <a:blip r:embed="rId3" cstate="print"/>
          <a:stretch>
            <a:fillRect/>
          </a:stretch>
        </p:blipFill>
        <p:spPr>
          <a:xfrm>
            <a:off x="381000" y="990600"/>
            <a:ext cx="2905125" cy="2181225"/>
          </a:xfrm>
          <a:prstGeom prst="rect">
            <a:avLst/>
          </a:prstGeom>
        </p:spPr>
      </p:pic>
      <p:sp>
        <p:nvSpPr>
          <p:cNvPr id="6" name="TextBox 5"/>
          <p:cNvSpPr txBox="1"/>
          <p:nvPr/>
        </p:nvSpPr>
        <p:spPr>
          <a:xfrm>
            <a:off x="3200400" y="1066800"/>
            <a:ext cx="5105400" cy="1754326"/>
          </a:xfrm>
          <a:prstGeom prst="rect">
            <a:avLst/>
          </a:prstGeom>
          <a:noFill/>
        </p:spPr>
        <p:txBody>
          <a:bodyPr wrap="square" rtlCol="0">
            <a:spAutoFit/>
          </a:bodyPr>
          <a:lstStyle/>
          <a:p>
            <a:r>
              <a:rPr lang="en-US" sz="1700" dirty="0" smtClean="0"/>
              <a:t>Assume a case where the base input is a sine tone which must be converted to a narrowband PSD.  </a:t>
            </a:r>
          </a:p>
          <a:p>
            <a:endParaRPr lang="en-US" dirty="0" smtClean="0"/>
          </a:p>
          <a:p>
            <a:r>
              <a:rPr lang="en-US" sz="1700" dirty="0" smtClean="0"/>
              <a:t>The conversion will be made in terms of the acceleration response of the mass to each input.</a:t>
            </a:r>
          </a:p>
          <a:p>
            <a:endParaRPr lang="en-US" dirty="0"/>
          </a:p>
        </p:txBody>
      </p:sp>
      <p:sp>
        <p:nvSpPr>
          <p:cNvPr id="7" name="TextBox 6"/>
          <p:cNvSpPr txBox="1"/>
          <p:nvPr/>
        </p:nvSpPr>
        <p:spPr>
          <a:xfrm>
            <a:off x="762000" y="3276600"/>
            <a:ext cx="5791200" cy="646331"/>
          </a:xfrm>
          <a:prstGeom prst="rect">
            <a:avLst/>
          </a:prstGeom>
          <a:noFill/>
        </p:spPr>
        <p:txBody>
          <a:bodyPr wrap="square" rtlCol="0">
            <a:spAutoFit/>
          </a:bodyPr>
          <a:lstStyle/>
          <a:p>
            <a:r>
              <a:rPr lang="en-US" sz="1700" dirty="0" smtClean="0"/>
              <a:t>The conversion formula is</a:t>
            </a:r>
          </a:p>
          <a:p>
            <a:endParaRPr lang="en-US" dirty="0"/>
          </a:p>
        </p:txBody>
      </p:sp>
      <p:sp>
        <p:nvSpPr>
          <p:cNvPr id="389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21" name="Object 1"/>
          <p:cNvGraphicFramePr>
            <a:graphicFrameLocks noChangeAspect="1"/>
          </p:cNvGraphicFramePr>
          <p:nvPr/>
        </p:nvGraphicFramePr>
        <p:xfrm>
          <a:off x="1447800" y="3886200"/>
          <a:ext cx="1233714" cy="381000"/>
        </p:xfrm>
        <a:graphic>
          <a:graphicData uri="http://schemas.openxmlformats.org/presentationml/2006/ole">
            <p:oleObj spid="_x0000_s389121" name="Equation" r:id="rId4" imgW="647419" imgH="203112" progId="Equation.3">
              <p:embed/>
            </p:oleObj>
          </a:graphicData>
        </a:graphic>
      </p:graphicFrame>
      <p:sp>
        <p:nvSpPr>
          <p:cNvPr id="389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23" name="Object 3"/>
          <p:cNvGraphicFramePr>
            <a:graphicFrameLocks noChangeAspect="1"/>
          </p:cNvGraphicFramePr>
          <p:nvPr/>
        </p:nvGraphicFramePr>
        <p:xfrm>
          <a:off x="1600200" y="4800600"/>
          <a:ext cx="990600" cy="730770"/>
        </p:xfrm>
        <a:graphic>
          <a:graphicData uri="http://schemas.openxmlformats.org/presentationml/2006/ole">
            <p:oleObj spid="_x0000_s389123" name="Equation" r:id="rId5" imgW="583947" imgH="431613" progId="Equation.3">
              <p:embed/>
            </p:oleObj>
          </a:graphicData>
        </a:graphic>
      </p:graphicFrame>
      <p:graphicFrame>
        <p:nvGraphicFramePr>
          <p:cNvPr id="12" name="Table 11"/>
          <p:cNvGraphicFramePr>
            <a:graphicFrameLocks noGrp="1"/>
          </p:cNvGraphicFramePr>
          <p:nvPr/>
        </p:nvGraphicFramePr>
        <p:xfrm>
          <a:off x="3810000" y="3352800"/>
          <a:ext cx="4876800" cy="1752600"/>
        </p:xfrm>
        <a:graphic>
          <a:graphicData uri="http://schemas.openxmlformats.org/drawingml/2006/table">
            <a:tbl>
              <a:tblPr/>
              <a:tblGrid>
                <a:gridCol w="665019"/>
                <a:gridCol w="4211781"/>
              </a:tblGrid>
              <a:tr h="438150">
                <a:tc>
                  <a:txBody>
                    <a:bodyPr/>
                    <a:lstStyle/>
                    <a:p>
                      <a:pPr marL="0" marR="0" algn="ctr">
                        <a:lnSpc>
                          <a:spcPct val="115000"/>
                        </a:lnSpc>
                        <a:spcBef>
                          <a:spcPts val="0"/>
                        </a:spcBef>
                        <a:spcAft>
                          <a:spcPts val="0"/>
                        </a:spcAft>
                      </a:pPr>
                      <a:r>
                        <a:rPr lang="en-US" sz="1600" dirty="0">
                          <a:latin typeface="Times New Roman"/>
                          <a:ea typeface="Times New Roman"/>
                          <a:cs typeface="Times New Roman"/>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n-lt"/>
                          <a:ea typeface="Times New Roman"/>
                          <a:cs typeface="Times New Roman"/>
                        </a:rPr>
                        <a:t>Overall GRMS response to narrowband base input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lgn="ctr">
                        <a:lnSpc>
                          <a:spcPct val="115000"/>
                        </a:lnSpc>
                        <a:spcBef>
                          <a:spcPts val="0"/>
                        </a:spcBef>
                        <a:spcAft>
                          <a:spcPts val="0"/>
                        </a:spcAft>
                      </a:pPr>
                      <a:r>
                        <a:rPr lang="en-US" sz="1600">
                          <a:latin typeface="Times New Roman"/>
                          <a:ea typeface="Times New Roman"/>
                          <a:cs typeface="Times New Roman"/>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latin typeface="+mn-lt"/>
                          <a:ea typeface="Times New Roman"/>
                          <a:cs typeface="Times New Roman"/>
                        </a:rPr>
                        <a:t>Sine base input peak amplitude (G peak)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lgn="ctr">
                        <a:lnSpc>
                          <a:spcPct val="115000"/>
                        </a:lnSpc>
                        <a:spcBef>
                          <a:spcPts val="0"/>
                        </a:spcBef>
                        <a:spcAft>
                          <a:spcPts val="0"/>
                        </a:spcAft>
                      </a:pPr>
                      <a:r>
                        <a:rPr lang="en-US" sz="1600">
                          <a:latin typeface="Times New Roman"/>
                          <a:ea typeface="Times New Roman"/>
                          <a:cs typeface="Times New Roman"/>
                        </a:rPr>
                        <a:t>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latin typeface="+mn-lt"/>
                          <a:ea typeface="Times New Roman"/>
                          <a:cs typeface="Times New Roman"/>
                        </a:rPr>
                        <a:t>Amplification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lgn="ctr">
                        <a:lnSpc>
                          <a:spcPct val="115000"/>
                        </a:lnSpc>
                        <a:spcBef>
                          <a:spcPts val="0"/>
                        </a:spcBef>
                        <a:spcAft>
                          <a:spcPts val="0"/>
                        </a:spcAft>
                      </a:pPr>
                      <a:r>
                        <a:rPr lang="en-US" sz="1600" dirty="0">
                          <a:latin typeface="Times New Roman"/>
                          <a:ea typeface="Times New Roman"/>
                          <a:cs typeface="Times New Roman"/>
                          <a:sym typeface="Symbol"/>
                        </a:rPr>
                        <a:t></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mn-lt"/>
                          <a:ea typeface="Times New Roman"/>
                          <a:cs typeface="Times New Roman"/>
                        </a:rPr>
                        <a:t>Standard deviation scale factor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457200" y="5715000"/>
            <a:ext cx="8077200" cy="836639"/>
          </a:xfrm>
          <a:prstGeom prst="rect">
            <a:avLst/>
          </a:prstGeom>
          <a:noFill/>
        </p:spPr>
        <p:txBody>
          <a:bodyPr wrap="square" rtlCol="0">
            <a:spAutoFit/>
          </a:bodyPr>
          <a:lstStyle/>
          <a:p>
            <a:pPr>
              <a:lnSpc>
                <a:spcPct val="150000"/>
              </a:lnSpc>
            </a:pPr>
            <a:r>
              <a:rPr lang="en-US" sz="1700" dirty="0" smtClean="0"/>
              <a:t>These equations do not immediately give a corresponding base input PSD level.  </a:t>
            </a:r>
          </a:p>
          <a:p>
            <a:pPr>
              <a:lnSpc>
                <a:spcPct val="150000"/>
              </a:lnSpc>
            </a:pPr>
            <a:r>
              <a:rPr lang="en-US" sz="1700" dirty="0" smtClean="0"/>
              <a:t>The matching PSD is derived in a separate calculation.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(cont)</a:t>
            </a:r>
            <a:endParaRPr lang="en-US" dirty="0" smtClean="0">
              <a:solidFill>
                <a:prstClr val="black"/>
              </a:solidFill>
              <a:cs typeface="Calibri" pitchFamily="34" charset="0"/>
            </a:endParaRPr>
          </a:p>
        </p:txBody>
      </p:sp>
      <p:graphicFrame>
        <p:nvGraphicFramePr>
          <p:cNvPr id="388097" name="Object 1"/>
          <p:cNvGraphicFramePr>
            <a:graphicFrameLocks noChangeAspect="1"/>
          </p:cNvGraphicFramePr>
          <p:nvPr/>
        </p:nvGraphicFramePr>
        <p:xfrm>
          <a:off x="1066800" y="1219200"/>
          <a:ext cx="990600" cy="730250"/>
        </p:xfrm>
        <a:graphic>
          <a:graphicData uri="http://schemas.openxmlformats.org/presentationml/2006/ole">
            <p:oleObj spid="_x0000_s388097" name="Equation" r:id="rId3" imgW="583947" imgH="431613" progId="Equation.3">
              <p:embed/>
            </p:oleObj>
          </a:graphicData>
        </a:graphic>
      </p:graphicFrame>
      <p:sp>
        <p:nvSpPr>
          <p:cNvPr id="4" name="TextBox 3"/>
          <p:cNvSpPr txBox="1"/>
          <p:nvPr/>
        </p:nvSpPr>
        <p:spPr>
          <a:xfrm>
            <a:off x="762000" y="2209800"/>
            <a:ext cx="7467600" cy="3416320"/>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N</a:t>
            </a:r>
            <a:r>
              <a:rPr lang="en-US" dirty="0" smtClean="0"/>
              <a:t>  response level is calculated for a given narrowband PSD input using point-by-point multiplication of transmissibility function by base input PSD method (Better than Miles equation).</a:t>
            </a:r>
          </a:p>
          <a:p>
            <a:pPr algn="just"/>
            <a:endParaRPr lang="en-US" dirty="0" smtClean="0"/>
          </a:p>
          <a:p>
            <a:pPr algn="just"/>
            <a:r>
              <a:rPr lang="en-US" dirty="0" smtClean="0"/>
              <a:t>If the natural frequency of the test item is unknown, then it is taken as the narrowband center frequency, which is the sine input frequency.</a:t>
            </a:r>
          </a:p>
          <a:p>
            <a:pPr algn="just"/>
            <a:endParaRPr lang="en-US" dirty="0" smtClean="0"/>
          </a:p>
          <a:p>
            <a:r>
              <a:rPr lang="en-US" dirty="0" smtClean="0"/>
              <a:t>The recommended bandwidth for the PSD is one-twelfth octave.</a:t>
            </a:r>
          </a:p>
          <a:p>
            <a:r>
              <a:rPr lang="en-US" dirty="0" smtClean="0"/>
              <a:t> </a:t>
            </a:r>
          </a:p>
          <a:p>
            <a:r>
              <a:rPr lang="en-US" dirty="0" smtClean="0"/>
              <a:t>One-twelfth octave appears to be a reasonable bandwidth which would allow a corresponding synthesized time history to have a normal distribution with a kurtosis of 3.0, if proper care is taken.</a:t>
            </a:r>
            <a:endParaRPr lang="en-US" dirty="0"/>
          </a:p>
        </p:txBody>
      </p:sp>
      <p:sp>
        <p:nvSpPr>
          <p:cNvPr id="3880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8098" name="Object 2"/>
          <p:cNvGraphicFramePr>
            <a:graphicFrameLocks noChangeAspect="1"/>
          </p:cNvGraphicFramePr>
          <p:nvPr/>
        </p:nvGraphicFramePr>
        <p:xfrm>
          <a:off x="5867400" y="1143000"/>
          <a:ext cx="1087245" cy="685800"/>
        </p:xfrm>
        <a:graphic>
          <a:graphicData uri="http://schemas.openxmlformats.org/presentationml/2006/ole">
            <p:oleObj spid="_x0000_s388098" name="Equation" r:id="rId4" imgW="622030" imgH="393529" progId="Equation.3">
              <p:embed/>
            </p:oleObj>
          </a:graphicData>
        </a:graphic>
      </p:graphicFrame>
      <p:graphicFrame>
        <p:nvGraphicFramePr>
          <p:cNvPr id="388100" name="Object 4"/>
          <p:cNvGraphicFramePr>
            <a:graphicFrameLocks noChangeAspect="1"/>
          </p:cNvGraphicFramePr>
          <p:nvPr/>
        </p:nvGraphicFramePr>
        <p:xfrm>
          <a:off x="3657600" y="1295400"/>
          <a:ext cx="914400" cy="340659"/>
        </p:xfrm>
        <a:graphic>
          <a:graphicData uri="http://schemas.openxmlformats.org/presentationml/2006/ole">
            <p:oleObj spid="_x0000_s388100" name="Equation" r:id="rId5" imgW="482181" imgH="177646" progId="Equation.3">
              <p:embed/>
            </p:oleObj>
          </a:graphicData>
        </a:graphic>
      </p:graphicFrame>
      <p:sp>
        <p:nvSpPr>
          <p:cNvPr id="9" name="TextBox 8"/>
          <p:cNvSpPr txBox="1"/>
          <p:nvPr/>
        </p:nvSpPr>
        <p:spPr>
          <a:xfrm>
            <a:off x="3048000" y="1295400"/>
            <a:ext cx="533400" cy="369332"/>
          </a:xfrm>
          <a:prstGeom prst="rect">
            <a:avLst/>
          </a:prstGeom>
          <a:noFill/>
        </p:spPr>
        <p:txBody>
          <a:bodyPr wrap="square" rtlCol="0">
            <a:spAutoFit/>
          </a:bodyPr>
          <a:lstStyle/>
          <a:p>
            <a:r>
              <a:rPr lang="en-US" dirty="0" smtClean="0"/>
              <a:t>Set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(example)</a:t>
            </a:r>
            <a:endParaRPr lang="en-US" dirty="0" smtClean="0">
              <a:solidFill>
                <a:prstClr val="black"/>
              </a:solidFill>
              <a:cs typeface="Calibri" pitchFamily="34" charset="0"/>
            </a:endParaRPr>
          </a:p>
        </p:txBody>
      </p:sp>
      <p:sp>
        <p:nvSpPr>
          <p:cNvPr id="4" name="TextBox 3"/>
          <p:cNvSpPr txBox="1"/>
          <p:nvPr/>
        </p:nvSpPr>
        <p:spPr>
          <a:xfrm>
            <a:off x="685800" y="1295400"/>
            <a:ext cx="7696200" cy="4293483"/>
          </a:xfrm>
          <a:prstGeom prst="rect">
            <a:avLst/>
          </a:prstGeom>
          <a:noFill/>
        </p:spPr>
        <p:txBody>
          <a:bodyPr wrap="square" rtlCol="0">
            <a:spAutoFit/>
          </a:bodyPr>
          <a:lstStyle/>
          <a:p>
            <a:r>
              <a:rPr lang="en-US" sz="1700" dirty="0" smtClean="0"/>
              <a:t>An SDOF system is to be subjected to an 18 G, 100 Hz sine tone for 60 seconds.  </a:t>
            </a:r>
          </a:p>
          <a:p>
            <a:endParaRPr lang="en-US" sz="1700" dirty="0" smtClean="0"/>
          </a:p>
          <a:p>
            <a:r>
              <a:rPr lang="en-US" sz="1700" dirty="0" smtClean="0"/>
              <a:t>Derive an equivalent narrowband PSD with the same duration.</a:t>
            </a:r>
          </a:p>
          <a:p>
            <a:r>
              <a:rPr lang="en-US" sz="1700" dirty="0" smtClean="0"/>
              <a:t> </a:t>
            </a:r>
          </a:p>
          <a:p>
            <a:r>
              <a:rPr lang="en-US" sz="1700" dirty="0" smtClean="0"/>
              <a:t>Set the band center frequency equal to 100 Hz.   Set Q=10.</a:t>
            </a:r>
          </a:p>
          <a:p>
            <a:r>
              <a:rPr lang="en-US" sz="1700" dirty="0" smtClean="0"/>
              <a:t> </a:t>
            </a:r>
          </a:p>
          <a:p>
            <a:r>
              <a:rPr lang="en-US" sz="1700" dirty="0" smtClean="0"/>
              <a:t>Set the bandwidth equal to one-twelfth octave such that the band limits are 97.15 and 102.93 Hz.</a:t>
            </a:r>
          </a:p>
          <a:p>
            <a:endParaRPr lang="en-US" sz="1700" dirty="0" smtClean="0"/>
          </a:p>
          <a:p>
            <a:r>
              <a:rPr lang="en-US" sz="1700" dirty="0" smtClean="0"/>
              <a:t> </a:t>
            </a:r>
          </a:p>
          <a:p>
            <a:r>
              <a:rPr lang="en-US" sz="1700" dirty="0" smtClean="0"/>
              <a:t>The overall response level is 94.7 GRMS per  </a:t>
            </a:r>
          </a:p>
          <a:p>
            <a:r>
              <a:rPr lang="en-US" sz="1700" dirty="0" smtClean="0"/>
              <a:t> </a:t>
            </a:r>
          </a:p>
          <a:p>
            <a:endParaRPr lang="en-US" sz="1700" dirty="0" smtClean="0"/>
          </a:p>
          <a:p>
            <a:r>
              <a:rPr lang="en-US" sz="1700" dirty="0" smtClean="0"/>
              <a:t>The corresponding PSD level is 17 G^2/Hz for this band as calculated using Matlab script: </a:t>
            </a:r>
            <a:r>
              <a:rPr lang="en-US" sz="1700" dirty="0" err="1" smtClean="0"/>
              <a:t>sine_to_narrowband.m</a:t>
            </a:r>
            <a:r>
              <a:rPr lang="en-US" sz="1700" dirty="0" smtClean="0"/>
              <a:t>.   (Indirect calculation)</a:t>
            </a:r>
          </a:p>
          <a:p>
            <a:endParaRPr lang="en-US" dirty="0"/>
          </a:p>
        </p:txBody>
      </p:sp>
      <p:graphicFrame>
        <p:nvGraphicFramePr>
          <p:cNvPr id="387074" name="Object 2"/>
          <p:cNvGraphicFramePr>
            <a:graphicFrameLocks noChangeAspect="1"/>
          </p:cNvGraphicFramePr>
          <p:nvPr/>
        </p:nvGraphicFramePr>
        <p:xfrm>
          <a:off x="4876800" y="3810000"/>
          <a:ext cx="845786" cy="533400"/>
        </p:xfrm>
        <a:graphic>
          <a:graphicData uri="http://schemas.openxmlformats.org/presentationml/2006/ole">
            <p:oleObj spid="_x0000_s387074" name="Equation" r:id="rId3" imgW="622030" imgH="393529"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1"/>
          <p:cNvPicPr>
            <a:picLocks noChangeAspect="1" noChangeArrowheads="1"/>
          </p:cNvPicPr>
          <p:nvPr/>
        </p:nvPicPr>
        <p:blipFill>
          <a:blip r:embed="rId2" cstate="print"/>
          <a:srcRect/>
          <a:stretch>
            <a:fillRect/>
          </a:stretch>
        </p:blipFill>
        <p:spPr bwMode="auto">
          <a:xfrm>
            <a:off x="1219200" y="533400"/>
            <a:ext cx="6464354" cy="4876800"/>
          </a:xfrm>
          <a:prstGeom prst="rect">
            <a:avLst/>
          </a:prstGeom>
          <a:noFill/>
          <a:ln w="9525">
            <a:noFill/>
            <a:miter lim="800000"/>
            <a:headEnd/>
            <a:tailEnd/>
          </a:ln>
        </p:spPr>
      </p:pic>
      <p:sp>
        <p:nvSpPr>
          <p:cNvPr id="3" name="TextBox 2"/>
          <p:cNvSpPr txBox="1"/>
          <p:nvPr/>
        </p:nvSpPr>
        <p:spPr>
          <a:xfrm>
            <a:off x="1066800" y="5181600"/>
            <a:ext cx="7010400" cy="1015663"/>
          </a:xfrm>
          <a:prstGeom prst="rect">
            <a:avLst/>
          </a:prstGeom>
          <a:noFill/>
        </p:spPr>
        <p:txBody>
          <a:bodyPr wrap="square" rtlCol="0">
            <a:spAutoFit/>
          </a:bodyPr>
          <a:lstStyle/>
          <a:p>
            <a:r>
              <a:rPr lang="en-US" sz="1700" dirty="0" smtClean="0"/>
              <a:t>A 60-second time history is synthesized for the narrowband PSD.</a:t>
            </a:r>
          </a:p>
          <a:p>
            <a:endParaRPr lang="en-US" sz="800" dirty="0" smtClean="0"/>
          </a:p>
          <a:p>
            <a:r>
              <a:rPr lang="en-US" sz="1700" dirty="0" smtClean="0"/>
              <a:t>The overall level is 9.9 GRMS.    The kurtosis is 3.0.</a:t>
            </a:r>
          </a:p>
          <a:p>
            <a:endParaRPr lang="en-US" dirty="0"/>
          </a:p>
        </p:txBody>
      </p:sp>
      <p:sp>
        <p:nvSpPr>
          <p:cNvPr id="4" name="TextBox 3"/>
          <p:cNvSpPr txBox="1"/>
          <p:nvPr/>
        </p:nvSpPr>
        <p:spPr>
          <a:xfrm>
            <a:off x="533400" y="3810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Verification</a:t>
            </a:r>
            <a:endParaRPr lang="en-US" dirty="0" smtClean="0">
              <a:solidFill>
                <a:prstClr val="black"/>
              </a:solidFill>
              <a:cs typeface="Calibri"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5" name="Picture 1"/>
          <p:cNvPicPr>
            <a:picLocks noChangeAspect="1" noChangeArrowheads="1"/>
          </p:cNvPicPr>
          <p:nvPr/>
        </p:nvPicPr>
        <p:blipFill>
          <a:blip r:embed="rId2" cstate="print"/>
          <a:srcRect/>
          <a:stretch>
            <a:fillRect/>
          </a:stretch>
        </p:blipFill>
        <p:spPr bwMode="auto">
          <a:xfrm>
            <a:off x="1066800" y="1066800"/>
            <a:ext cx="6546964" cy="5029200"/>
          </a:xfrm>
          <a:prstGeom prst="rect">
            <a:avLst/>
          </a:prstGeom>
          <a:noFill/>
          <a:ln w="9525">
            <a:noFill/>
            <a:miter lim="800000"/>
            <a:headEnd/>
            <a:tailEnd/>
          </a:ln>
        </p:spPr>
      </p:pic>
      <p:sp>
        <p:nvSpPr>
          <p:cNvPr id="3" name="TextBox 2"/>
          <p:cNvSpPr txBox="1"/>
          <p:nvPr/>
        </p:nvSpPr>
        <p:spPr>
          <a:xfrm>
            <a:off x="533400" y="3810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Verification (cont)</a:t>
            </a:r>
            <a:endParaRPr lang="en-US" dirty="0" smtClean="0">
              <a:solidFill>
                <a:prstClr val="black"/>
              </a:solidFill>
              <a:cs typeface="Calibri"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1" name="Picture 1"/>
          <p:cNvPicPr>
            <a:picLocks noChangeAspect="1" noChangeArrowheads="1"/>
          </p:cNvPicPr>
          <p:nvPr/>
        </p:nvPicPr>
        <p:blipFill>
          <a:blip r:embed="rId2" cstate="print"/>
          <a:srcRect/>
          <a:stretch>
            <a:fillRect/>
          </a:stretch>
        </p:blipFill>
        <p:spPr bwMode="auto">
          <a:xfrm>
            <a:off x="609600" y="609600"/>
            <a:ext cx="7070387" cy="5334000"/>
          </a:xfrm>
          <a:prstGeom prst="rect">
            <a:avLst/>
          </a:prstGeom>
          <a:noFill/>
          <a:ln w="9525">
            <a:noFill/>
            <a:miter lim="800000"/>
            <a:headEnd/>
            <a:tailEnd/>
          </a:ln>
        </p:spPr>
      </p:pic>
      <p:sp>
        <p:nvSpPr>
          <p:cNvPr id="3" name="TextBox 2"/>
          <p:cNvSpPr txBox="1"/>
          <p:nvPr/>
        </p:nvSpPr>
        <p:spPr>
          <a:xfrm>
            <a:off x="6096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Verification (cont)</a:t>
            </a:r>
            <a:endParaRPr lang="en-US" dirty="0" smtClean="0">
              <a:solidFill>
                <a:prstClr val="black"/>
              </a:solidFill>
              <a:cs typeface="Calibri" pitchFamily="34" charset="0"/>
            </a:endParaRPr>
          </a:p>
        </p:txBody>
      </p:sp>
      <p:sp>
        <p:nvSpPr>
          <p:cNvPr id="4" name="TextBox 3"/>
          <p:cNvSpPr txBox="1"/>
          <p:nvPr/>
        </p:nvSpPr>
        <p:spPr>
          <a:xfrm>
            <a:off x="2133600" y="6019800"/>
            <a:ext cx="4724400" cy="338554"/>
          </a:xfrm>
          <a:prstGeom prst="rect">
            <a:avLst/>
          </a:prstGeom>
          <a:noFill/>
        </p:spPr>
        <p:txBody>
          <a:bodyPr wrap="square" rtlCol="0">
            <a:spAutoFit/>
          </a:bodyPr>
          <a:lstStyle/>
          <a:p>
            <a:r>
              <a:rPr lang="en-US" sz="1600" dirty="0" smtClean="0"/>
              <a:t>Both curves have an overall level of 9.9 GRMS.</a:t>
            </a:r>
            <a:endParaRPr lang="en-US"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7" name="Picture 1"/>
          <p:cNvPicPr>
            <a:picLocks noChangeAspect="1" noChangeArrowheads="1"/>
          </p:cNvPicPr>
          <p:nvPr/>
        </p:nvPicPr>
        <p:blipFill>
          <a:blip r:embed="rId2" cstate="print"/>
          <a:srcRect/>
          <a:stretch>
            <a:fillRect/>
          </a:stretch>
        </p:blipFill>
        <p:spPr bwMode="auto">
          <a:xfrm>
            <a:off x="990600" y="533400"/>
            <a:ext cx="6868376" cy="5181600"/>
          </a:xfrm>
          <a:prstGeom prst="rect">
            <a:avLst/>
          </a:prstGeom>
          <a:noFill/>
          <a:ln w="9525">
            <a:noFill/>
            <a:miter lim="800000"/>
            <a:headEnd/>
            <a:tailEnd/>
          </a:ln>
        </p:spPr>
      </p:pic>
      <p:sp>
        <p:nvSpPr>
          <p:cNvPr id="3" name="TextBox 2"/>
          <p:cNvSpPr txBox="1"/>
          <p:nvPr/>
        </p:nvSpPr>
        <p:spPr>
          <a:xfrm>
            <a:off x="6096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Verification (cont)</a:t>
            </a:r>
            <a:endParaRPr lang="en-US" dirty="0" smtClean="0">
              <a:solidFill>
                <a:prstClr val="black"/>
              </a:solidFill>
              <a:cs typeface="Calibri" pitchFamily="34" charset="0"/>
            </a:endParaRPr>
          </a:p>
        </p:txBody>
      </p:sp>
      <p:sp>
        <p:nvSpPr>
          <p:cNvPr id="4" name="TextBox 3"/>
          <p:cNvSpPr txBox="1"/>
          <p:nvPr/>
        </p:nvSpPr>
        <p:spPr>
          <a:xfrm>
            <a:off x="685800" y="5486400"/>
            <a:ext cx="7924800" cy="1154162"/>
          </a:xfrm>
          <a:prstGeom prst="rect">
            <a:avLst/>
          </a:prstGeom>
          <a:noFill/>
        </p:spPr>
        <p:txBody>
          <a:bodyPr wrap="square" rtlCol="0">
            <a:spAutoFit/>
          </a:bodyPr>
          <a:lstStyle/>
          <a:p>
            <a:r>
              <a:rPr lang="en-US" sz="1700" dirty="0" smtClean="0"/>
              <a:t>The shock response spectra for the narrowband PSD and the sine tone are shown. </a:t>
            </a:r>
            <a:br>
              <a:rPr lang="en-US" sz="1700" dirty="0" smtClean="0"/>
            </a:br>
            <a:r>
              <a:rPr lang="en-US" sz="1700" dirty="0" smtClean="0"/>
              <a:t>The synthesis yields a higher peak acceleration beginning at 73 Hz.   </a:t>
            </a:r>
          </a:p>
          <a:p>
            <a:r>
              <a:rPr lang="en-US" sz="1700" dirty="0" smtClean="0"/>
              <a:t>Any system with a natural frequency below, say, 50 Hz would be considered as isolated.</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Rainflow Cycle Count</a:t>
            </a:r>
            <a:endParaRPr lang="en-US" dirty="0" smtClean="0">
              <a:solidFill>
                <a:prstClr val="black"/>
              </a:solidFill>
              <a:cs typeface="Calibri" pitchFamily="34" charset="0"/>
            </a:endParaRPr>
          </a:p>
        </p:txBody>
      </p:sp>
      <p:sp>
        <p:nvSpPr>
          <p:cNvPr id="3" name="TextBox 2"/>
          <p:cNvSpPr txBox="1"/>
          <p:nvPr/>
        </p:nvSpPr>
        <p:spPr>
          <a:xfrm>
            <a:off x="609600" y="1371600"/>
            <a:ext cx="7924800" cy="2862322"/>
          </a:xfrm>
          <a:prstGeom prst="rect">
            <a:avLst/>
          </a:prstGeom>
          <a:noFill/>
        </p:spPr>
        <p:txBody>
          <a:bodyPr wrap="square" rtlCol="0">
            <a:spAutoFit/>
          </a:bodyPr>
          <a:lstStyle/>
          <a:p>
            <a:r>
              <a:rPr lang="en-US" dirty="0" smtClean="0"/>
              <a:t>The relative displacement response was calculated for each base input using a natural frequency of 100 Hz and Q=10.</a:t>
            </a:r>
          </a:p>
          <a:p>
            <a:endParaRPr lang="en-US" dirty="0" smtClean="0"/>
          </a:p>
          <a:p>
            <a:r>
              <a:rPr lang="en-US" dirty="0" smtClean="0"/>
              <a:t>Relative displacement is the metric preferred by Steinberg for electronic component fatigue analysis.</a:t>
            </a:r>
          </a:p>
          <a:p>
            <a:endParaRPr lang="en-US" dirty="0" smtClean="0"/>
          </a:p>
          <a:p>
            <a:r>
              <a:rPr lang="en-US" dirty="0" smtClean="0"/>
              <a:t>Next, a rainflow cycle count was performed on each relative response.</a:t>
            </a:r>
          </a:p>
          <a:p>
            <a:r>
              <a:rPr lang="en-US" dirty="0" smtClean="0"/>
              <a:t> </a:t>
            </a:r>
          </a:p>
          <a:p>
            <a:r>
              <a:rPr lang="en-US" dirty="0" smtClean="0"/>
              <a:t>A damage index </a:t>
            </a:r>
            <a:r>
              <a:rPr lang="en-US" dirty="0" smtClean="0">
                <a:latin typeface="Times New Roman" pitchFamily="18" charset="0"/>
                <a:cs typeface="Times New Roman" pitchFamily="18" charset="0"/>
              </a:rPr>
              <a:t>D</a:t>
            </a:r>
            <a:r>
              <a:rPr lang="en-US" dirty="0" smtClean="0"/>
              <a:t> was calculated using</a:t>
            </a:r>
          </a:p>
          <a:p>
            <a:endParaRPr lang="en-US" dirty="0"/>
          </a:p>
        </p:txBody>
      </p:sp>
      <p:graphicFrame>
        <p:nvGraphicFramePr>
          <p:cNvPr id="381953" name="Object 1"/>
          <p:cNvGraphicFramePr>
            <a:graphicFrameLocks noChangeAspect="1"/>
          </p:cNvGraphicFramePr>
          <p:nvPr/>
        </p:nvGraphicFramePr>
        <p:xfrm>
          <a:off x="5105400" y="3581400"/>
          <a:ext cx="1239838" cy="762000"/>
        </p:xfrm>
        <a:graphic>
          <a:graphicData uri="http://schemas.openxmlformats.org/presentationml/2006/ole">
            <p:oleObj spid="_x0000_s381953" name="Equation" r:id="rId3" imgW="926698" imgH="533169" progId="Equation.3">
              <p:embed/>
            </p:oleObj>
          </a:graphicData>
        </a:graphic>
      </p:graphicFrame>
      <p:graphicFrame>
        <p:nvGraphicFramePr>
          <p:cNvPr id="6" name="Object 11"/>
          <p:cNvGraphicFramePr>
            <a:graphicFrameLocks noChangeAspect="1"/>
          </p:cNvGraphicFramePr>
          <p:nvPr/>
        </p:nvGraphicFramePr>
        <p:xfrm>
          <a:off x="2362200" y="4724400"/>
          <a:ext cx="381000" cy="519546"/>
        </p:xfrm>
        <a:graphic>
          <a:graphicData uri="http://schemas.openxmlformats.org/presentationml/2006/ole">
            <p:oleObj spid="_x0000_s381954" name="Equation" r:id="rId4" imgW="203024" imgH="317225" progId="Equation.3">
              <p:embed/>
            </p:oleObj>
          </a:graphicData>
        </a:graphic>
      </p:graphicFrame>
      <p:graphicFrame>
        <p:nvGraphicFramePr>
          <p:cNvPr id="7" name="Object 13"/>
          <p:cNvGraphicFramePr>
            <a:graphicFrameLocks noChangeAspect="1"/>
          </p:cNvGraphicFramePr>
          <p:nvPr/>
        </p:nvGraphicFramePr>
        <p:xfrm>
          <a:off x="2362200" y="5334000"/>
          <a:ext cx="391160" cy="533400"/>
        </p:xfrm>
        <a:graphic>
          <a:graphicData uri="http://schemas.openxmlformats.org/presentationml/2006/ole">
            <p:oleObj spid="_x0000_s381955" name="Equation" r:id="rId5" imgW="177569" imgH="317087" progId="Equation.3">
              <p:embed/>
            </p:oleObj>
          </a:graphicData>
        </a:graphic>
      </p:graphicFrame>
      <p:sp>
        <p:nvSpPr>
          <p:cNvPr id="8" name="Rectangle 7"/>
          <p:cNvSpPr/>
          <p:nvPr/>
        </p:nvSpPr>
        <p:spPr>
          <a:xfrm>
            <a:off x="2362200" y="6096000"/>
            <a:ext cx="306494" cy="369332"/>
          </a:xfrm>
          <a:prstGeom prst="rect">
            <a:avLst/>
          </a:prstGeom>
        </p:spPr>
        <p:txBody>
          <a:bodyPr wrap="none">
            <a:spAutoFit/>
          </a:bodyPr>
          <a:lstStyle/>
          <a:p>
            <a:r>
              <a:rPr lang="en-US" dirty="0" smtClean="0"/>
              <a:t>b</a:t>
            </a:r>
            <a:endParaRPr lang="en-US" dirty="0"/>
          </a:p>
        </p:txBody>
      </p:sp>
      <p:sp>
        <p:nvSpPr>
          <p:cNvPr id="9" name="TextBox 8"/>
          <p:cNvSpPr txBox="1"/>
          <p:nvPr/>
        </p:nvSpPr>
        <p:spPr>
          <a:xfrm>
            <a:off x="3048000" y="4800600"/>
            <a:ext cx="5181600" cy="353943"/>
          </a:xfrm>
          <a:prstGeom prst="rect">
            <a:avLst/>
          </a:prstGeom>
          <a:noFill/>
        </p:spPr>
        <p:txBody>
          <a:bodyPr wrap="square" rtlCol="0">
            <a:spAutoFit/>
          </a:bodyPr>
          <a:lstStyle/>
          <a:p>
            <a:r>
              <a:rPr lang="en-US" sz="1700" dirty="0" smtClean="0"/>
              <a:t>is the</a:t>
            </a:r>
            <a:r>
              <a:rPr lang="en-US" sz="1700" i="1" dirty="0" smtClean="0"/>
              <a:t> response </a:t>
            </a:r>
            <a:r>
              <a:rPr lang="en-US" sz="1700" dirty="0" smtClean="0"/>
              <a:t>amplitude from the rainflow analysis</a:t>
            </a:r>
            <a:endParaRPr lang="en-US" sz="1700" dirty="0"/>
          </a:p>
        </p:txBody>
      </p:sp>
      <p:sp>
        <p:nvSpPr>
          <p:cNvPr id="10" name="TextBox 9"/>
          <p:cNvSpPr txBox="1"/>
          <p:nvPr/>
        </p:nvSpPr>
        <p:spPr>
          <a:xfrm>
            <a:off x="3048000" y="5486400"/>
            <a:ext cx="5181600" cy="353943"/>
          </a:xfrm>
          <a:prstGeom prst="rect">
            <a:avLst/>
          </a:prstGeom>
          <a:noFill/>
        </p:spPr>
        <p:txBody>
          <a:bodyPr wrap="square" rtlCol="0">
            <a:spAutoFit/>
          </a:bodyPr>
          <a:lstStyle/>
          <a:p>
            <a:r>
              <a:rPr lang="en-US" sz="1700" dirty="0" smtClean="0"/>
              <a:t>is the corresponding number of cycles</a:t>
            </a:r>
          </a:p>
        </p:txBody>
      </p:sp>
      <p:sp>
        <p:nvSpPr>
          <p:cNvPr id="11" name="TextBox 10"/>
          <p:cNvSpPr txBox="1"/>
          <p:nvPr/>
        </p:nvSpPr>
        <p:spPr>
          <a:xfrm>
            <a:off x="3048000" y="6096000"/>
            <a:ext cx="3962400" cy="353943"/>
          </a:xfrm>
          <a:prstGeom prst="rect">
            <a:avLst/>
          </a:prstGeom>
          <a:noFill/>
        </p:spPr>
        <p:txBody>
          <a:bodyPr wrap="square" rtlCol="0">
            <a:spAutoFit/>
          </a:bodyPr>
          <a:lstStyle/>
          <a:p>
            <a:r>
              <a:rPr lang="en-US" sz="1700" dirty="0" smtClean="0"/>
              <a:t>is the fatigue exponent</a:t>
            </a:r>
            <a:endParaRPr lang="en-US" sz="17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733800"/>
            <a:ext cx="7543800" cy="2308324"/>
          </a:xfrm>
          <a:prstGeom prst="rect">
            <a:avLst/>
          </a:prstGeom>
          <a:noFill/>
        </p:spPr>
        <p:txBody>
          <a:bodyPr wrap="square" rtlCol="0">
            <a:spAutoFit/>
          </a:bodyPr>
          <a:lstStyle/>
          <a:p>
            <a:r>
              <a:rPr lang="en-US" dirty="0" smtClean="0"/>
              <a:t>The damage index is only intended to compare the effects of the two base input types.</a:t>
            </a:r>
          </a:p>
          <a:p>
            <a:r>
              <a:rPr lang="en-US" dirty="0" smtClean="0"/>
              <a:t> </a:t>
            </a:r>
          </a:p>
          <a:p>
            <a:r>
              <a:rPr lang="en-US" dirty="0" smtClean="0"/>
              <a:t>The Narrowband PSD is thus has a greater fatigue damage potential that the Sine input for  b </a:t>
            </a:r>
            <a:r>
              <a:rPr lang="en-US" u="sng" dirty="0" smtClean="0"/>
              <a:t>&gt;</a:t>
            </a:r>
            <a:r>
              <a:rPr lang="en-US" dirty="0" smtClean="0"/>
              <a:t> 6.4</a:t>
            </a:r>
          </a:p>
          <a:p>
            <a:endParaRPr lang="en-US" dirty="0" smtClean="0"/>
          </a:p>
          <a:p>
            <a:r>
              <a:rPr lang="en-US" dirty="0" smtClean="0"/>
              <a:t>Un-notched aluminum samples tend to have a value of b </a:t>
            </a:r>
            <a:r>
              <a:rPr lang="en-US" dirty="0" smtClean="0">
                <a:sym typeface="Symbol"/>
              </a:rPr>
              <a:t></a:t>
            </a:r>
            <a:r>
              <a:rPr lang="en-US" dirty="0" smtClean="0"/>
              <a:t> 9 or 10.</a:t>
            </a:r>
          </a:p>
          <a:p>
            <a:r>
              <a:rPr lang="en-US" dirty="0" smtClean="0"/>
              <a:t> </a:t>
            </a:r>
            <a:endParaRPr lang="en-US" dirty="0"/>
          </a:p>
        </p:txBody>
      </p:sp>
      <p:graphicFrame>
        <p:nvGraphicFramePr>
          <p:cNvPr id="5" name="Table 4"/>
          <p:cNvGraphicFramePr>
            <a:graphicFrameLocks noGrp="1"/>
          </p:cNvGraphicFramePr>
          <p:nvPr/>
        </p:nvGraphicFramePr>
        <p:xfrm>
          <a:off x="914400" y="1524000"/>
          <a:ext cx="6934201" cy="1687830"/>
        </p:xfrm>
        <a:graphic>
          <a:graphicData uri="http://schemas.openxmlformats.org/drawingml/2006/table">
            <a:tbl>
              <a:tblPr/>
              <a:tblGrid>
                <a:gridCol w="1469226"/>
                <a:gridCol w="933714"/>
                <a:gridCol w="823866"/>
                <a:gridCol w="823866"/>
                <a:gridCol w="755210"/>
                <a:gridCol w="823866"/>
                <a:gridCol w="1304453"/>
              </a:tblGrid>
              <a:tr h="400050">
                <a:tc>
                  <a:txBody>
                    <a:bodyPr/>
                    <a:lstStyle/>
                    <a:p>
                      <a:pPr marL="0" marR="0" algn="ctr">
                        <a:spcBef>
                          <a:spcPts val="0"/>
                        </a:spcBef>
                        <a:spcAft>
                          <a:spcPts val="0"/>
                        </a:spcAft>
                      </a:pPr>
                      <a:r>
                        <a:rPr lang="en-US" sz="1600" dirty="0">
                          <a:latin typeface="+mn-lt"/>
                          <a:ea typeface="Times New Roman"/>
                        </a:rPr>
                        <a:t>Base Input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marL="0" marR="0" algn="ctr">
                        <a:spcBef>
                          <a:spcPts val="0"/>
                        </a:spcBef>
                        <a:spcAft>
                          <a:spcPts val="0"/>
                        </a:spcAft>
                      </a:pPr>
                      <a:r>
                        <a:rPr lang="en-US" sz="1600" dirty="0">
                          <a:latin typeface="+mn-lt"/>
                          <a:ea typeface="Times New Roman"/>
                        </a:rPr>
                        <a:t>Fatigue </a:t>
                      </a:r>
                      <a:r>
                        <a:rPr lang="en-US" sz="1600" dirty="0" smtClean="0">
                          <a:latin typeface="+mn-lt"/>
                          <a:ea typeface="Times New Roman"/>
                        </a:rPr>
                        <a:t>Damage D,  fn=100 </a:t>
                      </a:r>
                      <a:r>
                        <a:rPr lang="en-US" sz="1600" dirty="0">
                          <a:latin typeface="+mn-lt"/>
                          <a:ea typeface="Times New Roman"/>
                        </a:rPr>
                        <a:t>Hz, Q=10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pPr marL="0" marR="0" algn="ctr">
                        <a:spcBef>
                          <a:spcPts val="0"/>
                        </a:spcBef>
                        <a:spcAft>
                          <a:spcPts val="0"/>
                        </a:spcAft>
                      </a:pPr>
                      <a:r>
                        <a:rPr lang="en-US" sz="1600">
                          <a:latin typeface="+mn-lt"/>
                          <a:ea typeface="Times New Roman"/>
                        </a:rPr>
                        <a:t>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spcBef>
                          <a:spcPts val="0"/>
                        </a:spcBef>
                        <a:spcAft>
                          <a:spcPts val="0"/>
                        </a:spcAft>
                      </a:pPr>
                      <a:r>
                        <a:rPr lang="en-US" sz="1600">
                          <a:latin typeface="+mn-lt"/>
                          <a:ea typeface="Times New Roman"/>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0.089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0.0055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0.00017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5.3e-06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spcBef>
                          <a:spcPts val="0"/>
                        </a:spcBef>
                        <a:spcAft>
                          <a:spcPts val="0"/>
                        </a:spcAft>
                      </a:pPr>
                      <a:r>
                        <a:rPr lang="en-US" sz="1600">
                          <a:latin typeface="+mn-lt"/>
                          <a:ea typeface="Times New Roman"/>
                        </a:rPr>
                        <a:t>Narrowband PSD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mn-lt"/>
                          <a:ea typeface="Times New Roman"/>
                        </a:rPr>
                        <a:t>0.093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mn-lt"/>
                          <a:ea typeface="Times New Roman"/>
                        </a:rPr>
                        <a:t>0.0099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mn-lt"/>
                          <a:ea typeface="Times New Roman"/>
                        </a:rPr>
                        <a:t>0.00067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mn-lt"/>
                          <a:ea typeface="Times New Roman"/>
                        </a:rPr>
                        <a:t>4.9e-05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62000" y="609600"/>
            <a:ext cx="7010400" cy="369332"/>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Fatigue Damage</a:t>
            </a:r>
            <a:endParaRPr lang="en-US" dirty="0" smtClean="0">
              <a:solidFill>
                <a:prstClr val="black"/>
              </a:solidFill>
              <a:cs typeface="Calibri"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010400" cy="400110"/>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a:t>
            </a:r>
            <a:r>
              <a:rPr lang="en-US" sz="2000" b="1" dirty="0" smtClean="0">
                <a:solidFill>
                  <a:srgbClr val="006699"/>
                </a:solidFill>
                <a:cs typeface="Calibri" pitchFamily="34" charset="0"/>
                <a:sym typeface="Symbol"/>
              </a:rPr>
              <a:t></a:t>
            </a:r>
            <a:r>
              <a:rPr lang="en-US" b="1" dirty="0" smtClean="0">
                <a:solidFill>
                  <a:srgbClr val="006699"/>
                </a:solidFill>
                <a:cs typeface="Calibri" pitchFamily="34" charset="0"/>
                <a:sym typeface="Symbol"/>
              </a:rPr>
              <a:t>  </a:t>
            </a:r>
            <a:r>
              <a:rPr lang="en-US" b="1" dirty="0" smtClean="0">
                <a:solidFill>
                  <a:srgbClr val="006699"/>
                </a:solidFill>
                <a:cs typeface="Calibri" pitchFamily="34" charset="0"/>
              </a:rPr>
              <a:t>Trade Study</a:t>
            </a:r>
            <a:endParaRPr lang="en-US" dirty="0" smtClean="0">
              <a:solidFill>
                <a:prstClr val="black"/>
              </a:solidFill>
              <a:cs typeface="Calibri" pitchFamily="34" charset="0"/>
            </a:endParaRPr>
          </a:p>
        </p:txBody>
      </p:sp>
      <p:sp>
        <p:nvSpPr>
          <p:cNvPr id="4" name="TextBox 3"/>
          <p:cNvSpPr txBox="1"/>
          <p:nvPr/>
        </p:nvSpPr>
        <p:spPr>
          <a:xfrm>
            <a:off x="685800" y="1143000"/>
            <a:ext cx="7467600" cy="369332"/>
          </a:xfrm>
          <a:prstGeom prst="rect">
            <a:avLst/>
          </a:prstGeom>
          <a:noFill/>
        </p:spPr>
        <p:txBody>
          <a:bodyPr wrap="square" rtlCol="0">
            <a:spAutoFit/>
          </a:bodyPr>
          <a:lstStyle/>
          <a:p>
            <a:r>
              <a:rPr lang="en-US" dirty="0" smtClean="0"/>
              <a:t>Recall the formula for the overall GRMS response to narrowband base input </a:t>
            </a:r>
          </a:p>
        </p:txBody>
      </p:sp>
      <p:sp>
        <p:nvSpPr>
          <p:cNvPr id="3799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9906" name="Object 2"/>
          <p:cNvGraphicFramePr>
            <a:graphicFrameLocks noChangeAspect="1"/>
          </p:cNvGraphicFramePr>
          <p:nvPr/>
        </p:nvGraphicFramePr>
        <p:xfrm>
          <a:off x="3124200" y="1752600"/>
          <a:ext cx="990600" cy="730770"/>
        </p:xfrm>
        <a:graphic>
          <a:graphicData uri="http://schemas.openxmlformats.org/presentationml/2006/ole">
            <p:oleObj spid="_x0000_s379906" name="Equation" r:id="rId3" imgW="583947" imgH="431613" progId="Equation.3">
              <p:embed/>
            </p:oleObj>
          </a:graphicData>
        </a:graphic>
      </p:graphicFrame>
      <p:sp>
        <p:nvSpPr>
          <p:cNvPr id="7" name="TextBox 6"/>
          <p:cNvSpPr txBox="1"/>
          <p:nvPr/>
        </p:nvSpPr>
        <p:spPr>
          <a:xfrm>
            <a:off x="685800" y="2667000"/>
            <a:ext cx="3200400" cy="369332"/>
          </a:xfrm>
          <a:prstGeom prst="rect">
            <a:avLst/>
          </a:prstGeom>
          <a:noFill/>
        </p:spPr>
        <p:txBody>
          <a:bodyPr wrap="square" rtlCol="0">
            <a:spAutoFit/>
          </a:bodyPr>
          <a:lstStyle/>
          <a:p>
            <a:r>
              <a:rPr lang="en-US" dirty="0" smtClean="0"/>
              <a:t>The response levels are</a:t>
            </a:r>
          </a:p>
        </p:txBody>
      </p:sp>
      <p:graphicFrame>
        <p:nvGraphicFramePr>
          <p:cNvPr id="8" name="Table 7"/>
          <p:cNvGraphicFramePr>
            <a:graphicFrameLocks noGrp="1"/>
          </p:cNvGraphicFramePr>
          <p:nvPr/>
        </p:nvGraphicFramePr>
        <p:xfrm>
          <a:off x="2286000" y="3276600"/>
          <a:ext cx="4114800" cy="2666999"/>
        </p:xfrm>
        <a:graphic>
          <a:graphicData uri="http://schemas.openxmlformats.org/drawingml/2006/table">
            <a:tbl>
              <a:tblPr/>
              <a:tblGrid>
                <a:gridCol w="1048871"/>
                <a:gridCol w="1452282"/>
                <a:gridCol w="1613647"/>
              </a:tblGrid>
              <a:tr h="523874">
                <a:tc>
                  <a:txBody>
                    <a:bodyPr/>
                    <a:lstStyle/>
                    <a:p>
                      <a:pPr marL="0" marR="0" algn="ctr">
                        <a:spcBef>
                          <a:spcPts val="0"/>
                        </a:spcBef>
                        <a:spcAft>
                          <a:spcPts val="0"/>
                        </a:spcAft>
                      </a:pPr>
                      <a:endParaRPr lang="en-US" sz="1700" dirty="0">
                        <a:solidFill>
                          <a:srgbClr val="000000"/>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Response GRMS</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Base Input PSD (G^2/Hz)</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a:txBody>
                    <a:bodyPr/>
                    <a:lstStyle/>
                    <a:p>
                      <a:pPr marL="0" marR="0" algn="ctr">
                        <a:spcBef>
                          <a:spcPts val="0"/>
                        </a:spcBef>
                        <a:spcAft>
                          <a:spcPts val="0"/>
                        </a:spcAft>
                      </a:pPr>
                      <a:r>
                        <a:rPr lang="en-US" sz="1700">
                          <a:solidFill>
                            <a:srgbClr val="000000"/>
                          </a:solidFill>
                          <a:latin typeface="+mn-lt"/>
                          <a:ea typeface="Times New Roman"/>
                        </a:rPr>
                        <a:t>1.9</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94.7</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17.0</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a:txBody>
                    <a:bodyPr/>
                    <a:lstStyle/>
                    <a:p>
                      <a:pPr marL="0" marR="0" algn="ctr">
                        <a:spcBef>
                          <a:spcPts val="0"/>
                        </a:spcBef>
                        <a:spcAft>
                          <a:spcPts val="0"/>
                        </a:spcAft>
                      </a:pPr>
                      <a:r>
                        <a:rPr lang="en-US" sz="1700">
                          <a:solidFill>
                            <a:srgbClr val="000000"/>
                          </a:solidFill>
                          <a:latin typeface="+mn-lt"/>
                          <a:ea typeface="Times New Roman"/>
                        </a:rPr>
                        <a:t>1.8</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100.0</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18.9</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a:txBody>
                    <a:bodyPr/>
                    <a:lstStyle/>
                    <a:p>
                      <a:pPr marL="0" marR="0" algn="ctr">
                        <a:spcBef>
                          <a:spcPts val="0"/>
                        </a:spcBef>
                        <a:spcAft>
                          <a:spcPts val="0"/>
                        </a:spcAft>
                      </a:pPr>
                      <a:r>
                        <a:rPr lang="en-US" sz="1700">
                          <a:solidFill>
                            <a:srgbClr val="000000"/>
                          </a:solidFill>
                          <a:latin typeface="+mn-lt"/>
                          <a:ea typeface="Times New Roman"/>
                        </a:rPr>
                        <a:t>1.7</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105.9</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21.2</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a:txBody>
                    <a:bodyPr/>
                    <a:lstStyle/>
                    <a:p>
                      <a:pPr marL="0" marR="0" algn="ctr">
                        <a:spcBef>
                          <a:spcPts val="0"/>
                        </a:spcBef>
                        <a:spcAft>
                          <a:spcPts val="0"/>
                        </a:spcAft>
                      </a:pPr>
                      <a:r>
                        <a:rPr lang="en-US" sz="1700">
                          <a:solidFill>
                            <a:srgbClr val="000000"/>
                          </a:solidFill>
                          <a:latin typeface="+mn-lt"/>
                          <a:ea typeface="Times New Roman"/>
                        </a:rPr>
                        <a:t>1.6</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112.5</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latin typeface="+mn-lt"/>
                          <a:ea typeface="Times New Roman"/>
                        </a:rPr>
                        <a:t>23.9</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a:txBody>
                    <a:bodyPr/>
                    <a:lstStyle/>
                    <a:p>
                      <a:pPr marL="0" marR="0" algn="ctr">
                        <a:spcBef>
                          <a:spcPts val="0"/>
                        </a:spcBef>
                        <a:spcAft>
                          <a:spcPts val="0"/>
                        </a:spcAft>
                      </a:pPr>
                      <a:r>
                        <a:rPr lang="en-US" sz="1700">
                          <a:solidFill>
                            <a:srgbClr val="000000"/>
                          </a:solidFill>
                          <a:latin typeface="+mn-lt"/>
                          <a:ea typeface="Times New Roman"/>
                        </a:rPr>
                        <a:t>1.5</a:t>
                      </a:r>
                      <a:endParaRPr lang="en-US" sz="17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00"/>
                          </a:solidFill>
                          <a:latin typeface="+mn-lt"/>
                          <a:ea typeface="Times New Roman"/>
                        </a:rPr>
                        <a:t>120.0</a:t>
                      </a:r>
                      <a:endParaRPr lang="en-US" sz="17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00"/>
                          </a:solidFill>
                          <a:latin typeface="+mn-lt"/>
                          <a:ea typeface="Times New Roman"/>
                        </a:rPr>
                        <a:t>27.2</a:t>
                      </a:r>
                      <a:endParaRPr lang="en-US" sz="17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99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9909" name="Object 5"/>
          <p:cNvGraphicFramePr>
            <a:graphicFrameLocks noChangeAspect="1"/>
          </p:cNvGraphicFramePr>
          <p:nvPr/>
        </p:nvGraphicFramePr>
        <p:xfrm>
          <a:off x="2743200" y="3429000"/>
          <a:ext cx="235974" cy="228600"/>
        </p:xfrm>
        <a:graphic>
          <a:graphicData uri="http://schemas.openxmlformats.org/presentationml/2006/ole">
            <p:oleObj spid="_x0000_s379909" name="Equation" r:id="rId4" imgW="139700" imgH="1397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9</a:t>
            </a:fld>
            <a:endParaRPr lang="en-US"/>
          </a:p>
        </p:txBody>
      </p:sp>
      <p:pic>
        <p:nvPicPr>
          <p:cNvPr id="3" name="Picture 2"/>
          <p:cNvPicPr/>
          <p:nvPr/>
        </p:nvPicPr>
        <p:blipFill>
          <a:blip r:embed="rId2" cstate="print"/>
          <a:srcRect/>
          <a:stretch>
            <a:fillRect/>
          </a:stretch>
        </p:blipFill>
        <p:spPr bwMode="auto">
          <a:xfrm>
            <a:off x="228600" y="1295400"/>
            <a:ext cx="5994400" cy="4406995"/>
          </a:xfrm>
          <a:prstGeom prst="rect">
            <a:avLst/>
          </a:prstGeom>
          <a:noFill/>
          <a:ln w="9525">
            <a:noFill/>
            <a:miter lim="800000"/>
            <a:headEnd/>
            <a:tailEnd/>
          </a:ln>
        </p:spPr>
      </p:pic>
      <p:sp>
        <p:nvSpPr>
          <p:cNvPr id="5" name="Text Box 1"/>
          <p:cNvSpPr txBox="1">
            <a:spLocks noChangeArrowheads="1"/>
          </p:cNvSpPr>
          <p:nvPr/>
        </p:nvSpPr>
        <p:spPr bwMode="auto">
          <a:xfrm>
            <a:off x="6477000" y="1676400"/>
            <a:ext cx="2133600" cy="1066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6699"/>
                </a:solidFill>
                <a:effectLst/>
                <a:latin typeface="Calibri" pitchFamily="34" charset="0"/>
                <a:cs typeface="Calibri" pitchFamily="34" charset="0"/>
              </a:rPr>
              <a:t>Rainflow Cycle Counting</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Rotate time history plot </a:t>
            </a:r>
            <a:br>
              <a:rPr kumimoji="0" lang="en-US" sz="1400" b="0" i="0" u="none" strike="noStrike" cap="none" normalizeH="0" baseline="0" dirty="0" smtClean="0">
                <a:ln>
                  <a:noFill/>
                </a:ln>
                <a:solidFill>
                  <a:schemeClr val="tx1"/>
                </a:solidFill>
                <a:effectLst/>
                <a:latin typeface="Calibri" pitchFamily="34" charset="0"/>
                <a:cs typeface="Arial" pitchFamily="34" charset="0"/>
              </a:rPr>
            </a:br>
            <a:r>
              <a:rPr kumimoji="0" lang="en-US" sz="1400" b="0" i="0" u="none" strike="noStrike" cap="none" normalizeH="0" baseline="0" dirty="0" smtClean="0">
                <a:ln>
                  <a:noFill/>
                </a:ln>
                <a:solidFill>
                  <a:schemeClr val="tx1"/>
                </a:solidFill>
                <a:effectLst/>
                <a:latin typeface="Calibri" pitchFamily="34" charset="0"/>
                <a:cs typeface="Arial" pitchFamily="34" charset="0"/>
              </a:rPr>
              <a:t>90 degrees clockwise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6477000" y="3200400"/>
          <a:ext cx="2362199" cy="2560320"/>
        </p:xfrm>
        <a:graphic>
          <a:graphicData uri="http://schemas.openxmlformats.org/drawingml/2006/table">
            <a:tbl>
              <a:tblPr/>
              <a:tblGrid>
                <a:gridCol w="744926"/>
                <a:gridCol w="980166"/>
                <a:gridCol w="637107"/>
              </a:tblGrid>
              <a:tr h="274320">
                <a:tc gridSpan="3">
                  <a:txBody>
                    <a:bodyPr/>
                    <a:lstStyle/>
                    <a:p>
                      <a:pPr marR="0" algn="just">
                        <a:spcBef>
                          <a:spcPts val="0"/>
                        </a:spcBef>
                        <a:spcAft>
                          <a:spcPts val="0"/>
                        </a:spcAft>
                      </a:pPr>
                      <a:r>
                        <a:rPr lang="en-US" sz="1200" dirty="0">
                          <a:latin typeface="Arial"/>
                          <a:ea typeface="Times New Roman"/>
                          <a:cs typeface="Times New Roman"/>
                        </a:rPr>
                        <a:t>    Rainflow Cycles by Path</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4320">
                <a:tc>
                  <a:txBody>
                    <a:bodyPr/>
                    <a:lstStyle/>
                    <a:p>
                      <a:pPr marR="0" algn="ctr">
                        <a:spcBef>
                          <a:spcPts val="0"/>
                        </a:spcBef>
                        <a:spcAft>
                          <a:spcPts val="0"/>
                        </a:spcAft>
                      </a:pPr>
                      <a:r>
                        <a:rPr lang="en-US" sz="1200">
                          <a:latin typeface="Arial"/>
                          <a:ea typeface="Times New Roman"/>
                          <a:cs typeface="Times New Roman"/>
                        </a:rPr>
                        <a:t>Path</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Cycles</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Stress Range</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A-B</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0.5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3</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B-C</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dirty="0">
                          <a:latin typeface="Arial"/>
                          <a:ea typeface="Times New Roman"/>
                          <a:cs typeface="Times New Roman"/>
                        </a:rPr>
                        <a:t>0.5</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4</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C-D</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0.5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8</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D-G</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dirty="0">
                          <a:latin typeface="Arial"/>
                          <a:ea typeface="Times New Roman"/>
                          <a:cs typeface="Times New Roman"/>
                        </a:rPr>
                        <a:t>0.5</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9</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E-F</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1.0</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4</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G-H</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0.5</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a:latin typeface="Arial"/>
                          <a:ea typeface="Times New Roman"/>
                          <a:cs typeface="Times New Roman"/>
                        </a:rPr>
                        <a:t>8</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R="0" algn="ctr">
                        <a:spcBef>
                          <a:spcPts val="0"/>
                        </a:spcBef>
                        <a:spcAft>
                          <a:spcPts val="0"/>
                        </a:spcAft>
                      </a:pPr>
                      <a:r>
                        <a:rPr lang="en-US" sz="1200">
                          <a:latin typeface="Arial"/>
                          <a:ea typeface="Times New Roman"/>
                          <a:cs typeface="Times New Roman"/>
                        </a:rPr>
                        <a:t>H-I</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dirty="0">
                          <a:latin typeface="Arial"/>
                          <a:ea typeface="Times New Roman"/>
                          <a:cs typeface="Times New Roman"/>
                        </a:rPr>
                        <a:t>0.5</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ctr">
                        <a:spcBef>
                          <a:spcPts val="0"/>
                        </a:spcBef>
                        <a:spcAft>
                          <a:spcPts val="0"/>
                        </a:spcAft>
                      </a:pPr>
                      <a:r>
                        <a:rPr lang="en-US" sz="1200" dirty="0">
                          <a:latin typeface="Arial"/>
                          <a:ea typeface="Times New Roman"/>
                          <a:cs typeface="Times New Roman"/>
                        </a:rPr>
                        <a:t>6</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524000"/>
          <a:ext cx="7162800" cy="2895599"/>
        </p:xfrm>
        <a:graphic>
          <a:graphicData uri="http://schemas.openxmlformats.org/drawingml/2006/table">
            <a:tbl>
              <a:tblPr/>
              <a:tblGrid>
                <a:gridCol w="2387600"/>
                <a:gridCol w="632012"/>
                <a:gridCol w="912906"/>
                <a:gridCol w="772459"/>
                <a:gridCol w="772459"/>
                <a:gridCol w="842682"/>
                <a:gridCol w="842682"/>
              </a:tblGrid>
              <a:tr h="413657">
                <a:tc>
                  <a:txBody>
                    <a:bodyPr/>
                    <a:lstStyle/>
                    <a:p>
                      <a:pPr marL="0" marR="0" algn="ctr">
                        <a:spcBef>
                          <a:spcPts val="0"/>
                        </a:spcBef>
                        <a:spcAft>
                          <a:spcPts val="0"/>
                        </a:spcAft>
                      </a:pPr>
                      <a:r>
                        <a:rPr lang="en-US" sz="1600" dirty="0">
                          <a:latin typeface="+mn-lt"/>
                          <a:ea typeface="Times New Roman"/>
                        </a:rPr>
                        <a:t>Base Input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marL="0" marR="0" algn="ctr">
                        <a:spcBef>
                          <a:spcPts val="0"/>
                        </a:spcBef>
                        <a:spcAft>
                          <a:spcPts val="0"/>
                        </a:spcAft>
                      </a:pPr>
                      <a:r>
                        <a:rPr lang="en-US" sz="1600" dirty="0">
                          <a:latin typeface="+mn-lt"/>
                          <a:ea typeface="Times New Roman"/>
                        </a:rPr>
                        <a:t>Fatigue </a:t>
                      </a:r>
                      <a:r>
                        <a:rPr lang="en-US" sz="1600" dirty="0" smtClean="0">
                          <a:latin typeface="+mn-lt"/>
                          <a:ea typeface="Times New Roman"/>
                        </a:rPr>
                        <a:t>Damage D, </a:t>
                      </a:r>
                      <a:r>
                        <a:rPr lang="en-US" sz="1600" dirty="0">
                          <a:latin typeface="+mn-lt"/>
                          <a:ea typeface="Times New Roman"/>
                        </a:rPr>
                        <a:t>fn=100 Hz, Q=10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3657">
                <a:tc>
                  <a:txBody>
                    <a:bodyPr/>
                    <a:lstStyle/>
                    <a:p>
                      <a:pPr marL="0" marR="0" algn="ctr">
                        <a:spcBef>
                          <a:spcPts val="0"/>
                        </a:spcBef>
                        <a:spcAft>
                          <a:spcPts val="0"/>
                        </a:spcAft>
                      </a:pPr>
                      <a:r>
                        <a:rPr lang="en-US" sz="1600">
                          <a:latin typeface="+mn-lt"/>
                          <a:ea typeface="Times New Roman"/>
                        </a:rPr>
                        <a:t>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b=6.4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7">
                <a:tc>
                  <a:txBody>
                    <a:bodyPr/>
                    <a:lstStyle/>
                    <a:p>
                      <a:pPr marL="0" marR="0">
                        <a:spcBef>
                          <a:spcPts val="0"/>
                        </a:spcBef>
                        <a:spcAft>
                          <a:spcPts val="0"/>
                        </a:spcAft>
                      </a:pPr>
                      <a:r>
                        <a:rPr lang="en-US" sz="1600">
                          <a:latin typeface="+mn-lt"/>
                          <a:ea typeface="Times New Roman"/>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5.75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2.41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0.089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7">
                <a:tc>
                  <a:txBody>
                    <a:bodyPr/>
                    <a:lstStyle/>
                    <a:p>
                      <a:pPr marL="0" marR="0">
                        <a:spcBef>
                          <a:spcPts val="0"/>
                        </a:spcBef>
                        <a:spcAft>
                          <a:spcPts val="0"/>
                        </a:spcAft>
                      </a:pPr>
                      <a:r>
                        <a:rPr lang="en-US" sz="1600">
                          <a:latin typeface="+mn-lt"/>
                          <a:ea typeface="Times New Roman"/>
                        </a:rPr>
                        <a:t>Narrowband PSD, </a:t>
                      </a:r>
                      <a:r>
                        <a:rPr lang="en-US" sz="1600">
                          <a:latin typeface="+mn-lt"/>
                          <a:ea typeface="Times New Roman"/>
                          <a:sym typeface="Symbol"/>
                        </a:rPr>
                        <a:t></a:t>
                      </a:r>
                      <a:r>
                        <a:rPr lang="en-US" sz="1600">
                          <a:latin typeface="+mn-lt"/>
                          <a:ea typeface="Times New Roman"/>
                        </a:rPr>
                        <a:t> = 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3.43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0.093</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7">
                <a:tc>
                  <a:txBody>
                    <a:bodyPr/>
                    <a:lstStyle/>
                    <a:p>
                      <a:pPr marL="0" marR="0">
                        <a:spcBef>
                          <a:spcPts val="0"/>
                        </a:spcBef>
                        <a:spcAft>
                          <a:spcPts val="0"/>
                        </a:spcAft>
                      </a:pPr>
                      <a:r>
                        <a:rPr lang="en-US" sz="1600">
                          <a:latin typeface="+mn-lt"/>
                          <a:ea typeface="Times New Roman"/>
                        </a:rPr>
                        <a:t>Narrowband PSD, </a:t>
                      </a:r>
                      <a:r>
                        <a:rPr lang="en-US" sz="1600">
                          <a:latin typeface="+mn-lt"/>
                          <a:ea typeface="Times New Roman"/>
                          <a:sym typeface="Symbol"/>
                        </a:rPr>
                        <a:t></a:t>
                      </a:r>
                      <a:r>
                        <a:rPr lang="en-US" sz="1600">
                          <a:latin typeface="+mn-lt"/>
                          <a:ea typeface="Times New Roman"/>
                        </a:rPr>
                        <a:t> = 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2.04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0.98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0.48</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mn-lt"/>
                          <a:ea typeface="Times New Roman"/>
                        </a:rPr>
                        <a:t>0.24</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0.14</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7">
                <a:tc>
                  <a:txBody>
                    <a:bodyPr/>
                    <a:lstStyle/>
                    <a:p>
                      <a:pPr marL="0" marR="0">
                        <a:spcBef>
                          <a:spcPts val="0"/>
                        </a:spcBef>
                        <a:spcAft>
                          <a:spcPts val="0"/>
                        </a:spcAft>
                      </a:pPr>
                      <a:r>
                        <a:rPr lang="en-US" sz="1600">
                          <a:latin typeface="+mn-lt"/>
                          <a:ea typeface="Times New Roman"/>
                        </a:rPr>
                        <a:t>Narrowband PSD, </a:t>
                      </a:r>
                      <a:r>
                        <a:rPr lang="en-US" sz="1600">
                          <a:latin typeface="+mn-lt"/>
                          <a:ea typeface="Times New Roman"/>
                          <a:sym typeface="Symbol"/>
                        </a:rPr>
                        <a:t></a:t>
                      </a:r>
                      <a:r>
                        <a:rPr lang="en-US" sz="1600">
                          <a:latin typeface="+mn-lt"/>
                          <a:ea typeface="Times New Roman"/>
                        </a:rPr>
                        <a:t> = 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mn-lt"/>
                          <a:ea typeface="Times New Roman"/>
                        </a:rPr>
                        <a:t>5.40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2.61</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1.29</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0.65</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mn-lt"/>
                          <a:ea typeface="Times New Roman"/>
                        </a:rPr>
                        <a:t>0.33</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0.19</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7">
                <a:tc>
                  <a:txBody>
                    <a:bodyPr/>
                    <a:lstStyle/>
                    <a:p>
                      <a:pPr marL="0" marR="0">
                        <a:spcBef>
                          <a:spcPts val="0"/>
                        </a:spcBef>
                        <a:spcAft>
                          <a:spcPts val="0"/>
                        </a:spcAft>
                      </a:pPr>
                      <a:r>
                        <a:rPr lang="en-US" sz="1600" dirty="0">
                          <a:latin typeface="+mn-lt"/>
                          <a:ea typeface="Times New Roman"/>
                        </a:rPr>
                        <a:t>Narrowband PSD, </a:t>
                      </a:r>
                      <a:r>
                        <a:rPr lang="en-US" sz="1600" dirty="0">
                          <a:latin typeface="+mn-lt"/>
                          <a:ea typeface="Times New Roman"/>
                          <a:sym typeface="Symbol"/>
                        </a:rPr>
                        <a:t></a:t>
                      </a:r>
                      <a:r>
                        <a:rPr lang="en-US" sz="1600" dirty="0">
                          <a:latin typeface="+mn-lt"/>
                          <a:ea typeface="Times New Roman"/>
                        </a:rPr>
                        <a:t> = 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6.88</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3.43</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1.74</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New Roman"/>
                        </a:rPr>
                        <a:t>0.90</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mn-lt"/>
                          <a:ea typeface="Times New Roman"/>
                        </a:rPr>
                        <a:t>0.47</a:t>
                      </a:r>
                      <a:endParaRPr lang="en-US" sz="16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mn-lt"/>
                          <a:ea typeface="Times New Roman"/>
                        </a:rPr>
                        <a:t>0.28</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838200" y="762000"/>
            <a:ext cx="7010400" cy="400110"/>
          </a:xfrm>
          <a:prstGeom prst="rect">
            <a:avLst/>
          </a:prstGeom>
          <a:noFill/>
        </p:spPr>
        <p:txBody>
          <a:bodyPr wrap="square" rtlCol="0">
            <a:spAutoFit/>
          </a:bodyPr>
          <a:lstStyle/>
          <a:p>
            <a:r>
              <a:rPr lang="en-US" b="1" dirty="0" smtClean="0">
                <a:solidFill>
                  <a:srgbClr val="006699"/>
                </a:solidFill>
                <a:cs typeface="Calibri" pitchFamily="34" charset="0"/>
              </a:rPr>
              <a:t>Converting a Sine Tone to Narrowband PSD,  </a:t>
            </a:r>
            <a:r>
              <a:rPr lang="en-US" sz="2000" b="1" dirty="0" smtClean="0">
                <a:solidFill>
                  <a:srgbClr val="006699"/>
                </a:solidFill>
                <a:cs typeface="Calibri" pitchFamily="34" charset="0"/>
                <a:sym typeface="Symbol"/>
              </a:rPr>
              <a:t></a:t>
            </a:r>
            <a:r>
              <a:rPr lang="en-US" b="1" dirty="0" smtClean="0">
                <a:solidFill>
                  <a:srgbClr val="006699"/>
                </a:solidFill>
                <a:cs typeface="Calibri" pitchFamily="34" charset="0"/>
                <a:sym typeface="Symbol"/>
              </a:rPr>
              <a:t>  </a:t>
            </a:r>
            <a:r>
              <a:rPr lang="en-US" b="1" dirty="0" smtClean="0">
                <a:solidFill>
                  <a:srgbClr val="006699"/>
                </a:solidFill>
                <a:cs typeface="Calibri" pitchFamily="34" charset="0"/>
              </a:rPr>
              <a:t>Trade Study (cont)</a:t>
            </a:r>
            <a:endParaRPr lang="en-US" dirty="0" smtClean="0">
              <a:solidFill>
                <a:prstClr val="black"/>
              </a:solidFill>
              <a:cs typeface="Calibri" pitchFamily="34" charset="0"/>
            </a:endParaRPr>
          </a:p>
        </p:txBody>
      </p:sp>
      <p:sp>
        <p:nvSpPr>
          <p:cNvPr id="6" name="TextBox 5"/>
          <p:cNvSpPr txBox="1"/>
          <p:nvPr/>
        </p:nvSpPr>
        <p:spPr>
          <a:xfrm>
            <a:off x="685800" y="4800600"/>
            <a:ext cx="7924800" cy="1477328"/>
          </a:xfrm>
          <a:prstGeom prst="rect">
            <a:avLst/>
          </a:prstGeom>
          <a:noFill/>
        </p:spPr>
        <p:txBody>
          <a:bodyPr wrap="square" rtlCol="0">
            <a:spAutoFit/>
          </a:bodyPr>
          <a:lstStyle/>
          <a:p>
            <a:r>
              <a:rPr lang="en-US" dirty="0" smtClean="0"/>
              <a:t>Note that some references use smaller fatigue exponents which yield more conservative, higher PSD base input levels.  </a:t>
            </a:r>
          </a:p>
          <a:p>
            <a:endParaRPr lang="en-US" dirty="0" smtClean="0"/>
          </a:p>
          <a:p>
            <a:r>
              <a:rPr lang="en-US" dirty="0" smtClean="0"/>
              <a:t>Old Martin-Marietta document gives a value of b=4.0 for “Electrical Black Boxes.”</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6934200" cy="461665"/>
          </a:xfrm>
          <a:prstGeom prst="rect">
            <a:avLst/>
          </a:prstGeom>
        </p:spPr>
        <p:txBody>
          <a:bodyPr wrap="square">
            <a:spAutoFit/>
          </a:bodyPr>
          <a:lstStyle/>
          <a:p>
            <a:pPr algn="ctr"/>
            <a:r>
              <a:rPr lang="en-US" sz="2400" b="1" dirty="0" smtClean="0">
                <a:solidFill>
                  <a:srgbClr val="006699"/>
                </a:solidFill>
              </a:rPr>
              <a:t>Fatigue Damage Spectra</a:t>
            </a:r>
            <a:endParaRPr lang="en-US" sz="2400" b="1" dirty="0">
              <a:solidFill>
                <a:srgbClr val="006699"/>
              </a:solidFill>
            </a:endParaRPr>
          </a:p>
        </p:txBody>
      </p:sp>
      <p:graphicFrame>
        <p:nvGraphicFramePr>
          <p:cNvPr id="398337" name="Object 1"/>
          <p:cNvGraphicFramePr>
            <a:graphicFrameLocks noChangeAspect="1"/>
          </p:cNvGraphicFramePr>
          <p:nvPr/>
        </p:nvGraphicFramePr>
        <p:xfrm>
          <a:off x="2209800" y="4343400"/>
          <a:ext cx="1239838" cy="762000"/>
        </p:xfrm>
        <a:graphic>
          <a:graphicData uri="http://schemas.openxmlformats.org/presentationml/2006/ole">
            <p:oleObj spid="_x0000_s398337" name="Equation" r:id="rId3" imgW="926698" imgH="533169" progId="Equation.3">
              <p:embed/>
            </p:oleObj>
          </a:graphicData>
        </a:graphic>
      </p:graphicFrame>
      <p:sp>
        <p:nvSpPr>
          <p:cNvPr id="7" name="Rectangle 6"/>
          <p:cNvSpPr/>
          <p:nvPr/>
        </p:nvSpPr>
        <p:spPr>
          <a:xfrm>
            <a:off x="685800" y="1066800"/>
            <a:ext cx="7391400" cy="5539978"/>
          </a:xfrm>
          <a:prstGeom prst="rect">
            <a:avLst/>
          </a:prstGeom>
        </p:spPr>
        <p:txBody>
          <a:bodyPr wrap="square">
            <a:spAutoFit/>
          </a:bodyPr>
          <a:lstStyle/>
          <a:p>
            <a:pPr marL="285750" indent="-285750">
              <a:spcBef>
                <a:spcPts val="900"/>
              </a:spcBef>
              <a:spcAft>
                <a:spcPts val="900"/>
              </a:spcAft>
              <a:buClr>
                <a:schemeClr val="accent5">
                  <a:lumMod val="75000"/>
                </a:schemeClr>
              </a:buClr>
              <a:buFont typeface="Wingdings" pitchFamily="2" charset="2"/>
              <a:buChar char="§"/>
            </a:pPr>
            <a:r>
              <a:rPr lang="en-US" dirty="0" smtClean="0"/>
              <a:t>Develop </a:t>
            </a:r>
            <a:r>
              <a:rPr lang="en-US" dirty="0" smtClean="0"/>
              <a:t>fatigue damage spectra concept similar to shock response </a:t>
            </a:r>
            <a:r>
              <a:rPr lang="en-US" dirty="0" smtClean="0"/>
              <a:t>spectrum</a:t>
            </a:r>
          </a:p>
          <a:p>
            <a:pPr marL="285750" indent="-285750">
              <a:spcBef>
                <a:spcPts val="900"/>
              </a:spcBef>
              <a:spcAft>
                <a:spcPts val="900"/>
              </a:spcAft>
              <a:buClr>
                <a:schemeClr val="accent5">
                  <a:lumMod val="75000"/>
                </a:schemeClr>
              </a:buClr>
              <a:buFont typeface="Wingdings" pitchFamily="2" charset="2"/>
              <a:buChar char="§"/>
            </a:pPr>
            <a:r>
              <a:rPr lang="en-US" dirty="0" smtClean="0"/>
              <a:t>Natural frequency is an independent variable</a:t>
            </a:r>
          </a:p>
          <a:p>
            <a:pPr marL="285750" indent="-285750">
              <a:spcBef>
                <a:spcPts val="900"/>
              </a:spcBef>
              <a:spcAft>
                <a:spcPts val="900"/>
              </a:spcAft>
              <a:buClr>
                <a:schemeClr val="accent5">
                  <a:lumMod val="75000"/>
                </a:schemeClr>
              </a:buClr>
              <a:buFont typeface="Wingdings" pitchFamily="2" charset="2"/>
              <a:buChar char="§"/>
            </a:pPr>
            <a:r>
              <a:rPr lang="en-US" dirty="0" smtClean="0"/>
              <a:t>Calculate acceleration or relative displacement response for each natural frequency of interest for selected amplification factor Q</a:t>
            </a:r>
          </a:p>
          <a:p>
            <a:pPr marL="285750" indent="-285750">
              <a:spcBef>
                <a:spcPts val="900"/>
              </a:spcBef>
              <a:spcAft>
                <a:spcPts val="900"/>
              </a:spcAft>
              <a:buClr>
                <a:schemeClr val="accent5">
                  <a:lumMod val="75000"/>
                </a:schemeClr>
              </a:buClr>
              <a:buFont typeface="Wingdings" pitchFamily="2" charset="2"/>
              <a:buChar char="§"/>
            </a:pPr>
            <a:r>
              <a:rPr lang="en-US" dirty="0" smtClean="0"/>
              <a:t>Perform Rainflow cycle counting for each natural frequency case</a:t>
            </a:r>
          </a:p>
          <a:p>
            <a:pPr marL="285750" indent="-285750">
              <a:spcBef>
                <a:spcPts val="900"/>
              </a:spcBef>
              <a:spcAft>
                <a:spcPts val="900"/>
              </a:spcAft>
              <a:buClr>
                <a:schemeClr val="accent5">
                  <a:lumMod val="75000"/>
                </a:schemeClr>
              </a:buClr>
              <a:buFont typeface="Wingdings" pitchFamily="2" charset="2"/>
              <a:buChar char="§"/>
            </a:pPr>
            <a:r>
              <a:rPr lang="en-US" dirty="0" smtClean="0"/>
              <a:t>Calculate damage sum from rainflow cycles for selected fatigue exponent b for each natural frequency case</a:t>
            </a:r>
          </a:p>
          <a:p>
            <a:pPr marL="285750" indent="-285750">
              <a:spcBef>
                <a:spcPts val="900"/>
              </a:spcBef>
              <a:spcAft>
                <a:spcPts val="900"/>
              </a:spcAft>
              <a:buClr>
                <a:schemeClr val="accent5">
                  <a:lumMod val="75000"/>
                </a:schemeClr>
              </a:buClr>
              <a:buFont typeface="Wingdings" pitchFamily="2" charset="2"/>
              <a:buChar char="§"/>
            </a:pPr>
            <a:endParaRPr lang="en-US" dirty="0" smtClean="0"/>
          </a:p>
          <a:p>
            <a:pPr marL="285750" indent="-285750">
              <a:spcBef>
                <a:spcPts val="900"/>
              </a:spcBef>
              <a:spcAft>
                <a:spcPts val="900"/>
              </a:spcAft>
              <a:buClr>
                <a:schemeClr val="accent5">
                  <a:lumMod val="75000"/>
                </a:schemeClr>
              </a:buClr>
              <a:buFont typeface="Wingdings" pitchFamily="2" charset="2"/>
              <a:buChar char="§"/>
            </a:pPr>
            <a:endParaRPr lang="en-US" dirty="0" smtClean="0"/>
          </a:p>
          <a:p>
            <a:pPr marL="285750" indent="-285750">
              <a:spcBef>
                <a:spcPts val="900"/>
              </a:spcBef>
              <a:spcAft>
                <a:spcPts val="900"/>
              </a:spcAft>
              <a:buClr>
                <a:schemeClr val="accent5">
                  <a:lumMod val="75000"/>
                </a:schemeClr>
              </a:buClr>
              <a:buFont typeface="Wingdings" pitchFamily="2" charset="2"/>
              <a:buChar char="§"/>
            </a:pPr>
            <a:r>
              <a:rPr lang="en-US" dirty="0" smtClean="0"/>
              <a:t>Repeat by varying Q and b for each natural frequency case for desired conservatism, parametric studies, etc.</a:t>
            </a:r>
          </a:p>
          <a:p>
            <a:pPr marL="285750" indent="-285750">
              <a:spcBef>
                <a:spcPts val="900"/>
              </a:spcBef>
              <a:spcAft>
                <a:spcPts val="900"/>
              </a:spcAft>
              <a:buClr>
                <a:schemeClr val="accent5">
                  <a:lumMod val="75000"/>
                </a:schemeClr>
              </a:buClr>
              <a:buFont typeface="Wingdings" pitchFamily="2" charset="2"/>
              <a:buChar char="§"/>
            </a:pPr>
            <a:endParaRPr lang="en-US"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303455"/>
            <a:ext cx="7924800" cy="2554545"/>
          </a:xfrm>
          <a:prstGeom prst="rect">
            <a:avLst/>
          </a:prstGeom>
          <a:noFill/>
        </p:spPr>
        <p:txBody>
          <a:bodyPr wrap="square" rtlCol="0">
            <a:spAutoFit/>
          </a:bodyPr>
          <a:lstStyle/>
          <a:p>
            <a:pPr marL="169863" lvl="0" indent="-169863">
              <a:buClr>
                <a:srgbClr val="006699"/>
              </a:buClr>
              <a:buFont typeface="Arial" pitchFamily="34" charset="0"/>
              <a:buChar char="•"/>
              <a:tabLst>
                <a:tab pos="169863" algn="l"/>
              </a:tabLst>
            </a:pPr>
            <a:r>
              <a:rPr lang="en-US" dirty="0" smtClean="0">
                <a:latin typeface="Calibri" pitchFamily="34" charset="0"/>
                <a:cs typeface="Calibri" pitchFamily="34" charset="0"/>
              </a:rPr>
              <a:t>The shock response spectrum is a calculated function based on the acceleration time history.  </a:t>
            </a:r>
          </a:p>
          <a:p>
            <a:pPr>
              <a:buClr>
                <a:srgbClr val="006699"/>
              </a:buClr>
            </a:pPr>
            <a:endParaRPr lang="en-US" sz="800" dirty="0" smtClean="0">
              <a:latin typeface="Calibri" pitchFamily="34" charset="0"/>
              <a:cs typeface="Calibri" pitchFamily="34" charset="0"/>
            </a:endParaRPr>
          </a:p>
          <a:p>
            <a:pPr marL="169863" lvl="0" indent="-169863">
              <a:buClr>
                <a:srgbClr val="006699"/>
              </a:buClr>
              <a:buFont typeface="Arial" pitchFamily="34" charset="0"/>
              <a:buChar char="•"/>
            </a:pPr>
            <a:r>
              <a:rPr lang="en-US" dirty="0" smtClean="0">
                <a:latin typeface="Calibri" pitchFamily="34" charset="0"/>
                <a:cs typeface="Calibri" pitchFamily="34" charset="0"/>
              </a:rPr>
              <a:t>It applies an acceleration time history as a base excitation to an array of single-degree-of-freedom (SDOF) systems.  </a:t>
            </a:r>
          </a:p>
          <a:p>
            <a:pPr>
              <a:buClr>
                <a:srgbClr val="006699"/>
              </a:buClr>
            </a:pPr>
            <a:endParaRPr lang="en-US" sz="800" dirty="0" smtClean="0">
              <a:latin typeface="Calibri" pitchFamily="34" charset="0"/>
              <a:cs typeface="Calibri" pitchFamily="34" charset="0"/>
            </a:endParaRPr>
          </a:p>
          <a:p>
            <a:pPr marL="169863" lvl="0" indent="-169863">
              <a:buClr>
                <a:srgbClr val="006699"/>
              </a:buClr>
              <a:buFont typeface="Arial" pitchFamily="34" charset="0"/>
              <a:buChar char="•"/>
            </a:pPr>
            <a:r>
              <a:rPr lang="en-US" dirty="0" smtClean="0">
                <a:latin typeface="Calibri" pitchFamily="34" charset="0"/>
                <a:cs typeface="Calibri" pitchFamily="34" charset="0"/>
              </a:rPr>
              <a:t>Each system is assumed to have no mass-loading effect on the base input.</a:t>
            </a:r>
          </a:p>
          <a:p>
            <a:r>
              <a:rPr lang="en-US" dirty="0" smtClean="0"/>
              <a:t/>
            </a:r>
            <a:br>
              <a:rPr lang="en-US" dirty="0" smtClean="0"/>
            </a:br>
            <a:r>
              <a:rPr lang="en-US" dirty="0" smtClean="0"/>
              <a:t> </a:t>
            </a:r>
          </a:p>
          <a:p>
            <a:endParaRPr lang="en-US" dirty="0"/>
          </a:p>
        </p:txBody>
      </p:sp>
      <p:graphicFrame>
        <p:nvGraphicFramePr>
          <p:cNvPr id="397314" name="Object 2"/>
          <p:cNvGraphicFramePr>
            <a:graphicFrameLocks noChangeAspect="1"/>
          </p:cNvGraphicFramePr>
          <p:nvPr/>
        </p:nvGraphicFramePr>
        <p:xfrm>
          <a:off x="838200" y="1143000"/>
          <a:ext cx="7124700" cy="2657475"/>
        </p:xfrm>
        <a:graphic>
          <a:graphicData uri="http://schemas.openxmlformats.org/presentationml/2006/ole">
            <p:oleObj spid="_x0000_s397314" r:id="rId3" imgW="6734175" imgH="2492375" progId="">
              <p:embed/>
            </p:oleObj>
          </a:graphicData>
        </a:graphic>
      </p:graphicFrame>
      <p:sp>
        <p:nvSpPr>
          <p:cNvPr id="4" name="Rectangle 3"/>
          <p:cNvSpPr/>
          <p:nvPr/>
        </p:nvSpPr>
        <p:spPr>
          <a:xfrm>
            <a:off x="685800" y="457200"/>
            <a:ext cx="6934200" cy="461665"/>
          </a:xfrm>
          <a:prstGeom prst="rect">
            <a:avLst/>
          </a:prstGeom>
        </p:spPr>
        <p:txBody>
          <a:bodyPr wrap="square">
            <a:spAutoFit/>
          </a:bodyPr>
          <a:lstStyle/>
          <a:p>
            <a:pPr algn="ctr"/>
            <a:r>
              <a:rPr lang="en-US" sz="2400" b="1" dirty="0" smtClean="0">
                <a:solidFill>
                  <a:srgbClr val="006699"/>
                </a:solidFill>
              </a:rPr>
              <a:t>Response Spectrum Review</a:t>
            </a:r>
            <a:endParaRPr lang="en-US" sz="2400" b="1" dirty="0">
              <a:solidFill>
                <a:srgbClr val="00669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cstate="print"/>
          <a:srcRect/>
          <a:stretch>
            <a:fillRect/>
          </a:stretch>
        </p:blipFill>
        <p:spPr bwMode="auto">
          <a:xfrm>
            <a:off x="1447800" y="609600"/>
            <a:ext cx="3340100" cy="2755900"/>
          </a:xfrm>
          <a:prstGeom prst="rect">
            <a:avLst/>
          </a:prstGeom>
          <a:noFill/>
        </p:spPr>
      </p:pic>
      <p:pic>
        <p:nvPicPr>
          <p:cNvPr id="7" name="Picture 6"/>
          <p:cNvPicPr/>
          <p:nvPr/>
        </p:nvPicPr>
        <p:blipFill>
          <a:blip r:embed="rId3" cstate="print"/>
          <a:srcRect/>
          <a:stretch>
            <a:fillRect/>
          </a:stretch>
        </p:blipFill>
        <p:spPr bwMode="auto">
          <a:xfrm>
            <a:off x="1447800" y="3810000"/>
            <a:ext cx="3543300" cy="2654300"/>
          </a:xfrm>
          <a:prstGeom prst="rect">
            <a:avLst/>
          </a:prstGeom>
          <a:noFill/>
        </p:spPr>
      </p:pic>
      <p:pic>
        <p:nvPicPr>
          <p:cNvPr id="8" name="Picture 7"/>
          <p:cNvPicPr/>
          <p:nvPr/>
        </p:nvPicPr>
        <p:blipFill>
          <a:blip r:embed="rId4" cstate="print"/>
          <a:srcRect/>
          <a:stretch>
            <a:fillRect/>
          </a:stretch>
        </p:blipFill>
        <p:spPr bwMode="auto">
          <a:xfrm>
            <a:off x="5334000" y="3733800"/>
            <a:ext cx="3530600" cy="2692400"/>
          </a:xfrm>
          <a:prstGeom prst="rect">
            <a:avLst/>
          </a:prstGeom>
          <a:noFill/>
        </p:spPr>
      </p:pic>
      <p:pic>
        <p:nvPicPr>
          <p:cNvPr id="9" name="Picture 8"/>
          <p:cNvPicPr/>
          <p:nvPr/>
        </p:nvPicPr>
        <p:blipFill>
          <a:blip r:embed="rId5" cstate="print"/>
          <a:srcRect/>
          <a:stretch>
            <a:fillRect/>
          </a:stretch>
        </p:blipFill>
        <p:spPr bwMode="auto">
          <a:xfrm>
            <a:off x="5334000" y="609600"/>
            <a:ext cx="3556000" cy="2641600"/>
          </a:xfrm>
          <a:prstGeom prst="rect">
            <a:avLst/>
          </a:prstGeom>
          <a:noFill/>
        </p:spPr>
      </p:pic>
      <p:sp>
        <p:nvSpPr>
          <p:cNvPr id="43009" name="Text Box 1"/>
          <p:cNvSpPr txBox="1">
            <a:spLocks noChangeArrowheads="1"/>
          </p:cNvSpPr>
          <p:nvPr/>
        </p:nvSpPr>
        <p:spPr bwMode="auto">
          <a:xfrm>
            <a:off x="6096000" y="304800"/>
            <a:ext cx="2324100"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Helvetica" charset="0"/>
                <a:cs typeface="Arial" pitchFamily="34" charset="0"/>
              </a:rPr>
              <a:t>RESPONSE  (fn = 30 Hz, Q=10)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Text Box 2"/>
          <p:cNvSpPr txBox="1">
            <a:spLocks noChangeArrowheads="1"/>
          </p:cNvSpPr>
          <p:nvPr/>
        </p:nvSpPr>
        <p:spPr bwMode="auto">
          <a:xfrm>
            <a:off x="6096000" y="3505200"/>
            <a:ext cx="2417763" cy="239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Helvetica" charset="0"/>
                <a:cs typeface="Arial" pitchFamily="34" charset="0"/>
              </a:rPr>
              <a:t>RESPONSE (fn = 80 Hz, Q=10)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2" name="Text Box 4"/>
          <p:cNvSpPr txBox="1">
            <a:spLocks noChangeArrowheads="1"/>
          </p:cNvSpPr>
          <p:nvPr/>
        </p:nvSpPr>
        <p:spPr bwMode="auto">
          <a:xfrm>
            <a:off x="2209800" y="3581400"/>
            <a:ext cx="2284413" cy="2762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Helvetica" charset="0"/>
                <a:cs typeface="Arial" pitchFamily="34" charset="0"/>
              </a:rPr>
              <a:t>RESPONSE (fn = 140 Hz, Q=10)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1447800" y="228600"/>
            <a:ext cx="4038600" cy="338554"/>
          </a:xfrm>
          <a:prstGeom prst="rect">
            <a:avLst/>
          </a:prstGeom>
          <a:noFill/>
        </p:spPr>
        <p:txBody>
          <a:bodyPr wrap="square" rtlCol="0">
            <a:spAutoFit/>
          </a:bodyPr>
          <a:lstStyle/>
          <a:p>
            <a:r>
              <a:rPr lang="en-US" sz="1600" b="1" dirty="0" smtClean="0">
                <a:solidFill>
                  <a:srgbClr val="006699"/>
                </a:solidFill>
                <a:latin typeface="Calibri" pitchFamily="34" charset="0"/>
                <a:cs typeface="Calibri" pitchFamily="34" charset="0"/>
              </a:rPr>
              <a:t>Base Input:  Half-Sine Pulse (11 </a:t>
            </a:r>
            <a:r>
              <a:rPr lang="en-US" sz="1600" b="1" dirty="0" err="1" smtClean="0">
                <a:solidFill>
                  <a:srgbClr val="006699"/>
                </a:solidFill>
                <a:latin typeface="Calibri" pitchFamily="34" charset="0"/>
                <a:cs typeface="Calibri" pitchFamily="34" charset="0"/>
              </a:rPr>
              <a:t>msec</a:t>
            </a:r>
            <a:r>
              <a:rPr lang="en-US" sz="1600" b="1" dirty="0" smtClean="0">
                <a:solidFill>
                  <a:srgbClr val="006699"/>
                </a:solidFill>
                <a:latin typeface="Calibri" pitchFamily="34" charset="0"/>
                <a:cs typeface="Calibri" pitchFamily="34" charset="0"/>
              </a:rPr>
              <a:t>, 50 G)</a:t>
            </a:r>
            <a:endParaRPr lang="en-US" sz="1600" dirty="0">
              <a:solidFill>
                <a:srgbClr val="006699"/>
              </a:solidFill>
              <a:latin typeface="Calibri" pitchFamily="34" charset="0"/>
              <a:cs typeface="Calibri" pitchFamily="34" charset="0"/>
            </a:endParaRPr>
          </a:p>
        </p:txBody>
      </p:sp>
      <p:cxnSp>
        <p:nvCxnSpPr>
          <p:cNvPr id="43013" name="AutoShape 5"/>
          <p:cNvCxnSpPr>
            <a:cxnSpLocks noChangeShapeType="1"/>
          </p:cNvCxnSpPr>
          <p:nvPr/>
        </p:nvCxnSpPr>
        <p:spPr bwMode="auto">
          <a:xfrm>
            <a:off x="4800600" y="3200400"/>
            <a:ext cx="838200" cy="533400"/>
          </a:xfrm>
          <a:prstGeom prst="straightConnector1">
            <a:avLst/>
          </a:prstGeom>
          <a:noFill/>
          <a:ln w="38100">
            <a:solidFill>
              <a:srgbClr val="31849B"/>
            </a:solidFill>
            <a:round/>
            <a:headEnd/>
            <a:tailEnd type="triangle" w="med" len="med"/>
          </a:ln>
        </p:spPr>
      </p:cxnSp>
      <p:cxnSp>
        <p:nvCxnSpPr>
          <p:cNvPr id="43014" name="AutoShape 6"/>
          <p:cNvCxnSpPr>
            <a:cxnSpLocks noChangeShapeType="1"/>
          </p:cNvCxnSpPr>
          <p:nvPr/>
        </p:nvCxnSpPr>
        <p:spPr bwMode="auto">
          <a:xfrm flipH="1">
            <a:off x="4572000" y="3200400"/>
            <a:ext cx="204788" cy="685800"/>
          </a:xfrm>
          <a:prstGeom prst="straightConnector1">
            <a:avLst/>
          </a:prstGeom>
          <a:noFill/>
          <a:ln w="38100">
            <a:solidFill>
              <a:srgbClr val="31849B"/>
            </a:solidFill>
            <a:round/>
            <a:headEnd/>
            <a:tailEnd type="triangle" w="med" len="med"/>
          </a:ln>
        </p:spPr>
      </p:cxnSp>
      <p:cxnSp>
        <p:nvCxnSpPr>
          <p:cNvPr id="43015" name="AutoShape 7"/>
          <p:cNvCxnSpPr>
            <a:cxnSpLocks noChangeShapeType="1"/>
          </p:cNvCxnSpPr>
          <p:nvPr/>
        </p:nvCxnSpPr>
        <p:spPr bwMode="auto">
          <a:xfrm flipV="1">
            <a:off x="4800600" y="2895600"/>
            <a:ext cx="838200" cy="296864"/>
          </a:xfrm>
          <a:prstGeom prst="straightConnector1">
            <a:avLst/>
          </a:prstGeom>
          <a:noFill/>
          <a:ln w="38100">
            <a:solidFill>
              <a:srgbClr val="31849B"/>
            </a:solidFill>
            <a:round/>
            <a:headEnd/>
            <a:tailEnd type="triangle" w="med" len="med"/>
          </a:ln>
        </p:spPr>
      </p:cxnSp>
      <p:sp>
        <p:nvSpPr>
          <p:cNvPr id="20" name="TextBox 19"/>
          <p:cNvSpPr txBox="1"/>
          <p:nvPr/>
        </p:nvSpPr>
        <p:spPr>
          <a:xfrm>
            <a:off x="228600" y="2286000"/>
            <a:ext cx="1066800" cy="646331"/>
          </a:xfrm>
          <a:prstGeom prst="rect">
            <a:avLst/>
          </a:prstGeom>
          <a:noFill/>
        </p:spPr>
        <p:txBody>
          <a:bodyPr wrap="square" rtlCol="0">
            <a:spAutoFit/>
          </a:bodyPr>
          <a:lstStyle/>
          <a:p>
            <a:r>
              <a:rPr lang="en-US" b="1" dirty="0" smtClean="0">
                <a:solidFill>
                  <a:srgbClr val="006699"/>
                </a:solidFill>
                <a:latin typeface="Calibri" pitchFamily="34" charset="0"/>
                <a:cs typeface="Calibri" pitchFamily="34" charset="0"/>
              </a:rPr>
              <a:t>SRS Example</a:t>
            </a:r>
            <a:endParaRPr lang="en-US" dirty="0">
              <a:solidFill>
                <a:srgbClr val="006699"/>
              </a:solidFill>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66800" y="1066800"/>
            <a:ext cx="6705600" cy="5334000"/>
          </a:xfrm>
          <a:prstGeom prst="rect">
            <a:avLst/>
          </a:prstGeom>
          <a:noFill/>
          <a:ln w="9525">
            <a:noFill/>
            <a:miter lim="800000"/>
            <a:headEnd/>
            <a:tailEnd/>
          </a:ln>
        </p:spPr>
      </p:pic>
      <p:sp>
        <p:nvSpPr>
          <p:cNvPr id="3" name="Rectangle 2"/>
          <p:cNvSpPr/>
          <p:nvPr/>
        </p:nvSpPr>
        <p:spPr>
          <a:xfrm>
            <a:off x="609600" y="304800"/>
            <a:ext cx="6934200" cy="461665"/>
          </a:xfrm>
          <a:prstGeom prst="rect">
            <a:avLst/>
          </a:prstGeom>
        </p:spPr>
        <p:txBody>
          <a:bodyPr wrap="square">
            <a:spAutoFit/>
          </a:bodyPr>
          <a:lstStyle/>
          <a:p>
            <a:pPr algn="ctr"/>
            <a:r>
              <a:rPr lang="en-US" sz="2400" b="1" dirty="0" smtClean="0">
                <a:solidFill>
                  <a:srgbClr val="006699"/>
                </a:solidFill>
              </a:rPr>
              <a:t>Response Spectrum Review (cont)</a:t>
            </a:r>
            <a:endParaRPr lang="en-US" sz="2400" b="1" dirty="0">
              <a:solidFill>
                <a:srgbClr val="00669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914400" y="1219200"/>
            <a:ext cx="7066655" cy="4178300"/>
          </a:xfrm>
          <a:prstGeom prst="rect">
            <a:avLst/>
          </a:prstGeom>
          <a:noFill/>
          <a:ln w="9525">
            <a:noFill/>
            <a:miter lim="800000"/>
            <a:headEnd/>
            <a:tailEnd/>
          </a:ln>
        </p:spPr>
      </p:pic>
      <p:sp>
        <p:nvSpPr>
          <p:cNvPr id="6" name="TextBox 5"/>
          <p:cNvSpPr txBox="1"/>
          <p:nvPr/>
        </p:nvSpPr>
        <p:spPr>
          <a:xfrm>
            <a:off x="2743200" y="457200"/>
            <a:ext cx="40386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Nonstationary Random Vibration</a:t>
            </a:r>
            <a:endParaRPr lang="en-US" sz="2000" b="1" dirty="0" smtClean="0">
              <a:solidFill>
                <a:srgbClr val="336699"/>
              </a:solidFill>
              <a:latin typeface="Times New Roman" pitchFamily="18" charset="0"/>
              <a:cs typeface="Arial" pitchFamily="34" charset="0"/>
            </a:endParaRPr>
          </a:p>
        </p:txBody>
      </p:sp>
      <p:sp>
        <p:nvSpPr>
          <p:cNvPr id="35841" name="Text Box 1"/>
          <p:cNvSpPr txBox="1">
            <a:spLocks noChangeArrowheads="1"/>
          </p:cNvSpPr>
          <p:nvPr/>
        </p:nvSpPr>
        <p:spPr bwMode="auto">
          <a:xfrm>
            <a:off x="1905000" y="5486400"/>
            <a:ext cx="6302375" cy="530915"/>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Liftoff                Transonic                                                       Attitude Control </a:t>
            </a:r>
          </a:p>
          <a:p>
            <a:pPr marL="457200" marR="0" lvl="1" indent="0" algn="l" defTabSz="914400" rtl="0" eaLnBrk="1" fontAlgn="base" latinLnBrk="0" hangingPunct="1">
              <a:lnSpc>
                <a:spcPct val="100000"/>
              </a:lnSpc>
              <a:spcBef>
                <a:spcPct val="0"/>
              </a:spcBef>
              <a:spcAft>
                <a:spcPts val="30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                       Max-Q                                                         Thrusters</a:t>
            </a:r>
          </a:p>
        </p:txBody>
      </p:sp>
      <p:sp>
        <p:nvSpPr>
          <p:cNvPr id="35842" name="Text Box 2"/>
          <p:cNvSpPr txBox="1">
            <a:spLocks noChangeArrowheads="1"/>
          </p:cNvSpPr>
          <p:nvPr/>
        </p:nvSpPr>
        <p:spPr bwMode="auto">
          <a:xfrm>
            <a:off x="1676400" y="6248400"/>
            <a:ext cx="6861175" cy="3693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Rainflow counting can be applied to accelerometer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2" cstate="print"/>
          <a:srcRect/>
          <a:stretch>
            <a:fillRect/>
          </a:stretch>
        </p:blipFill>
        <p:spPr bwMode="auto">
          <a:xfrm>
            <a:off x="990600" y="990600"/>
            <a:ext cx="5943600" cy="4652014"/>
          </a:xfrm>
          <a:prstGeom prst="rect">
            <a:avLst/>
          </a:prstGeom>
          <a:noFill/>
          <a:ln w="9525">
            <a:noFill/>
            <a:miter lim="800000"/>
            <a:headEnd/>
            <a:tailEnd/>
          </a:ln>
          <a:effectLst/>
        </p:spPr>
      </p:pic>
      <p:sp>
        <p:nvSpPr>
          <p:cNvPr id="4" name="TextBox 3"/>
          <p:cNvSpPr txBox="1"/>
          <p:nvPr/>
        </p:nvSpPr>
        <p:spPr>
          <a:xfrm>
            <a:off x="762000" y="457200"/>
            <a:ext cx="7162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Flight Accelerometer Data, Fatigue Damage from Acceleration </a:t>
            </a:r>
            <a:endParaRPr lang="en-US" sz="2000" b="1" dirty="0" smtClean="0">
              <a:solidFill>
                <a:srgbClr val="336699"/>
              </a:solidFill>
              <a:latin typeface="Times New Roman" pitchFamily="18" charset="0"/>
              <a:cs typeface="Arial" pitchFamily="34" charset="0"/>
            </a:endParaRPr>
          </a:p>
        </p:txBody>
      </p:sp>
      <p:sp>
        <p:nvSpPr>
          <p:cNvPr id="5" name="TextBox 4"/>
          <p:cNvSpPr txBox="1"/>
          <p:nvPr/>
        </p:nvSpPr>
        <p:spPr>
          <a:xfrm>
            <a:off x="838200" y="5943600"/>
            <a:ext cx="7239000" cy="646331"/>
          </a:xfrm>
          <a:prstGeom prst="rect">
            <a:avLst/>
          </a:prstGeom>
          <a:noFill/>
        </p:spPr>
        <p:txBody>
          <a:bodyPr wrap="square" rtlCol="0">
            <a:spAutoFit/>
          </a:bodyPr>
          <a:lstStyle/>
          <a:p>
            <a:r>
              <a:rPr lang="en-US" dirty="0" smtClean="0">
                <a:latin typeface="Calibri" pitchFamily="34" charset="0"/>
              </a:rPr>
              <a:t>The fatigue exponent is fixed at 6.4.  The Q=50 curve Damage Index is 2 to 3 orders-of-magnitude greater than that of the Q=10 curve.</a:t>
            </a:r>
            <a:endParaRPr lang="en-US" dirty="0">
              <a:latin typeface="Calibri"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2"/>
          <p:cNvPicPr>
            <a:picLocks noChangeAspect="1" noChangeArrowheads="1"/>
          </p:cNvPicPr>
          <p:nvPr/>
        </p:nvPicPr>
        <p:blipFill>
          <a:blip r:embed="rId2" cstate="print"/>
          <a:srcRect/>
          <a:stretch>
            <a:fillRect/>
          </a:stretch>
        </p:blipFill>
        <p:spPr bwMode="auto">
          <a:xfrm>
            <a:off x="1371600" y="1219200"/>
            <a:ext cx="5410200" cy="4234526"/>
          </a:xfrm>
          <a:prstGeom prst="rect">
            <a:avLst/>
          </a:prstGeom>
          <a:noFill/>
          <a:ln w="9525">
            <a:noFill/>
            <a:miter lim="800000"/>
            <a:headEnd/>
            <a:tailEnd/>
          </a:ln>
          <a:effectLst/>
        </p:spPr>
      </p:pic>
      <p:sp>
        <p:nvSpPr>
          <p:cNvPr id="3" name="TextBox 2"/>
          <p:cNvSpPr txBox="1"/>
          <p:nvPr/>
        </p:nvSpPr>
        <p:spPr>
          <a:xfrm>
            <a:off x="762000" y="457200"/>
            <a:ext cx="7162800" cy="369332"/>
          </a:xfrm>
          <a:prstGeom prst="rect">
            <a:avLst/>
          </a:prstGeom>
          <a:noFill/>
        </p:spPr>
        <p:txBody>
          <a:bodyPr wrap="square" rtlCol="0">
            <a:spAutoFit/>
          </a:bodyPr>
          <a:lstStyle/>
          <a:p>
            <a:pPr lvl="0"/>
            <a:r>
              <a:rPr lang="en-US" b="1" dirty="0" smtClean="0">
                <a:solidFill>
                  <a:srgbClr val="006699"/>
                </a:solidFill>
                <a:latin typeface="Arial" pitchFamily="34" charset="0"/>
                <a:cs typeface="Arial" pitchFamily="34" charset="0"/>
              </a:rPr>
              <a:t>Flight Accelerometer Data, Fatigue Damage from Acceleration </a:t>
            </a:r>
            <a:endParaRPr lang="en-US" sz="2000" b="1" dirty="0" smtClean="0">
              <a:solidFill>
                <a:srgbClr val="336699"/>
              </a:solidFill>
              <a:latin typeface="Times New Roman" pitchFamily="18" charset="0"/>
              <a:cs typeface="Arial" pitchFamily="34" charset="0"/>
            </a:endParaRPr>
          </a:p>
        </p:txBody>
      </p:sp>
      <p:sp>
        <p:nvSpPr>
          <p:cNvPr id="4" name="TextBox 3"/>
          <p:cNvSpPr txBox="1"/>
          <p:nvPr/>
        </p:nvSpPr>
        <p:spPr>
          <a:xfrm>
            <a:off x="685800" y="5867400"/>
            <a:ext cx="7696200" cy="646331"/>
          </a:xfrm>
          <a:prstGeom prst="rect">
            <a:avLst/>
          </a:prstGeom>
          <a:noFill/>
        </p:spPr>
        <p:txBody>
          <a:bodyPr wrap="square" rtlCol="0">
            <a:spAutoFit/>
          </a:bodyPr>
          <a:lstStyle/>
          <a:p>
            <a:r>
              <a:rPr lang="en-US" dirty="0" smtClean="0">
                <a:latin typeface="Calibri" pitchFamily="34" charset="0"/>
              </a:rPr>
              <a:t>The amplification factor is fixed at Q=10.  The b=9.0 curve Damage Index is 3 to 4 orders-of-magnitude greater than that of the b=6.4 curve above 150 Hz.</a:t>
            </a:r>
            <a:endParaRPr lang="en-US" dirty="0">
              <a:latin typeface="Calibri"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447800"/>
            <a:ext cx="8077200" cy="4385816"/>
          </a:xfrm>
          <a:prstGeom prst="rect">
            <a:avLst/>
          </a:prstGeom>
          <a:noFill/>
        </p:spPr>
        <p:txBody>
          <a:bodyPr wrap="square" rtlCol="0">
            <a:spAutoFit/>
          </a:bodyPr>
          <a:lstStyle/>
          <a:p>
            <a:pPr marL="177800" indent="-177800">
              <a:buClr>
                <a:srgbClr val="336699"/>
              </a:buClr>
              <a:buSzPct val="90000"/>
              <a:buFont typeface="Arial" pitchFamily="34" charset="0"/>
              <a:buChar char="•"/>
            </a:pPr>
            <a:r>
              <a:rPr lang="en-US" dirty="0" smtClean="0">
                <a:latin typeface="Calibri" pitchFamily="34" charset="0"/>
                <a:cs typeface="Calibri" pitchFamily="34" charset="0"/>
              </a:rPr>
              <a:t>MEFL = maximum envelope + some uncertainty margin</a:t>
            </a:r>
          </a:p>
          <a:p>
            <a:pPr marL="177800" lvl="0" indent="-177800">
              <a:buClr>
                <a:srgbClr val="336699"/>
              </a:buClr>
              <a:buSzPct val="90000"/>
              <a:buFont typeface="Arial" pitchFamily="34" charset="0"/>
              <a:buChar char="•"/>
            </a:pPr>
            <a:endParaRPr lang="en-US" dirty="0" smtClean="0">
              <a:latin typeface="Calibri" pitchFamily="34" charset="0"/>
              <a:cs typeface="Calibri" pitchFamily="34" charset="0"/>
            </a:endParaRPr>
          </a:p>
          <a:p>
            <a:pPr marL="177800" lvl="0" indent="-177800">
              <a:buClr>
                <a:srgbClr val="336699"/>
              </a:buClr>
              <a:buSzPct val="90000"/>
              <a:buFont typeface="Arial" pitchFamily="34" charset="0"/>
              <a:buChar char="•"/>
            </a:pPr>
            <a:r>
              <a:rPr lang="en-US" dirty="0" smtClean="0">
                <a:latin typeface="Calibri" pitchFamily="34" charset="0"/>
                <a:cs typeface="Calibri" pitchFamily="34" charset="0"/>
              </a:rPr>
              <a:t>The </a:t>
            </a:r>
            <a:r>
              <a:rPr lang="en-US" dirty="0" smtClean="0">
                <a:latin typeface="Calibri" pitchFamily="34" charset="0"/>
                <a:cs typeface="Calibri" pitchFamily="34" charset="0"/>
              </a:rPr>
              <a:t>typical method for post-processing is to divide the data into short-duration segments</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The segments may overlap</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This is termed </a:t>
            </a:r>
            <a:r>
              <a:rPr lang="en-US" i="1" dirty="0" smtClean="0">
                <a:latin typeface="Calibri" pitchFamily="34" charset="0"/>
                <a:cs typeface="Calibri" pitchFamily="34" charset="0"/>
              </a:rPr>
              <a:t>piecewise stationary analysis</a:t>
            </a:r>
            <a:endParaRPr lang="en-US" dirty="0" smtClean="0">
              <a:latin typeface="Calibri" pitchFamily="34" charset="0"/>
              <a:cs typeface="Calibri" pitchFamily="34" charset="0"/>
            </a:endParaRP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A PSD is then taken for each segment</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The maximum envelope is then taken from the individual PSD curves</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Component </a:t>
            </a:r>
            <a:r>
              <a:rPr lang="en-US" dirty="0" smtClean="0">
                <a:latin typeface="Calibri" pitchFamily="34" charset="0"/>
                <a:cs typeface="Calibri" pitchFamily="34" charset="0"/>
              </a:rPr>
              <a:t>acceptance test level </a:t>
            </a:r>
            <a:r>
              <a:rPr lang="en-US" u="sng" dirty="0" smtClean="0">
                <a:latin typeface="Calibri" pitchFamily="34" charset="0"/>
                <a:cs typeface="Calibri" pitchFamily="34" charset="0"/>
              </a:rPr>
              <a:t>&gt;</a:t>
            </a:r>
            <a:r>
              <a:rPr lang="en-US" dirty="0" smtClean="0">
                <a:latin typeface="Calibri" pitchFamily="34" charset="0"/>
                <a:cs typeface="Calibri" pitchFamily="34" charset="0"/>
              </a:rPr>
              <a:t> MEFL</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Easy to do</a:t>
            </a:r>
          </a:p>
          <a:p>
            <a:pPr marL="177800" lvl="0" indent="-177800">
              <a:lnSpc>
                <a:spcPct val="150000"/>
              </a:lnSpc>
              <a:buClr>
                <a:srgbClr val="336699"/>
              </a:buClr>
              <a:buSzPct val="90000"/>
              <a:buFont typeface="Arial" pitchFamily="34" charset="0"/>
              <a:buChar char="•"/>
            </a:pPr>
            <a:r>
              <a:rPr lang="en-US" dirty="0" smtClean="0">
                <a:latin typeface="Calibri" pitchFamily="34" charset="0"/>
                <a:cs typeface="Calibri" pitchFamily="34" charset="0"/>
              </a:rPr>
              <a:t>But potentially overly conservative </a:t>
            </a:r>
          </a:p>
          <a:p>
            <a:endParaRPr lang="en-US" dirty="0"/>
          </a:p>
        </p:txBody>
      </p:sp>
      <p:sp>
        <p:nvSpPr>
          <p:cNvPr id="6" name="TextBox 5"/>
          <p:cNvSpPr txBox="1"/>
          <p:nvPr/>
        </p:nvSpPr>
        <p:spPr>
          <a:xfrm>
            <a:off x="1676400" y="533400"/>
            <a:ext cx="60198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Derive MEFL from Nonstationary Random Vibration</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810000" y="3505200"/>
            <a:ext cx="5119688" cy="2938462"/>
            <a:chOff x="806" y="3498"/>
            <a:chExt cx="8062" cy="4627"/>
          </a:xfrm>
        </p:grpSpPr>
        <p:cxnSp>
          <p:nvCxnSpPr>
            <p:cNvPr id="74768" name="AutoShape 16"/>
            <p:cNvCxnSpPr>
              <a:cxnSpLocks noChangeShapeType="1"/>
            </p:cNvCxnSpPr>
            <p:nvPr/>
          </p:nvCxnSpPr>
          <p:spPr bwMode="auto">
            <a:xfrm>
              <a:off x="2205" y="4060"/>
              <a:ext cx="0" cy="3315"/>
            </a:xfrm>
            <a:prstGeom prst="straightConnector1">
              <a:avLst/>
            </a:prstGeom>
            <a:noFill/>
            <a:ln w="9525">
              <a:solidFill>
                <a:srgbClr val="000000"/>
              </a:solidFill>
              <a:round/>
              <a:headEnd/>
              <a:tailEnd/>
            </a:ln>
          </p:spPr>
        </p:cxnSp>
        <p:cxnSp>
          <p:nvCxnSpPr>
            <p:cNvPr id="74769" name="AutoShape 17"/>
            <p:cNvCxnSpPr>
              <a:cxnSpLocks noChangeShapeType="1"/>
            </p:cNvCxnSpPr>
            <p:nvPr/>
          </p:nvCxnSpPr>
          <p:spPr bwMode="auto">
            <a:xfrm flipH="1">
              <a:off x="2206" y="7375"/>
              <a:ext cx="4574" cy="0"/>
            </a:xfrm>
            <a:prstGeom prst="straightConnector1">
              <a:avLst/>
            </a:prstGeom>
            <a:noFill/>
            <a:ln w="9525">
              <a:solidFill>
                <a:srgbClr val="000000"/>
              </a:solidFill>
              <a:round/>
              <a:headEnd/>
              <a:tailEnd/>
            </a:ln>
          </p:spPr>
        </p:cxnSp>
        <p:sp>
          <p:nvSpPr>
            <p:cNvPr id="74770" name="Freeform 18"/>
            <p:cNvSpPr>
              <a:spLocks/>
            </p:cNvSpPr>
            <p:nvPr/>
          </p:nvSpPr>
          <p:spPr bwMode="auto">
            <a:xfrm>
              <a:off x="2625" y="5075"/>
              <a:ext cx="4035" cy="1985"/>
            </a:xfrm>
            <a:custGeom>
              <a:avLst/>
              <a:gdLst/>
              <a:ahLst/>
              <a:cxnLst>
                <a:cxn ang="0">
                  <a:pos x="0" y="1775"/>
                </a:cxn>
                <a:cxn ang="0">
                  <a:pos x="375" y="800"/>
                </a:cxn>
                <a:cxn ang="0">
                  <a:pos x="975" y="80"/>
                </a:cxn>
                <a:cxn ang="0">
                  <a:pos x="1590" y="320"/>
                </a:cxn>
                <a:cxn ang="0">
                  <a:pos x="1890" y="770"/>
                </a:cxn>
                <a:cxn ang="0">
                  <a:pos x="2325" y="1295"/>
                </a:cxn>
                <a:cxn ang="0">
                  <a:pos x="3240" y="1805"/>
                </a:cxn>
                <a:cxn ang="0">
                  <a:pos x="4035" y="1985"/>
                </a:cxn>
              </a:cxnLst>
              <a:rect l="0" t="0" r="r" b="b"/>
              <a:pathLst>
                <a:path w="4035" h="1985">
                  <a:moveTo>
                    <a:pt x="0" y="1775"/>
                  </a:moveTo>
                  <a:cubicBezTo>
                    <a:pt x="106" y="1428"/>
                    <a:pt x="213" y="1082"/>
                    <a:pt x="375" y="800"/>
                  </a:cubicBezTo>
                  <a:cubicBezTo>
                    <a:pt x="537" y="518"/>
                    <a:pt x="773" y="160"/>
                    <a:pt x="975" y="80"/>
                  </a:cubicBezTo>
                  <a:cubicBezTo>
                    <a:pt x="1177" y="0"/>
                    <a:pt x="1437" y="205"/>
                    <a:pt x="1590" y="320"/>
                  </a:cubicBezTo>
                  <a:cubicBezTo>
                    <a:pt x="1743" y="435"/>
                    <a:pt x="1767" y="608"/>
                    <a:pt x="1890" y="770"/>
                  </a:cubicBezTo>
                  <a:cubicBezTo>
                    <a:pt x="2013" y="932"/>
                    <a:pt x="2100" y="1123"/>
                    <a:pt x="2325" y="1295"/>
                  </a:cubicBezTo>
                  <a:cubicBezTo>
                    <a:pt x="2550" y="1467"/>
                    <a:pt x="2955" y="1690"/>
                    <a:pt x="3240" y="1805"/>
                  </a:cubicBezTo>
                  <a:cubicBezTo>
                    <a:pt x="3525" y="1920"/>
                    <a:pt x="3780" y="1952"/>
                    <a:pt x="4035" y="1985"/>
                  </a:cubicBezTo>
                </a:path>
              </a:pathLst>
            </a:custGeom>
            <a:noFill/>
            <a:ln w="222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71" name="Freeform 19"/>
            <p:cNvSpPr>
              <a:spLocks/>
            </p:cNvSpPr>
            <p:nvPr/>
          </p:nvSpPr>
          <p:spPr bwMode="auto">
            <a:xfrm>
              <a:off x="2970" y="5005"/>
              <a:ext cx="3420" cy="2160"/>
            </a:xfrm>
            <a:custGeom>
              <a:avLst/>
              <a:gdLst/>
              <a:ahLst/>
              <a:cxnLst>
                <a:cxn ang="0">
                  <a:pos x="0" y="1755"/>
                </a:cxn>
                <a:cxn ang="0">
                  <a:pos x="570" y="1320"/>
                </a:cxn>
                <a:cxn ang="0">
                  <a:pos x="735" y="1020"/>
                </a:cxn>
                <a:cxn ang="0">
                  <a:pos x="780" y="855"/>
                </a:cxn>
                <a:cxn ang="0">
                  <a:pos x="915" y="540"/>
                </a:cxn>
                <a:cxn ang="0">
                  <a:pos x="1020" y="195"/>
                </a:cxn>
                <a:cxn ang="0">
                  <a:pos x="1125" y="90"/>
                </a:cxn>
                <a:cxn ang="0">
                  <a:pos x="1545" y="15"/>
                </a:cxn>
                <a:cxn ang="0">
                  <a:pos x="1770" y="30"/>
                </a:cxn>
                <a:cxn ang="0">
                  <a:pos x="1935" y="195"/>
                </a:cxn>
                <a:cxn ang="0">
                  <a:pos x="1980" y="435"/>
                </a:cxn>
                <a:cxn ang="0">
                  <a:pos x="2100" y="870"/>
                </a:cxn>
                <a:cxn ang="0">
                  <a:pos x="2280" y="945"/>
                </a:cxn>
                <a:cxn ang="0">
                  <a:pos x="2520" y="1095"/>
                </a:cxn>
                <a:cxn ang="0">
                  <a:pos x="2655" y="1320"/>
                </a:cxn>
                <a:cxn ang="0">
                  <a:pos x="3015" y="1590"/>
                </a:cxn>
                <a:cxn ang="0">
                  <a:pos x="3420" y="2160"/>
                </a:cxn>
              </a:cxnLst>
              <a:rect l="0" t="0" r="r" b="b"/>
              <a:pathLst>
                <a:path w="3420" h="2160">
                  <a:moveTo>
                    <a:pt x="0" y="1755"/>
                  </a:moveTo>
                  <a:cubicBezTo>
                    <a:pt x="224" y="1598"/>
                    <a:pt x="448" y="1442"/>
                    <a:pt x="570" y="1320"/>
                  </a:cubicBezTo>
                  <a:cubicBezTo>
                    <a:pt x="692" y="1198"/>
                    <a:pt x="700" y="1097"/>
                    <a:pt x="735" y="1020"/>
                  </a:cubicBezTo>
                  <a:cubicBezTo>
                    <a:pt x="770" y="943"/>
                    <a:pt x="750" y="935"/>
                    <a:pt x="780" y="855"/>
                  </a:cubicBezTo>
                  <a:cubicBezTo>
                    <a:pt x="810" y="775"/>
                    <a:pt x="875" y="650"/>
                    <a:pt x="915" y="540"/>
                  </a:cubicBezTo>
                  <a:cubicBezTo>
                    <a:pt x="955" y="430"/>
                    <a:pt x="985" y="270"/>
                    <a:pt x="1020" y="195"/>
                  </a:cubicBezTo>
                  <a:cubicBezTo>
                    <a:pt x="1055" y="120"/>
                    <a:pt x="1038" y="120"/>
                    <a:pt x="1125" y="90"/>
                  </a:cubicBezTo>
                  <a:cubicBezTo>
                    <a:pt x="1212" y="60"/>
                    <a:pt x="1438" y="25"/>
                    <a:pt x="1545" y="15"/>
                  </a:cubicBezTo>
                  <a:cubicBezTo>
                    <a:pt x="1652" y="5"/>
                    <a:pt x="1705" y="0"/>
                    <a:pt x="1770" y="30"/>
                  </a:cubicBezTo>
                  <a:cubicBezTo>
                    <a:pt x="1835" y="60"/>
                    <a:pt x="1900" y="128"/>
                    <a:pt x="1935" y="195"/>
                  </a:cubicBezTo>
                  <a:cubicBezTo>
                    <a:pt x="1970" y="262"/>
                    <a:pt x="1953" y="323"/>
                    <a:pt x="1980" y="435"/>
                  </a:cubicBezTo>
                  <a:cubicBezTo>
                    <a:pt x="2007" y="547"/>
                    <a:pt x="2050" y="785"/>
                    <a:pt x="2100" y="870"/>
                  </a:cubicBezTo>
                  <a:cubicBezTo>
                    <a:pt x="2150" y="955"/>
                    <a:pt x="2210" y="908"/>
                    <a:pt x="2280" y="945"/>
                  </a:cubicBezTo>
                  <a:cubicBezTo>
                    <a:pt x="2350" y="982"/>
                    <a:pt x="2458" y="1033"/>
                    <a:pt x="2520" y="1095"/>
                  </a:cubicBezTo>
                  <a:cubicBezTo>
                    <a:pt x="2582" y="1157"/>
                    <a:pt x="2573" y="1238"/>
                    <a:pt x="2655" y="1320"/>
                  </a:cubicBezTo>
                  <a:cubicBezTo>
                    <a:pt x="2737" y="1402"/>
                    <a:pt x="2888" y="1450"/>
                    <a:pt x="3015" y="1590"/>
                  </a:cubicBezTo>
                  <a:cubicBezTo>
                    <a:pt x="3142" y="1730"/>
                    <a:pt x="3281" y="1945"/>
                    <a:pt x="3420" y="2160"/>
                  </a:cubicBezTo>
                </a:path>
              </a:pathLst>
            </a:custGeom>
            <a:noFill/>
            <a:ln w="22225">
              <a:solidFill>
                <a:srgbClr val="0066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72" name="Freeform 20"/>
            <p:cNvSpPr>
              <a:spLocks/>
            </p:cNvSpPr>
            <p:nvPr/>
          </p:nvSpPr>
          <p:spPr bwMode="auto">
            <a:xfrm>
              <a:off x="3000" y="5110"/>
              <a:ext cx="3570" cy="1845"/>
            </a:xfrm>
            <a:custGeom>
              <a:avLst/>
              <a:gdLst/>
              <a:ahLst/>
              <a:cxnLst>
                <a:cxn ang="0">
                  <a:pos x="0" y="1185"/>
                </a:cxn>
                <a:cxn ang="0">
                  <a:pos x="375" y="915"/>
                </a:cxn>
                <a:cxn ang="0">
                  <a:pos x="870" y="765"/>
                </a:cxn>
                <a:cxn ang="0">
                  <a:pos x="1125" y="705"/>
                </a:cxn>
                <a:cxn ang="0">
                  <a:pos x="1500" y="330"/>
                </a:cxn>
                <a:cxn ang="0">
                  <a:pos x="1725" y="225"/>
                </a:cxn>
                <a:cxn ang="0">
                  <a:pos x="2100" y="45"/>
                </a:cxn>
                <a:cxn ang="0">
                  <a:pos x="2340" y="15"/>
                </a:cxn>
                <a:cxn ang="0">
                  <a:pos x="2640" y="135"/>
                </a:cxn>
                <a:cxn ang="0">
                  <a:pos x="3075" y="615"/>
                </a:cxn>
                <a:cxn ang="0">
                  <a:pos x="3315" y="1470"/>
                </a:cxn>
                <a:cxn ang="0">
                  <a:pos x="3570" y="1845"/>
                </a:cxn>
              </a:cxnLst>
              <a:rect l="0" t="0" r="r" b="b"/>
              <a:pathLst>
                <a:path w="3570" h="1845">
                  <a:moveTo>
                    <a:pt x="0" y="1185"/>
                  </a:moveTo>
                  <a:cubicBezTo>
                    <a:pt x="115" y="1085"/>
                    <a:pt x="230" y="985"/>
                    <a:pt x="375" y="915"/>
                  </a:cubicBezTo>
                  <a:cubicBezTo>
                    <a:pt x="520" y="845"/>
                    <a:pt x="745" y="800"/>
                    <a:pt x="870" y="765"/>
                  </a:cubicBezTo>
                  <a:cubicBezTo>
                    <a:pt x="995" y="730"/>
                    <a:pt x="1020" y="777"/>
                    <a:pt x="1125" y="705"/>
                  </a:cubicBezTo>
                  <a:cubicBezTo>
                    <a:pt x="1230" y="633"/>
                    <a:pt x="1400" y="410"/>
                    <a:pt x="1500" y="330"/>
                  </a:cubicBezTo>
                  <a:cubicBezTo>
                    <a:pt x="1600" y="250"/>
                    <a:pt x="1625" y="273"/>
                    <a:pt x="1725" y="225"/>
                  </a:cubicBezTo>
                  <a:cubicBezTo>
                    <a:pt x="1825" y="177"/>
                    <a:pt x="1997" y="80"/>
                    <a:pt x="2100" y="45"/>
                  </a:cubicBezTo>
                  <a:cubicBezTo>
                    <a:pt x="2203" y="10"/>
                    <a:pt x="2250" y="0"/>
                    <a:pt x="2340" y="15"/>
                  </a:cubicBezTo>
                  <a:cubicBezTo>
                    <a:pt x="2430" y="30"/>
                    <a:pt x="2518" y="35"/>
                    <a:pt x="2640" y="135"/>
                  </a:cubicBezTo>
                  <a:cubicBezTo>
                    <a:pt x="2762" y="235"/>
                    <a:pt x="2963" y="393"/>
                    <a:pt x="3075" y="615"/>
                  </a:cubicBezTo>
                  <a:cubicBezTo>
                    <a:pt x="3187" y="837"/>
                    <a:pt x="3233" y="1265"/>
                    <a:pt x="3315" y="1470"/>
                  </a:cubicBezTo>
                  <a:cubicBezTo>
                    <a:pt x="3397" y="1675"/>
                    <a:pt x="3483" y="1760"/>
                    <a:pt x="3570" y="1845"/>
                  </a:cubicBezTo>
                </a:path>
              </a:pathLst>
            </a:custGeom>
            <a:noFill/>
            <a:ln w="22225">
              <a:solidFill>
                <a:srgbClr val="99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73" name="Text Box 21"/>
            <p:cNvSpPr txBox="1">
              <a:spLocks noChangeArrowheads="1"/>
            </p:cNvSpPr>
            <p:nvPr/>
          </p:nvSpPr>
          <p:spPr bwMode="auto">
            <a:xfrm>
              <a:off x="3596" y="7548"/>
              <a:ext cx="2197" cy="57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Frequency (Hz)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74" name="Text Box 22"/>
            <p:cNvSpPr txBox="1">
              <a:spLocks noChangeArrowheads="1"/>
            </p:cNvSpPr>
            <p:nvPr/>
          </p:nvSpPr>
          <p:spPr bwMode="auto">
            <a:xfrm>
              <a:off x="2366" y="3498"/>
              <a:ext cx="4132" cy="57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Power Spectral Density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75" name="Text Box 23"/>
            <p:cNvSpPr txBox="1">
              <a:spLocks noChangeArrowheads="1"/>
            </p:cNvSpPr>
            <p:nvPr/>
          </p:nvSpPr>
          <p:spPr bwMode="auto">
            <a:xfrm>
              <a:off x="806" y="5103"/>
              <a:ext cx="1282" cy="11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Accel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 (G^2/Hz)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76" name="Freeform 24"/>
            <p:cNvSpPr>
              <a:spLocks/>
            </p:cNvSpPr>
            <p:nvPr/>
          </p:nvSpPr>
          <p:spPr bwMode="auto">
            <a:xfrm>
              <a:off x="2565" y="4960"/>
              <a:ext cx="4005" cy="1880"/>
            </a:xfrm>
            <a:custGeom>
              <a:avLst/>
              <a:gdLst/>
              <a:ahLst/>
              <a:cxnLst>
                <a:cxn ang="0">
                  <a:pos x="0" y="1880"/>
                </a:cxn>
                <a:cxn ang="0">
                  <a:pos x="240" y="1190"/>
                </a:cxn>
                <a:cxn ang="0">
                  <a:pos x="675" y="395"/>
                </a:cxn>
                <a:cxn ang="0">
                  <a:pos x="975" y="125"/>
                </a:cxn>
                <a:cxn ang="0">
                  <a:pos x="2295" y="5"/>
                </a:cxn>
                <a:cxn ang="0">
                  <a:pos x="3000" y="155"/>
                </a:cxn>
                <a:cxn ang="0">
                  <a:pos x="3600" y="710"/>
                </a:cxn>
                <a:cxn ang="0">
                  <a:pos x="3765" y="1220"/>
                </a:cxn>
                <a:cxn ang="0">
                  <a:pos x="4005" y="1880"/>
                </a:cxn>
              </a:cxnLst>
              <a:rect l="0" t="0" r="r" b="b"/>
              <a:pathLst>
                <a:path w="4005" h="1880">
                  <a:moveTo>
                    <a:pt x="0" y="1880"/>
                  </a:moveTo>
                  <a:cubicBezTo>
                    <a:pt x="64" y="1658"/>
                    <a:pt x="128" y="1437"/>
                    <a:pt x="240" y="1190"/>
                  </a:cubicBezTo>
                  <a:cubicBezTo>
                    <a:pt x="352" y="943"/>
                    <a:pt x="553" y="572"/>
                    <a:pt x="675" y="395"/>
                  </a:cubicBezTo>
                  <a:cubicBezTo>
                    <a:pt x="797" y="218"/>
                    <a:pt x="705" y="190"/>
                    <a:pt x="975" y="125"/>
                  </a:cubicBezTo>
                  <a:cubicBezTo>
                    <a:pt x="1245" y="60"/>
                    <a:pt x="1958" y="0"/>
                    <a:pt x="2295" y="5"/>
                  </a:cubicBezTo>
                  <a:cubicBezTo>
                    <a:pt x="2632" y="10"/>
                    <a:pt x="2783" y="38"/>
                    <a:pt x="3000" y="155"/>
                  </a:cubicBezTo>
                  <a:cubicBezTo>
                    <a:pt x="3217" y="272"/>
                    <a:pt x="3473" y="533"/>
                    <a:pt x="3600" y="710"/>
                  </a:cubicBezTo>
                  <a:cubicBezTo>
                    <a:pt x="3727" y="887"/>
                    <a:pt x="3697" y="1025"/>
                    <a:pt x="3765" y="1220"/>
                  </a:cubicBezTo>
                  <a:cubicBezTo>
                    <a:pt x="3833" y="1415"/>
                    <a:pt x="3919" y="1647"/>
                    <a:pt x="4005" y="188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77" name="Text Box 25"/>
            <p:cNvSpPr txBox="1">
              <a:spLocks noChangeArrowheads="1"/>
            </p:cNvSpPr>
            <p:nvPr/>
          </p:nvSpPr>
          <p:spPr bwMode="auto">
            <a:xfrm>
              <a:off x="6701" y="4398"/>
              <a:ext cx="2167" cy="14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Maximum Envelope of 3 PSD Curves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4778" name="AutoShape 26"/>
            <p:cNvCxnSpPr>
              <a:cxnSpLocks noChangeShapeType="1"/>
            </p:cNvCxnSpPr>
            <p:nvPr/>
          </p:nvCxnSpPr>
          <p:spPr bwMode="auto">
            <a:xfrm flipH="1">
              <a:off x="5760" y="4620"/>
              <a:ext cx="690" cy="570"/>
            </a:xfrm>
            <a:prstGeom prst="straightConnector1">
              <a:avLst/>
            </a:prstGeom>
            <a:noFill/>
            <a:ln w="9525">
              <a:solidFill>
                <a:srgbClr val="000000"/>
              </a:solidFill>
              <a:round/>
              <a:headEnd/>
              <a:tailEnd type="triangle" w="med" len="med"/>
            </a:ln>
          </p:spPr>
        </p:cxnSp>
        <p:cxnSp>
          <p:nvCxnSpPr>
            <p:cNvPr id="74779" name="AutoShape 27"/>
            <p:cNvCxnSpPr>
              <a:cxnSpLocks noChangeShapeType="1"/>
            </p:cNvCxnSpPr>
            <p:nvPr/>
          </p:nvCxnSpPr>
          <p:spPr bwMode="auto">
            <a:xfrm>
              <a:off x="6450" y="4620"/>
              <a:ext cx="225" cy="0"/>
            </a:xfrm>
            <a:prstGeom prst="straightConnector1">
              <a:avLst/>
            </a:prstGeom>
            <a:noFill/>
            <a:ln w="9525">
              <a:solidFill>
                <a:srgbClr val="000000"/>
              </a:solidFill>
              <a:round/>
              <a:headEnd/>
              <a:tailEnd/>
            </a:ln>
          </p:spPr>
        </p:cxnSp>
      </p:grpSp>
      <p:sp>
        <p:nvSpPr>
          <p:cNvPr id="32" name="TextBox 31"/>
          <p:cNvSpPr txBox="1"/>
          <p:nvPr/>
        </p:nvSpPr>
        <p:spPr>
          <a:xfrm>
            <a:off x="5334000" y="1219200"/>
            <a:ext cx="3276600" cy="1200329"/>
          </a:xfrm>
          <a:prstGeom prst="rect">
            <a:avLst/>
          </a:prstGeom>
          <a:noFill/>
        </p:spPr>
        <p:txBody>
          <a:bodyPr wrap="square" rtlCol="0">
            <a:spAutoFit/>
          </a:bodyPr>
          <a:lstStyle/>
          <a:p>
            <a:r>
              <a:rPr lang="en-US" b="1" dirty="0" smtClean="0">
                <a:solidFill>
                  <a:srgbClr val="336699"/>
                </a:solidFill>
                <a:latin typeface="Calibri" pitchFamily="34" charset="0"/>
                <a:cs typeface="Calibri" pitchFamily="34" charset="0"/>
              </a:rPr>
              <a:t>Piecewise Stationary Enveloping Method Concept</a:t>
            </a:r>
          </a:p>
          <a:p>
            <a:endParaRPr lang="en-US" b="1" dirty="0" smtClean="0">
              <a:solidFill>
                <a:srgbClr val="336699"/>
              </a:solidFill>
              <a:latin typeface="Calibri" pitchFamily="34" charset="0"/>
              <a:cs typeface="Calibri" pitchFamily="34" charset="0"/>
            </a:endParaRPr>
          </a:p>
          <a:p>
            <a:r>
              <a:rPr lang="en-US" dirty="0" smtClean="0">
                <a:latin typeface="Calibri" pitchFamily="34" charset="0"/>
                <a:cs typeface="Calibri" pitchFamily="34" charset="0"/>
              </a:rPr>
              <a:t>Calculate PSD for Each Segment</a:t>
            </a:r>
            <a:endParaRPr lang="en-US" dirty="0">
              <a:latin typeface="Calibri" pitchFamily="34" charset="0"/>
              <a:cs typeface="Calibri" pitchFamily="34" charset="0"/>
            </a:endParaRPr>
          </a:p>
        </p:txBody>
      </p:sp>
      <p:pic>
        <p:nvPicPr>
          <p:cNvPr id="74780" name="Picture 28"/>
          <p:cNvPicPr>
            <a:picLocks noChangeAspect="1" noChangeArrowheads="1"/>
          </p:cNvPicPr>
          <p:nvPr/>
        </p:nvPicPr>
        <p:blipFill>
          <a:blip r:embed="rId2" cstate="print"/>
          <a:srcRect/>
          <a:stretch>
            <a:fillRect/>
          </a:stretch>
        </p:blipFill>
        <p:spPr bwMode="auto">
          <a:xfrm>
            <a:off x="1219200" y="990600"/>
            <a:ext cx="3657600" cy="1920875"/>
          </a:xfrm>
          <a:prstGeom prst="rect">
            <a:avLst/>
          </a:prstGeom>
          <a:noFill/>
        </p:spPr>
      </p:pic>
      <p:cxnSp>
        <p:nvCxnSpPr>
          <p:cNvPr id="35" name="Straight Connector 34"/>
          <p:cNvCxnSpPr/>
          <p:nvPr/>
        </p:nvCxnSpPr>
        <p:spPr>
          <a:xfrm>
            <a:off x="1828800" y="22098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22860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10000" y="23622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19400" y="24384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8800" y="2895600"/>
            <a:ext cx="990600" cy="307777"/>
          </a:xfrm>
          <a:prstGeom prst="rect">
            <a:avLst/>
          </a:prstGeom>
          <a:noFill/>
        </p:spPr>
        <p:txBody>
          <a:bodyPr wrap="square" rtlCol="0">
            <a:spAutoFit/>
          </a:bodyPr>
          <a:lstStyle/>
          <a:p>
            <a:r>
              <a:rPr lang="en-US" sz="1400" dirty="0" smtClean="0">
                <a:latin typeface="Calibri" pitchFamily="34" charset="0"/>
                <a:cs typeface="Calibri" pitchFamily="34" charset="0"/>
              </a:rPr>
              <a:t>Segment 1</a:t>
            </a:r>
            <a:endParaRPr lang="en-US" sz="1400" dirty="0">
              <a:latin typeface="Calibri" pitchFamily="34" charset="0"/>
              <a:cs typeface="Calibri" pitchFamily="34" charset="0"/>
            </a:endParaRPr>
          </a:p>
        </p:txBody>
      </p:sp>
      <p:sp>
        <p:nvSpPr>
          <p:cNvPr id="44" name="TextBox 43"/>
          <p:cNvSpPr txBox="1"/>
          <p:nvPr/>
        </p:nvSpPr>
        <p:spPr>
          <a:xfrm>
            <a:off x="2819400" y="3124200"/>
            <a:ext cx="990600" cy="307777"/>
          </a:xfrm>
          <a:prstGeom prst="rect">
            <a:avLst/>
          </a:prstGeom>
          <a:noFill/>
        </p:spPr>
        <p:txBody>
          <a:bodyPr wrap="square" rtlCol="0">
            <a:spAutoFit/>
          </a:bodyPr>
          <a:lstStyle/>
          <a:p>
            <a:r>
              <a:rPr lang="en-US" sz="1400" dirty="0" smtClean="0">
                <a:latin typeface="Calibri" pitchFamily="34" charset="0"/>
                <a:cs typeface="Calibri" pitchFamily="34" charset="0"/>
              </a:rPr>
              <a:t>Segment 2</a:t>
            </a:r>
            <a:endParaRPr lang="en-US" sz="1400" dirty="0">
              <a:latin typeface="Calibri" pitchFamily="34" charset="0"/>
              <a:cs typeface="Calibri" pitchFamily="34" charset="0"/>
            </a:endParaRPr>
          </a:p>
        </p:txBody>
      </p:sp>
      <p:sp>
        <p:nvSpPr>
          <p:cNvPr id="45" name="TextBox 44"/>
          <p:cNvSpPr txBox="1"/>
          <p:nvPr/>
        </p:nvSpPr>
        <p:spPr>
          <a:xfrm>
            <a:off x="3810000" y="3429000"/>
            <a:ext cx="990600" cy="307777"/>
          </a:xfrm>
          <a:prstGeom prst="rect">
            <a:avLst/>
          </a:prstGeom>
          <a:noFill/>
        </p:spPr>
        <p:txBody>
          <a:bodyPr wrap="square" rtlCol="0">
            <a:spAutoFit/>
          </a:bodyPr>
          <a:lstStyle/>
          <a:p>
            <a:r>
              <a:rPr lang="en-US" sz="1400" dirty="0" smtClean="0">
                <a:latin typeface="Calibri" pitchFamily="34" charset="0"/>
                <a:cs typeface="Calibri" pitchFamily="34" charset="0"/>
              </a:rPr>
              <a:t>Segment 3</a:t>
            </a:r>
            <a:endParaRPr lang="en-US" sz="1400" dirty="0">
              <a:latin typeface="Calibri" pitchFamily="34" charset="0"/>
              <a:cs typeface="Calibri" pitchFamily="34" charset="0"/>
            </a:endParaRPr>
          </a:p>
        </p:txBody>
      </p:sp>
      <p:sp>
        <p:nvSpPr>
          <p:cNvPr id="46" name="TextBox 45"/>
          <p:cNvSpPr txBox="1"/>
          <p:nvPr/>
        </p:nvSpPr>
        <p:spPr>
          <a:xfrm>
            <a:off x="381000" y="5562600"/>
            <a:ext cx="3505200" cy="584775"/>
          </a:xfrm>
          <a:prstGeom prst="rect">
            <a:avLst/>
          </a:prstGeom>
          <a:noFill/>
        </p:spPr>
        <p:txBody>
          <a:bodyPr wrap="square" rtlCol="0">
            <a:spAutoFit/>
          </a:bodyPr>
          <a:lstStyle/>
          <a:p>
            <a:r>
              <a:rPr lang="en-US" sz="1600" i="1" dirty="0" smtClean="0">
                <a:latin typeface="Calibri" pitchFamily="34" charset="0"/>
                <a:cs typeface="Calibri" pitchFamily="34" charset="0"/>
              </a:rPr>
              <a:t>Would use shorter segments if  we were doing this in earnest.</a:t>
            </a:r>
            <a:endParaRPr lang="en-US" sz="1600" i="1" dirty="0">
              <a:latin typeface="Calibri" pitchFamily="34" charset="0"/>
              <a:cs typeface="Calibri" pitchFamily="34" charset="0"/>
            </a:endParaRPr>
          </a:p>
        </p:txBody>
      </p:sp>
      <p:sp>
        <p:nvSpPr>
          <p:cNvPr id="25" name="TextBox 24"/>
          <p:cNvSpPr txBox="1"/>
          <p:nvPr/>
        </p:nvSpPr>
        <p:spPr>
          <a:xfrm>
            <a:off x="1143000" y="381000"/>
            <a:ext cx="6705600" cy="707886"/>
          </a:xfrm>
          <a:prstGeom prst="rect">
            <a:avLst/>
          </a:prstGeom>
          <a:noFill/>
        </p:spPr>
        <p:txBody>
          <a:bodyPr wrap="square" rtlCol="0">
            <a:spAutoFit/>
          </a:bodyPr>
          <a:lstStyle/>
          <a:p>
            <a:r>
              <a:rPr lang="en-US" sz="2000" b="1" dirty="0" smtClean="0">
                <a:solidFill>
                  <a:srgbClr val="336699"/>
                </a:solidFill>
                <a:latin typeface="Calibri" pitchFamily="34" charset="0"/>
                <a:cs typeface="Calibri" pitchFamily="34" charset="0"/>
              </a:rPr>
              <a:t>Derive MEFL from Nonstationary Random </a:t>
            </a:r>
            <a:r>
              <a:rPr lang="en-US" sz="2000" b="1" dirty="0" smtClean="0">
                <a:solidFill>
                  <a:srgbClr val="336699"/>
                </a:solidFill>
                <a:latin typeface="Calibri" pitchFamily="34" charset="0"/>
                <a:cs typeface="Calibri" pitchFamily="34" charset="0"/>
              </a:rPr>
              <a:t>Vibration (cont)</a:t>
            </a:r>
            <a:endParaRPr lang="en-US" sz="2000" dirty="0" smtClean="0">
              <a:solidFill>
                <a:srgbClr val="336699"/>
              </a:solidFill>
              <a:latin typeface="Calibri" pitchFamily="34" charset="0"/>
              <a:cs typeface="Calibri" pitchFamily="34" charset="0"/>
            </a:endParaRPr>
          </a:p>
          <a:p>
            <a:pPr lvl="0"/>
            <a:endParaRPr lang="en-US" sz="2000" b="1" dirty="0" smtClean="0">
              <a:solidFill>
                <a:srgbClr val="336699"/>
              </a:solidFill>
              <a:latin typeface="Times New Roman" pitchFamily="18"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AC508F-AE0A-4983-BFAC-F8F8A0397610}&quot;/&gt;&lt;filename val=&quot;C:\Users\TOMIRV~1\AppData\Local\Temp\PR\data\asimages\{BBAC508F-AE0A-4983-BFAC-F8F8A0397610}.png&quot;/&gt;&lt;hasEffects val=&quot;1&quot;/&gt;&lt;left val=&quot;101.28&quot;/&gt;&lt;top val=&quot;155.28&quot;/&gt;&lt;width val=&quot;502.8&quot;/&gt;&lt;height val=&quot;220.8&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2c.mp3"/>
  <p:tag name="PPSNARRATION" val="101,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3c.mp3"/>
  <p:tag name="PPSNARRATION" val="102,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CB7C7C-6957-4A80-89ED-F6A67CBE89B0}&quot;/&gt;&lt;filename val=&quot;C:\Users\TOMIRV~1\AppData\Local\Temp\PR\data\asimages\{36CB7C7C-6957-4A80-89ED-F6A67CBE89B0}.png&quot;/&gt;&lt;hasEffects val=&quot;1&quot;/&gt;&lt;left val=&quot;35.28&quot;/&gt;&lt;top val=&quot;21&quot;/&gt;&lt;width val=&quot;650.64&quot;/&gt;&lt;height val=&quot;92.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25858</TotalTime>
  <Words>5211</Words>
  <Application>Microsoft Office PowerPoint</Application>
  <PresentationFormat>On-screen Show (4:3)</PresentationFormat>
  <Paragraphs>1297</Paragraphs>
  <Slides>109</Slides>
  <Notes>2</Notes>
  <HiddenSlides>0</HiddenSlides>
  <MMClips>0</MMClips>
  <ScaleCrop>false</ScaleCrop>
  <HeadingPairs>
    <vt:vector size="6" baseType="variant">
      <vt:variant>
        <vt:lpstr>Theme</vt:lpstr>
      </vt:variant>
      <vt:variant>
        <vt:i4>34</vt:i4>
      </vt:variant>
      <vt:variant>
        <vt:lpstr>Embedded OLE Servers</vt:lpstr>
      </vt:variant>
      <vt:variant>
        <vt:i4>1</vt:i4>
      </vt:variant>
      <vt:variant>
        <vt:lpstr>Slide Titles</vt:lpstr>
      </vt:variant>
      <vt:variant>
        <vt:i4>109</vt:i4>
      </vt:variant>
    </vt:vector>
  </HeadingPairs>
  <TitlesOfParts>
    <vt:vector size="14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Equation</vt:lpstr>
      <vt:lpstr>Slide 1</vt:lpstr>
      <vt:lpstr>This presentation is sponsored by</vt:lpstr>
      <vt:lpstr>      Contact Information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tirvine</cp:lastModifiedBy>
  <cp:revision>1149</cp:revision>
  <dcterms:created xsi:type="dcterms:W3CDTF">2010-11-01T13:18:21Z</dcterms:created>
  <dcterms:modified xsi:type="dcterms:W3CDTF">2013-09-20T20:43:47Z</dcterms:modified>
</cp:coreProperties>
</file>