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3"/>
  </p:notesMasterIdLst>
  <p:sldIdLst>
    <p:sldId id="267" r:id="rId3"/>
    <p:sldId id="284" r:id="rId4"/>
    <p:sldId id="268" r:id="rId5"/>
    <p:sldId id="269" r:id="rId6"/>
    <p:sldId id="283" r:id="rId7"/>
    <p:sldId id="270" r:id="rId8"/>
    <p:sldId id="271" r:id="rId9"/>
    <p:sldId id="272" r:id="rId10"/>
    <p:sldId id="273" r:id="rId11"/>
    <p:sldId id="274" r:id="rId12"/>
    <p:sldId id="275" r:id="rId13"/>
    <p:sldId id="276" r:id="rId14"/>
    <p:sldId id="288" r:id="rId15"/>
    <p:sldId id="277" r:id="rId16"/>
    <p:sldId id="285" r:id="rId17"/>
    <p:sldId id="299" r:id="rId18"/>
    <p:sldId id="278" r:id="rId19"/>
    <p:sldId id="280" r:id="rId20"/>
    <p:sldId id="281" r:id="rId21"/>
    <p:sldId id="290" r:id="rId22"/>
    <p:sldId id="291" r:id="rId23"/>
    <p:sldId id="289" r:id="rId24"/>
    <p:sldId id="282" r:id="rId25"/>
    <p:sldId id="294" r:id="rId26"/>
    <p:sldId id="295" r:id="rId27"/>
    <p:sldId id="296" r:id="rId28"/>
    <p:sldId id="292" r:id="rId29"/>
    <p:sldId id="297" r:id="rId30"/>
    <p:sldId id="29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D9F1FF"/>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2" autoAdjust="0"/>
    <p:restoredTop sz="94664" autoAdjust="0"/>
  </p:normalViewPr>
  <p:slideViewPr>
    <p:cSldViewPr snapToGrid="0">
      <p:cViewPr varScale="1">
        <p:scale>
          <a:sx n="79" d="100"/>
          <a:sy n="79" d="100"/>
        </p:scale>
        <p:origin x="101" y="3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1762E-0453-45A1-920A-10C153E9DF33}"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FC3CF-350C-406C-9DF1-A1513D81DAB8}" type="slidenum">
              <a:rPr lang="en-US" smtClean="0"/>
              <a:t>‹#›</a:t>
            </a:fld>
            <a:endParaRPr lang="en-US"/>
          </a:p>
        </p:txBody>
      </p:sp>
    </p:spTree>
    <p:extLst>
      <p:ext uri="{BB962C8B-B14F-4D97-AF65-F5344CB8AC3E}">
        <p14:creationId xmlns:p14="http://schemas.microsoft.com/office/powerpoint/2010/main" val="81672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57F7AC-F0D7-4E73-A543-9D8132617E2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380319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333365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011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0370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57F7AC-F0D7-4E73-A543-9D8132617E2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76967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57F7AC-F0D7-4E73-A543-9D8132617E21}"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3210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57F7AC-F0D7-4E73-A543-9D8132617E21}"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256826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7F7AC-F0D7-4E73-A543-9D8132617E21}"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82087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7F7AC-F0D7-4E73-A543-9D8132617E21}"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89333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57F7AC-F0D7-4E73-A543-9D8132617E21}"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209596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57F7AC-F0D7-4E73-A543-9D8132617E21}"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42579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7F7AC-F0D7-4E73-A543-9D8132617E21}"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5D2AD-2242-4916-B579-32B19DBCD320}" type="slidenum">
              <a:rPr lang="en-US" smtClean="0"/>
              <a:t>‹#›</a:t>
            </a:fld>
            <a:endParaRPr lang="en-US"/>
          </a:p>
        </p:txBody>
      </p:sp>
    </p:spTree>
    <p:extLst>
      <p:ext uri="{BB962C8B-B14F-4D97-AF65-F5344CB8AC3E}">
        <p14:creationId xmlns:p14="http://schemas.microsoft.com/office/powerpoint/2010/main" val="2414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4" descr="SCLV_Banner.jpg"/>
          <p:cNvPicPr>
            <a:picLocks noChangeAspect="1"/>
          </p:cNvPicPr>
          <p:nvPr userDrawn="1"/>
        </p:nvPicPr>
        <p:blipFill>
          <a:blip r:embed="rId2" cstate="print"/>
          <a:srcRect/>
          <a:stretch>
            <a:fillRect/>
          </a:stretch>
        </p:blipFill>
        <p:spPr bwMode="auto">
          <a:xfrm>
            <a:off x="0" y="100014"/>
            <a:ext cx="12192000" cy="2560637"/>
          </a:xfrm>
          <a:prstGeom prst="rect">
            <a:avLst/>
          </a:prstGeom>
          <a:noFill/>
          <a:ln w="9525">
            <a:noFill/>
            <a:miter lim="800000"/>
            <a:headEnd/>
            <a:tailEnd/>
          </a:ln>
        </p:spPr>
      </p:pic>
      <p:sp>
        <p:nvSpPr>
          <p:cNvPr id="8" name="TextBox 7"/>
          <p:cNvSpPr txBox="1"/>
          <p:nvPr userDrawn="1"/>
        </p:nvSpPr>
        <p:spPr>
          <a:xfrm>
            <a:off x="5573184" y="6459538"/>
            <a:ext cx="1016000" cy="215900"/>
          </a:xfrm>
          <a:prstGeom prst="rect">
            <a:avLst/>
          </a:prstGeom>
          <a:noFill/>
        </p:spPr>
        <p:txBody>
          <a:bodyPr>
            <a:spAutoFit/>
          </a:bodyPr>
          <a:lstStyle/>
          <a:p>
            <a:pPr algn="ctr">
              <a:defRPr/>
            </a:pPr>
            <a:fld id="{4C480972-2BED-4CB6-9BED-C80F5E54C834}" type="slidenum">
              <a:rPr kumimoji="0" lang="en-US" sz="800">
                <a:solidFill>
                  <a:prstClr val="black"/>
                </a:solidFill>
                <a:latin typeface="Arial" pitchFamily="-110" charset="0"/>
                <a:ea typeface="ＭＳ Ｐゴシック" pitchFamily="-110" charset="-128"/>
                <a:cs typeface="ＭＳ Ｐゴシック" pitchFamily="-110" charset="-128"/>
              </a:rPr>
              <a:pPr algn="ctr">
                <a:defRPr/>
              </a:pPr>
              <a:t>‹#›</a:t>
            </a:fld>
            <a:endParaRPr kumimoji="0" lang="en-US" sz="800" dirty="0">
              <a:solidFill>
                <a:prstClr val="black"/>
              </a:solidFill>
              <a:latin typeface="Arial" pitchFamily="-110" charset="0"/>
              <a:ea typeface="ＭＳ Ｐゴシック" pitchFamily="-110" charset="-128"/>
              <a:cs typeface="ＭＳ Ｐゴシック" pitchFamily="-110" charset="-128"/>
            </a:endParaRPr>
          </a:p>
        </p:txBody>
      </p:sp>
      <p:pic>
        <p:nvPicPr>
          <p:cNvPr id="3076" name="Picture 58" descr="AeroLogo_208_notag3"/>
          <p:cNvPicPr>
            <a:picLocks noChangeAspect="1" noChangeArrowheads="1"/>
          </p:cNvPicPr>
          <p:nvPr userDrawn="1"/>
        </p:nvPicPr>
        <p:blipFill>
          <a:blip r:embed="rId3" cstate="print"/>
          <a:srcRect/>
          <a:stretch>
            <a:fillRect/>
          </a:stretch>
        </p:blipFill>
        <p:spPr bwMode="auto">
          <a:xfrm>
            <a:off x="9586384" y="6361113"/>
            <a:ext cx="2123016" cy="374650"/>
          </a:xfrm>
          <a:prstGeom prst="rect">
            <a:avLst/>
          </a:prstGeom>
          <a:noFill/>
          <a:ln w="9525">
            <a:noFill/>
            <a:miter lim="800000"/>
            <a:headEnd/>
            <a:tailEnd/>
          </a:ln>
        </p:spPr>
      </p:pic>
    </p:spTree>
    <p:extLst>
      <p:ext uri="{BB962C8B-B14F-4D97-AF65-F5344CB8AC3E}">
        <p14:creationId xmlns:p14="http://schemas.microsoft.com/office/powerpoint/2010/main" val="2797146414"/>
      </p:ext>
    </p:extLst>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kern="12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7.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7.w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1925" y="1911087"/>
            <a:ext cx="6593090" cy="3231654"/>
          </a:xfrm>
          <a:prstGeom prst="rect">
            <a:avLst/>
          </a:prstGeom>
          <a:noFill/>
        </p:spPr>
        <p:txBody>
          <a:bodyPr wrap="square" rtlCol="0">
            <a:spAutoFit/>
          </a:bodyPr>
          <a:lstStyle/>
          <a:p>
            <a:pPr algn="ctr"/>
            <a:r>
              <a:rPr lang="en-US" sz="3200" b="1" dirty="0">
                <a:solidFill>
                  <a:srgbClr val="006699"/>
                </a:solidFill>
              </a:rPr>
              <a:t>Launch Vehicle Ascent </a:t>
            </a:r>
            <a:r>
              <a:rPr lang="en-US" sz="3200" b="1" dirty="0" err="1">
                <a:solidFill>
                  <a:srgbClr val="006699"/>
                </a:solidFill>
              </a:rPr>
              <a:t>Vibroacoustics</a:t>
            </a:r>
            <a:endParaRPr lang="en-US" sz="3200" b="1" dirty="0">
              <a:solidFill>
                <a:srgbClr val="006699"/>
              </a:solidFill>
            </a:endParaRPr>
          </a:p>
          <a:p>
            <a:pPr algn="ctr"/>
            <a:r>
              <a:rPr lang="en-US" sz="2000" b="1" dirty="0">
                <a:solidFill>
                  <a:srgbClr val="006699"/>
                </a:solidFill>
              </a:rPr>
              <a:t>Revision A</a:t>
            </a:r>
            <a:br>
              <a:rPr lang="en-US" sz="3200" b="1" dirty="0">
                <a:solidFill>
                  <a:srgbClr val="006699"/>
                </a:solidFill>
              </a:rPr>
            </a:br>
            <a:endParaRPr lang="en-US" sz="3200" b="1" dirty="0">
              <a:solidFill>
                <a:srgbClr val="006699"/>
              </a:solidFill>
            </a:endParaRPr>
          </a:p>
          <a:p>
            <a:pPr algn="ctr"/>
            <a:endParaRPr lang="en-US" sz="2400" b="1" dirty="0">
              <a:solidFill>
                <a:srgbClr val="006699"/>
              </a:solidFill>
            </a:endParaRPr>
          </a:p>
          <a:p>
            <a:pPr algn="ctr"/>
            <a:r>
              <a:rPr lang="en-US" sz="2400" b="1" dirty="0">
                <a:solidFill>
                  <a:srgbClr val="006699"/>
                </a:solidFill>
              </a:rPr>
              <a:t>By Tom Irvine</a:t>
            </a:r>
          </a:p>
          <a:p>
            <a:pPr algn="ctr"/>
            <a:endParaRPr lang="en-US" sz="2400" b="1" dirty="0">
              <a:solidFill>
                <a:srgbClr val="006699"/>
              </a:solidFill>
            </a:endParaRPr>
          </a:p>
          <a:p>
            <a:pPr algn="ctr"/>
            <a:endParaRPr lang="en-US" sz="2400" b="1" dirty="0">
              <a:solidFill>
                <a:srgbClr val="006699"/>
              </a:solidFill>
            </a:endParaRPr>
          </a:p>
          <a:p>
            <a:pPr algn="ctr"/>
            <a:endParaRPr lang="en-US" sz="2400" b="1" dirty="0">
              <a:solidFill>
                <a:srgbClr val="006699"/>
              </a:solidFill>
            </a:endParaRPr>
          </a:p>
        </p:txBody>
      </p:sp>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95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grpSp>
        <p:nvGrpSpPr>
          <p:cNvPr id="2" name="Group 2">
            <a:extLst>
              <a:ext uri="{FF2B5EF4-FFF2-40B4-BE49-F238E27FC236}">
                <a16:creationId xmlns:a16="http://schemas.microsoft.com/office/drawing/2014/main" id="{8AC2FE7B-F073-402B-BD26-CB7349210A11}"/>
              </a:ext>
            </a:extLst>
          </p:cNvPr>
          <p:cNvGrpSpPr>
            <a:grpSpLocks/>
          </p:cNvGrpSpPr>
          <p:nvPr/>
        </p:nvGrpSpPr>
        <p:grpSpPr bwMode="auto">
          <a:xfrm>
            <a:off x="1005120" y="2368783"/>
            <a:ext cx="5208587" cy="1376363"/>
            <a:chOff x="1624" y="10275"/>
            <a:chExt cx="8204" cy="2167"/>
          </a:xfrm>
        </p:grpSpPr>
        <p:sp>
          <p:nvSpPr>
            <p:cNvPr id="3" name="Oval 3">
              <a:extLst>
                <a:ext uri="{FF2B5EF4-FFF2-40B4-BE49-F238E27FC236}">
                  <a16:creationId xmlns:a16="http://schemas.microsoft.com/office/drawing/2014/main" id="{61D9CD4E-F56B-45A9-B489-1A51E727CC65}"/>
                </a:ext>
              </a:extLst>
            </p:cNvPr>
            <p:cNvSpPr>
              <a:spLocks noChangeArrowheads="1"/>
            </p:cNvSpPr>
            <p:nvPr/>
          </p:nvSpPr>
          <p:spPr bwMode="auto">
            <a:xfrm>
              <a:off x="2084" y="11895"/>
              <a:ext cx="454" cy="502"/>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CD1574FD-9E65-463F-BA84-2BA42B217B4A}"/>
                </a:ext>
              </a:extLst>
            </p:cNvPr>
            <p:cNvSpPr>
              <a:spLocks noChangeArrowheads="1"/>
            </p:cNvSpPr>
            <p:nvPr/>
          </p:nvSpPr>
          <p:spPr bwMode="auto">
            <a:xfrm>
              <a:off x="2345" y="11907"/>
              <a:ext cx="217" cy="44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946FC5CC-2E14-412B-B843-479D18C36BDB}"/>
                </a:ext>
              </a:extLst>
            </p:cNvPr>
            <p:cNvSpPr>
              <a:spLocks noChangeArrowheads="1"/>
            </p:cNvSpPr>
            <p:nvPr/>
          </p:nvSpPr>
          <p:spPr bwMode="auto">
            <a:xfrm>
              <a:off x="2044" y="12136"/>
              <a:ext cx="446" cy="30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6B234A6B-F9EE-450E-8DE5-39FF5C0BC6D5}"/>
                </a:ext>
              </a:extLst>
            </p:cNvPr>
            <p:cNvSpPr>
              <a:spLocks noChangeShapeType="1"/>
            </p:cNvSpPr>
            <p:nvPr/>
          </p:nvSpPr>
          <p:spPr bwMode="auto">
            <a:xfrm flipV="1">
              <a:off x="2084" y="12148"/>
              <a:ext cx="707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7">
              <a:extLst>
                <a:ext uri="{FF2B5EF4-FFF2-40B4-BE49-F238E27FC236}">
                  <a16:creationId xmlns:a16="http://schemas.microsoft.com/office/drawing/2014/main" id="{AE25E0C5-942D-4285-88A9-4B98FA893B75}"/>
                </a:ext>
              </a:extLst>
            </p:cNvPr>
            <p:cNvSpPr>
              <a:spLocks noChangeArrowheads="1"/>
            </p:cNvSpPr>
            <p:nvPr/>
          </p:nvSpPr>
          <p:spPr bwMode="auto">
            <a:xfrm>
              <a:off x="2249" y="11882"/>
              <a:ext cx="169" cy="38"/>
            </a:xfrm>
            <a:prstGeom prst="ellipse">
              <a:avLst/>
            </a:prstGeom>
            <a:solidFill>
              <a:srgbClr val="FFFFFF"/>
            </a:soli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4CDA99F9-9EDC-404B-BD57-794A8452ED86}"/>
                </a:ext>
              </a:extLst>
            </p:cNvPr>
            <p:cNvSpPr>
              <a:spLocks noChangeShapeType="1"/>
            </p:cNvSpPr>
            <p:nvPr/>
          </p:nvSpPr>
          <p:spPr bwMode="auto">
            <a:xfrm flipH="1">
              <a:off x="2225" y="11105"/>
              <a:ext cx="1856" cy="8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41A5C087-CD8A-4716-8511-8BE681FDC579}"/>
                </a:ext>
              </a:extLst>
            </p:cNvPr>
            <p:cNvSpPr>
              <a:spLocks/>
            </p:cNvSpPr>
            <p:nvPr/>
          </p:nvSpPr>
          <p:spPr bwMode="auto">
            <a:xfrm>
              <a:off x="9112" y="11471"/>
              <a:ext cx="156" cy="659"/>
            </a:xfrm>
            <a:custGeom>
              <a:avLst/>
              <a:gdLst>
                <a:gd name="T0" fmla="*/ 30 w 198"/>
                <a:gd name="T1" fmla="*/ 1134 h 1134"/>
                <a:gd name="T2" fmla="*/ 198 w 198"/>
                <a:gd name="T3" fmla="*/ 938 h 1134"/>
                <a:gd name="T4" fmla="*/ 30 w 198"/>
                <a:gd name="T5" fmla="*/ 602 h 1134"/>
                <a:gd name="T6" fmla="*/ 16 w 198"/>
                <a:gd name="T7" fmla="*/ 224 h 1134"/>
                <a:gd name="T8" fmla="*/ 100 w 198"/>
                <a:gd name="T9" fmla="*/ 0 h 1134"/>
              </a:gdLst>
              <a:ahLst/>
              <a:cxnLst>
                <a:cxn ang="0">
                  <a:pos x="T0" y="T1"/>
                </a:cxn>
                <a:cxn ang="0">
                  <a:pos x="T2" y="T3"/>
                </a:cxn>
                <a:cxn ang="0">
                  <a:pos x="T4" y="T5"/>
                </a:cxn>
                <a:cxn ang="0">
                  <a:pos x="T6" y="T7"/>
                </a:cxn>
                <a:cxn ang="0">
                  <a:pos x="T8" y="T9"/>
                </a:cxn>
              </a:cxnLst>
              <a:rect l="0" t="0" r="r" b="b"/>
              <a:pathLst>
                <a:path w="198" h="1134">
                  <a:moveTo>
                    <a:pt x="30" y="1134"/>
                  </a:moveTo>
                  <a:cubicBezTo>
                    <a:pt x="114" y="1080"/>
                    <a:pt x="198" y="1027"/>
                    <a:pt x="198" y="938"/>
                  </a:cubicBezTo>
                  <a:cubicBezTo>
                    <a:pt x="198" y="849"/>
                    <a:pt x="60" y="721"/>
                    <a:pt x="30" y="602"/>
                  </a:cubicBezTo>
                  <a:cubicBezTo>
                    <a:pt x="0" y="483"/>
                    <a:pt x="4" y="324"/>
                    <a:pt x="16" y="224"/>
                  </a:cubicBezTo>
                  <a:cubicBezTo>
                    <a:pt x="28" y="124"/>
                    <a:pt x="64" y="62"/>
                    <a:pt x="100"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27516BC5-4F78-40B6-AC6A-E6692E2E1B75}"/>
                </a:ext>
              </a:extLst>
            </p:cNvPr>
            <p:cNvSpPr>
              <a:spLocks noChangeArrowheads="1"/>
            </p:cNvSpPr>
            <p:nvPr/>
          </p:nvSpPr>
          <p:spPr bwMode="auto">
            <a:xfrm>
              <a:off x="2960" y="12047"/>
              <a:ext cx="157"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1">
              <a:extLst>
                <a:ext uri="{FF2B5EF4-FFF2-40B4-BE49-F238E27FC236}">
                  <a16:creationId xmlns:a16="http://schemas.microsoft.com/office/drawing/2014/main" id="{5202F017-C81C-44F4-8C60-D307CE7F5767}"/>
                </a:ext>
              </a:extLst>
            </p:cNvPr>
            <p:cNvSpPr>
              <a:spLocks noChangeArrowheads="1"/>
            </p:cNvSpPr>
            <p:nvPr/>
          </p:nvSpPr>
          <p:spPr bwMode="auto">
            <a:xfrm>
              <a:off x="3322" y="12022"/>
              <a:ext cx="156"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BE71576D-D2AC-4BED-992E-6B4805598ED8}"/>
                </a:ext>
              </a:extLst>
            </p:cNvPr>
            <p:cNvSpPr>
              <a:spLocks noChangeArrowheads="1"/>
            </p:cNvSpPr>
            <p:nvPr/>
          </p:nvSpPr>
          <p:spPr bwMode="auto">
            <a:xfrm>
              <a:off x="4503" y="12047"/>
              <a:ext cx="156"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25D7ED96-D233-4EB5-8ACC-FAFF4054A271}"/>
                </a:ext>
              </a:extLst>
            </p:cNvPr>
            <p:cNvSpPr>
              <a:spLocks noChangeArrowheads="1"/>
            </p:cNvSpPr>
            <p:nvPr/>
          </p:nvSpPr>
          <p:spPr bwMode="auto">
            <a:xfrm>
              <a:off x="4888" y="12022"/>
              <a:ext cx="157"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4">
              <a:extLst>
                <a:ext uri="{FF2B5EF4-FFF2-40B4-BE49-F238E27FC236}">
                  <a16:creationId xmlns:a16="http://schemas.microsoft.com/office/drawing/2014/main" id="{5BA137E4-0F68-4092-B58C-EF3FA09FA9A2}"/>
                </a:ext>
              </a:extLst>
            </p:cNvPr>
            <p:cNvSpPr>
              <a:spLocks noChangeArrowheads="1"/>
            </p:cNvSpPr>
            <p:nvPr/>
          </p:nvSpPr>
          <p:spPr bwMode="auto">
            <a:xfrm>
              <a:off x="6033" y="12035"/>
              <a:ext cx="157"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5">
              <a:extLst>
                <a:ext uri="{FF2B5EF4-FFF2-40B4-BE49-F238E27FC236}">
                  <a16:creationId xmlns:a16="http://schemas.microsoft.com/office/drawing/2014/main" id="{27A5E356-9379-4ADC-83C5-4A7E1E2BF0FF}"/>
                </a:ext>
              </a:extLst>
            </p:cNvPr>
            <p:cNvSpPr>
              <a:spLocks noChangeArrowheads="1"/>
            </p:cNvSpPr>
            <p:nvPr/>
          </p:nvSpPr>
          <p:spPr bwMode="auto">
            <a:xfrm>
              <a:off x="6479" y="12035"/>
              <a:ext cx="157"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37DB0DFE-3A11-4ECD-91E7-59A07E4C2ECC}"/>
                </a:ext>
              </a:extLst>
            </p:cNvPr>
            <p:cNvSpPr>
              <a:spLocks/>
            </p:cNvSpPr>
            <p:nvPr/>
          </p:nvSpPr>
          <p:spPr bwMode="auto">
            <a:xfrm>
              <a:off x="2100" y="11017"/>
              <a:ext cx="4634" cy="910"/>
            </a:xfrm>
            <a:custGeom>
              <a:avLst/>
              <a:gdLst>
                <a:gd name="T0" fmla="*/ 0 w 5656"/>
                <a:gd name="T1" fmla="*/ 980 h 980"/>
                <a:gd name="T2" fmla="*/ 1890 w 5656"/>
                <a:gd name="T3" fmla="*/ 266 h 980"/>
                <a:gd name="T4" fmla="*/ 2352 w 5656"/>
                <a:gd name="T5" fmla="*/ 126 h 980"/>
                <a:gd name="T6" fmla="*/ 2996 w 5656"/>
                <a:gd name="T7" fmla="*/ 42 h 980"/>
                <a:gd name="T8" fmla="*/ 5656 w 5656"/>
                <a:gd name="T9" fmla="*/ 0 h 980"/>
              </a:gdLst>
              <a:ahLst/>
              <a:cxnLst>
                <a:cxn ang="0">
                  <a:pos x="T0" y="T1"/>
                </a:cxn>
                <a:cxn ang="0">
                  <a:pos x="T2" y="T3"/>
                </a:cxn>
                <a:cxn ang="0">
                  <a:pos x="T4" y="T5"/>
                </a:cxn>
                <a:cxn ang="0">
                  <a:pos x="T6" y="T7"/>
                </a:cxn>
                <a:cxn ang="0">
                  <a:pos x="T8" y="T9"/>
                </a:cxn>
              </a:cxnLst>
              <a:rect l="0" t="0" r="r" b="b"/>
              <a:pathLst>
                <a:path w="5656" h="980">
                  <a:moveTo>
                    <a:pt x="0" y="980"/>
                  </a:moveTo>
                  <a:cubicBezTo>
                    <a:pt x="749" y="694"/>
                    <a:pt x="1498" y="408"/>
                    <a:pt x="1890" y="266"/>
                  </a:cubicBezTo>
                  <a:cubicBezTo>
                    <a:pt x="2282" y="124"/>
                    <a:pt x="2168" y="163"/>
                    <a:pt x="2352" y="126"/>
                  </a:cubicBezTo>
                  <a:cubicBezTo>
                    <a:pt x="2536" y="89"/>
                    <a:pt x="2445" y="63"/>
                    <a:pt x="2996" y="42"/>
                  </a:cubicBezTo>
                  <a:cubicBezTo>
                    <a:pt x="3547" y="21"/>
                    <a:pt x="5215" y="5"/>
                    <a:pt x="5656"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a:extLst>
                <a:ext uri="{FF2B5EF4-FFF2-40B4-BE49-F238E27FC236}">
                  <a16:creationId xmlns:a16="http://schemas.microsoft.com/office/drawing/2014/main" id="{4B2CB68A-7373-45EC-B30A-232428B92085}"/>
                </a:ext>
              </a:extLst>
            </p:cNvPr>
            <p:cNvSpPr>
              <a:spLocks noChangeArrowheads="1"/>
            </p:cNvSpPr>
            <p:nvPr/>
          </p:nvSpPr>
          <p:spPr bwMode="auto">
            <a:xfrm rot="896227">
              <a:off x="3486" y="11070"/>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B00BD259-C7CF-4B33-B775-4AB804E2AE4F}"/>
                </a:ext>
              </a:extLst>
            </p:cNvPr>
            <p:cNvSpPr>
              <a:spLocks noChangeArrowheads="1"/>
            </p:cNvSpPr>
            <p:nvPr/>
          </p:nvSpPr>
          <p:spPr bwMode="auto">
            <a:xfrm rot="896227">
              <a:off x="3038" y="11248"/>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65129BE6-B697-4E72-8F90-A5C0D65E6B37}"/>
                </a:ext>
              </a:extLst>
            </p:cNvPr>
            <p:cNvSpPr>
              <a:spLocks noChangeShapeType="1"/>
            </p:cNvSpPr>
            <p:nvPr/>
          </p:nvSpPr>
          <p:spPr bwMode="auto">
            <a:xfrm>
              <a:off x="6494" y="11096"/>
              <a:ext cx="882" cy="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AA0BF65A-770A-4AB7-A196-957F15522ADE}"/>
                </a:ext>
              </a:extLst>
            </p:cNvPr>
            <p:cNvSpPr>
              <a:spLocks noChangeShapeType="1"/>
            </p:cNvSpPr>
            <p:nvPr/>
          </p:nvSpPr>
          <p:spPr bwMode="auto">
            <a:xfrm>
              <a:off x="7348" y="11471"/>
              <a:ext cx="18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1">
              <a:extLst>
                <a:ext uri="{FF2B5EF4-FFF2-40B4-BE49-F238E27FC236}">
                  <a16:creationId xmlns:a16="http://schemas.microsoft.com/office/drawing/2014/main" id="{3668EAF6-C0A5-40D8-9D49-6155DCD232EB}"/>
                </a:ext>
              </a:extLst>
            </p:cNvPr>
            <p:cNvGrpSpPr>
              <a:grpSpLocks/>
            </p:cNvGrpSpPr>
            <p:nvPr/>
          </p:nvGrpSpPr>
          <p:grpSpPr bwMode="auto">
            <a:xfrm rot="20978643">
              <a:off x="7224" y="11283"/>
              <a:ext cx="420" cy="101"/>
              <a:chOff x="8260" y="6370"/>
              <a:chExt cx="467" cy="225"/>
            </a:xfrm>
          </p:grpSpPr>
          <p:sp>
            <p:nvSpPr>
              <p:cNvPr id="74" name="Freeform 22">
                <a:extLst>
                  <a:ext uri="{FF2B5EF4-FFF2-40B4-BE49-F238E27FC236}">
                    <a16:creationId xmlns:a16="http://schemas.microsoft.com/office/drawing/2014/main" id="{37CD123A-D4B4-4C79-8FE2-8D9ABAC0CF01}"/>
                  </a:ext>
                </a:extLst>
              </p:cNvPr>
              <p:cNvSpPr>
                <a:spLocks/>
              </p:cNvSpPr>
              <p:nvPr/>
            </p:nvSpPr>
            <p:spPr bwMode="auto">
              <a:xfrm rot="2099884">
                <a:off x="8260" y="6370"/>
                <a:ext cx="467" cy="225"/>
              </a:xfrm>
              <a:custGeom>
                <a:avLst/>
                <a:gdLst>
                  <a:gd name="T0" fmla="*/ 0 w 539"/>
                  <a:gd name="T1" fmla="*/ 163 h 261"/>
                  <a:gd name="T2" fmla="*/ 154 w 539"/>
                  <a:gd name="T3" fmla="*/ 65 h 261"/>
                  <a:gd name="T4" fmla="*/ 448 w 539"/>
                  <a:gd name="T5" fmla="*/ 9 h 261"/>
                  <a:gd name="T6" fmla="*/ 532 w 539"/>
                  <a:gd name="T7" fmla="*/ 121 h 261"/>
                  <a:gd name="T8" fmla="*/ 406 w 539"/>
                  <a:gd name="T9" fmla="*/ 219 h 261"/>
                  <a:gd name="T10" fmla="*/ 210 w 539"/>
                  <a:gd name="T11" fmla="*/ 261 h 261"/>
                </a:gdLst>
                <a:ahLst/>
                <a:cxnLst>
                  <a:cxn ang="0">
                    <a:pos x="T0" y="T1"/>
                  </a:cxn>
                  <a:cxn ang="0">
                    <a:pos x="T2" y="T3"/>
                  </a:cxn>
                  <a:cxn ang="0">
                    <a:pos x="T4" y="T5"/>
                  </a:cxn>
                  <a:cxn ang="0">
                    <a:pos x="T6" y="T7"/>
                  </a:cxn>
                  <a:cxn ang="0">
                    <a:pos x="T8" y="T9"/>
                  </a:cxn>
                  <a:cxn ang="0">
                    <a:pos x="T10" y="T11"/>
                  </a:cxn>
                </a:cxnLst>
                <a:rect l="0" t="0" r="r" b="b"/>
                <a:pathLst>
                  <a:path w="539" h="261">
                    <a:moveTo>
                      <a:pt x="0" y="163"/>
                    </a:moveTo>
                    <a:cubicBezTo>
                      <a:pt x="39" y="127"/>
                      <a:pt x="79" y="91"/>
                      <a:pt x="154" y="65"/>
                    </a:cubicBezTo>
                    <a:cubicBezTo>
                      <a:pt x="229" y="39"/>
                      <a:pt x="385" y="0"/>
                      <a:pt x="448" y="9"/>
                    </a:cubicBezTo>
                    <a:cubicBezTo>
                      <a:pt x="511" y="18"/>
                      <a:pt x="539" y="86"/>
                      <a:pt x="532" y="121"/>
                    </a:cubicBezTo>
                    <a:cubicBezTo>
                      <a:pt x="525" y="156"/>
                      <a:pt x="460" y="196"/>
                      <a:pt x="406" y="219"/>
                    </a:cubicBezTo>
                    <a:cubicBezTo>
                      <a:pt x="352" y="242"/>
                      <a:pt x="281" y="251"/>
                      <a:pt x="210" y="26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23">
                <a:extLst>
                  <a:ext uri="{FF2B5EF4-FFF2-40B4-BE49-F238E27FC236}">
                    <a16:creationId xmlns:a16="http://schemas.microsoft.com/office/drawing/2014/main" id="{2C792351-CD72-456B-8FD0-8D077CEE8CB2}"/>
                  </a:ext>
                </a:extLst>
              </p:cNvPr>
              <p:cNvSpPr>
                <a:spLocks noChangeShapeType="1"/>
              </p:cNvSpPr>
              <p:nvPr/>
            </p:nvSpPr>
            <p:spPr bwMode="auto">
              <a:xfrm>
                <a:off x="8302" y="6482"/>
                <a:ext cx="84" cy="56"/>
              </a:xfrm>
              <a:prstGeom prst="line">
                <a:avLst/>
              </a:prstGeom>
              <a:noFill/>
              <a:ln w="19050">
                <a:solidFill>
                  <a:srgbClr val="000000"/>
                </a:solidFill>
                <a:round/>
                <a:headEnd type="triangle" w="sm"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4">
              <a:extLst>
                <a:ext uri="{FF2B5EF4-FFF2-40B4-BE49-F238E27FC236}">
                  <a16:creationId xmlns:a16="http://schemas.microsoft.com/office/drawing/2014/main" id="{E107A0B8-2A3C-4F90-B9E6-65E7F21349F2}"/>
                </a:ext>
              </a:extLst>
            </p:cNvPr>
            <p:cNvGrpSpPr>
              <a:grpSpLocks/>
            </p:cNvGrpSpPr>
            <p:nvPr/>
          </p:nvGrpSpPr>
          <p:grpSpPr bwMode="auto">
            <a:xfrm>
              <a:off x="8568" y="10275"/>
              <a:ext cx="1260" cy="1079"/>
              <a:chOff x="5726" y="6626"/>
              <a:chExt cx="1260" cy="1079"/>
            </a:xfrm>
          </p:grpSpPr>
          <p:sp>
            <p:nvSpPr>
              <p:cNvPr id="65" name="Rectangle 25">
                <a:extLst>
                  <a:ext uri="{FF2B5EF4-FFF2-40B4-BE49-F238E27FC236}">
                    <a16:creationId xmlns:a16="http://schemas.microsoft.com/office/drawing/2014/main" id="{06F0AA5D-9231-4A93-BA56-7D2F76505280}"/>
                  </a:ext>
                </a:extLst>
              </p:cNvPr>
              <p:cNvSpPr>
                <a:spLocks noChangeArrowheads="1"/>
              </p:cNvSpPr>
              <p:nvPr/>
            </p:nvSpPr>
            <p:spPr bwMode="auto">
              <a:xfrm>
                <a:off x="6692" y="7456"/>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26">
                <a:extLst>
                  <a:ext uri="{FF2B5EF4-FFF2-40B4-BE49-F238E27FC236}">
                    <a16:creationId xmlns:a16="http://schemas.microsoft.com/office/drawing/2014/main" id="{A4CFB6B3-B93E-41FB-BDB4-52F771A77DF4}"/>
                  </a:ext>
                </a:extLst>
              </p:cNvPr>
              <p:cNvSpPr>
                <a:spLocks noChangeArrowheads="1"/>
              </p:cNvSpPr>
              <p:nvPr/>
            </p:nvSpPr>
            <p:spPr bwMode="auto">
              <a:xfrm>
                <a:off x="6188" y="7474"/>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27">
                <a:extLst>
                  <a:ext uri="{FF2B5EF4-FFF2-40B4-BE49-F238E27FC236}">
                    <a16:creationId xmlns:a16="http://schemas.microsoft.com/office/drawing/2014/main" id="{69A34B85-05BD-4F9D-9B9F-41A1128BF02E}"/>
                  </a:ext>
                </a:extLst>
              </p:cNvPr>
              <p:cNvSpPr>
                <a:spLocks noChangeArrowheads="1"/>
              </p:cNvSpPr>
              <p:nvPr/>
            </p:nvSpPr>
            <p:spPr bwMode="auto">
              <a:xfrm>
                <a:off x="5726" y="7509"/>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28">
                <a:extLst>
                  <a:ext uri="{FF2B5EF4-FFF2-40B4-BE49-F238E27FC236}">
                    <a16:creationId xmlns:a16="http://schemas.microsoft.com/office/drawing/2014/main" id="{EF4971CC-7413-434B-B543-2406D5D1128C}"/>
                  </a:ext>
                </a:extLst>
              </p:cNvPr>
              <p:cNvSpPr>
                <a:spLocks noChangeShapeType="1"/>
              </p:cNvSpPr>
              <p:nvPr/>
            </p:nvSpPr>
            <p:spPr bwMode="auto">
              <a:xfrm flipV="1">
                <a:off x="6225" y="6626"/>
                <a:ext cx="523" cy="10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9">
                <a:extLst>
                  <a:ext uri="{FF2B5EF4-FFF2-40B4-BE49-F238E27FC236}">
                    <a16:creationId xmlns:a16="http://schemas.microsoft.com/office/drawing/2014/main" id="{E84CDD16-C604-4DA7-968D-7C70742A00A1}"/>
                  </a:ext>
                </a:extLst>
              </p:cNvPr>
              <p:cNvSpPr>
                <a:spLocks/>
              </p:cNvSpPr>
              <p:nvPr/>
            </p:nvSpPr>
            <p:spPr bwMode="auto">
              <a:xfrm>
                <a:off x="6066" y="6713"/>
                <a:ext cx="647" cy="972"/>
              </a:xfrm>
              <a:custGeom>
                <a:avLst/>
                <a:gdLst>
                  <a:gd name="T0" fmla="*/ 0 w 798"/>
                  <a:gd name="T1" fmla="*/ 1414 h 1414"/>
                  <a:gd name="T2" fmla="*/ 196 w 798"/>
                  <a:gd name="T3" fmla="*/ 1232 h 1414"/>
                  <a:gd name="T4" fmla="*/ 378 w 798"/>
                  <a:gd name="T5" fmla="*/ 980 h 1414"/>
                  <a:gd name="T6" fmla="*/ 798 w 798"/>
                  <a:gd name="T7" fmla="*/ 0 h 1414"/>
                </a:gdLst>
                <a:ahLst/>
                <a:cxnLst>
                  <a:cxn ang="0">
                    <a:pos x="T0" y="T1"/>
                  </a:cxn>
                  <a:cxn ang="0">
                    <a:pos x="T2" y="T3"/>
                  </a:cxn>
                  <a:cxn ang="0">
                    <a:pos x="T4" y="T5"/>
                  </a:cxn>
                  <a:cxn ang="0">
                    <a:pos x="T6" y="T7"/>
                  </a:cxn>
                </a:cxnLst>
                <a:rect l="0" t="0" r="r" b="b"/>
                <a:pathLst>
                  <a:path w="798" h="1414">
                    <a:moveTo>
                      <a:pt x="0" y="1414"/>
                    </a:moveTo>
                    <a:cubicBezTo>
                      <a:pt x="66" y="1359"/>
                      <a:pt x="133" y="1304"/>
                      <a:pt x="196" y="1232"/>
                    </a:cubicBezTo>
                    <a:cubicBezTo>
                      <a:pt x="259" y="1160"/>
                      <a:pt x="278" y="1185"/>
                      <a:pt x="378" y="980"/>
                    </a:cubicBezTo>
                    <a:cubicBezTo>
                      <a:pt x="478" y="775"/>
                      <a:pt x="638" y="387"/>
                      <a:pt x="798"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30">
                <a:extLst>
                  <a:ext uri="{FF2B5EF4-FFF2-40B4-BE49-F238E27FC236}">
                    <a16:creationId xmlns:a16="http://schemas.microsoft.com/office/drawing/2014/main" id="{0758B8D8-09A0-4EB9-B8F1-6778C29C66EA}"/>
                  </a:ext>
                </a:extLst>
              </p:cNvPr>
              <p:cNvSpPr>
                <a:spLocks/>
              </p:cNvSpPr>
              <p:nvPr/>
            </p:nvSpPr>
            <p:spPr bwMode="auto">
              <a:xfrm>
                <a:off x="5964" y="7252"/>
                <a:ext cx="488" cy="452"/>
              </a:xfrm>
              <a:custGeom>
                <a:avLst/>
                <a:gdLst>
                  <a:gd name="T0" fmla="*/ 0 w 602"/>
                  <a:gd name="T1" fmla="*/ 658 h 658"/>
                  <a:gd name="T2" fmla="*/ 392 w 602"/>
                  <a:gd name="T3" fmla="*/ 350 h 658"/>
                  <a:gd name="T4" fmla="*/ 602 w 602"/>
                  <a:gd name="T5" fmla="*/ 0 h 658"/>
                </a:gdLst>
                <a:ahLst/>
                <a:cxnLst>
                  <a:cxn ang="0">
                    <a:pos x="T0" y="T1"/>
                  </a:cxn>
                  <a:cxn ang="0">
                    <a:pos x="T2" y="T3"/>
                  </a:cxn>
                  <a:cxn ang="0">
                    <a:pos x="T4" y="T5"/>
                  </a:cxn>
                </a:cxnLst>
                <a:rect l="0" t="0" r="r" b="b"/>
                <a:pathLst>
                  <a:path w="602" h="658">
                    <a:moveTo>
                      <a:pt x="0" y="658"/>
                    </a:moveTo>
                    <a:cubicBezTo>
                      <a:pt x="146" y="559"/>
                      <a:pt x="292" y="460"/>
                      <a:pt x="392" y="350"/>
                    </a:cubicBezTo>
                    <a:cubicBezTo>
                      <a:pt x="492" y="240"/>
                      <a:pt x="547" y="120"/>
                      <a:pt x="602"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31">
                <a:extLst>
                  <a:ext uri="{FF2B5EF4-FFF2-40B4-BE49-F238E27FC236}">
                    <a16:creationId xmlns:a16="http://schemas.microsoft.com/office/drawing/2014/main" id="{4DF26E13-4E66-46F8-8B6C-28E7CBBDAF9A}"/>
                  </a:ext>
                </a:extLst>
              </p:cNvPr>
              <p:cNvSpPr>
                <a:spLocks noChangeShapeType="1"/>
              </p:cNvSpPr>
              <p:nvPr/>
            </p:nvSpPr>
            <p:spPr bwMode="auto">
              <a:xfrm flipV="1">
                <a:off x="6168" y="6645"/>
                <a:ext cx="557" cy="10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32">
                <a:extLst>
                  <a:ext uri="{FF2B5EF4-FFF2-40B4-BE49-F238E27FC236}">
                    <a16:creationId xmlns:a16="http://schemas.microsoft.com/office/drawing/2014/main" id="{912EC803-CF61-44F7-B667-A077029CD1DC}"/>
                  </a:ext>
                </a:extLst>
              </p:cNvPr>
              <p:cNvSpPr>
                <a:spLocks noChangeShapeType="1"/>
              </p:cNvSpPr>
              <p:nvPr/>
            </p:nvSpPr>
            <p:spPr bwMode="auto">
              <a:xfrm>
                <a:off x="6611" y="7001"/>
                <a:ext cx="375" cy="0"/>
              </a:xfrm>
              <a:prstGeom prst="line">
                <a:avLst/>
              </a:prstGeom>
              <a:noFill/>
              <a:ln w="19050">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33">
                <a:extLst>
                  <a:ext uri="{FF2B5EF4-FFF2-40B4-BE49-F238E27FC236}">
                    <a16:creationId xmlns:a16="http://schemas.microsoft.com/office/drawing/2014/main" id="{C49FBE12-F61E-4E6A-8112-65AB793B1D5D}"/>
                  </a:ext>
                </a:extLst>
              </p:cNvPr>
              <p:cNvSpPr>
                <a:spLocks noChangeShapeType="1"/>
              </p:cNvSpPr>
              <p:nvPr/>
            </p:nvSpPr>
            <p:spPr bwMode="auto">
              <a:xfrm flipH="1">
                <a:off x="6089" y="7001"/>
                <a:ext cx="375" cy="0"/>
              </a:xfrm>
              <a:prstGeom prst="line">
                <a:avLst/>
              </a:prstGeom>
              <a:noFill/>
              <a:ln w="19050">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Rectangle 34">
              <a:extLst>
                <a:ext uri="{FF2B5EF4-FFF2-40B4-BE49-F238E27FC236}">
                  <a16:creationId xmlns:a16="http://schemas.microsoft.com/office/drawing/2014/main" id="{EF628BCB-4B3F-4B62-AB19-858F81B53FE6}"/>
                </a:ext>
              </a:extLst>
            </p:cNvPr>
            <p:cNvSpPr>
              <a:spLocks noChangeArrowheads="1"/>
            </p:cNvSpPr>
            <p:nvPr/>
          </p:nvSpPr>
          <p:spPr bwMode="auto">
            <a:xfrm rot="922119">
              <a:off x="7896" y="10837"/>
              <a:ext cx="112" cy="182"/>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35">
              <a:extLst>
                <a:ext uri="{FF2B5EF4-FFF2-40B4-BE49-F238E27FC236}">
                  <a16:creationId xmlns:a16="http://schemas.microsoft.com/office/drawing/2014/main" id="{B86D4BEA-6DB1-4A0C-8C62-41C5E255E766}"/>
                </a:ext>
              </a:extLst>
            </p:cNvPr>
            <p:cNvSpPr>
              <a:spLocks noChangeArrowheads="1"/>
            </p:cNvSpPr>
            <p:nvPr/>
          </p:nvSpPr>
          <p:spPr bwMode="auto">
            <a:xfrm rot="922119">
              <a:off x="8358" y="10932"/>
              <a:ext cx="112" cy="182"/>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 name="Group 36">
              <a:extLst>
                <a:ext uri="{FF2B5EF4-FFF2-40B4-BE49-F238E27FC236}">
                  <a16:creationId xmlns:a16="http://schemas.microsoft.com/office/drawing/2014/main" id="{0BBB5415-17D2-463C-9B0F-F1082CCB3418}"/>
                </a:ext>
              </a:extLst>
            </p:cNvPr>
            <p:cNvGrpSpPr>
              <a:grpSpLocks/>
            </p:cNvGrpSpPr>
            <p:nvPr/>
          </p:nvGrpSpPr>
          <p:grpSpPr bwMode="auto">
            <a:xfrm>
              <a:off x="3864" y="10535"/>
              <a:ext cx="3401" cy="577"/>
              <a:chOff x="3864" y="10788"/>
              <a:chExt cx="3401" cy="577"/>
            </a:xfrm>
          </p:grpSpPr>
          <p:sp>
            <p:nvSpPr>
              <p:cNvPr id="56" name="Line 37">
                <a:extLst>
                  <a:ext uri="{FF2B5EF4-FFF2-40B4-BE49-F238E27FC236}">
                    <a16:creationId xmlns:a16="http://schemas.microsoft.com/office/drawing/2014/main" id="{06F77752-368F-481F-BBA8-2A04D3C947C3}"/>
                  </a:ext>
                </a:extLst>
              </p:cNvPr>
              <p:cNvSpPr>
                <a:spLocks noChangeShapeType="1"/>
              </p:cNvSpPr>
              <p:nvPr/>
            </p:nvSpPr>
            <p:spPr bwMode="auto">
              <a:xfrm flipH="1" flipV="1">
                <a:off x="4081" y="11358"/>
                <a:ext cx="2413" cy="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38">
                <a:extLst>
                  <a:ext uri="{FF2B5EF4-FFF2-40B4-BE49-F238E27FC236}">
                    <a16:creationId xmlns:a16="http://schemas.microsoft.com/office/drawing/2014/main" id="{46E70F84-95EB-4817-AD7E-BA909DEE46E3}"/>
                  </a:ext>
                </a:extLst>
              </p:cNvPr>
              <p:cNvSpPr>
                <a:spLocks noChangeArrowheads="1"/>
              </p:cNvSpPr>
              <p:nvPr/>
            </p:nvSpPr>
            <p:spPr bwMode="auto">
              <a:xfrm>
                <a:off x="6748" y="10788"/>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39">
                <a:extLst>
                  <a:ext uri="{FF2B5EF4-FFF2-40B4-BE49-F238E27FC236}">
                    <a16:creationId xmlns:a16="http://schemas.microsoft.com/office/drawing/2014/main" id="{D21628E6-92BB-451F-82DC-E9902AF42F9D}"/>
                  </a:ext>
                </a:extLst>
              </p:cNvPr>
              <p:cNvSpPr>
                <a:spLocks noChangeArrowheads="1"/>
              </p:cNvSpPr>
              <p:nvPr/>
            </p:nvSpPr>
            <p:spPr bwMode="auto">
              <a:xfrm>
                <a:off x="4704" y="10877"/>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40">
                <a:extLst>
                  <a:ext uri="{FF2B5EF4-FFF2-40B4-BE49-F238E27FC236}">
                    <a16:creationId xmlns:a16="http://schemas.microsoft.com/office/drawing/2014/main" id="{BC3ECF36-8FFA-4983-8BAD-02AA8203AC33}"/>
                  </a:ext>
                </a:extLst>
              </p:cNvPr>
              <p:cNvSpPr>
                <a:spLocks noChangeArrowheads="1"/>
              </p:cNvSpPr>
              <p:nvPr/>
            </p:nvSpPr>
            <p:spPr bwMode="auto">
              <a:xfrm rot="896227">
                <a:off x="3864" y="11126"/>
                <a:ext cx="112" cy="197"/>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0" name="Group 41">
                <a:extLst>
                  <a:ext uri="{FF2B5EF4-FFF2-40B4-BE49-F238E27FC236}">
                    <a16:creationId xmlns:a16="http://schemas.microsoft.com/office/drawing/2014/main" id="{AFF46920-D30A-4D7B-9B23-684AB8A4113A}"/>
                  </a:ext>
                </a:extLst>
              </p:cNvPr>
              <p:cNvGrpSpPr>
                <a:grpSpLocks/>
              </p:cNvGrpSpPr>
              <p:nvPr/>
            </p:nvGrpSpPr>
            <p:grpSpPr bwMode="auto">
              <a:xfrm>
                <a:off x="4536" y="11074"/>
                <a:ext cx="2436" cy="170"/>
                <a:chOff x="4536" y="11020"/>
                <a:chExt cx="2436" cy="224"/>
              </a:xfrm>
            </p:grpSpPr>
            <p:sp>
              <p:nvSpPr>
                <p:cNvPr id="62" name="Rectangle 42">
                  <a:extLst>
                    <a:ext uri="{FF2B5EF4-FFF2-40B4-BE49-F238E27FC236}">
                      <a16:creationId xmlns:a16="http://schemas.microsoft.com/office/drawing/2014/main" id="{28651BD5-5F95-40B8-BABA-84700A0478AD}"/>
                    </a:ext>
                  </a:extLst>
                </p:cNvPr>
                <p:cNvSpPr>
                  <a:spLocks noChangeArrowheads="1"/>
                </p:cNvSpPr>
                <p:nvPr/>
              </p:nvSpPr>
              <p:spPr bwMode="auto">
                <a:xfrm>
                  <a:off x="4536" y="11062"/>
                  <a:ext cx="112" cy="18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43">
                  <a:extLst>
                    <a:ext uri="{FF2B5EF4-FFF2-40B4-BE49-F238E27FC236}">
                      <a16:creationId xmlns:a16="http://schemas.microsoft.com/office/drawing/2014/main" id="{B1E1BEDC-7F23-4E6B-882A-85D222CF4B45}"/>
                    </a:ext>
                  </a:extLst>
                </p:cNvPr>
                <p:cNvSpPr>
                  <a:spLocks noChangeArrowheads="1"/>
                </p:cNvSpPr>
                <p:nvPr/>
              </p:nvSpPr>
              <p:spPr bwMode="auto">
                <a:xfrm>
                  <a:off x="6188" y="11020"/>
                  <a:ext cx="112" cy="18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44">
                  <a:extLst>
                    <a:ext uri="{FF2B5EF4-FFF2-40B4-BE49-F238E27FC236}">
                      <a16:creationId xmlns:a16="http://schemas.microsoft.com/office/drawing/2014/main" id="{0A37386B-12A7-401B-B197-0289C742C90F}"/>
                    </a:ext>
                  </a:extLst>
                </p:cNvPr>
                <p:cNvSpPr>
                  <a:spLocks noChangeArrowheads="1"/>
                </p:cNvSpPr>
                <p:nvPr/>
              </p:nvSpPr>
              <p:spPr bwMode="auto">
                <a:xfrm>
                  <a:off x="6860" y="11020"/>
                  <a:ext cx="112" cy="18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Rectangle 45">
                <a:extLst>
                  <a:ext uri="{FF2B5EF4-FFF2-40B4-BE49-F238E27FC236}">
                    <a16:creationId xmlns:a16="http://schemas.microsoft.com/office/drawing/2014/main" id="{EEED6B37-1B65-43DD-94A2-8AA2FE70A612}"/>
                  </a:ext>
                </a:extLst>
              </p:cNvPr>
              <p:cNvSpPr>
                <a:spLocks noChangeArrowheads="1"/>
              </p:cNvSpPr>
              <p:nvPr/>
            </p:nvSpPr>
            <p:spPr bwMode="auto">
              <a:xfrm rot="922119">
                <a:off x="7196" y="11227"/>
                <a:ext cx="69" cy="12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Line 46">
              <a:extLst>
                <a:ext uri="{FF2B5EF4-FFF2-40B4-BE49-F238E27FC236}">
                  <a16:creationId xmlns:a16="http://schemas.microsoft.com/office/drawing/2014/main" id="{18768533-2283-4B70-96C6-EBC7B42881EF}"/>
                </a:ext>
              </a:extLst>
            </p:cNvPr>
            <p:cNvSpPr>
              <a:spLocks noChangeShapeType="1"/>
            </p:cNvSpPr>
            <p:nvPr/>
          </p:nvSpPr>
          <p:spPr bwMode="auto">
            <a:xfrm>
              <a:off x="7182" y="11003"/>
              <a:ext cx="1946" cy="3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7">
              <a:extLst>
                <a:ext uri="{FF2B5EF4-FFF2-40B4-BE49-F238E27FC236}">
                  <a16:creationId xmlns:a16="http://schemas.microsoft.com/office/drawing/2014/main" id="{F419797D-359D-4E72-8788-88BDDFEBC46F}"/>
                </a:ext>
              </a:extLst>
            </p:cNvPr>
            <p:cNvSpPr>
              <a:spLocks noChangeShapeType="1"/>
            </p:cNvSpPr>
            <p:nvPr/>
          </p:nvSpPr>
          <p:spPr bwMode="auto">
            <a:xfrm>
              <a:off x="7126" y="11185"/>
              <a:ext cx="1358" cy="2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48">
              <a:extLst>
                <a:ext uri="{FF2B5EF4-FFF2-40B4-BE49-F238E27FC236}">
                  <a16:creationId xmlns:a16="http://schemas.microsoft.com/office/drawing/2014/main" id="{38D55A10-FE29-4149-92E9-78F6577820BB}"/>
                </a:ext>
              </a:extLst>
            </p:cNvPr>
            <p:cNvSpPr>
              <a:spLocks noChangeShapeType="1"/>
            </p:cNvSpPr>
            <p:nvPr/>
          </p:nvSpPr>
          <p:spPr bwMode="auto">
            <a:xfrm>
              <a:off x="6776" y="11157"/>
              <a:ext cx="25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49">
              <a:extLst>
                <a:ext uri="{FF2B5EF4-FFF2-40B4-BE49-F238E27FC236}">
                  <a16:creationId xmlns:a16="http://schemas.microsoft.com/office/drawing/2014/main" id="{77A01B12-D393-41B0-9292-918AB4B6F28A}"/>
                </a:ext>
              </a:extLst>
            </p:cNvPr>
            <p:cNvSpPr>
              <a:spLocks noChangeArrowheads="1"/>
            </p:cNvSpPr>
            <p:nvPr/>
          </p:nvSpPr>
          <p:spPr bwMode="auto">
            <a:xfrm rot="702937">
              <a:off x="7644" y="10905"/>
              <a:ext cx="140" cy="168"/>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50">
              <a:extLst>
                <a:ext uri="{FF2B5EF4-FFF2-40B4-BE49-F238E27FC236}">
                  <a16:creationId xmlns:a16="http://schemas.microsoft.com/office/drawing/2014/main" id="{17147FBA-C706-46DE-98CE-D6F1A074D509}"/>
                </a:ext>
              </a:extLst>
            </p:cNvPr>
            <p:cNvSpPr>
              <a:spLocks noChangeArrowheads="1"/>
            </p:cNvSpPr>
            <p:nvPr/>
          </p:nvSpPr>
          <p:spPr bwMode="auto">
            <a:xfrm rot="702937">
              <a:off x="8344" y="11059"/>
              <a:ext cx="140" cy="168"/>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51">
              <a:extLst>
                <a:ext uri="{FF2B5EF4-FFF2-40B4-BE49-F238E27FC236}">
                  <a16:creationId xmlns:a16="http://schemas.microsoft.com/office/drawing/2014/main" id="{996D2E92-112B-4720-A334-4E1F0E33CE3D}"/>
                </a:ext>
              </a:extLst>
            </p:cNvPr>
            <p:cNvSpPr>
              <a:spLocks noChangeArrowheads="1"/>
            </p:cNvSpPr>
            <p:nvPr/>
          </p:nvSpPr>
          <p:spPr bwMode="auto">
            <a:xfrm rot="702937">
              <a:off x="7630" y="11143"/>
              <a:ext cx="140" cy="168"/>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52">
              <a:extLst>
                <a:ext uri="{FF2B5EF4-FFF2-40B4-BE49-F238E27FC236}">
                  <a16:creationId xmlns:a16="http://schemas.microsoft.com/office/drawing/2014/main" id="{96A1D584-0D09-446E-8791-CFC164F04B9C}"/>
                </a:ext>
              </a:extLst>
            </p:cNvPr>
            <p:cNvSpPr>
              <a:spLocks noChangeArrowheads="1"/>
            </p:cNvSpPr>
            <p:nvPr/>
          </p:nvSpPr>
          <p:spPr bwMode="auto">
            <a:xfrm rot="702937">
              <a:off x="8316" y="11241"/>
              <a:ext cx="140" cy="168"/>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53">
              <a:extLst>
                <a:ext uri="{FF2B5EF4-FFF2-40B4-BE49-F238E27FC236}">
                  <a16:creationId xmlns:a16="http://schemas.microsoft.com/office/drawing/2014/main" id="{AA54B7DE-D6A2-4DA9-BC55-7ABB6F9C2212}"/>
                </a:ext>
              </a:extLst>
            </p:cNvPr>
            <p:cNvSpPr>
              <a:spLocks noChangeShapeType="1"/>
            </p:cNvSpPr>
            <p:nvPr/>
          </p:nvSpPr>
          <p:spPr bwMode="auto">
            <a:xfrm>
              <a:off x="6832" y="11003"/>
              <a:ext cx="25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54">
              <a:extLst>
                <a:ext uri="{FF2B5EF4-FFF2-40B4-BE49-F238E27FC236}">
                  <a16:creationId xmlns:a16="http://schemas.microsoft.com/office/drawing/2014/main" id="{D1DB2139-6B0C-44A9-A493-9EE0E45F5E6E}"/>
                </a:ext>
              </a:extLst>
            </p:cNvPr>
            <p:cNvSpPr>
              <a:spLocks noChangeArrowheads="1"/>
            </p:cNvSpPr>
            <p:nvPr/>
          </p:nvSpPr>
          <p:spPr bwMode="auto">
            <a:xfrm rot="376426">
              <a:off x="7672" y="11031"/>
              <a:ext cx="140" cy="126"/>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55">
              <a:extLst>
                <a:ext uri="{FF2B5EF4-FFF2-40B4-BE49-F238E27FC236}">
                  <a16:creationId xmlns:a16="http://schemas.microsoft.com/office/drawing/2014/main" id="{6A0214AC-4434-48A6-92C5-11DE326E4D7D}"/>
                </a:ext>
              </a:extLst>
            </p:cNvPr>
            <p:cNvSpPr>
              <a:spLocks noChangeArrowheads="1"/>
            </p:cNvSpPr>
            <p:nvPr/>
          </p:nvSpPr>
          <p:spPr bwMode="auto">
            <a:xfrm rot="376426">
              <a:off x="8330" y="11171"/>
              <a:ext cx="140" cy="126"/>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56">
              <a:extLst>
                <a:ext uri="{FF2B5EF4-FFF2-40B4-BE49-F238E27FC236}">
                  <a16:creationId xmlns:a16="http://schemas.microsoft.com/office/drawing/2014/main" id="{47F1D70F-3EF8-443D-AEC4-C3E00FF29279}"/>
                </a:ext>
              </a:extLst>
            </p:cNvPr>
            <p:cNvSpPr>
              <a:spLocks noChangeArrowheads="1"/>
            </p:cNvSpPr>
            <p:nvPr/>
          </p:nvSpPr>
          <p:spPr bwMode="auto">
            <a:xfrm rot="376426">
              <a:off x="6244" y="10933"/>
              <a:ext cx="140" cy="12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57">
              <a:extLst>
                <a:ext uri="{FF2B5EF4-FFF2-40B4-BE49-F238E27FC236}">
                  <a16:creationId xmlns:a16="http://schemas.microsoft.com/office/drawing/2014/main" id="{FEB89052-96B9-49A7-91FB-95B23F62FA6E}"/>
                </a:ext>
              </a:extLst>
            </p:cNvPr>
            <p:cNvSpPr>
              <a:spLocks noChangeArrowheads="1"/>
            </p:cNvSpPr>
            <p:nvPr/>
          </p:nvSpPr>
          <p:spPr bwMode="auto">
            <a:xfrm rot="376426">
              <a:off x="5824" y="10933"/>
              <a:ext cx="140" cy="12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58">
              <a:extLst>
                <a:ext uri="{FF2B5EF4-FFF2-40B4-BE49-F238E27FC236}">
                  <a16:creationId xmlns:a16="http://schemas.microsoft.com/office/drawing/2014/main" id="{392C44F8-15F0-40F4-9D38-5227B11D49ED}"/>
                </a:ext>
              </a:extLst>
            </p:cNvPr>
            <p:cNvSpPr>
              <a:spLocks noChangeArrowheads="1"/>
            </p:cNvSpPr>
            <p:nvPr/>
          </p:nvSpPr>
          <p:spPr bwMode="auto">
            <a:xfrm rot="1164709">
              <a:off x="8792" y="11297"/>
              <a:ext cx="140" cy="112"/>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9">
              <a:extLst>
                <a:ext uri="{FF2B5EF4-FFF2-40B4-BE49-F238E27FC236}">
                  <a16:creationId xmlns:a16="http://schemas.microsoft.com/office/drawing/2014/main" id="{1E48AF18-DC94-4D85-BB2E-4DD310F59507}"/>
                </a:ext>
              </a:extLst>
            </p:cNvPr>
            <p:cNvSpPr>
              <a:spLocks/>
            </p:cNvSpPr>
            <p:nvPr/>
          </p:nvSpPr>
          <p:spPr bwMode="auto">
            <a:xfrm>
              <a:off x="7000" y="11068"/>
              <a:ext cx="168" cy="47"/>
            </a:xfrm>
            <a:custGeom>
              <a:avLst/>
              <a:gdLst>
                <a:gd name="T0" fmla="*/ 0 w 168"/>
                <a:gd name="T1" fmla="*/ 19 h 47"/>
                <a:gd name="T2" fmla="*/ 126 w 168"/>
                <a:gd name="T3" fmla="*/ 5 h 47"/>
                <a:gd name="T4" fmla="*/ 168 w 168"/>
                <a:gd name="T5" fmla="*/ 47 h 47"/>
              </a:gdLst>
              <a:ahLst/>
              <a:cxnLst>
                <a:cxn ang="0">
                  <a:pos x="T0" y="T1"/>
                </a:cxn>
                <a:cxn ang="0">
                  <a:pos x="T2" y="T3"/>
                </a:cxn>
                <a:cxn ang="0">
                  <a:pos x="T4" y="T5"/>
                </a:cxn>
              </a:cxnLst>
              <a:rect l="0" t="0" r="r" b="b"/>
              <a:pathLst>
                <a:path w="168" h="47">
                  <a:moveTo>
                    <a:pt x="0" y="19"/>
                  </a:moveTo>
                  <a:cubicBezTo>
                    <a:pt x="49" y="9"/>
                    <a:pt x="98" y="0"/>
                    <a:pt x="126" y="5"/>
                  </a:cubicBezTo>
                  <a:cubicBezTo>
                    <a:pt x="154" y="10"/>
                    <a:pt x="161" y="28"/>
                    <a:pt x="168" y="47"/>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0">
              <a:extLst>
                <a:ext uri="{FF2B5EF4-FFF2-40B4-BE49-F238E27FC236}">
                  <a16:creationId xmlns:a16="http://schemas.microsoft.com/office/drawing/2014/main" id="{DC27B515-5D65-4FCA-A870-941159D417EF}"/>
                </a:ext>
              </a:extLst>
            </p:cNvPr>
            <p:cNvSpPr>
              <a:spLocks/>
            </p:cNvSpPr>
            <p:nvPr/>
          </p:nvSpPr>
          <p:spPr bwMode="auto">
            <a:xfrm>
              <a:off x="8160" y="11236"/>
              <a:ext cx="310" cy="81"/>
            </a:xfrm>
            <a:custGeom>
              <a:avLst/>
              <a:gdLst>
                <a:gd name="T0" fmla="*/ 310 w 310"/>
                <a:gd name="T1" fmla="*/ 81 h 81"/>
                <a:gd name="T2" fmla="*/ 290 w 310"/>
                <a:gd name="T3" fmla="*/ 51 h 81"/>
                <a:gd name="T4" fmla="*/ 250 w 310"/>
                <a:gd name="T5" fmla="*/ 41 h 81"/>
                <a:gd name="T6" fmla="*/ 180 w 310"/>
                <a:gd name="T7" fmla="*/ 11 h 81"/>
                <a:gd name="T8" fmla="*/ 110 w 310"/>
                <a:gd name="T9" fmla="*/ 41 h 81"/>
                <a:gd name="T10" fmla="*/ 30 w 310"/>
                <a:gd name="T11" fmla="*/ 21 h 81"/>
                <a:gd name="T12" fmla="*/ 0 w 310"/>
                <a:gd name="T13" fmla="*/ 11 h 81"/>
              </a:gdLst>
              <a:ahLst/>
              <a:cxnLst>
                <a:cxn ang="0">
                  <a:pos x="T0" y="T1"/>
                </a:cxn>
                <a:cxn ang="0">
                  <a:pos x="T2" y="T3"/>
                </a:cxn>
                <a:cxn ang="0">
                  <a:pos x="T4" y="T5"/>
                </a:cxn>
                <a:cxn ang="0">
                  <a:pos x="T6" y="T7"/>
                </a:cxn>
                <a:cxn ang="0">
                  <a:pos x="T8" y="T9"/>
                </a:cxn>
                <a:cxn ang="0">
                  <a:pos x="T10" y="T11"/>
                </a:cxn>
                <a:cxn ang="0">
                  <a:pos x="T12" y="T13"/>
                </a:cxn>
              </a:cxnLst>
              <a:rect l="0" t="0" r="r" b="b"/>
              <a:pathLst>
                <a:path w="310" h="81">
                  <a:moveTo>
                    <a:pt x="310" y="81"/>
                  </a:moveTo>
                  <a:cubicBezTo>
                    <a:pt x="303" y="71"/>
                    <a:pt x="300" y="58"/>
                    <a:pt x="290" y="51"/>
                  </a:cubicBezTo>
                  <a:cubicBezTo>
                    <a:pt x="279" y="43"/>
                    <a:pt x="263" y="46"/>
                    <a:pt x="250" y="41"/>
                  </a:cubicBezTo>
                  <a:cubicBezTo>
                    <a:pt x="153" y="0"/>
                    <a:pt x="295" y="40"/>
                    <a:pt x="180" y="11"/>
                  </a:cubicBezTo>
                  <a:cubicBezTo>
                    <a:pt x="175" y="13"/>
                    <a:pt x="122" y="42"/>
                    <a:pt x="110" y="41"/>
                  </a:cubicBezTo>
                  <a:cubicBezTo>
                    <a:pt x="83" y="39"/>
                    <a:pt x="57" y="28"/>
                    <a:pt x="30" y="21"/>
                  </a:cubicBezTo>
                  <a:cubicBezTo>
                    <a:pt x="20" y="18"/>
                    <a:pt x="0" y="11"/>
                    <a:pt x="0" y="1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1">
              <a:extLst>
                <a:ext uri="{FF2B5EF4-FFF2-40B4-BE49-F238E27FC236}">
                  <a16:creationId xmlns:a16="http://schemas.microsoft.com/office/drawing/2014/main" id="{52C0BCE1-C06C-49AB-A797-18A37F2B16A4}"/>
                </a:ext>
              </a:extLst>
            </p:cNvPr>
            <p:cNvSpPr>
              <a:spLocks/>
            </p:cNvSpPr>
            <p:nvPr/>
          </p:nvSpPr>
          <p:spPr bwMode="auto">
            <a:xfrm>
              <a:off x="7206" y="11077"/>
              <a:ext cx="204" cy="50"/>
            </a:xfrm>
            <a:custGeom>
              <a:avLst/>
              <a:gdLst>
                <a:gd name="T0" fmla="*/ 204 w 204"/>
                <a:gd name="T1" fmla="*/ 50 h 50"/>
                <a:gd name="T2" fmla="*/ 104 w 204"/>
                <a:gd name="T3" fmla="*/ 0 h 50"/>
                <a:gd name="T4" fmla="*/ 54 w 204"/>
                <a:gd name="T5" fmla="*/ 10 h 50"/>
                <a:gd name="T6" fmla="*/ 24 w 204"/>
                <a:gd name="T7" fmla="*/ 40 h 50"/>
              </a:gdLst>
              <a:ahLst/>
              <a:cxnLst>
                <a:cxn ang="0">
                  <a:pos x="T0" y="T1"/>
                </a:cxn>
                <a:cxn ang="0">
                  <a:pos x="T2" y="T3"/>
                </a:cxn>
                <a:cxn ang="0">
                  <a:pos x="T4" y="T5"/>
                </a:cxn>
                <a:cxn ang="0">
                  <a:pos x="T6" y="T7"/>
                </a:cxn>
              </a:cxnLst>
              <a:rect l="0" t="0" r="r" b="b"/>
              <a:pathLst>
                <a:path w="204" h="50">
                  <a:moveTo>
                    <a:pt x="204" y="50"/>
                  </a:moveTo>
                  <a:cubicBezTo>
                    <a:pt x="169" y="15"/>
                    <a:pt x="151" y="12"/>
                    <a:pt x="104" y="0"/>
                  </a:cubicBezTo>
                  <a:cubicBezTo>
                    <a:pt x="87" y="3"/>
                    <a:pt x="68" y="1"/>
                    <a:pt x="54" y="10"/>
                  </a:cubicBezTo>
                  <a:cubicBezTo>
                    <a:pt x="0" y="46"/>
                    <a:pt x="81" y="40"/>
                    <a:pt x="24" y="4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2">
              <a:extLst>
                <a:ext uri="{FF2B5EF4-FFF2-40B4-BE49-F238E27FC236}">
                  <a16:creationId xmlns:a16="http://schemas.microsoft.com/office/drawing/2014/main" id="{1B8841E2-ED8E-42F7-AC64-D5132A5A1344}"/>
                </a:ext>
              </a:extLst>
            </p:cNvPr>
            <p:cNvSpPr>
              <a:spLocks/>
            </p:cNvSpPr>
            <p:nvPr/>
          </p:nvSpPr>
          <p:spPr bwMode="auto">
            <a:xfrm>
              <a:off x="7480" y="11097"/>
              <a:ext cx="281" cy="90"/>
            </a:xfrm>
            <a:custGeom>
              <a:avLst/>
              <a:gdLst>
                <a:gd name="T0" fmla="*/ 0 w 281"/>
                <a:gd name="T1" fmla="*/ 0 h 90"/>
                <a:gd name="T2" fmla="*/ 70 w 281"/>
                <a:gd name="T3" fmla="*/ 90 h 90"/>
                <a:gd name="T4" fmla="*/ 210 w 281"/>
                <a:gd name="T5" fmla="*/ 70 h 90"/>
                <a:gd name="T6" fmla="*/ 270 w 281"/>
                <a:gd name="T7" fmla="*/ 50 h 90"/>
                <a:gd name="T8" fmla="*/ 280 w 281"/>
                <a:gd name="T9" fmla="*/ 90 h 90"/>
              </a:gdLst>
              <a:ahLst/>
              <a:cxnLst>
                <a:cxn ang="0">
                  <a:pos x="T0" y="T1"/>
                </a:cxn>
                <a:cxn ang="0">
                  <a:pos x="T2" y="T3"/>
                </a:cxn>
                <a:cxn ang="0">
                  <a:pos x="T4" y="T5"/>
                </a:cxn>
                <a:cxn ang="0">
                  <a:pos x="T6" y="T7"/>
                </a:cxn>
                <a:cxn ang="0">
                  <a:pos x="T8" y="T9"/>
                </a:cxn>
              </a:cxnLst>
              <a:rect l="0" t="0" r="r" b="b"/>
              <a:pathLst>
                <a:path w="281" h="90">
                  <a:moveTo>
                    <a:pt x="0" y="0"/>
                  </a:moveTo>
                  <a:cubicBezTo>
                    <a:pt x="12" y="49"/>
                    <a:pt x="29" y="63"/>
                    <a:pt x="70" y="90"/>
                  </a:cubicBezTo>
                  <a:cubicBezTo>
                    <a:pt x="117" y="83"/>
                    <a:pt x="164" y="79"/>
                    <a:pt x="210" y="70"/>
                  </a:cubicBezTo>
                  <a:cubicBezTo>
                    <a:pt x="231" y="66"/>
                    <a:pt x="270" y="50"/>
                    <a:pt x="270" y="50"/>
                  </a:cubicBezTo>
                  <a:cubicBezTo>
                    <a:pt x="281" y="83"/>
                    <a:pt x="280" y="69"/>
                    <a:pt x="280" y="9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63">
              <a:extLst>
                <a:ext uri="{FF2B5EF4-FFF2-40B4-BE49-F238E27FC236}">
                  <a16:creationId xmlns:a16="http://schemas.microsoft.com/office/drawing/2014/main" id="{F15C6163-801B-40A3-84BA-9651AFDA4D91}"/>
                </a:ext>
              </a:extLst>
            </p:cNvPr>
            <p:cNvSpPr>
              <a:spLocks/>
            </p:cNvSpPr>
            <p:nvPr/>
          </p:nvSpPr>
          <p:spPr bwMode="auto">
            <a:xfrm>
              <a:off x="8491" y="11295"/>
              <a:ext cx="269" cy="82"/>
            </a:xfrm>
            <a:custGeom>
              <a:avLst/>
              <a:gdLst>
                <a:gd name="T0" fmla="*/ 269 w 269"/>
                <a:gd name="T1" fmla="*/ 82 h 82"/>
                <a:gd name="T2" fmla="*/ 139 w 269"/>
                <a:gd name="T3" fmla="*/ 32 h 82"/>
                <a:gd name="T4" fmla="*/ 49 w 269"/>
                <a:gd name="T5" fmla="*/ 22 h 82"/>
                <a:gd name="T6" fmla="*/ 9 w 269"/>
                <a:gd name="T7" fmla="*/ 2 h 82"/>
              </a:gdLst>
              <a:ahLst/>
              <a:cxnLst>
                <a:cxn ang="0">
                  <a:pos x="T0" y="T1"/>
                </a:cxn>
                <a:cxn ang="0">
                  <a:pos x="T2" y="T3"/>
                </a:cxn>
                <a:cxn ang="0">
                  <a:pos x="T4" y="T5"/>
                </a:cxn>
                <a:cxn ang="0">
                  <a:pos x="T6" y="T7"/>
                </a:cxn>
              </a:cxnLst>
              <a:rect l="0" t="0" r="r" b="b"/>
              <a:pathLst>
                <a:path w="269" h="82">
                  <a:moveTo>
                    <a:pt x="269" y="82"/>
                  </a:moveTo>
                  <a:cubicBezTo>
                    <a:pt x="244" y="6"/>
                    <a:pt x="221" y="23"/>
                    <a:pt x="139" y="32"/>
                  </a:cubicBezTo>
                  <a:cubicBezTo>
                    <a:pt x="94" y="47"/>
                    <a:pt x="109" y="49"/>
                    <a:pt x="49" y="22"/>
                  </a:cubicBezTo>
                  <a:cubicBezTo>
                    <a:pt x="0" y="0"/>
                    <a:pt x="36" y="2"/>
                    <a:pt x="9" y="2"/>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4">
              <a:extLst>
                <a:ext uri="{FF2B5EF4-FFF2-40B4-BE49-F238E27FC236}">
                  <a16:creationId xmlns:a16="http://schemas.microsoft.com/office/drawing/2014/main" id="{EF903536-8F6C-4056-AE22-42ADB727F27E}"/>
                </a:ext>
              </a:extLst>
            </p:cNvPr>
            <p:cNvSpPr>
              <a:spLocks noChangeShapeType="1"/>
            </p:cNvSpPr>
            <p:nvPr/>
          </p:nvSpPr>
          <p:spPr bwMode="auto">
            <a:xfrm>
              <a:off x="7784" y="11213"/>
              <a:ext cx="21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5">
              <a:extLst>
                <a:ext uri="{FF2B5EF4-FFF2-40B4-BE49-F238E27FC236}">
                  <a16:creationId xmlns:a16="http://schemas.microsoft.com/office/drawing/2014/main" id="{AF22F9BB-31F3-4FF9-8241-1A191962407B}"/>
                </a:ext>
              </a:extLst>
            </p:cNvPr>
            <p:cNvSpPr>
              <a:spLocks/>
            </p:cNvSpPr>
            <p:nvPr/>
          </p:nvSpPr>
          <p:spPr bwMode="auto">
            <a:xfrm>
              <a:off x="6734" y="11045"/>
              <a:ext cx="154" cy="28"/>
            </a:xfrm>
            <a:custGeom>
              <a:avLst/>
              <a:gdLst>
                <a:gd name="T0" fmla="*/ 0 w 154"/>
                <a:gd name="T1" fmla="*/ 28 h 28"/>
                <a:gd name="T2" fmla="*/ 84 w 154"/>
                <a:gd name="T3" fmla="*/ 0 h 28"/>
                <a:gd name="T4" fmla="*/ 154 w 154"/>
                <a:gd name="T5" fmla="*/ 28 h 28"/>
              </a:gdLst>
              <a:ahLst/>
              <a:cxnLst>
                <a:cxn ang="0">
                  <a:pos x="T0" y="T1"/>
                </a:cxn>
                <a:cxn ang="0">
                  <a:pos x="T2" y="T3"/>
                </a:cxn>
                <a:cxn ang="0">
                  <a:pos x="T4" y="T5"/>
                </a:cxn>
              </a:cxnLst>
              <a:rect l="0" t="0" r="r" b="b"/>
              <a:pathLst>
                <a:path w="154" h="28">
                  <a:moveTo>
                    <a:pt x="0" y="28"/>
                  </a:moveTo>
                  <a:cubicBezTo>
                    <a:pt x="29" y="14"/>
                    <a:pt x="58" y="0"/>
                    <a:pt x="84" y="0"/>
                  </a:cubicBezTo>
                  <a:cubicBezTo>
                    <a:pt x="110" y="0"/>
                    <a:pt x="140" y="23"/>
                    <a:pt x="154" y="28"/>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66">
              <a:extLst>
                <a:ext uri="{FF2B5EF4-FFF2-40B4-BE49-F238E27FC236}">
                  <a16:creationId xmlns:a16="http://schemas.microsoft.com/office/drawing/2014/main" id="{AA49C908-598F-4A3B-B982-2CBE4384FCB1}"/>
                </a:ext>
              </a:extLst>
            </p:cNvPr>
            <p:cNvSpPr>
              <a:spLocks/>
            </p:cNvSpPr>
            <p:nvPr/>
          </p:nvSpPr>
          <p:spPr bwMode="auto">
            <a:xfrm>
              <a:off x="7880" y="11167"/>
              <a:ext cx="215" cy="100"/>
            </a:xfrm>
            <a:custGeom>
              <a:avLst/>
              <a:gdLst>
                <a:gd name="T0" fmla="*/ 0 w 215"/>
                <a:gd name="T1" fmla="*/ 0 h 100"/>
                <a:gd name="T2" fmla="*/ 50 w 215"/>
                <a:gd name="T3" fmla="*/ 60 h 100"/>
                <a:gd name="T4" fmla="*/ 110 w 215"/>
                <a:gd name="T5" fmla="*/ 80 h 100"/>
                <a:gd name="T6" fmla="*/ 150 w 215"/>
                <a:gd name="T7" fmla="*/ 70 h 100"/>
                <a:gd name="T8" fmla="*/ 210 w 215"/>
                <a:gd name="T9" fmla="*/ 70 h 100"/>
                <a:gd name="T10" fmla="*/ 210 w 215"/>
                <a:gd name="T11" fmla="*/ 100 h 100"/>
              </a:gdLst>
              <a:ahLst/>
              <a:cxnLst>
                <a:cxn ang="0">
                  <a:pos x="T0" y="T1"/>
                </a:cxn>
                <a:cxn ang="0">
                  <a:pos x="T2" y="T3"/>
                </a:cxn>
                <a:cxn ang="0">
                  <a:pos x="T4" y="T5"/>
                </a:cxn>
                <a:cxn ang="0">
                  <a:pos x="T6" y="T7"/>
                </a:cxn>
                <a:cxn ang="0">
                  <a:pos x="T8" y="T9"/>
                </a:cxn>
                <a:cxn ang="0">
                  <a:pos x="T10" y="T11"/>
                </a:cxn>
              </a:cxnLst>
              <a:rect l="0" t="0" r="r" b="b"/>
              <a:pathLst>
                <a:path w="215" h="100">
                  <a:moveTo>
                    <a:pt x="0" y="0"/>
                  </a:moveTo>
                  <a:cubicBezTo>
                    <a:pt x="12" y="19"/>
                    <a:pt x="30" y="49"/>
                    <a:pt x="50" y="60"/>
                  </a:cubicBezTo>
                  <a:cubicBezTo>
                    <a:pt x="68" y="70"/>
                    <a:pt x="110" y="80"/>
                    <a:pt x="110" y="80"/>
                  </a:cubicBezTo>
                  <a:cubicBezTo>
                    <a:pt x="123" y="77"/>
                    <a:pt x="137" y="75"/>
                    <a:pt x="150" y="70"/>
                  </a:cubicBezTo>
                  <a:cubicBezTo>
                    <a:pt x="175" y="59"/>
                    <a:pt x="185" y="28"/>
                    <a:pt x="210" y="70"/>
                  </a:cubicBezTo>
                  <a:cubicBezTo>
                    <a:pt x="215" y="79"/>
                    <a:pt x="210" y="90"/>
                    <a:pt x="210" y="10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7">
              <a:extLst>
                <a:ext uri="{FF2B5EF4-FFF2-40B4-BE49-F238E27FC236}">
                  <a16:creationId xmlns:a16="http://schemas.microsoft.com/office/drawing/2014/main" id="{C7C526CE-6C7D-4B36-BFE9-2CBE47304371}"/>
                </a:ext>
              </a:extLst>
            </p:cNvPr>
            <p:cNvSpPr>
              <a:spLocks/>
            </p:cNvSpPr>
            <p:nvPr/>
          </p:nvSpPr>
          <p:spPr bwMode="auto">
            <a:xfrm>
              <a:off x="8830" y="11327"/>
              <a:ext cx="80" cy="63"/>
            </a:xfrm>
            <a:custGeom>
              <a:avLst/>
              <a:gdLst>
                <a:gd name="T0" fmla="*/ 80 w 80"/>
                <a:gd name="T1" fmla="*/ 10 h 63"/>
                <a:gd name="T2" fmla="*/ 50 w 80"/>
                <a:gd name="T3" fmla="*/ 50 h 63"/>
                <a:gd name="T4" fmla="*/ 0 w 80"/>
                <a:gd name="T5" fmla="*/ 0 h 63"/>
              </a:gdLst>
              <a:ahLst/>
              <a:cxnLst>
                <a:cxn ang="0">
                  <a:pos x="T0" y="T1"/>
                </a:cxn>
                <a:cxn ang="0">
                  <a:pos x="T2" y="T3"/>
                </a:cxn>
                <a:cxn ang="0">
                  <a:pos x="T4" y="T5"/>
                </a:cxn>
              </a:cxnLst>
              <a:rect l="0" t="0" r="r" b="b"/>
              <a:pathLst>
                <a:path w="80" h="63">
                  <a:moveTo>
                    <a:pt x="80" y="10"/>
                  </a:moveTo>
                  <a:cubicBezTo>
                    <a:pt x="70" y="23"/>
                    <a:pt x="65" y="43"/>
                    <a:pt x="50" y="50"/>
                  </a:cubicBezTo>
                  <a:cubicBezTo>
                    <a:pt x="24" y="63"/>
                    <a:pt x="0" y="17"/>
                    <a:pt x="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68">
              <a:extLst>
                <a:ext uri="{FF2B5EF4-FFF2-40B4-BE49-F238E27FC236}">
                  <a16:creationId xmlns:a16="http://schemas.microsoft.com/office/drawing/2014/main" id="{78359E71-C1D6-4660-900B-1BD73C1EAD12}"/>
                </a:ext>
              </a:extLst>
            </p:cNvPr>
            <p:cNvSpPr>
              <a:spLocks/>
            </p:cNvSpPr>
            <p:nvPr/>
          </p:nvSpPr>
          <p:spPr bwMode="auto">
            <a:xfrm>
              <a:off x="7580" y="11127"/>
              <a:ext cx="160" cy="100"/>
            </a:xfrm>
            <a:custGeom>
              <a:avLst/>
              <a:gdLst>
                <a:gd name="T0" fmla="*/ 0 w 160"/>
                <a:gd name="T1" fmla="*/ 0 h 100"/>
                <a:gd name="T2" fmla="*/ 30 w 160"/>
                <a:gd name="T3" fmla="*/ 20 h 100"/>
                <a:gd name="T4" fmla="*/ 70 w 160"/>
                <a:gd name="T5" fmla="*/ 100 h 100"/>
                <a:gd name="T6" fmla="*/ 100 w 160"/>
                <a:gd name="T7" fmla="*/ 90 h 100"/>
                <a:gd name="T8" fmla="*/ 160 w 160"/>
                <a:gd name="T9" fmla="*/ 50 h 100"/>
              </a:gdLst>
              <a:ahLst/>
              <a:cxnLst>
                <a:cxn ang="0">
                  <a:pos x="T0" y="T1"/>
                </a:cxn>
                <a:cxn ang="0">
                  <a:pos x="T2" y="T3"/>
                </a:cxn>
                <a:cxn ang="0">
                  <a:pos x="T4" y="T5"/>
                </a:cxn>
                <a:cxn ang="0">
                  <a:pos x="T6" y="T7"/>
                </a:cxn>
                <a:cxn ang="0">
                  <a:pos x="T8" y="T9"/>
                </a:cxn>
              </a:cxnLst>
              <a:rect l="0" t="0" r="r" b="b"/>
              <a:pathLst>
                <a:path w="160" h="100">
                  <a:moveTo>
                    <a:pt x="0" y="0"/>
                  </a:moveTo>
                  <a:cubicBezTo>
                    <a:pt x="10" y="7"/>
                    <a:pt x="23" y="10"/>
                    <a:pt x="30" y="20"/>
                  </a:cubicBezTo>
                  <a:cubicBezTo>
                    <a:pt x="47" y="44"/>
                    <a:pt x="70" y="100"/>
                    <a:pt x="70" y="100"/>
                  </a:cubicBezTo>
                  <a:cubicBezTo>
                    <a:pt x="80" y="97"/>
                    <a:pt x="91" y="95"/>
                    <a:pt x="100" y="90"/>
                  </a:cubicBezTo>
                  <a:cubicBezTo>
                    <a:pt x="121" y="78"/>
                    <a:pt x="160" y="50"/>
                    <a:pt x="160" y="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69">
              <a:extLst>
                <a:ext uri="{FF2B5EF4-FFF2-40B4-BE49-F238E27FC236}">
                  <a16:creationId xmlns:a16="http://schemas.microsoft.com/office/drawing/2014/main" id="{22AF0E04-586B-4375-9EFE-230B6875147D}"/>
                </a:ext>
              </a:extLst>
            </p:cNvPr>
            <p:cNvSpPr>
              <a:spLocks noChangeShapeType="1"/>
            </p:cNvSpPr>
            <p:nvPr/>
          </p:nvSpPr>
          <p:spPr bwMode="auto">
            <a:xfrm>
              <a:off x="6986" y="11045"/>
              <a:ext cx="182"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70">
              <a:extLst>
                <a:ext uri="{FF2B5EF4-FFF2-40B4-BE49-F238E27FC236}">
                  <a16:creationId xmlns:a16="http://schemas.microsoft.com/office/drawing/2014/main" id="{AF6F4184-25D6-4FFB-BC4A-9A711998CA8F}"/>
                </a:ext>
              </a:extLst>
            </p:cNvPr>
            <p:cNvSpPr>
              <a:spLocks noChangeShapeType="1"/>
            </p:cNvSpPr>
            <p:nvPr/>
          </p:nvSpPr>
          <p:spPr bwMode="auto">
            <a:xfrm>
              <a:off x="8148" y="11213"/>
              <a:ext cx="266"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71">
              <a:extLst>
                <a:ext uri="{FF2B5EF4-FFF2-40B4-BE49-F238E27FC236}">
                  <a16:creationId xmlns:a16="http://schemas.microsoft.com/office/drawing/2014/main" id="{E4CD0DF8-8BA5-42EC-8B6D-8A9425343E12}"/>
                </a:ext>
              </a:extLst>
            </p:cNvPr>
            <p:cNvSpPr>
              <a:spLocks noChangeShapeType="1"/>
            </p:cNvSpPr>
            <p:nvPr/>
          </p:nvSpPr>
          <p:spPr bwMode="auto">
            <a:xfrm>
              <a:off x="8106" y="11297"/>
              <a:ext cx="420" cy="7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72">
              <a:extLst>
                <a:ext uri="{FF2B5EF4-FFF2-40B4-BE49-F238E27FC236}">
                  <a16:creationId xmlns:a16="http://schemas.microsoft.com/office/drawing/2014/main" id="{3F7129F8-F6FF-4FE9-8741-9EE074658348}"/>
                </a:ext>
              </a:extLst>
            </p:cNvPr>
            <p:cNvSpPr>
              <a:spLocks/>
            </p:cNvSpPr>
            <p:nvPr/>
          </p:nvSpPr>
          <p:spPr bwMode="auto">
            <a:xfrm>
              <a:off x="6650" y="11097"/>
              <a:ext cx="140" cy="30"/>
            </a:xfrm>
            <a:custGeom>
              <a:avLst/>
              <a:gdLst>
                <a:gd name="T0" fmla="*/ 0 w 140"/>
                <a:gd name="T1" fmla="*/ 0 h 30"/>
                <a:gd name="T2" fmla="*/ 140 w 140"/>
                <a:gd name="T3" fmla="*/ 30 h 30"/>
              </a:gdLst>
              <a:ahLst/>
              <a:cxnLst>
                <a:cxn ang="0">
                  <a:pos x="T0" y="T1"/>
                </a:cxn>
                <a:cxn ang="0">
                  <a:pos x="T2" y="T3"/>
                </a:cxn>
              </a:cxnLst>
              <a:rect l="0" t="0" r="r" b="b"/>
              <a:pathLst>
                <a:path w="140" h="30">
                  <a:moveTo>
                    <a:pt x="0" y="0"/>
                  </a:moveTo>
                  <a:cubicBezTo>
                    <a:pt x="48" y="10"/>
                    <a:pt x="91" y="30"/>
                    <a:pt x="140" y="3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73">
              <a:extLst>
                <a:ext uri="{FF2B5EF4-FFF2-40B4-BE49-F238E27FC236}">
                  <a16:creationId xmlns:a16="http://schemas.microsoft.com/office/drawing/2014/main" id="{6419E01D-67C7-4792-A345-AE7B2A83D7E4}"/>
                </a:ext>
              </a:extLst>
            </p:cNvPr>
            <p:cNvSpPr>
              <a:spLocks/>
            </p:cNvSpPr>
            <p:nvPr/>
          </p:nvSpPr>
          <p:spPr bwMode="auto">
            <a:xfrm>
              <a:off x="1624" y="10402"/>
              <a:ext cx="1234" cy="1764"/>
            </a:xfrm>
            <a:custGeom>
              <a:avLst/>
              <a:gdLst>
                <a:gd name="T0" fmla="*/ 2 w 1234"/>
                <a:gd name="T1" fmla="*/ 1764 h 1764"/>
                <a:gd name="T2" fmla="*/ 30 w 1234"/>
                <a:gd name="T3" fmla="*/ 1554 h 1764"/>
                <a:gd name="T4" fmla="*/ 184 w 1234"/>
                <a:gd name="T5" fmla="*/ 1134 h 1764"/>
                <a:gd name="T6" fmla="*/ 660 w 1234"/>
                <a:gd name="T7" fmla="*/ 504 h 1764"/>
                <a:gd name="T8" fmla="*/ 1234 w 1234"/>
                <a:gd name="T9" fmla="*/ 0 h 1764"/>
              </a:gdLst>
              <a:ahLst/>
              <a:cxnLst>
                <a:cxn ang="0">
                  <a:pos x="T0" y="T1"/>
                </a:cxn>
                <a:cxn ang="0">
                  <a:pos x="T2" y="T3"/>
                </a:cxn>
                <a:cxn ang="0">
                  <a:pos x="T4" y="T5"/>
                </a:cxn>
                <a:cxn ang="0">
                  <a:pos x="T6" y="T7"/>
                </a:cxn>
                <a:cxn ang="0">
                  <a:pos x="T8" y="T9"/>
                </a:cxn>
              </a:cxnLst>
              <a:rect l="0" t="0" r="r" b="b"/>
              <a:pathLst>
                <a:path w="1234" h="1764">
                  <a:moveTo>
                    <a:pt x="2" y="1764"/>
                  </a:moveTo>
                  <a:cubicBezTo>
                    <a:pt x="1" y="1711"/>
                    <a:pt x="0" y="1659"/>
                    <a:pt x="30" y="1554"/>
                  </a:cubicBezTo>
                  <a:cubicBezTo>
                    <a:pt x="60" y="1449"/>
                    <a:pt x="79" y="1309"/>
                    <a:pt x="184" y="1134"/>
                  </a:cubicBezTo>
                  <a:cubicBezTo>
                    <a:pt x="289" y="959"/>
                    <a:pt x="485" y="693"/>
                    <a:pt x="660" y="504"/>
                  </a:cubicBezTo>
                  <a:cubicBezTo>
                    <a:pt x="835" y="315"/>
                    <a:pt x="1034" y="157"/>
                    <a:pt x="1234"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6" name="TextBox 75">
            <a:extLst>
              <a:ext uri="{FF2B5EF4-FFF2-40B4-BE49-F238E27FC236}">
                <a16:creationId xmlns:a16="http://schemas.microsoft.com/office/drawing/2014/main" id="{0A769FBB-0427-46C4-BFB0-E236A612E2CE}"/>
              </a:ext>
            </a:extLst>
          </p:cNvPr>
          <p:cNvSpPr txBox="1"/>
          <p:nvPr/>
        </p:nvSpPr>
        <p:spPr>
          <a:xfrm>
            <a:off x="7115930" y="2590449"/>
            <a:ext cx="4057051" cy="1107996"/>
          </a:xfrm>
          <a:prstGeom prst="rect">
            <a:avLst/>
          </a:prstGeom>
          <a:noFill/>
        </p:spPr>
        <p:txBody>
          <a:bodyPr wrap="square" rtlCol="0">
            <a:spAutoFit/>
          </a:bodyPr>
          <a:lstStyle/>
          <a:p>
            <a:r>
              <a:rPr lang="en-US" sz="1600" dirty="0"/>
              <a:t>Attached Flow with </a:t>
            </a:r>
            <a:r>
              <a:rPr lang="en-US" sz="1600" dirty="0" err="1"/>
              <a:t>Boattail</a:t>
            </a:r>
            <a:r>
              <a:rPr lang="en-US" sz="1600" dirty="0"/>
              <a:t> Induced Separation and Shockwave Oscillation, Supersonic</a:t>
            </a:r>
          </a:p>
          <a:p>
            <a:endParaRPr lang="en-US" dirty="0"/>
          </a:p>
        </p:txBody>
      </p:sp>
      <p:sp>
        <p:nvSpPr>
          <p:cNvPr id="77" name="TextBox 76">
            <a:extLst>
              <a:ext uri="{FF2B5EF4-FFF2-40B4-BE49-F238E27FC236}">
                <a16:creationId xmlns:a16="http://schemas.microsoft.com/office/drawing/2014/main" id="{CDB79177-8DCC-4C43-B432-6E897C8ABEF8}"/>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Flow Regimes, 4</a:t>
            </a:r>
          </a:p>
        </p:txBody>
      </p:sp>
    </p:spTree>
    <p:extLst>
      <p:ext uri="{BB962C8B-B14F-4D97-AF65-F5344CB8AC3E}">
        <p14:creationId xmlns:p14="http://schemas.microsoft.com/office/powerpoint/2010/main" val="217119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653080" y="369468"/>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3D3C0A-6F2C-46E3-9DCD-8857FDBECCDD}"/>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Attached Flow, Pressure RMS</a:t>
            </a:r>
          </a:p>
        </p:txBody>
      </p:sp>
      <p:graphicFrame>
        <p:nvGraphicFramePr>
          <p:cNvPr id="3" name="Object 2">
            <a:extLst>
              <a:ext uri="{FF2B5EF4-FFF2-40B4-BE49-F238E27FC236}">
                <a16:creationId xmlns:a16="http://schemas.microsoft.com/office/drawing/2014/main" id="{9331DA54-C3AA-4DC1-91C9-6D2148150C13}"/>
              </a:ext>
            </a:extLst>
          </p:cNvPr>
          <p:cNvGraphicFramePr>
            <a:graphicFrameLocks noChangeAspect="1"/>
          </p:cNvGraphicFramePr>
          <p:nvPr>
            <p:extLst>
              <p:ext uri="{D42A27DB-BD31-4B8C-83A1-F6EECF244321}">
                <p14:modId xmlns:p14="http://schemas.microsoft.com/office/powerpoint/2010/main" val="4000999285"/>
              </p:ext>
            </p:extLst>
          </p:nvPr>
        </p:nvGraphicFramePr>
        <p:xfrm>
          <a:off x="2084538" y="2114445"/>
          <a:ext cx="1583474" cy="677982"/>
        </p:xfrm>
        <a:graphic>
          <a:graphicData uri="http://schemas.openxmlformats.org/presentationml/2006/ole">
            <mc:AlternateContent xmlns:mc="http://schemas.openxmlformats.org/markup-compatibility/2006">
              <mc:Choice xmlns:v="urn:schemas-microsoft-com:vml" Requires="v">
                <p:oleObj spid="_x0000_s54380" name="Equation" r:id="rId3" imgW="1104900" imgH="469900" progId="Equation.DSMT4">
                  <p:embed/>
                </p:oleObj>
              </mc:Choice>
              <mc:Fallback>
                <p:oleObj name="Equation" r:id="rId3" imgW="11049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538" y="2114445"/>
                        <a:ext cx="1583474" cy="67798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8BE57655-34A9-4E54-A8A0-4FAD8A47F67A}"/>
              </a:ext>
            </a:extLst>
          </p:cNvPr>
          <p:cNvGraphicFramePr>
            <a:graphicFrameLocks noChangeAspect="1"/>
          </p:cNvGraphicFramePr>
          <p:nvPr>
            <p:extLst>
              <p:ext uri="{D42A27DB-BD31-4B8C-83A1-F6EECF244321}">
                <p14:modId xmlns:p14="http://schemas.microsoft.com/office/powerpoint/2010/main" val="912200095"/>
              </p:ext>
            </p:extLst>
          </p:nvPr>
        </p:nvGraphicFramePr>
        <p:xfrm>
          <a:off x="1281433" y="3591825"/>
          <a:ext cx="3666868" cy="687271"/>
        </p:xfrm>
        <a:graphic>
          <a:graphicData uri="http://schemas.openxmlformats.org/presentationml/2006/ole">
            <mc:AlternateContent xmlns:mc="http://schemas.openxmlformats.org/markup-compatibility/2006">
              <mc:Choice xmlns:v="urn:schemas-microsoft-com:vml" Requires="v">
                <p:oleObj spid="_x0000_s54381" name="Equation" r:id="rId5" imgW="2730240" imgH="507960" progId="Equation.DSMT4">
                  <p:embed/>
                </p:oleObj>
              </mc:Choice>
              <mc:Fallback>
                <p:oleObj name="Equation" r:id="rId5" imgW="2730240" imgH="507960" progId="Equation.DSMT4">
                  <p:embed/>
                  <p:pic>
                    <p:nvPicPr>
                      <p:cNvPr id="0" name="Object 3"/>
                      <p:cNvPicPr>
                        <a:picLocks noChangeAspect="1" noChangeArrowheads="1"/>
                      </p:cNvPicPr>
                      <p:nvPr/>
                    </p:nvPicPr>
                    <p:blipFill>
                      <a:blip r:embed="rId6"/>
                      <a:srcRect/>
                      <a:stretch>
                        <a:fillRect/>
                      </a:stretch>
                    </p:blipFill>
                    <p:spPr bwMode="auto">
                      <a:xfrm>
                        <a:off x="1281433" y="3591825"/>
                        <a:ext cx="3666868" cy="687271"/>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C9E1FD7F-0862-4986-9B72-6D9C03B8E47E}"/>
              </a:ext>
            </a:extLst>
          </p:cNvPr>
          <p:cNvSpPr txBox="1"/>
          <p:nvPr/>
        </p:nvSpPr>
        <p:spPr>
          <a:xfrm>
            <a:off x="929228" y="3078371"/>
            <a:ext cx="4371279" cy="346249"/>
          </a:xfrm>
          <a:prstGeom prst="rect">
            <a:avLst/>
          </a:prstGeom>
          <a:noFill/>
        </p:spPr>
        <p:txBody>
          <a:bodyPr wrap="square" rtlCol="0">
            <a:spAutoFit/>
          </a:bodyPr>
          <a:lstStyle/>
          <a:p>
            <a:r>
              <a:rPr lang="en-US" sz="1650" dirty="0"/>
              <a:t>where</a:t>
            </a:r>
          </a:p>
        </p:txBody>
      </p:sp>
      <p:sp>
        <p:nvSpPr>
          <p:cNvPr id="10" name="TextBox 9">
            <a:extLst>
              <a:ext uri="{FF2B5EF4-FFF2-40B4-BE49-F238E27FC236}">
                <a16:creationId xmlns:a16="http://schemas.microsoft.com/office/drawing/2014/main" id="{A3E1097B-81B6-488A-8FA1-F92893B130D7}"/>
              </a:ext>
            </a:extLst>
          </p:cNvPr>
          <p:cNvSpPr txBox="1"/>
          <p:nvPr/>
        </p:nvSpPr>
        <p:spPr>
          <a:xfrm>
            <a:off x="650447" y="1396149"/>
            <a:ext cx="5445553" cy="346249"/>
          </a:xfrm>
          <a:prstGeom prst="rect">
            <a:avLst/>
          </a:prstGeom>
          <a:noFill/>
        </p:spPr>
        <p:txBody>
          <a:bodyPr wrap="square" rtlCol="0">
            <a:spAutoFit/>
          </a:bodyPr>
          <a:lstStyle/>
          <a:p>
            <a:r>
              <a:rPr lang="en-US" sz="1650" dirty="0"/>
              <a:t>The pressure RMS for attached boundary layer flow is</a:t>
            </a:r>
          </a:p>
        </p:txBody>
      </p:sp>
      <p:sp>
        <p:nvSpPr>
          <p:cNvPr id="14" name="TextBox 13">
            <a:extLst>
              <a:ext uri="{FF2B5EF4-FFF2-40B4-BE49-F238E27FC236}">
                <a16:creationId xmlns:a16="http://schemas.microsoft.com/office/drawing/2014/main" id="{DF3F7BB3-C5ED-4884-8389-E30BB4A7034C}"/>
              </a:ext>
            </a:extLst>
          </p:cNvPr>
          <p:cNvSpPr txBox="1"/>
          <p:nvPr/>
        </p:nvSpPr>
        <p:spPr>
          <a:xfrm>
            <a:off x="1185707" y="4590737"/>
            <a:ext cx="4114800" cy="160043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en-US" dirty="0"/>
              <a:t>   </a:t>
            </a:r>
            <a:r>
              <a:rPr lang="en-US" sz="1600" dirty="0"/>
              <a:t>is the Mach number</a:t>
            </a:r>
          </a:p>
          <a:p>
            <a:endParaRPr lang="en-US" sz="1600" dirty="0"/>
          </a:p>
          <a:p>
            <a:r>
              <a:rPr lang="en-US" sz="1600" dirty="0">
                <a:latin typeface="Times New Roman" panose="02020603050405020304" pitchFamily="18" charset="0"/>
                <a:cs typeface="Times New Roman" panose="02020603050405020304" pitchFamily="18" charset="0"/>
              </a:rPr>
              <a:t>T</a:t>
            </a:r>
            <a:r>
              <a:rPr lang="en-US" sz="2300" baseline="-25000" dirty="0">
                <a:latin typeface="Times New Roman" panose="02020603050405020304" pitchFamily="18" charset="0"/>
                <a:cs typeface="Times New Roman" panose="02020603050405020304" pitchFamily="18" charset="0"/>
              </a:rPr>
              <a:t>w</a:t>
            </a:r>
            <a:r>
              <a:rPr lang="en-US" sz="1600" dirty="0"/>
              <a:t>   is the wall temperature</a:t>
            </a:r>
          </a:p>
          <a:p>
            <a:endParaRPr lang="en-US" sz="1600" dirty="0"/>
          </a:p>
          <a:p>
            <a:r>
              <a:rPr lang="en-US" sz="1600" dirty="0">
                <a:latin typeface="Times New Roman" panose="02020603050405020304" pitchFamily="18" charset="0"/>
                <a:cs typeface="Times New Roman" panose="02020603050405020304" pitchFamily="18" charset="0"/>
              </a:rPr>
              <a:t>T</a:t>
            </a:r>
            <a:r>
              <a:rPr lang="en-US" sz="2300" baseline="-25000" dirty="0">
                <a:latin typeface="Times New Roman" panose="02020603050405020304" pitchFamily="18" charset="0"/>
                <a:cs typeface="Times New Roman" panose="02020603050405020304" pitchFamily="18" charset="0"/>
              </a:rPr>
              <a:t>aw</a:t>
            </a:r>
            <a:r>
              <a:rPr lang="en-US" sz="1600" dirty="0"/>
              <a:t>   is the adiabatic wall temperature</a:t>
            </a:r>
          </a:p>
          <a:p>
            <a:endParaRPr lang="en-US" sz="1600" dirty="0"/>
          </a:p>
        </p:txBody>
      </p:sp>
      <p:cxnSp>
        <p:nvCxnSpPr>
          <p:cNvPr id="16" name="Straight Connector 15">
            <a:extLst>
              <a:ext uri="{FF2B5EF4-FFF2-40B4-BE49-F238E27FC236}">
                <a16:creationId xmlns:a16="http://schemas.microsoft.com/office/drawing/2014/main" id="{312B0197-0A83-4537-8C37-15CA9090B265}"/>
              </a:ext>
            </a:extLst>
          </p:cNvPr>
          <p:cNvCxnSpPr/>
          <p:nvPr/>
        </p:nvCxnSpPr>
        <p:spPr>
          <a:xfrm>
            <a:off x="6470248" y="1580815"/>
            <a:ext cx="0" cy="436857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7" name="Object 16">
            <a:extLst>
              <a:ext uri="{FF2B5EF4-FFF2-40B4-BE49-F238E27FC236}">
                <a16:creationId xmlns:a16="http://schemas.microsoft.com/office/drawing/2014/main" id="{9B3FE85C-DB44-4705-B891-A3E6969FA3C0}"/>
              </a:ext>
            </a:extLst>
          </p:cNvPr>
          <p:cNvGraphicFramePr>
            <a:graphicFrameLocks noChangeAspect="1"/>
          </p:cNvGraphicFramePr>
          <p:nvPr>
            <p:extLst>
              <p:ext uri="{D42A27DB-BD31-4B8C-83A1-F6EECF244321}">
                <p14:modId xmlns:p14="http://schemas.microsoft.com/office/powerpoint/2010/main" val="3169866698"/>
              </p:ext>
            </p:extLst>
          </p:nvPr>
        </p:nvGraphicFramePr>
        <p:xfrm>
          <a:off x="7897390" y="5123428"/>
          <a:ext cx="938213" cy="687388"/>
        </p:xfrm>
        <a:graphic>
          <a:graphicData uri="http://schemas.openxmlformats.org/presentationml/2006/ole">
            <mc:AlternateContent xmlns:mc="http://schemas.openxmlformats.org/markup-compatibility/2006">
              <mc:Choice xmlns:v="urn:schemas-microsoft-com:vml" Requires="v">
                <p:oleObj spid="_x0000_s54382" name="Equation" r:id="rId7" imgW="698400" imgH="507960" progId="Equation.DSMT4">
                  <p:embed/>
                </p:oleObj>
              </mc:Choice>
              <mc:Fallback>
                <p:oleObj name="Equation" r:id="rId7" imgW="698400" imgH="507960" progId="Equation.DSMT4">
                  <p:embed/>
                  <p:pic>
                    <p:nvPicPr>
                      <p:cNvPr id="8" name="Object 7">
                        <a:extLst>
                          <a:ext uri="{FF2B5EF4-FFF2-40B4-BE49-F238E27FC236}">
                            <a16:creationId xmlns:a16="http://schemas.microsoft.com/office/drawing/2014/main" id="{8BE57655-34A9-4E54-A8A0-4FAD8A47F67A}"/>
                          </a:ext>
                        </a:extLst>
                      </p:cNvPr>
                      <p:cNvPicPr>
                        <a:picLocks noChangeAspect="1" noChangeArrowheads="1"/>
                      </p:cNvPicPr>
                      <p:nvPr/>
                    </p:nvPicPr>
                    <p:blipFill>
                      <a:blip r:embed="rId8"/>
                      <a:srcRect/>
                      <a:stretch>
                        <a:fillRect/>
                      </a:stretch>
                    </p:blipFill>
                    <p:spPr bwMode="auto">
                      <a:xfrm>
                        <a:off x="7897390" y="5123428"/>
                        <a:ext cx="938213" cy="687388"/>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5C55CF6E-C345-479B-9206-58DC5264A883}"/>
              </a:ext>
            </a:extLst>
          </p:cNvPr>
          <p:cNvSpPr txBox="1"/>
          <p:nvPr/>
        </p:nvSpPr>
        <p:spPr>
          <a:xfrm>
            <a:off x="6822454" y="4279096"/>
            <a:ext cx="4371279" cy="346249"/>
          </a:xfrm>
          <a:prstGeom prst="rect">
            <a:avLst/>
          </a:prstGeom>
          <a:noFill/>
        </p:spPr>
        <p:txBody>
          <a:bodyPr wrap="square" rtlCol="0">
            <a:spAutoFit/>
          </a:bodyPr>
          <a:lstStyle/>
          <a:p>
            <a:r>
              <a:rPr lang="en-US" sz="1650" dirty="0"/>
              <a:t>Typical simplifying assumption</a:t>
            </a:r>
          </a:p>
        </p:txBody>
      </p:sp>
      <p:sp>
        <p:nvSpPr>
          <p:cNvPr id="19" name="TextBox 18">
            <a:extLst>
              <a:ext uri="{FF2B5EF4-FFF2-40B4-BE49-F238E27FC236}">
                <a16:creationId xmlns:a16="http://schemas.microsoft.com/office/drawing/2014/main" id="{2B0772B9-7D35-4197-884E-CE08251488A3}"/>
              </a:ext>
            </a:extLst>
          </p:cNvPr>
          <p:cNvSpPr txBox="1"/>
          <p:nvPr/>
        </p:nvSpPr>
        <p:spPr>
          <a:xfrm>
            <a:off x="6712596" y="1522185"/>
            <a:ext cx="4828950" cy="346249"/>
          </a:xfrm>
          <a:prstGeom prst="rect">
            <a:avLst/>
          </a:prstGeom>
          <a:noFill/>
        </p:spPr>
        <p:txBody>
          <a:bodyPr wrap="square" rtlCol="0">
            <a:spAutoFit/>
          </a:bodyPr>
          <a:lstStyle/>
          <a:p>
            <a:r>
              <a:rPr lang="en-US" sz="1650" dirty="0"/>
              <a:t>Mach number is related to the free stream velocity by</a:t>
            </a:r>
          </a:p>
        </p:txBody>
      </p:sp>
      <p:graphicFrame>
        <p:nvGraphicFramePr>
          <p:cNvPr id="21" name="Object 20">
            <a:extLst>
              <a:ext uri="{FF2B5EF4-FFF2-40B4-BE49-F238E27FC236}">
                <a16:creationId xmlns:a16="http://schemas.microsoft.com/office/drawing/2014/main" id="{78437BFD-5D24-4A47-94A7-70DCD41A309B}"/>
              </a:ext>
            </a:extLst>
          </p:cNvPr>
          <p:cNvGraphicFramePr>
            <a:graphicFrameLocks noChangeAspect="1"/>
          </p:cNvGraphicFramePr>
          <p:nvPr>
            <p:extLst>
              <p:ext uri="{D42A27DB-BD31-4B8C-83A1-F6EECF244321}">
                <p14:modId xmlns:p14="http://schemas.microsoft.com/office/powerpoint/2010/main" val="3294572565"/>
              </p:ext>
            </p:extLst>
          </p:nvPr>
        </p:nvGraphicFramePr>
        <p:xfrm>
          <a:off x="7778186" y="2479701"/>
          <a:ext cx="960695" cy="625452"/>
        </p:xfrm>
        <a:graphic>
          <a:graphicData uri="http://schemas.openxmlformats.org/presentationml/2006/ole">
            <mc:AlternateContent xmlns:mc="http://schemas.openxmlformats.org/markup-compatibility/2006">
              <mc:Choice xmlns:v="urn:schemas-microsoft-com:vml" Requires="v">
                <p:oleObj spid="_x0000_s54383" name="Equation" r:id="rId9" imgW="609336" imgH="393529" progId="Equation.DSMT4">
                  <p:embed/>
                </p:oleObj>
              </mc:Choice>
              <mc:Fallback>
                <p:oleObj name="Equation" r:id="rId9" imgW="609336" imgH="393529"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8186" y="2479701"/>
                        <a:ext cx="960695" cy="625452"/>
                      </a:xfrm>
                      <a:prstGeom prst="rect">
                        <a:avLst/>
                      </a:prstGeom>
                      <a:noFill/>
                    </p:spPr>
                  </p:pic>
                </p:oleObj>
              </mc:Fallback>
            </mc:AlternateContent>
          </a:graphicData>
        </a:graphic>
      </p:graphicFrame>
      <p:sp>
        <p:nvSpPr>
          <p:cNvPr id="22" name="TextBox 21">
            <a:extLst>
              <a:ext uri="{FF2B5EF4-FFF2-40B4-BE49-F238E27FC236}">
                <a16:creationId xmlns:a16="http://schemas.microsoft.com/office/drawing/2014/main" id="{2CBB931C-7C50-41B0-BFD4-8D6EF52640F1}"/>
              </a:ext>
            </a:extLst>
          </p:cNvPr>
          <p:cNvSpPr txBox="1"/>
          <p:nvPr/>
        </p:nvSpPr>
        <p:spPr>
          <a:xfrm>
            <a:off x="6822454" y="3476057"/>
            <a:ext cx="4300562" cy="369332"/>
          </a:xfrm>
          <a:prstGeom prst="rect">
            <a:avLst/>
          </a:prstGeom>
          <a:noFill/>
        </p:spPr>
        <p:txBody>
          <a:bodyPr wrap="square" rtlCol="0">
            <a:spAutoFit/>
          </a:bodyPr>
          <a:lstStyle/>
          <a:p>
            <a:r>
              <a:rPr lang="en-US" sz="1650" dirty="0"/>
              <a:t>where</a:t>
            </a:r>
            <a:r>
              <a:rPr lang="en-US" dirty="0"/>
              <a:t>  </a:t>
            </a:r>
            <a:r>
              <a:rPr lang="en-US" dirty="0">
                <a:latin typeface="Times New Roman" panose="02020603050405020304" pitchFamily="18" charset="0"/>
                <a:cs typeface="Times New Roman" panose="02020603050405020304" pitchFamily="18" charset="0"/>
              </a:rPr>
              <a:t>c</a:t>
            </a:r>
            <a:r>
              <a:rPr lang="en-US" dirty="0"/>
              <a:t>  </a:t>
            </a:r>
            <a:r>
              <a:rPr lang="en-US" sz="1650" dirty="0"/>
              <a:t>is the speed of sound</a:t>
            </a:r>
          </a:p>
        </p:txBody>
      </p:sp>
    </p:spTree>
    <p:extLst>
      <p:ext uri="{BB962C8B-B14F-4D97-AF65-F5344CB8AC3E}">
        <p14:creationId xmlns:p14="http://schemas.microsoft.com/office/powerpoint/2010/main" val="2647404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B7A445-4656-4E62-B132-8EB395442E7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Attached Flow, Pressure PSD</a:t>
            </a:r>
          </a:p>
        </p:txBody>
      </p:sp>
      <p:sp>
        <p:nvSpPr>
          <p:cNvPr id="2" name="TextBox 1">
            <a:extLst>
              <a:ext uri="{FF2B5EF4-FFF2-40B4-BE49-F238E27FC236}">
                <a16:creationId xmlns:a16="http://schemas.microsoft.com/office/drawing/2014/main" id="{B93EBB24-9318-46B5-99BA-323210493A80}"/>
              </a:ext>
            </a:extLst>
          </p:cNvPr>
          <p:cNvSpPr txBox="1"/>
          <p:nvPr/>
        </p:nvSpPr>
        <p:spPr>
          <a:xfrm>
            <a:off x="442856" y="1372916"/>
            <a:ext cx="9961124" cy="346249"/>
          </a:xfrm>
          <a:prstGeom prst="rect">
            <a:avLst/>
          </a:prstGeom>
          <a:noFill/>
        </p:spPr>
        <p:txBody>
          <a:bodyPr wrap="square" rtlCol="0">
            <a:spAutoFit/>
          </a:bodyPr>
          <a:lstStyle/>
          <a:p>
            <a:r>
              <a:rPr lang="en-US" sz="1650" dirty="0"/>
              <a:t>The pressure power spectral density </a:t>
            </a:r>
            <a:r>
              <a:rPr lang="en-US" sz="1650" dirty="0">
                <a:latin typeface="Times New Roman" panose="02020603050405020304" pitchFamily="18" charset="0"/>
                <a:cs typeface="Times New Roman" panose="02020603050405020304" pitchFamily="18" charset="0"/>
              </a:rPr>
              <a:t>G(f) </a:t>
            </a:r>
            <a:r>
              <a:rPr lang="en-US" sz="1650" dirty="0"/>
              <a:t>for attached flow is</a:t>
            </a:r>
          </a:p>
        </p:txBody>
      </p:sp>
      <p:sp>
        <p:nvSpPr>
          <p:cNvPr id="3" name="Rectangle 2">
            <a:extLst>
              <a:ext uri="{FF2B5EF4-FFF2-40B4-BE49-F238E27FC236}">
                <a16:creationId xmlns:a16="http://schemas.microsoft.com/office/drawing/2014/main" id="{74F7E066-F258-42B1-A021-07EEE3913C3E}"/>
              </a:ext>
            </a:extLst>
          </p:cNvPr>
          <p:cNvSpPr>
            <a:spLocks noChangeArrowheads="1"/>
          </p:cNvSpPr>
          <p:nvPr/>
        </p:nvSpPr>
        <p:spPr bwMode="auto">
          <a:xfrm>
            <a:off x="2062262" y="2178995"/>
            <a:ext cx="132101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3FD78BA4-724D-47F7-84D8-C82AC13AECF4}"/>
              </a:ext>
            </a:extLst>
          </p:cNvPr>
          <p:cNvGraphicFramePr>
            <a:graphicFrameLocks noChangeAspect="1"/>
          </p:cNvGraphicFramePr>
          <p:nvPr>
            <p:extLst>
              <p:ext uri="{D42A27DB-BD31-4B8C-83A1-F6EECF244321}">
                <p14:modId xmlns:p14="http://schemas.microsoft.com/office/powerpoint/2010/main" val="3154646630"/>
              </p:ext>
            </p:extLst>
          </p:nvPr>
        </p:nvGraphicFramePr>
        <p:xfrm>
          <a:off x="1481509" y="2128030"/>
          <a:ext cx="3914150" cy="787941"/>
        </p:xfrm>
        <a:graphic>
          <a:graphicData uri="http://schemas.openxmlformats.org/presentationml/2006/ole">
            <mc:AlternateContent xmlns:mc="http://schemas.openxmlformats.org/markup-compatibility/2006">
              <mc:Choice xmlns:v="urn:schemas-microsoft-com:vml" Requires="v">
                <p:oleObj spid="_x0000_s55410" name="Equation" r:id="rId3" imgW="2921000" imgH="584200" progId="Equation.DSMT4">
                  <p:embed/>
                </p:oleObj>
              </mc:Choice>
              <mc:Fallback>
                <p:oleObj name="Equation" r:id="rId3" imgW="2921000" imgH="584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509" y="2128030"/>
                        <a:ext cx="3914150" cy="787941"/>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EB3308E8-1C48-4645-969A-4A5CC55984BD}"/>
              </a:ext>
            </a:extLst>
          </p:cNvPr>
          <p:cNvSpPr txBox="1"/>
          <p:nvPr/>
        </p:nvSpPr>
        <p:spPr>
          <a:xfrm>
            <a:off x="591868" y="3353662"/>
            <a:ext cx="4200480" cy="346249"/>
          </a:xfrm>
          <a:prstGeom prst="rect">
            <a:avLst/>
          </a:prstGeom>
          <a:noFill/>
        </p:spPr>
        <p:txBody>
          <a:bodyPr wrap="square" rtlCol="0">
            <a:spAutoFit/>
          </a:bodyPr>
          <a:lstStyle/>
          <a:p>
            <a:r>
              <a:rPr lang="en-US" sz="1650" dirty="0"/>
              <a:t>where    </a:t>
            </a:r>
            <a:r>
              <a:rPr lang="en-US" sz="1650" dirty="0">
                <a:latin typeface="Times New Roman" panose="02020603050405020304" pitchFamily="18" charset="0"/>
                <a:cs typeface="Times New Roman" panose="02020603050405020304" pitchFamily="18" charset="0"/>
              </a:rPr>
              <a:t>f   =</a:t>
            </a:r>
            <a:r>
              <a:rPr lang="en-US" sz="1650" dirty="0"/>
              <a:t>  frequency            </a:t>
            </a:r>
          </a:p>
        </p:txBody>
      </p:sp>
      <p:graphicFrame>
        <p:nvGraphicFramePr>
          <p:cNvPr id="14" name="Object 13">
            <a:extLst>
              <a:ext uri="{FF2B5EF4-FFF2-40B4-BE49-F238E27FC236}">
                <a16:creationId xmlns:a16="http://schemas.microsoft.com/office/drawing/2014/main" id="{ABBA00C4-30D9-4A20-AE0F-FDDF1C21AA8A}"/>
              </a:ext>
            </a:extLst>
          </p:cNvPr>
          <p:cNvGraphicFramePr>
            <a:graphicFrameLocks noChangeAspect="1"/>
          </p:cNvGraphicFramePr>
          <p:nvPr>
            <p:extLst>
              <p:ext uri="{D42A27DB-BD31-4B8C-83A1-F6EECF244321}">
                <p14:modId xmlns:p14="http://schemas.microsoft.com/office/powerpoint/2010/main" val="3964634525"/>
              </p:ext>
            </p:extLst>
          </p:nvPr>
        </p:nvGraphicFramePr>
        <p:xfrm>
          <a:off x="1483466" y="3970862"/>
          <a:ext cx="1157592" cy="574602"/>
        </p:xfrm>
        <a:graphic>
          <a:graphicData uri="http://schemas.openxmlformats.org/presentationml/2006/ole">
            <mc:AlternateContent xmlns:mc="http://schemas.openxmlformats.org/markup-compatibility/2006">
              <mc:Choice xmlns:v="urn:schemas-microsoft-com:vml" Requires="v">
                <p:oleObj spid="_x0000_s55411" name="Equation" r:id="rId5" imgW="876300" imgH="431800" progId="Equation.DSMT4">
                  <p:embed/>
                </p:oleObj>
              </mc:Choice>
              <mc:Fallback>
                <p:oleObj name="Equation" r:id="rId5" imgW="876300" imgH="431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466" y="3970862"/>
                        <a:ext cx="1157592" cy="574602"/>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579DEF6D-3EA5-492A-AC4A-4F3D80E38F2F}"/>
              </a:ext>
            </a:extLst>
          </p:cNvPr>
          <p:cNvSpPr/>
          <p:nvPr/>
        </p:nvSpPr>
        <p:spPr>
          <a:xfrm>
            <a:off x="766021" y="4701061"/>
            <a:ext cx="4696991" cy="2069797"/>
          </a:xfrm>
          <a:prstGeom prst="rect">
            <a:avLst/>
          </a:prstGeom>
        </p:spPr>
        <p:txBody>
          <a:bodyPr wrap="none">
            <a:spAutoFit/>
          </a:bodyPr>
          <a:lstStyle/>
          <a:p>
            <a:r>
              <a:rPr lang="el-GR" dirty="0">
                <a:latin typeface="Times New Roman" panose="02020603050405020304" pitchFamily="18" charset="0"/>
                <a:ea typeface="Times New Roman" panose="02020603050405020304" pitchFamily="18" charset="0"/>
              </a:rPr>
              <a:t>δ</a:t>
            </a:r>
            <a:r>
              <a:rPr lang="en-US" dirty="0">
                <a:latin typeface="Times New Roman" panose="02020603050405020304" pitchFamily="18" charset="0"/>
                <a:ea typeface="Times New Roman" panose="02020603050405020304" pitchFamily="18" charset="0"/>
              </a:rPr>
              <a:t> * = </a:t>
            </a:r>
            <a:r>
              <a:rPr lang="en-US" sz="1650" dirty="0">
                <a:ea typeface="Times New Roman" panose="02020603050405020304" pitchFamily="18" charset="0"/>
              </a:rPr>
              <a:t>boundary layer displacement thickness</a:t>
            </a:r>
          </a:p>
          <a:p>
            <a:endParaRPr lang="en-US" sz="1650" dirty="0">
              <a:ea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rPr>
              <a:t>R</a:t>
            </a:r>
            <a:r>
              <a:rPr lang="en-US" sz="2300" baseline="-25000" dirty="0">
                <a:latin typeface="Times New Roman" panose="02020603050405020304" pitchFamily="18" charset="0"/>
                <a:ea typeface="Times New Roman" panose="02020603050405020304" pitchFamily="18" charset="0"/>
              </a:rPr>
              <a:t>ex</a:t>
            </a:r>
            <a:r>
              <a:rPr lang="en-US" sz="1600" dirty="0">
                <a:latin typeface="Times New Roman" panose="02020603050405020304" pitchFamily="18" charset="0"/>
                <a:ea typeface="Times New Roman" panose="02020603050405020304" pitchFamily="18" charset="0"/>
              </a:rPr>
              <a:t> = </a:t>
            </a:r>
            <a:r>
              <a:rPr lang="en-US" sz="1650" dirty="0">
                <a:latin typeface="Calibri" panose="020F0502020204030204" pitchFamily="34" charset="0"/>
                <a:ea typeface="Times New Roman" panose="02020603050405020304" pitchFamily="18" charset="0"/>
                <a:cs typeface="Calibri" panose="020F0502020204030204" pitchFamily="34" charset="0"/>
              </a:rPr>
              <a:t>Reynolds number based on distance </a:t>
            </a:r>
            <a:r>
              <a:rPr lang="en-US" sz="1600" dirty="0">
                <a:latin typeface="Times New Roman" panose="02020603050405020304" pitchFamily="18" charset="0"/>
                <a:ea typeface="Times New Roman" panose="02020603050405020304" pitchFamily="18" charset="0"/>
              </a:rPr>
              <a:t>x</a:t>
            </a:r>
          </a:p>
          <a:p>
            <a:endParaRPr lang="en-US" sz="1600" dirty="0">
              <a:latin typeface="Times New Roman" panose="02020603050405020304" pitchFamily="18" charset="0"/>
              <a:ea typeface="Times New Roman" panose="02020603050405020304" pitchFamily="18" charset="0"/>
            </a:endParaRPr>
          </a:p>
          <a:p>
            <a:r>
              <a:rPr lang="en-US" sz="1650" dirty="0">
                <a:latin typeface="Times New Roman" panose="02020603050405020304" pitchFamily="18" charset="0"/>
                <a:ea typeface="Times New Roman" panose="02020603050405020304" pitchFamily="18" charset="0"/>
                <a:cs typeface="Times New Roman" panose="02020603050405020304" pitchFamily="18" charset="0"/>
              </a:rPr>
              <a:t>x = </a:t>
            </a:r>
            <a:r>
              <a:rPr lang="en-US" sz="1650" dirty="0">
                <a:ea typeface="Times New Roman" panose="02020603050405020304" pitchFamily="18" charset="0"/>
                <a:cs typeface="Calibri" panose="020F0502020204030204" pitchFamily="34" charset="0"/>
              </a:rPr>
              <a:t>distance from the start of boundary layer growth</a:t>
            </a:r>
          </a:p>
          <a:p>
            <a:endParaRPr lang="en-US" sz="1650" dirty="0">
              <a:ea typeface="Times New Roman" panose="02020603050405020304" pitchFamily="18" charset="0"/>
              <a:cs typeface="Calibri" panose="020F0502020204030204" pitchFamily="34" charset="0"/>
            </a:endParaRPr>
          </a:p>
          <a:p>
            <a:r>
              <a:rPr lang="en-US" sz="1600" dirty="0">
                <a:latin typeface="Times New Roman" panose="02020603050405020304" pitchFamily="18" charset="0"/>
                <a:ea typeface="Times New Roman" panose="02020603050405020304" pitchFamily="18" charset="0"/>
              </a:rPr>
              <a:t>ν = </a:t>
            </a:r>
            <a:r>
              <a:rPr lang="en-US" sz="1650" dirty="0">
                <a:latin typeface="Calibri" panose="020F0502020204030204" pitchFamily="34" charset="0"/>
                <a:ea typeface="Times New Roman" panose="02020603050405020304" pitchFamily="18" charset="0"/>
                <a:cs typeface="Calibri" panose="020F0502020204030204" pitchFamily="34" charset="0"/>
              </a:rPr>
              <a:t>kinematic </a:t>
            </a:r>
            <a:r>
              <a:rPr lang="en-US" sz="1650" dirty="0" err="1">
                <a:latin typeface="Calibri" panose="020F0502020204030204" pitchFamily="34" charset="0"/>
                <a:ea typeface="Times New Roman" panose="02020603050405020304" pitchFamily="18" charset="0"/>
                <a:cs typeface="Calibri" panose="020F0502020204030204" pitchFamily="34" charset="0"/>
              </a:rPr>
              <a:t>viscocity</a:t>
            </a:r>
            <a:endParaRPr lang="en-US" sz="1650" dirty="0">
              <a:ea typeface="Times New Roman" panose="02020603050405020304" pitchFamily="18" charset="0"/>
              <a:cs typeface="Calibri" panose="020F0502020204030204" pitchFamily="34" charset="0"/>
            </a:endParaRPr>
          </a:p>
          <a:p>
            <a:endParaRPr lang="en-US" sz="1200" dirty="0">
              <a:latin typeface="Times New Roman" panose="02020603050405020304" pitchFamily="18" charset="0"/>
              <a:ea typeface="Times New Roman" panose="02020603050405020304" pitchFamily="18" charset="0"/>
            </a:endParaRPr>
          </a:p>
        </p:txBody>
      </p:sp>
      <p:cxnSp>
        <p:nvCxnSpPr>
          <p:cNvPr id="22" name="Straight Connector 21">
            <a:extLst>
              <a:ext uri="{FF2B5EF4-FFF2-40B4-BE49-F238E27FC236}">
                <a16:creationId xmlns:a16="http://schemas.microsoft.com/office/drawing/2014/main" id="{624CE5C2-505B-4FB5-86D1-E780E50B03C5}"/>
              </a:ext>
            </a:extLst>
          </p:cNvPr>
          <p:cNvCxnSpPr>
            <a:cxnSpLocks/>
          </p:cNvCxnSpPr>
          <p:nvPr/>
        </p:nvCxnSpPr>
        <p:spPr>
          <a:xfrm flipV="1">
            <a:off x="6105728" y="1927252"/>
            <a:ext cx="0" cy="458172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16">
            <a:extLst>
              <a:ext uri="{FF2B5EF4-FFF2-40B4-BE49-F238E27FC236}">
                <a16:creationId xmlns:a16="http://schemas.microsoft.com/office/drawing/2014/main" id="{F332E8AB-F1AA-49BA-8DBA-31D20E0A0683}"/>
              </a:ext>
            </a:extLst>
          </p:cNvPr>
          <p:cNvSpPr>
            <a:spLocks noChangeArrowheads="1"/>
          </p:cNvSpPr>
          <p:nvPr/>
        </p:nvSpPr>
        <p:spPr bwMode="auto">
          <a:xfrm>
            <a:off x="7048853" y="3544650"/>
            <a:ext cx="129318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4" name="Object 23">
            <a:extLst>
              <a:ext uri="{FF2B5EF4-FFF2-40B4-BE49-F238E27FC236}">
                <a16:creationId xmlns:a16="http://schemas.microsoft.com/office/drawing/2014/main" id="{6C4C4329-302C-4CE7-A3D0-82AD61B4E415}"/>
              </a:ext>
            </a:extLst>
          </p:cNvPr>
          <p:cNvGraphicFramePr>
            <a:graphicFrameLocks noChangeAspect="1"/>
          </p:cNvGraphicFramePr>
          <p:nvPr>
            <p:extLst>
              <p:ext uri="{D42A27DB-BD31-4B8C-83A1-F6EECF244321}">
                <p14:modId xmlns:p14="http://schemas.microsoft.com/office/powerpoint/2010/main" val="3961365742"/>
              </p:ext>
            </p:extLst>
          </p:nvPr>
        </p:nvGraphicFramePr>
        <p:xfrm>
          <a:off x="6893169" y="1976630"/>
          <a:ext cx="3817322" cy="939341"/>
        </p:xfrm>
        <a:graphic>
          <a:graphicData uri="http://schemas.openxmlformats.org/presentationml/2006/ole">
            <mc:AlternateContent xmlns:mc="http://schemas.openxmlformats.org/markup-compatibility/2006">
              <mc:Choice xmlns:v="urn:schemas-microsoft-com:vml" Requires="v">
                <p:oleObj spid="_x0000_s55412" name="Equation" r:id="rId7" imgW="3035300" imgH="749300" progId="Equation.DSMT4">
                  <p:embed/>
                </p:oleObj>
              </mc:Choice>
              <mc:Fallback>
                <p:oleObj name="Equation" r:id="rId7" imgW="3035300" imgH="7493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3169" y="1976630"/>
                        <a:ext cx="3817322" cy="939341"/>
                      </a:xfrm>
                      <a:prstGeom prst="rect">
                        <a:avLst/>
                      </a:prstGeom>
                      <a:noFill/>
                    </p:spPr>
                  </p:pic>
                </p:oleObj>
              </mc:Fallback>
            </mc:AlternateContent>
          </a:graphicData>
        </a:graphic>
      </p:graphicFrame>
      <p:sp>
        <p:nvSpPr>
          <p:cNvPr id="33" name="Rectangle 32">
            <a:extLst>
              <a:ext uri="{FF2B5EF4-FFF2-40B4-BE49-F238E27FC236}">
                <a16:creationId xmlns:a16="http://schemas.microsoft.com/office/drawing/2014/main" id="{1D9BA6D7-5386-4429-9EE4-9B71C5E71D6A}"/>
              </a:ext>
            </a:extLst>
          </p:cNvPr>
          <p:cNvSpPr/>
          <p:nvPr/>
        </p:nvSpPr>
        <p:spPr>
          <a:xfrm>
            <a:off x="6333189" y="4633287"/>
            <a:ext cx="5571725" cy="1418337"/>
          </a:xfrm>
          <a:prstGeom prst="rect">
            <a:avLst/>
          </a:prstGeom>
        </p:spPr>
        <p:txBody>
          <a:bodyPr wrap="square">
            <a:spAutoFit/>
          </a:bodyPr>
          <a:lstStyle/>
          <a:p>
            <a:r>
              <a:rPr lang="en-US" sz="1650" dirty="0">
                <a:ea typeface="Times New Roman" panose="02020603050405020304" pitchFamily="18" charset="0"/>
              </a:rPr>
              <a:t>The boundary layer thickness </a:t>
            </a:r>
            <a:r>
              <a:rPr lang="el-GR" sz="1650" dirty="0">
                <a:latin typeface="Times New Roman" panose="02020603050405020304" pitchFamily="18" charset="0"/>
                <a:ea typeface="Times New Roman" panose="02020603050405020304" pitchFamily="18" charset="0"/>
                <a:cs typeface="Times New Roman" panose="02020603050405020304" pitchFamily="18" charset="0"/>
              </a:rPr>
              <a:t>δ</a:t>
            </a:r>
            <a:r>
              <a:rPr lang="en-US" sz="1650" dirty="0">
                <a:ea typeface="Times New Roman" panose="02020603050405020304" pitchFamily="18" charset="0"/>
              </a:rPr>
              <a:t> </a:t>
            </a:r>
            <a:r>
              <a:rPr lang="en-US" sz="1650" dirty="0"/>
              <a:t>is the thickness for which   </a:t>
            </a:r>
            <a:br>
              <a:rPr lang="en-US" sz="1650" dirty="0"/>
            </a:br>
            <a:r>
              <a:rPr lang="en-US" sz="1650" dirty="0">
                <a:latin typeface="Times New Roman" panose="02020603050405020304" pitchFamily="18" charset="0"/>
                <a:cs typeface="Times New Roman" panose="02020603050405020304" pitchFamily="18" charset="0"/>
              </a:rPr>
              <a:t>U = 0.99</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Calibri" panose="020F0502020204030204" pitchFamily="34" charset="0"/>
              </a:rPr>
              <a:t>U</a:t>
            </a:r>
            <a:r>
              <a:rPr lang="en-US" sz="2800" baseline="-25000" dirty="0">
                <a:latin typeface="Times New Roman" panose="02020603050405020304" pitchFamily="18" charset="0"/>
                <a:ea typeface="Times New Roman" panose="02020603050405020304" pitchFamily="18" charset="0"/>
                <a:cs typeface="Calibri" panose="020F0502020204030204" pitchFamily="34" charset="0"/>
              </a:rPr>
              <a:t>∞</a:t>
            </a:r>
            <a:r>
              <a:rPr lang="en-US" dirty="0">
                <a:latin typeface="Times New Roman" panose="02020603050405020304" pitchFamily="18" charset="0"/>
                <a:ea typeface="Times New Roman" panose="02020603050405020304" pitchFamily="18" charset="0"/>
              </a:rPr>
              <a:t> </a:t>
            </a:r>
          </a:p>
          <a:p>
            <a:endParaRPr lang="en-US" dirty="0">
              <a:latin typeface="Times New Roman" panose="02020603050405020304" pitchFamily="18" charset="0"/>
            </a:endParaRPr>
          </a:p>
          <a:p>
            <a:r>
              <a:rPr lang="en-US" sz="1650" dirty="0"/>
              <a:t>The displacement thickness </a:t>
            </a:r>
            <a:r>
              <a:rPr lang="el-GR" sz="1650" dirty="0">
                <a:latin typeface="Times New Roman" panose="02020603050405020304" pitchFamily="18" charset="0"/>
                <a:ea typeface="Times New Roman" panose="02020603050405020304" pitchFamily="18" charset="0"/>
                <a:cs typeface="Times New Roman" panose="02020603050405020304" pitchFamily="18" charset="0"/>
              </a:rPr>
              <a:t>δ</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650" dirty="0"/>
              <a:t>is the thickness in a frictionless flow that would yield the same mass flow rate in a viscous flow</a:t>
            </a:r>
          </a:p>
        </p:txBody>
      </p:sp>
      <p:sp>
        <p:nvSpPr>
          <p:cNvPr id="34" name="Rectangle 29">
            <a:extLst>
              <a:ext uri="{FF2B5EF4-FFF2-40B4-BE49-F238E27FC236}">
                <a16:creationId xmlns:a16="http://schemas.microsoft.com/office/drawing/2014/main" id="{02CE2BF9-31B9-4521-B6C6-5014191BAD05}"/>
              </a:ext>
            </a:extLst>
          </p:cNvPr>
          <p:cNvSpPr>
            <a:spLocks noChangeArrowheads="1"/>
          </p:cNvSpPr>
          <p:nvPr/>
        </p:nvSpPr>
        <p:spPr bwMode="auto">
          <a:xfrm>
            <a:off x="7419109" y="29789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 name="Object 34">
            <a:extLst>
              <a:ext uri="{FF2B5EF4-FFF2-40B4-BE49-F238E27FC236}">
                <a16:creationId xmlns:a16="http://schemas.microsoft.com/office/drawing/2014/main" id="{79897731-2EEF-4E57-B152-43610A2E5F53}"/>
              </a:ext>
            </a:extLst>
          </p:cNvPr>
          <p:cNvGraphicFramePr>
            <a:graphicFrameLocks noChangeAspect="1"/>
          </p:cNvGraphicFramePr>
          <p:nvPr>
            <p:extLst>
              <p:ext uri="{D42A27DB-BD31-4B8C-83A1-F6EECF244321}">
                <p14:modId xmlns:p14="http://schemas.microsoft.com/office/powerpoint/2010/main" val="1649941551"/>
              </p:ext>
            </p:extLst>
          </p:nvPr>
        </p:nvGraphicFramePr>
        <p:xfrm>
          <a:off x="7090128" y="3356524"/>
          <a:ext cx="1269373" cy="585504"/>
        </p:xfrm>
        <a:graphic>
          <a:graphicData uri="http://schemas.openxmlformats.org/presentationml/2006/ole">
            <mc:AlternateContent xmlns:mc="http://schemas.openxmlformats.org/markup-compatibility/2006">
              <mc:Choice xmlns:v="urn:schemas-microsoft-com:vml" Requires="v">
                <p:oleObj spid="_x0000_s55413" name="Equation" r:id="rId9" imgW="863225" imgH="393529" progId="Equation.DSMT4">
                  <p:embed/>
                </p:oleObj>
              </mc:Choice>
              <mc:Fallback>
                <p:oleObj name="Equation" r:id="rId9" imgW="863225" imgH="393529"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0128" y="3356524"/>
                        <a:ext cx="1269373" cy="585504"/>
                      </a:xfrm>
                      <a:prstGeom prst="rect">
                        <a:avLst/>
                      </a:prstGeom>
                      <a:noFill/>
                    </p:spPr>
                  </p:pic>
                </p:oleObj>
              </mc:Fallback>
            </mc:AlternateContent>
          </a:graphicData>
        </a:graphic>
      </p:graphicFrame>
    </p:spTree>
    <p:extLst>
      <p:ext uri="{BB962C8B-B14F-4D97-AF65-F5344CB8AC3E}">
        <p14:creationId xmlns:p14="http://schemas.microsoft.com/office/powerpoint/2010/main" val="152332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122831" y="455114"/>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57221D-57F8-4A1B-8B78-7D094D57F7FF}"/>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Separated Flow &amp; Shock Waves, Compression Corner</a:t>
            </a:r>
          </a:p>
        </p:txBody>
      </p:sp>
      <p:sp>
        <p:nvSpPr>
          <p:cNvPr id="2" name="TextBox 1">
            <a:extLst>
              <a:ext uri="{FF2B5EF4-FFF2-40B4-BE49-F238E27FC236}">
                <a16:creationId xmlns:a16="http://schemas.microsoft.com/office/drawing/2014/main" id="{A6545D77-6853-4D44-90FC-0C8A31212462}"/>
              </a:ext>
            </a:extLst>
          </p:cNvPr>
          <p:cNvSpPr txBox="1"/>
          <p:nvPr/>
        </p:nvSpPr>
        <p:spPr>
          <a:xfrm>
            <a:off x="442856" y="1426121"/>
            <a:ext cx="8865704" cy="646331"/>
          </a:xfrm>
          <a:prstGeom prst="rect">
            <a:avLst/>
          </a:prstGeom>
          <a:noFill/>
        </p:spPr>
        <p:txBody>
          <a:bodyPr wrap="square" rtlCol="0">
            <a:spAutoFit/>
          </a:bodyPr>
          <a:lstStyle/>
          <a:p>
            <a:r>
              <a:rPr lang="en-US" sz="1650" dirty="0"/>
              <a:t>Compression Corner Plateau Region, Transonic Flow</a:t>
            </a:r>
          </a:p>
          <a:p>
            <a:endParaRPr lang="en-US" dirty="0"/>
          </a:p>
        </p:txBody>
      </p:sp>
      <p:sp>
        <p:nvSpPr>
          <p:cNvPr id="3" name="Rectangle 2">
            <a:extLst>
              <a:ext uri="{FF2B5EF4-FFF2-40B4-BE49-F238E27FC236}">
                <a16:creationId xmlns:a16="http://schemas.microsoft.com/office/drawing/2014/main" id="{18715094-3B6F-4885-9E57-C7F579F085A7}"/>
              </a:ext>
            </a:extLst>
          </p:cNvPr>
          <p:cNvSpPr>
            <a:spLocks noChangeArrowheads="1"/>
          </p:cNvSpPr>
          <p:nvPr/>
        </p:nvSpPr>
        <p:spPr bwMode="auto">
          <a:xfrm>
            <a:off x="5929556" y="129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EF29BD54-B84C-446F-B81E-FFCB14F0935B}"/>
              </a:ext>
            </a:extLst>
          </p:cNvPr>
          <p:cNvGraphicFramePr>
            <a:graphicFrameLocks noChangeAspect="1"/>
          </p:cNvGraphicFramePr>
          <p:nvPr>
            <p:extLst>
              <p:ext uri="{D42A27DB-BD31-4B8C-83A1-F6EECF244321}">
                <p14:modId xmlns:p14="http://schemas.microsoft.com/office/powerpoint/2010/main" val="2934189129"/>
              </p:ext>
            </p:extLst>
          </p:nvPr>
        </p:nvGraphicFramePr>
        <p:xfrm>
          <a:off x="5929556" y="1291250"/>
          <a:ext cx="2121168" cy="670946"/>
        </p:xfrm>
        <a:graphic>
          <a:graphicData uri="http://schemas.openxmlformats.org/presentationml/2006/ole">
            <mc:AlternateContent xmlns:mc="http://schemas.openxmlformats.org/markup-compatibility/2006">
              <mc:Choice xmlns:v="urn:schemas-microsoft-com:vml" Requires="v">
                <p:oleObj spid="_x0000_s60507" name="Equation" r:id="rId3" imgW="1930400" imgH="609600" progId="Equation.DSMT4">
                  <p:embed/>
                </p:oleObj>
              </mc:Choice>
              <mc:Fallback>
                <p:oleObj name="Equation" r:id="rId3" imgW="1930400" imgH="609600" progId="Equation.DSMT4">
                  <p:embed/>
                  <p:pic>
                    <p:nvPicPr>
                      <p:cNvPr id="7" name="Object 6">
                        <a:extLst>
                          <a:ext uri="{FF2B5EF4-FFF2-40B4-BE49-F238E27FC236}">
                            <a16:creationId xmlns:a16="http://schemas.microsoft.com/office/drawing/2014/main" id="{EF29BD54-B84C-446F-B81E-FFCB14F09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556" y="1291250"/>
                        <a:ext cx="2121168" cy="670946"/>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7DF9AC58-E119-4DD5-8864-4CBF183D4774}"/>
              </a:ext>
            </a:extLst>
          </p:cNvPr>
          <p:cNvSpPr>
            <a:spLocks noChangeArrowheads="1"/>
          </p:cNvSpPr>
          <p:nvPr/>
        </p:nvSpPr>
        <p:spPr bwMode="auto">
          <a:xfrm>
            <a:off x="8898433" y="1462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3335E942-876E-4EA9-9B8E-0BED97D46DB6}"/>
              </a:ext>
            </a:extLst>
          </p:cNvPr>
          <p:cNvGraphicFramePr>
            <a:graphicFrameLocks noChangeAspect="1"/>
          </p:cNvGraphicFramePr>
          <p:nvPr>
            <p:extLst>
              <p:ext uri="{D42A27DB-BD31-4B8C-83A1-F6EECF244321}">
                <p14:modId xmlns:p14="http://schemas.microsoft.com/office/powerpoint/2010/main" val="3737737631"/>
              </p:ext>
            </p:extLst>
          </p:nvPr>
        </p:nvGraphicFramePr>
        <p:xfrm>
          <a:off x="8898433" y="1462351"/>
          <a:ext cx="895754" cy="317330"/>
        </p:xfrm>
        <a:graphic>
          <a:graphicData uri="http://schemas.openxmlformats.org/presentationml/2006/ole">
            <mc:AlternateContent xmlns:mc="http://schemas.openxmlformats.org/markup-compatibility/2006">
              <mc:Choice xmlns:v="urn:schemas-microsoft-com:vml" Requires="v">
                <p:oleObj spid="_x0000_s60508" name="Equation" r:id="rId5" imgW="710891" imgH="253890" progId="Equation.DSMT4">
                  <p:embed/>
                </p:oleObj>
              </mc:Choice>
              <mc:Fallback>
                <p:oleObj name="Equation" r:id="rId5" imgW="710891" imgH="253890" progId="Equation.DSMT4">
                  <p:embed/>
                  <p:pic>
                    <p:nvPicPr>
                      <p:cNvPr id="9" name="Object 8">
                        <a:extLst>
                          <a:ext uri="{FF2B5EF4-FFF2-40B4-BE49-F238E27FC236}">
                            <a16:creationId xmlns:a16="http://schemas.microsoft.com/office/drawing/2014/main" id="{3335E942-876E-4EA9-9B8E-0BED97D46D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8433" y="1462351"/>
                        <a:ext cx="895754" cy="317330"/>
                      </a:xfrm>
                      <a:prstGeom prst="rect">
                        <a:avLst/>
                      </a:prstGeom>
                      <a:noFill/>
                    </p:spPr>
                  </p:pic>
                </p:oleObj>
              </mc:Fallback>
            </mc:AlternateContent>
          </a:graphicData>
        </a:graphic>
      </p:graphicFrame>
      <p:sp>
        <p:nvSpPr>
          <p:cNvPr id="10" name="Rectangle 9">
            <a:extLst>
              <a:ext uri="{FF2B5EF4-FFF2-40B4-BE49-F238E27FC236}">
                <a16:creationId xmlns:a16="http://schemas.microsoft.com/office/drawing/2014/main" id="{59796562-D864-4419-8448-96C800510304}"/>
              </a:ext>
            </a:extLst>
          </p:cNvPr>
          <p:cNvSpPr/>
          <p:nvPr/>
        </p:nvSpPr>
        <p:spPr>
          <a:xfrm>
            <a:off x="442856" y="2674490"/>
            <a:ext cx="5259710" cy="346249"/>
          </a:xfrm>
          <a:prstGeom prst="rect">
            <a:avLst/>
          </a:prstGeom>
        </p:spPr>
        <p:txBody>
          <a:bodyPr wrap="none">
            <a:spAutoFit/>
          </a:bodyPr>
          <a:lstStyle/>
          <a:p>
            <a:r>
              <a:rPr lang="en-US" sz="1650" dirty="0">
                <a:latin typeface="+mj-lt"/>
                <a:ea typeface="Times New Roman" panose="02020603050405020304" pitchFamily="18" charset="0"/>
              </a:rPr>
              <a:t>Compression Corner Reattachment Region, Transonic Flow</a:t>
            </a:r>
            <a:endParaRPr lang="en-US" sz="1650" dirty="0">
              <a:latin typeface="+mj-lt"/>
            </a:endParaRPr>
          </a:p>
        </p:txBody>
      </p:sp>
      <p:sp>
        <p:nvSpPr>
          <p:cNvPr id="11" name="Rectangle 6">
            <a:extLst>
              <a:ext uri="{FF2B5EF4-FFF2-40B4-BE49-F238E27FC236}">
                <a16:creationId xmlns:a16="http://schemas.microsoft.com/office/drawing/2014/main" id="{10A01A70-0E70-421B-B725-7C60BA88818D}"/>
              </a:ext>
            </a:extLst>
          </p:cNvPr>
          <p:cNvSpPr>
            <a:spLocks noChangeArrowheads="1"/>
          </p:cNvSpPr>
          <p:nvPr/>
        </p:nvSpPr>
        <p:spPr bwMode="auto">
          <a:xfrm>
            <a:off x="6195606" y="26744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F517C9E0-F749-45E8-A620-F03D27E400AD}"/>
              </a:ext>
            </a:extLst>
          </p:cNvPr>
          <p:cNvGraphicFramePr>
            <a:graphicFrameLocks noChangeAspect="1"/>
          </p:cNvGraphicFramePr>
          <p:nvPr>
            <p:extLst>
              <p:ext uri="{D42A27DB-BD31-4B8C-83A1-F6EECF244321}">
                <p14:modId xmlns:p14="http://schemas.microsoft.com/office/powerpoint/2010/main" val="1836639057"/>
              </p:ext>
            </p:extLst>
          </p:nvPr>
        </p:nvGraphicFramePr>
        <p:xfrm>
          <a:off x="5996395" y="2630240"/>
          <a:ext cx="2078668" cy="657503"/>
        </p:xfrm>
        <a:graphic>
          <a:graphicData uri="http://schemas.openxmlformats.org/presentationml/2006/ole">
            <mc:AlternateContent xmlns:mc="http://schemas.openxmlformats.org/markup-compatibility/2006">
              <mc:Choice xmlns:v="urn:schemas-microsoft-com:vml" Requires="v">
                <p:oleObj spid="_x0000_s60509" name="Equation" r:id="rId7" imgW="1930400" imgH="609600" progId="Equation.DSMT4">
                  <p:embed/>
                </p:oleObj>
              </mc:Choice>
              <mc:Fallback>
                <p:oleObj name="Equation" r:id="rId7" imgW="1930400" imgH="609600" progId="Equation.DSMT4">
                  <p:embed/>
                  <p:pic>
                    <p:nvPicPr>
                      <p:cNvPr id="12" name="Object 11">
                        <a:extLst>
                          <a:ext uri="{FF2B5EF4-FFF2-40B4-BE49-F238E27FC236}">
                            <a16:creationId xmlns:a16="http://schemas.microsoft.com/office/drawing/2014/main" id="{F517C9E0-F749-45E8-A620-F03D27E40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6395" y="2630240"/>
                        <a:ext cx="2078668" cy="657503"/>
                      </a:xfrm>
                      <a:prstGeom prst="rect">
                        <a:avLst/>
                      </a:prstGeom>
                      <a:noFill/>
                    </p:spPr>
                  </p:pic>
                </p:oleObj>
              </mc:Fallback>
            </mc:AlternateContent>
          </a:graphicData>
        </a:graphic>
      </p:graphicFrame>
      <p:sp>
        <p:nvSpPr>
          <p:cNvPr id="13" name="Rectangle 8">
            <a:extLst>
              <a:ext uri="{FF2B5EF4-FFF2-40B4-BE49-F238E27FC236}">
                <a16:creationId xmlns:a16="http://schemas.microsoft.com/office/drawing/2014/main" id="{59A89892-BC99-4E23-A257-2E04077B5D70}"/>
              </a:ext>
            </a:extLst>
          </p:cNvPr>
          <p:cNvSpPr>
            <a:spLocks noChangeArrowheads="1"/>
          </p:cNvSpPr>
          <p:nvPr/>
        </p:nvSpPr>
        <p:spPr bwMode="auto">
          <a:xfrm>
            <a:off x="8954547" y="26842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D465F057-5205-4B89-9AF8-FC31CC6AA06A}"/>
              </a:ext>
            </a:extLst>
          </p:cNvPr>
          <p:cNvGraphicFramePr>
            <a:graphicFrameLocks noChangeAspect="1"/>
          </p:cNvGraphicFramePr>
          <p:nvPr>
            <p:extLst>
              <p:ext uri="{D42A27DB-BD31-4B8C-83A1-F6EECF244321}">
                <p14:modId xmlns:p14="http://schemas.microsoft.com/office/powerpoint/2010/main" val="2553108626"/>
              </p:ext>
            </p:extLst>
          </p:nvPr>
        </p:nvGraphicFramePr>
        <p:xfrm>
          <a:off x="8954547" y="2684216"/>
          <a:ext cx="868291" cy="307601"/>
        </p:xfrm>
        <a:graphic>
          <a:graphicData uri="http://schemas.openxmlformats.org/presentationml/2006/ole">
            <mc:AlternateContent xmlns:mc="http://schemas.openxmlformats.org/markup-compatibility/2006">
              <mc:Choice xmlns:v="urn:schemas-microsoft-com:vml" Requires="v">
                <p:oleObj spid="_x0000_s60510" name="Equation" r:id="rId9" imgW="710891" imgH="253890" progId="Equation.DSMT4">
                  <p:embed/>
                </p:oleObj>
              </mc:Choice>
              <mc:Fallback>
                <p:oleObj name="Equation" r:id="rId9" imgW="710891" imgH="253890" progId="Equation.DSMT4">
                  <p:embed/>
                  <p:pic>
                    <p:nvPicPr>
                      <p:cNvPr id="14" name="Object 13">
                        <a:extLst>
                          <a:ext uri="{FF2B5EF4-FFF2-40B4-BE49-F238E27FC236}">
                            <a16:creationId xmlns:a16="http://schemas.microsoft.com/office/drawing/2014/main" id="{D465F057-5205-4B89-9AF8-FC31CC6AA0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4547" y="2684216"/>
                        <a:ext cx="868291" cy="307601"/>
                      </a:xfrm>
                      <a:prstGeom prst="rect">
                        <a:avLst/>
                      </a:prstGeom>
                      <a:noFill/>
                    </p:spPr>
                  </p:pic>
                </p:oleObj>
              </mc:Fallback>
            </mc:AlternateContent>
          </a:graphicData>
        </a:graphic>
      </p:graphicFrame>
      <p:cxnSp>
        <p:nvCxnSpPr>
          <p:cNvPr id="16" name="Straight Connector 15">
            <a:extLst>
              <a:ext uri="{FF2B5EF4-FFF2-40B4-BE49-F238E27FC236}">
                <a16:creationId xmlns:a16="http://schemas.microsoft.com/office/drawing/2014/main" id="{A90EC712-98A9-4887-AA21-F793D6FA0D41}"/>
              </a:ext>
            </a:extLst>
          </p:cNvPr>
          <p:cNvCxnSpPr/>
          <p:nvPr/>
        </p:nvCxnSpPr>
        <p:spPr>
          <a:xfrm>
            <a:off x="442856" y="3667539"/>
            <a:ext cx="1062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F45084F-B742-4CFB-94FD-2C1E0B7ECEC2}"/>
              </a:ext>
            </a:extLst>
          </p:cNvPr>
          <p:cNvSpPr/>
          <p:nvPr/>
        </p:nvSpPr>
        <p:spPr>
          <a:xfrm>
            <a:off x="730607" y="5839991"/>
            <a:ext cx="8931965" cy="346249"/>
          </a:xfrm>
          <a:prstGeom prst="rect">
            <a:avLst/>
          </a:prstGeom>
        </p:spPr>
        <p:txBody>
          <a:bodyPr wrap="square">
            <a:spAutoFit/>
          </a:bodyPr>
          <a:lstStyle/>
          <a:p>
            <a:pPr algn="just"/>
            <a:r>
              <a:rPr lang="en-US" sz="165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400" baseline="-25000" dirty="0" err="1">
                <a:latin typeface="Times New Roman" panose="02020603050405020304" pitchFamily="18" charset="0"/>
                <a:ea typeface="Times New Roman" panose="02020603050405020304" pitchFamily="18" charset="0"/>
                <a:cs typeface="Times New Roman" panose="02020603050405020304" pitchFamily="18" charset="0"/>
              </a:rPr>
              <a:t>comp</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50" dirty="0">
                <a:ea typeface="Times New Roman" panose="02020603050405020304" pitchFamily="18" charset="0"/>
              </a:rPr>
              <a:t> is needed to account for a low frequency shift of energy for separated flow and shockwaves</a:t>
            </a:r>
            <a:endParaRPr lang="en-US" sz="1650" dirty="0">
              <a:effectLst/>
              <a:ea typeface="Times New Roman" panose="02020603050405020304" pitchFamily="18" charset="0"/>
            </a:endParaRPr>
          </a:p>
        </p:txBody>
      </p:sp>
      <p:sp>
        <p:nvSpPr>
          <p:cNvPr id="18" name="Rectangle 14">
            <a:extLst>
              <a:ext uri="{FF2B5EF4-FFF2-40B4-BE49-F238E27FC236}">
                <a16:creationId xmlns:a16="http://schemas.microsoft.com/office/drawing/2014/main" id="{CADAF224-12EC-47E9-811B-1557B5BE4AC6}"/>
              </a:ext>
            </a:extLst>
          </p:cNvPr>
          <p:cNvSpPr>
            <a:spLocks noChangeArrowheads="1"/>
          </p:cNvSpPr>
          <p:nvPr/>
        </p:nvSpPr>
        <p:spPr bwMode="auto">
          <a:xfrm>
            <a:off x="2120348" y="41090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AFD7CAE3-D9FB-4CFB-B4EA-E389B3AEE52C}"/>
              </a:ext>
            </a:extLst>
          </p:cNvPr>
          <p:cNvGraphicFramePr>
            <a:graphicFrameLocks noChangeAspect="1"/>
          </p:cNvGraphicFramePr>
          <p:nvPr>
            <p:extLst>
              <p:ext uri="{D42A27DB-BD31-4B8C-83A1-F6EECF244321}">
                <p14:modId xmlns:p14="http://schemas.microsoft.com/office/powerpoint/2010/main" val="26439645"/>
              </p:ext>
            </p:extLst>
          </p:nvPr>
        </p:nvGraphicFramePr>
        <p:xfrm>
          <a:off x="4168912" y="4047335"/>
          <a:ext cx="5074256" cy="774039"/>
        </p:xfrm>
        <a:graphic>
          <a:graphicData uri="http://schemas.openxmlformats.org/presentationml/2006/ole">
            <mc:AlternateContent xmlns:mc="http://schemas.openxmlformats.org/markup-compatibility/2006">
              <mc:Choice xmlns:v="urn:schemas-microsoft-com:vml" Requires="v">
                <p:oleObj spid="_x0000_s60511" name="Equation" r:id="rId11" imgW="4495800" imgH="685800" progId="Equation.DSMT4">
                  <p:embed/>
                </p:oleObj>
              </mc:Choice>
              <mc:Fallback>
                <p:oleObj name="Equation" r:id="rId11" imgW="4495800" imgH="685800" progId="Equation.DSMT4">
                  <p:embed/>
                  <p:pic>
                    <p:nvPicPr>
                      <p:cNvPr id="19" name="Object 18">
                        <a:extLst>
                          <a:ext uri="{FF2B5EF4-FFF2-40B4-BE49-F238E27FC236}">
                            <a16:creationId xmlns:a16="http://schemas.microsoft.com/office/drawing/2014/main" id="{AFD7CAE3-D9FB-4CFB-B4EA-E389B3AEE5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68912" y="4047335"/>
                        <a:ext cx="5074256" cy="774039"/>
                      </a:xfrm>
                      <a:prstGeom prst="rect">
                        <a:avLst/>
                      </a:prstGeom>
                      <a:noFill/>
                    </p:spPr>
                  </p:pic>
                </p:oleObj>
              </mc:Fallback>
            </mc:AlternateContent>
          </a:graphicData>
        </a:graphic>
      </p:graphicFrame>
      <p:cxnSp>
        <p:nvCxnSpPr>
          <p:cNvPr id="20" name="Straight Connector 19">
            <a:extLst>
              <a:ext uri="{FF2B5EF4-FFF2-40B4-BE49-F238E27FC236}">
                <a16:creationId xmlns:a16="http://schemas.microsoft.com/office/drawing/2014/main" id="{0FD9F16D-8037-4551-8DED-01A361B3C3EE}"/>
              </a:ext>
            </a:extLst>
          </p:cNvPr>
          <p:cNvCxnSpPr/>
          <p:nvPr/>
        </p:nvCxnSpPr>
        <p:spPr>
          <a:xfrm>
            <a:off x="618201" y="5330687"/>
            <a:ext cx="1062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B6F94D2-0B07-464A-AED0-02D1225A958D}"/>
              </a:ext>
            </a:extLst>
          </p:cNvPr>
          <p:cNvSpPr/>
          <p:nvPr/>
        </p:nvSpPr>
        <p:spPr>
          <a:xfrm>
            <a:off x="442856" y="4192606"/>
            <a:ext cx="3084434" cy="346249"/>
          </a:xfrm>
          <a:prstGeom prst="rect">
            <a:avLst/>
          </a:prstGeom>
        </p:spPr>
        <p:txBody>
          <a:bodyPr wrap="none">
            <a:spAutoFit/>
          </a:bodyPr>
          <a:lstStyle/>
          <a:p>
            <a:r>
              <a:rPr lang="en-US" sz="1650" dirty="0">
                <a:latin typeface="+mj-lt"/>
                <a:ea typeface="Times New Roman" panose="02020603050405020304" pitchFamily="18" charset="0"/>
              </a:rPr>
              <a:t>Compression Corner Pressure PSD</a:t>
            </a:r>
            <a:endParaRPr lang="en-US" sz="1650" dirty="0">
              <a:latin typeface="+mj-lt"/>
            </a:endParaRPr>
          </a:p>
        </p:txBody>
      </p:sp>
    </p:spTree>
    <p:extLst>
      <p:ext uri="{BB962C8B-B14F-4D97-AF65-F5344CB8AC3E}">
        <p14:creationId xmlns:p14="http://schemas.microsoft.com/office/powerpoint/2010/main" val="187769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122831" y="455114"/>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57221D-57F8-4A1B-8B78-7D094D57F7FF}"/>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Separated Flow &amp; Shock Waves, Expansion Corner</a:t>
            </a:r>
          </a:p>
        </p:txBody>
      </p:sp>
      <p:sp>
        <p:nvSpPr>
          <p:cNvPr id="3" name="Rectangle 2">
            <a:extLst>
              <a:ext uri="{FF2B5EF4-FFF2-40B4-BE49-F238E27FC236}">
                <a16:creationId xmlns:a16="http://schemas.microsoft.com/office/drawing/2014/main" id="{18715094-3B6F-4885-9E57-C7F579F085A7}"/>
              </a:ext>
            </a:extLst>
          </p:cNvPr>
          <p:cNvSpPr>
            <a:spLocks noChangeArrowheads="1"/>
          </p:cNvSpPr>
          <p:nvPr/>
        </p:nvSpPr>
        <p:spPr bwMode="auto">
          <a:xfrm>
            <a:off x="5929556" y="129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F9AC58-E119-4DD5-8864-4CBF183D4774}"/>
              </a:ext>
            </a:extLst>
          </p:cNvPr>
          <p:cNvSpPr>
            <a:spLocks noChangeArrowheads="1"/>
          </p:cNvSpPr>
          <p:nvPr/>
        </p:nvSpPr>
        <p:spPr bwMode="auto">
          <a:xfrm>
            <a:off x="8898433" y="1462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0A01A70-0E70-421B-B725-7C60BA88818D}"/>
              </a:ext>
            </a:extLst>
          </p:cNvPr>
          <p:cNvSpPr>
            <a:spLocks noChangeArrowheads="1"/>
          </p:cNvSpPr>
          <p:nvPr/>
        </p:nvSpPr>
        <p:spPr bwMode="auto">
          <a:xfrm>
            <a:off x="6195606" y="26744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8">
            <a:extLst>
              <a:ext uri="{FF2B5EF4-FFF2-40B4-BE49-F238E27FC236}">
                <a16:creationId xmlns:a16="http://schemas.microsoft.com/office/drawing/2014/main" id="{59A89892-BC99-4E23-A257-2E04077B5D70}"/>
              </a:ext>
            </a:extLst>
          </p:cNvPr>
          <p:cNvSpPr>
            <a:spLocks noChangeArrowheads="1"/>
          </p:cNvSpPr>
          <p:nvPr/>
        </p:nvSpPr>
        <p:spPr bwMode="auto">
          <a:xfrm>
            <a:off x="8954547" y="26842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6" name="Straight Connector 15">
            <a:extLst>
              <a:ext uri="{FF2B5EF4-FFF2-40B4-BE49-F238E27FC236}">
                <a16:creationId xmlns:a16="http://schemas.microsoft.com/office/drawing/2014/main" id="{A90EC712-98A9-4887-AA21-F793D6FA0D41}"/>
              </a:ext>
            </a:extLst>
          </p:cNvPr>
          <p:cNvCxnSpPr/>
          <p:nvPr/>
        </p:nvCxnSpPr>
        <p:spPr>
          <a:xfrm>
            <a:off x="442856" y="4926496"/>
            <a:ext cx="1062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4">
            <a:extLst>
              <a:ext uri="{FF2B5EF4-FFF2-40B4-BE49-F238E27FC236}">
                <a16:creationId xmlns:a16="http://schemas.microsoft.com/office/drawing/2014/main" id="{CADAF224-12EC-47E9-811B-1557B5BE4AC6}"/>
              </a:ext>
            </a:extLst>
          </p:cNvPr>
          <p:cNvSpPr>
            <a:spLocks noChangeArrowheads="1"/>
          </p:cNvSpPr>
          <p:nvPr/>
        </p:nvSpPr>
        <p:spPr bwMode="auto">
          <a:xfrm>
            <a:off x="2120348" y="41090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AFD7CAE3-D9FB-4CFB-B4EA-E389B3AEE52C}"/>
              </a:ext>
            </a:extLst>
          </p:cNvPr>
          <p:cNvGraphicFramePr>
            <a:graphicFrameLocks noChangeAspect="1"/>
          </p:cNvGraphicFramePr>
          <p:nvPr>
            <p:extLst>
              <p:ext uri="{D42A27DB-BD31-4B8C-83A1-F6EECF244321}">
                <p14:modId xmlns:p14="http://schemas.microsoft.com/office/powerpoint/2010/main" val="789638626"/>
              </p:ext>
            </p:extLst>
          </p:nvPr>
        </p:nvGraphicFramePr>
        <p:xfrm>
          <a:off x="4667250" y="5159375"/>
          <a:ext cx="5253038" cy="930275"/>
        </p:xfrm>
        <a:graphic>
          <a:graphicData uri="http://schemas.openxmlformats.org/presentationml/2006/ole">
            <mc:AlternateContent xmlns:mc="http://schemas.openxmlformats.org/markup-compatibility/2006">
              <mc:Choice xmlns:v="urn:schemas-microsoft-com:vml" Requires="v">
                <p:oleObj spid="_x0000_s59505" name="Equation" r:id="rId3" imgW="4165560" imgH="736560" progId="Equation.DSMT4">
                  <p:embed/>
                </p:oleObj>
              </mc:Choice>
              <mc:Fallback>
                <p:oleObj name="Equation" r:id="rId3" imgW="4165560" imgH="736560" progId="Equation.DSMT4">
                  <p:embed/>
                  <p:pic>
                    <p:nvPicPr>
                      <p:cNvPr id="0" name="Object 13"/>
                      <p:cNvPicPr>
                        <a:picLocks noChangeAspect="1" noChangeArrowheads="1"/>
                      </p:cNvPicPr>
                      <p:nvPr/>
                    </p:nvPicPr>
                    <p:blipFill>
                      <a:blip r:embed="rId4"/>
                      <a:srcRect/>
                      <a:stretch>
                        <a:fillRect/>
                      </a:stretch>
                    </p:blipFill>
                    <p:spPr bwMode="auto">
                      <a:xfrm>
                        <a:off x="4667250" y="5159375"/>
                        <a:ext cx="5253038" cy="930275"/>
                      </a:xfrm>
                      <a:prstGeom prst="rect">
                        <a:avLst/>
                      </a:prstGeom>
                      <a:noFill/>
                    </p:spPr>
                  </p:pic>
                </p:oleObj>
              </mc:Fallback>
            </mc:AlternateContent>
          </a:graphicData>
        </a:graphic>
      </p:graphicFrame>
      <p:sp>
        <p:nvSpPr>
          <p:cNvPr id="21" name="Rectangle 20">
            <a:extLst>
              <a:ext uri="{FF2B5EF4-FFF2-40B4-BE49-F238E27FC236}">
                <a16:creationId xmlns:a16="http://schemas.microsoft.com/office/drawing/2014/main" id="{5B6F94D2-0B07-464A-AED0-02D1225A958D}"/>
              </a:ext>
            </a:extLst>
          </p:cNvPr>
          <p:cNvSpPr/>
          <p:nvPr/>
        </p:nvSpPr>
        <p:spPr>
          <a:xfrm>
            <a:off x="700824" y="5414450"/>
            <a:ext cx="2839047" cy="346249"/>
          </a:xfrm>
          <a:prstGeom prst="rect">
            <a:avLst/>
          </a:prstGeom>
        </p:spPr>
        <p:txBody>
          <a:bodyPr wrap="none">
            <a:spAutoFit/>
          </a:bodyPr>
          <a:lstStyle/>
          <a:p>
            <a:r>
              <a:rPr lang="en-US" sz="1650" dirty="0">
                <a:latin typeface="+mj-lt"/>
                <a:ea typeface="Times New Roman" panose="02020603050405020304" pitchFamily="18" charset="0"/>
              </a:rPr>
              <a:t>Expansion Corner Pressure PSD</a:t>
            </a:r>
            <a:endParaRPr lang="en-US" sz="1650" dirty="0">
              <a:latin typeface="+mj-lt"/>
            </a:endParaRPr>
          </a:p>
        </p:txBody>
      </p:sp>
      <p:sp>
        <p:nvSpPr>
          <p:cNvPr id="22" name="Rectangle 21">
            <a:extLst>
              <a:ext uri="{FF2B5EF4-FFF2-40B4-BE49-F238E27FC236}">
                <a16:creationId xmlns:a16="http://schemas.microsoft.com/office/drawing/2014/main" id="{49356B8F-EE26-48CA-8198-A51730ACC1C2}"/>
              </a:ext>
            </a:extLst>
          </p:cNvPr>
          <p:cNvSpPr/>
          <p:nvPr/>
        </p:nvSpPr>
        <p:spPr>
          <a:xfrm>
            <a:off x="635610" y="1423579"/>
            <a:ext cx="7052997" cy="346249"/>
          </a:xfrm>
          <a:prstGeom prst="rect">
            <a:avLst/>
          </a:prstGeom>
        </p:spPr>
        <p:txBody>
          <a:bodyPr wrap="square">
            <a:spAutoFit/>
          </a:bodyPr>
          <a:lstStyle/>
          <a:p>
            <a:pPr algn="just"/>
            <a:r>
              <a:rPr lang="en-US" sz="1650" dirty="0">
                <a:ea typeface="Times New Roman" panose="02020603050405020304" pitchFamily="18" charset="0"/>
              </a:rPr>
              <a:t>Expansion Corner Plateau Region, Transonic and Supersonic Flow</a:t>
            </a:r>
            <a:endParaRPr lang="en-US" sz="1650" dirty="0">
              <a:effectLst/>
              <a:ea typeface="Times New Roman" panose="02020603050405020304" pitchFamily="18" charset="0"/>
            </a:endParaRPr>
          </a:p>
        </p:txBody>
      </p:sp>
      <p:sp>
        <p:nvSpPr>
          <p:cNvPr id="23" name="Rectangle 22">
            <a:extLst>
              <a:ext uri="{FF2B5EF4-FFF2-40B4-BE49-F238E27FC236}">
                <a16:creationId xmlns:a16="http://schemas.microsoft.com/office/drawing/2014/main" id="{C13AFBE1-3687-474A-A28C-8ADA01D82D9D}"/>
              </a:ext>
            </a:extLst>
          </p:cNvPr>
          <p:cNvSpPr/>
          <p:nvPr/>
        </p:nvSpPr>
        <p:spPr>
          <a:xfrm>
            <a:off x="627322" y="2978830"/>
            <a:ext cx="5468677" cy="369332"/>
          </a:xfrm>
          <a:prstGeom prst="rect">
            <a:avLst/>
          </a:prstGeom>
        </p:spPr>
        <p:txBody>
          <a:bodyPr wrap="none">
            <a:spAutoFit/>
          </a:bodyPr>
          <a:lstStyle/>
          <a:p>
            <a:pPr algn="just"/>
            <a:r>
              <a:rPr lang="en-US" dirty="0">
                <a:ea typeface="Times New Roman" panose="02020603050405020304" pitchFamily="18" charset="0"/>
              </a:rPr>
              <a:t>Expansion Corner Reattachment Region, Transonic Flow</a:t>
            </a:r>
            <a:endParaRPr lang="en-US" sz="1200" dirty="0">
              <a:effectLst/>
              <a:ea typeface="Times New Roman" panose="02020603050405020304" pitchFamily="18" charset="0"/>
            </a:endParaRPr>
          </a:p>
        </p:txBody>
      </p:sp>
      <p:sp>
        <p:nvSpPr>
          <p:cNvPr id="24" name="Rectangle 16">
            <a:extLst>
              <a:ext uri="{FF2B5EF4-FFF2-40B4-BE49-F238E27FC236}">
                <a16:creationId xmlns:a16="http://schemas.microsoft.com/office/drawing/2014/main" id="{3C7F165C-4936-4FFC-A744-E256CCE8DA54}"/>
              </a:ext>
            </a:extLst>
          </p:cNvPr>
          <p:cNvSpPr>
            <a:spLocks noChangeArrowheads="1"/>
          </p:cNvSpPr>
          <p:nvPr/>
        </p:nvSpPr>
        <p:spPr bwMode="auto">
          <a:xfrm>
            <a:off x="6782144" y="13796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18B2A6DA-37CE-421A-AD15-1BB9988D9A30}"/>
              </a:ext>
            </a:extLst>
          </p:cNvPr>
          <p:cNvGraphicFramePr>
            <a:graphicFrameLocks noChangeAspect="1"/>
          </p:cNvGraphicFramePr>
          <p:nvPr>
            <p:extLst>
              <p:ext uri="{D42A27DB-BD31-4B8C-83A1-F6EECF244321}">
                <p14:modId xmlns:p14="http://schemas.microsoft.com/office/powerpoint/2010/main" val="2544567271"/>
              </p:ext>
            </p:extLst>
          </p:nvPr>
        </p:nvGraphicFramePr>
        <p:xfrm>
          <a:off x="6663201" y="1347683"/>
          <a:ext cx="2122717" cy="713768"/>
        </p:xfrm>
        <a:graphic>
          <a:graphicData uri="http://schemas.openxmlformats.org/presentationml/2006/ole">
            <mc:AlternateContent xmlns:mc="http://schemas.openxmlformats.org/markup-compatibility/2006">
              <mc:Choice xmlns:v="urn:schemas-microsoft-com:vml" Requires="v">
                <p:oleObj spid="_x0000_s59506" name="Equation" r:id="rId5" imgW="1816100" imgH="609600" progId="Equation.DSMT4">
                  <p:embed/>
                </p:oleObj>
              </mc:Choice>
              <mc:Fallback>
                <p:oleObj name="Equation" r:id="rId5" imgW="1816100" imgH="60960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201" y="1347683"/>
                        <a:ext cx="2122717" cy="713768"/>
                      </a:xfrm>
                      <a:prstGeom prst="rect">
                        <a:avLst/>
                      </a:prstGeom>
                      <a:noFill/>
                    </p:spPr>
                  </p:pic>
                </p:oleObj>
              </mc:Fallback>
            </mc:AlternateContent>
          </a:graphicData>
        </a:graphic>
      </p:graphicFrame>
      <p:sp>
        <p:nvSpPr>
          <p:cNvPr id="26" name="Rectangle 18">
            <a:extLst>
              <a:ext uri="{FF2B5EF4-FFF2-40B4-BE49-F238E27FC236}">
                <a16:creationId xmlns:a16="http://schemas.microsoft.com/office/drawing/2014/main" id="{16920BB8-3F06-4EFE-B568-036D37EC5270}"/>
              </a:ext>
            </a:extLst>
          </p:cNvPr>
          <p:cNvSpPr>
            <a:spLocks noChangeArrowheads="1"/>
          </p:cNvSpPr>
          <p:nvPr/>
        </p:nvSpPr>
        <p:spPr bwMode="auto">
          <a:xfrm>
            <a:off x="9659530" y="1579485"/>
            <a:ext cx="158103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ED71623B-929F-43EC-BD2B-4904C74B1BD7}"/>
              </a:ext>
            </a:extLst>
          </p:cNvPr>
          <p:cNvGraphicFramePr>
            <a:graphicFrameLocks noChangeAspect="1"/>
          </p:cNvGraphicFramePr>
          <p:nvPr>
            <p:extLst>
              <p:ext uri="{D42A27DB-BD31-4B8C-83A1-F6EECF244321}">
                <p14:modId xmlns:p14="http://schemas.microsoft.com/office/powerpoint/2010/main" val="1596856675"/>
              </p:ext>
            </p:extLst>
          </p:nvPr>
        </p:nvGraphicFramePr>
        <p:xfrm>
          <a:off x="9659529" y="1486112"/>
          <a:ext cx="895917" cy="378489"/>
        </p:xfrm>
        <a:graphic>
          <a:graphicData uri="http://schemas.openxmlformats.org/presentationml/2006/ole">
            <mc:AlternateContent xmlns:mc="http://schemas.openxmlformats.org/markup-compatibility/2006">
              <mc:Choice xmlns:v="urn:schemas-microsoft-com:vml" Requires="v">
                <p:oleObj spid="_x0000_s59507" name="Equation" r:id="rId7" imgW="596641" imgH="253890" progId="Equation.DSMT4">
                  <p:embed/>
                </p:oleObj>
              </mc:Choice>
              <mc:Fallback>
                <p:oleObj name="Equation" r:id="rId7" imgW="596641" imgH="25389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9529" y="1486112"/>
                        <a:ext cx="895917" cy="378489"/>
                      </a:xfrm>
                      <a:prstGeom prst="rect">
                        <a:avLst/>
                      </a:prstGeom>
                      <a:noFill/>
                    </p:spPr>
                  </p:pic>
                </p:oleObj>
              </mc:Fallback>
            </mc:AlternateContent>
          </a:graphicData>
        </a:graphic>
      </p:graphicFrame>
      <p:sp>
        <p:nvSpPr>
          <p:cNvPr id="28" name="Rectangle 20">
            <a:extLst>
              <a:ext uri="{FF2B5EF4-FFF2-40B4-BE49-F238E27FC236}">
                <a16:creationId xmlns:a16="http://schemas.microsoft.com/office/drawing/2014/main" id="{1FFB708D-840E-45AF-A8E1-A537A942AE5E}"/>
              </a:ext>
            </a:extLst>
          </p:cNvPr>
          <p:cNvSpPr>
            <a:spLocks noChangeArrowheads="1"/>
          </p:cNvSpPr>
          <p:nvPr/>
        </p:nvSpPr>
        <p:spPr bwMode="auto">
          <a:xfrm>
            <a:off x="6506817" y="3062406"/>
            <a:ext cx="127443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00AC3492-7F36-4568-B3C1-EDD9D2ACE09E}"/>
              </a:ext>
            </a:extLst>
          </p:cNvPr>
          <p:cNvGraphicFramePr>
            <a:graphicFrameLocks noChangeAspect="1"/>
          </p:cNvGraphicFramePr>
          <p:nvPr>
            <p:extLst>
              <p:ext uri="{D42A27DB-BD31-4B8C-83A1-F6EECF244321}">
                <p14:modId xmlns:p14="http://schemas.microsoft.com/office/powerpoint/2010/main" val="883058312"/>
              </p:ext>
            </p:extLst>
          </p:nvPr>
        </p:nvGraphicFramePr>
        <p:xfrm>
          <a:off x="6506818" y="3062407"/>
          <a:ext cx="2290311" cy="770122"/>
        </p:xfrm>
        <a:graphic>
          <a:graphicData uri="http://schemas.openxmlformats.org/presentationml/2006/ole">
            <mc:AlternateContent xmlns:mc="http://schemas.openxmlformats.org/markup-compatibility/2006">
              <mc:Choice xmlns:v="urn:schemas-microsoft-com:vml" Requires="v">
                <p:oleObj spid="_x0000_s59508" name="Equation" r:id="rId9" imgW="1816100" imgH="609600" progId="Equation.DSMT4">
                  <p:embed/>
                </p:oleObj>
              </mc:Choice>
              <mc:Fallback>
                <p:oleObj name="Equation" r:id="rId9" imgW="1816100" imgH="609600"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6818" y="3062407"/>
                        <a:ext cx="2290311" cy="770122"/>
                      </a:xfrm>
                      <a:prstGeom prst="rect">
                        <a:avLst/>
                      </a:prstGeom>
                      <a:noFill/>
                    </p:spPr>
                  </p:pic>
                </p:oleObj>
              </mc:Fallback>
            </mc:AlternateContent>
          </a:graphicData>
        </a:graphic>
      </p:graphicFrame>
      <p:sp>
        <p:nvSpPr>
          <p:cNvPr id="30" name="Rectangle 22">
            <a:extLst>
              <a:ext uri="{FF2B5EF4-FFF2-40B4-BE49-F238E27FC236}">
                <a16:creationId xmlns:a16="http://schemas.microsoft.com/office/drawing/2014/main" id="{DA766936-BD9E-4E9C-A015-53711DEE51B2}"/>
              </a:ext>
            </a:extLst>
          </p:cNvPr>
          <p:cNvSpPr>
            <a:spLocks noChangeArrowheads="1"/>
          </p:cNvSpPr>
          <p:nvPr/>
        </p:nvSpPr>
        <p:spPr bwMode="auto">
          <a:xfrm>
            <a:off x="9731325" y="3219500"/>
            <a:ext cx="142277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18A27FAC-A490-4C2C-84AA-8A7A98E0FB02}"/>
              </a:ext>
            </a:extLst>
          </p:cNvPr>
          <p:cNvGraphicFramePr>
            <a:graphicFrameLocks noChangeAspect="1"/>
          </p:cNvGraphicFramePr>
          <p:nvPr>
            <p:extLst>
              <p:ext uri="{D42A27DB-BD31-4B8C-83A1-F6EECF244321}">
                <p14:modId xmlns:p14="http://schemas.microsoft.com/office/powerpoint/2010/main" val="4173322200"/>
              </p:ext>
            </p:extLst>
          </p:nvPr>
        </p:nvGraphicFramePr>
        <p:xfrm>
          <a:off x="9731324" y="3219501"/>
          <a:ext cx="879798" cy="362000"/>
        </p:xfrm>
        <a:graphic>
          <a:graphicData uri="http://schemas.openxmlformats.org/presentationml/2006/ole">
            <mc:AlternateContent xmlns:mc="http://schemas.openxmlformats.org/markup-compatibility/2006">
              <mc:Choice xmlns:v="urn:schemas-microsoft-com:vml" Requires="v">
                <p:oleObj spid="_x0000_s59509" name="Equation" r:id="rId11" imgW="609336" imgH="253890" progId="Equation.DSMT4">
                  <p:embed/>
                </p:oleObj>
              </mc:Choice>
              <mc:Fallback>
                <p:oleObj name="Equation" r:id="rId11" imgW="609336" imgH="253890" progId="Equation.DSMT4">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31324" y="3219501"/>
                        <a:ext cx="879798" cy="362000"/>
                      </a:xfrm>
                      <a:prstGeom prst="rect">
                        <a:avLst/>
                      </a:prstGeom>
                      <a:noFill/>
                    </p:spPr>
                  </p:pic>
                </p:oleObj>
              </mc:Fallback>
            </mc:AlternateContent>
          </a:graphicData>
        </a:graphic>
      </p:graphicFrame>
    </p:spTree>
    <p:extLst>
      <p:ext uri="{BB962C8B-B14F-4D97-AF65-F5344CB8AC3E}">
        <p14:creationId xmlns:p14="http://schemas.microsoft.com/office/powerpoint/2010/main" val="38425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016814" y="455114"/>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875997-4B35-4C58-A3F2-D2BBED0900D2}"/>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Further Reading</a:t>
            </a:r>
          </a:p>
        </p:txBody>
      </p:sp>
      <p:sp>
        <p:nvSpPr>
          <p:cNvPr id="2" name="TextBox 1">
            <a:extLst>
              <a:ext uri="{FF2B5EF4-FFF2-40B4-BE49-F238E27FC236}">
                <a16:creationId xmlns:a16="http://schemas.microsoft.com/office/drawing/2014/main" id="{E5C1CEB7-9438-45C4-AE5B-7BC44A982788}"/>
              </a:ext>
            </a:extLst>
          </p:cNvPr>
          <p:cNvSpPr txBox="1"/>
          <p:nvPr/>
        </p:nvSpPr>
        <p:spPr>
          <a:xfrm>
            <a:off x="442856" y="1610353"/>
            <a:ext cx="10692176" cy="923330"/>
          </a:xfrm>
          <a:prstGeom prst="rect">
            <a:avLst/>
          </a:prstGeom>
          <a:noFill/>
        </p:spPr>
        <p:txBody>
          <a:bodyPr wrap="square" rtlCol="0">
            <a:spAutoFit/>
          </a:bodyPr>
          <a:lstStyle/>
          <a:p>
            <a:r>
              <a:rPr lang="en-US" dirty="0"/>
              <a:t>Additional cases are given in:</a:t>
            </a:r>
          </a:p>
          <a:p>
            <a:endParaRPr lang="en-US" dirty="0"/>
          </a:p>
          <a:p>
            <a:r>
              <a:rPr lang="en-US" dirty="0"/>
              <a:t>   T. Irvine, Prediction of Sound Pressure Levels on Rocket Vehicles during Ascent, Revision D, </a:t>
            </a:r>
            <a:r>
              <a:rPr lang="en-US" dirty="0" err="1"/>
              <a:t>Vibrationdata</a:t>
            </a:r>
            <a:r>
              <a:rPr lang="en-US" dirty="0"/>
              <a:t>, 2007.</a:t>
            </a:r>
          </a:p>
        </p:txBody>
      </p:sp>
    </p:spTree>
    <p:extLst>
      <p:ext uri="{BB962C8B-B14F-4D97-AF65-F5344CB8AC3E}">
        <p14:creationId xmlns:p14="http://schemas.microsoft.com/office/powerpoint/2010/main" val="2524505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5EBCCB7-04B2-4677-BCB2-7ABB8D07D7CA}"/>
              </a:ext>
            </a:extLst>
          </p:cNvPr>
          <p:cNvSpPr txBox="1"/>
          <p:nvPr/>
        </p:nvSpPr>
        <p:spPr>
          <a:xfrm>
            <a:off x="548365" y="384630"/>
            <a:ext cx="4844252" cy="430887"/>
          </a:xfrm>
          <a:prstGeom prst="rect">
            <a:avLst/>
          </a:prstGeom>
          <a:noFill/>
        </p:spPr>
        <p:txBody>
          <a:bodyPr wrap="square" rtlCol="0">
            <a:spAutoFit/>
          </a:bodyPr>
          <a:lstStyle/>
          <a:p>
            <a:r>
              <a:rPr lang="en-US" sz="2200" b="1" dirty="0">
                <a:solidFill>
                  <a:srgbClr val="006699"/>
                </a:solidFill>
              </a:rPr>
              <a:t>References</a:t>
            </a:r>
          </a:p>
        </p:txBody>
      </p:sp>
      <p:sp>
        <p:nvSpPr>
          <p:cNvPr id="8" name="TextBox 7">
            <a:extLst>
              <a:ext uri="{FF2B5EF4-FFF2-40B4-BE49-F238E27FC236}">
                <a16:creationId xmlns:a16="http://schemas.microsoft.com/office/drawing/2014/main" id="{4CC35C62-C565-4932-9ED3-E56F27E05B50}"/>
              </a:ext>
            </a:extLst>
          </p:cNvPr>
          <p:cNvSpPr txBox="1"/>
          <p:nvPr/>
        </p:nvSpPr>
        <p:spPr>
          <a:xfrm>
            <a:off x="548365" y="1278852"/>
            <a:ext cx="11306286" cy="4478149"/>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err="1"/>
              <a:t>Wilby</a:t>
            </a:r>
            <a:r>
              <a:rPr lang="en-US" sz="1500" dirty="0"/>
              <a:t>, J. and </a:t>
            </a:r>
            <a:r>
              <a:rPr lang="en-US" sz="1500" dirty="0" err="1"/>
              <a:t>Wilby</a:t>
            </a:r>
            <a:r>
              <a:rPr lang="en-US" sz="1500" dirty="0"/>
              <a:t> E., Prediction of External Fluctuating Pressure Field on Taurus During Ascent, AARC Report No. 131, Van Nuys, California, 1991 </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err="1"/>
              <a:t>Laganelli</a:t>
            </a:r>
            <a:r>
              <a:rPr lang="en-US" sz="1500" dirty="0"/>
              <a:t>, A.L., Howe, J.R., "Prediction of Pressure Fluctuations Associated with Maneuvering Re-Entry Weapons," AFFDL-TR-77-59, Vol I, July 1977</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err="1"/>
              <a:t>Incropera</a:t>
            </a:r>
            <a:r>
              <a:rPr lang="en-US" sz="1500" dirty="0"/>
              <a:t> and DeWitt, Fundamentals of Heat Transfer, Wiley, New York, 1981 </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err="1"/>
              <a:t>Laganelli</a:t>
            </a:r>
            <a:r>
              <a:rPr lang="en-US" sz="1500" dirty="0"/>
              <a:t>, A.L., Wolfe, H.F., "Prediction of Fluctuating Pressure in Attached and Separated Turbulent Boundary Layer Flow," AIAA Paper AIAA-89-1064, April 1989</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Robertson, J.E., "Prediction of In-Flight Fluctuation Pressure Environments Including Protuberance Induced Flow," Wyle Laboratories Report WR 71-10, March 1971</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Beranek, L. and Ver, I., editors, Noise and Vibration Control Engineering, Principles and Applications, Wiley, New York, 1992. See Chapter 14, Howe M., and Baumann H., Noise of Gas Flows</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Training Slides, VA One </a:t>
            </a:r>
            <a:r>
              <a:rPr lang="en-US" sz="1500" dirty="0" err="1"/>
              <a:t>Vibroacoustics</a:t>
            </a:r>
            <a:r>
              <a:rPr lang="en-US" sz="1500" dirty="0"/>
              <a:t> Software Package, ESI Group, 2011</a:t>
            </a:r>
          </a:p>
        </p:txBody>
      </p:sp>
    </p:spTree>
    <p:extLst>
      <p:ext uri="{BB962C8B-B14F-4D97-AF65-F5344CB8AC3E}">
        <p14:creationId xmlns:p14="http://schemas.microsoft.com/office/powerpoint/2010/main" val="168568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604684" y="1603109"/>
            <a:ext cx="9615948" cy="316240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50" dirty="0"/>
              <a:t>Calculate vibration response to fluctuating pressure PSD using Barrett scaling, Franken method, Statistical Energy Analysis (SEA), etc.</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Barrett &amp; Franken will be covered in this slide presentation, both NASA methods</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SEA will be covered in a future presentation</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Use Barrett method if you already have reference pressure and acceleration PSD data from one of your own vehicles</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Otherwise, use Franken which comes with its own reference data</a:t>
            </a:r>
          </a:p>
          <a:p>
            <a:endParaRPr lang="en-US" dirty="0"/>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Vibration Calculation</a:t>
            </a:r>
          </a:p>
        </p:txBody>
      </p:sp>
    </p:spTree>
    <p:extLst>
      <p:ext uri="{BB962C8B-B14F-4D97-AF65-F5344CB8AC3E}">
        <p14:creationId xmlns:p14="http://schemas.microsoft.com/office/powerpoint/2010/main" val="3668730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15D110F-28B2-49B5-935E-81AEA2B6FF9F}"/>
              </a:ext>
            </a:extLst>
          </p:cNvPr>
          <p:cNvSpPr/>
          <p:nvPr/>
        </p:nvSpPr>
        <p:spPr>
          <a:xfrm>
            <a:off x="7480570" y="1470155"/>
            <a:ext cx="4268567" cy="3416320"/>
          </a:xfrm>
          <a:prstGeom prst="rect">
            <a:avLst/>
          </a:prstGeom>
        </p:spPr>
        <p:txBody>
          <a:bodyPr wrap="square">
            <a:spAutoFit/>
          </a:bodyPr>
          <a:lstStyle/>
          <a:p>
            <a:pPr>
              <a:buClr>
                <a:srgbClr val="006699"/>
              </a:buClr>
              <a:buSzPct val="80000"/>
            </a:pPr>
            <a:endParaRPr lang="en-US"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i="1" dirty="0">
                <a:latin typeface="Calibri" panose="020F0502020204030204" pitchFamily="34" charset="0"/>
                <a:cs typeface="Calibri" panose="020F0502020204030204" pitchFamily="34" charset="0"/>
              </a:rPr>
              <a:t>NASA/TM-2009-215902, Using the Saturn V and Titan III Vibroacoustic Databanks for Random Vibration Criteria Development, 2009</a:t>
            </a:r>
          </a:p>
          <a:p>
            <a:pPr marL="285750" indent="-285750">
              <a:buClr>
                <a:srgbClr val="006699"/>
              </a:buClr>
              <a:buSzPct val="8000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i="1" dirty="0">
                <a:latin typeface="Calibri" panose="020F0502020204030204" pitchFamily="34" charset="0"/>
                <a:cs typeface="Calibri" panose="020F0502020204030204" pitchFamily="34" charset="0"/>
              </a:rPr>
              <a:t>Mass ratios should be squared per Newton’s law</a:t>
            </a:r>
          </a:p>
          <a:p>
            <a:pPr marL="285750" indent="-285750">
              <a:buClr>
                <a:srgbClr val="006699"/>
              </a:buClr>
              <a:buSzPct val="8000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i="1" dirty="0">
                <a:latin typeface="Calibri" panose="020F0502020204030204" pitchFamily="34" charset="0"/>
                <a:cs typeface="Calibri" panose="020F0502020204030204" pitchFamily="34" charset="0"/>
              </a:rPr>
              <a:t>But taking mass ratios to first power gives better agreement with measured data</a:t>
            </a:r>
          </a:p>
        </p:txBody>
      </p:sp>
      <p:sp>
        <p:nvSpPr>
          <p:cNvPr id="6" name="TextBox 5">
            <a:extLst>
              <a:ext uri="{FF2B5EF4-FFF2-40B4-BE49-F238E27FC236}">
                <a16:creationId xmlns:a16="http://schemas.microsoft.com/office/drawing/2014/main" id="{79180E8A-D35C-495E-AECD-4B3CB9EF73B3}"/>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Barrett Method, Empirical Scaling</a:t>
            </a:r>
          </a:p>
        </p:txBody>
      </p:sp>
      <p:sp>
        <p:nvSpPr>
          <p:cNvPr id="10" name="Rectangle 9">
            <a:extLst>
              <a:ext uri="{FF2B5EF4-FFF2-40B4-BE49-F238E27FC236}">
                <a16:creationId xmlns:a16="http://schemas.microsoft.com/office/drawing/2014/main" id="{A17107FF-56A2-4823-B2C3-6EC633C0501E}"/>
              </a:ext>
            </a:extLst>
          </p:cNvPr>
          <p:cNvSpPr/>
          <p:nvPr/>
        </p:nvSpPr>
        <p:spPr>
          <a:xfrm>
            <a:off x="538996" y="912314"/>
            <a:ext cx="5890988" cy="646331"/>
          </a:xfrm>
          <a:prstGeom prst="rect">
            <a:avLst/>
          </a:prstGeom>
        </p:spPr>
        <p:txBody>
          <a:bodyPr wrap="square">
            <a:spAutoFit/>
          </a:bodyPr>
          <a:lstStyle/>
          <a:p>
            <a:pPr>
              <a:buClr>
                <a:srgbClr val="006699"/>
              </a:buClr>
              <a:buSzPct val="80000"/>
            </a:pPr>
            <a:endParaRPr lang="en-US"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i="1" dirty="0">
                <a:latin typeface="Calibri" panose="020F0502020204030204" pitchFamily="34" charset="0"/>
                <a:cs typeface="Calibri" panose="020F0502020204030204" pitchFamily="34" charset="0"/>
              </a:rPr>
              <a:t>Extrapolation from reference vehicle to new vehicle</a:t>
            </a:r>
          </a:p>
        </p:txBody>
      </p:sp>
      <p:pic>
        <p:nvPicPr>
          <p:cNvPr id="14" name="Picture 13">
            <a:extLst>
              <a:ext uri="{FF2B5EF4-FFF2-40B4-BE49-F238E27FC236}">
                <a16:creationId xmlns:a16="http://schemas.microsoft.com/office/drawing/2014/main" id="{665E9CA3-39B5-4D19-B8CE-5782041BE7C0}"/>
              </a:ext>
            </a:extLst>
          </p:cNvPr>
          <p:cNvPicPr>
            <a:picLocks noChangeAspect="1"/>
          </p:cNvPicPr>
          <p:nvPr/>
        </p:nvPicPr>
        <p:blipFill>
          <a:blip r:embed="rId2"/>
          <a:stretch>
            <a:fillRect/>
          </a:stretch>
        </p:blipFill>
        <p:spPr>
          <a:xfrm>
            <a:off x="492179" y="1985244"/>
            <a:ext cx="6317527" cy="3825572"/>
          </a:xfrm>
          <a:prstGeom prst="rect">
            <a:avLst/>
          </a:prstGeom>
        </p:spPr>
      </p:pic>
      <p:cxnSp>
        <p:nvCxnSpPr>
          <p:cNvPr id="16" name="Straight Connector 15">
            <a:extLst>
              <a:ext uri="{FF2B5EF4-FFF2-40B4-BE49-F238E27FC236}">
                <a16:creationId xmlns:a16="http://schemas.microsoft.com/office/drawing/2014/main" id="{5554B880-D32A-40B2-BDE6-B678084D7F94}"/>
              </a:ext>
            </a:extLst>
          </p:cNvPr>
          <p:cNvCxnSpPr/>
          <p:nvPr/>
        </p:nvCxnSpPr>
        <p:spPr>
          <a:xfrm>
            <a:off x="7276289" y="1338913"/>
            <a:ext cx="0" cy="50376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201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2A3226-26FA-4E83-9E41-2A407E9C2938}"/>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Franken, Empirical Scaling</a:t>
            </a:r>
          </a:p>
        </p:txBody>
      </p:sp>
      <p:pic>
        <p:nvPicPr>
          <p:cNvPr id="62466" name="Picture 2">
            <a:extLst>
              <a:ext uri="{FF2B5EF4-FFF2-40B4-BE49-F238E27FC236}">
                <a16:creationId xmlns:a16="http://schemas.microsoft.com/office/drawing/2014/main" id="{EE99C50E-C2F4-45DE-ACEE-C159586BD6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26" y="1340599"/>
            <a:ext cx="54864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1A19436-49D5-4388-B1FB-E75ED159044F}"/>
              </a:ext>
            </a:extLst>
          </p:cNvPr>
          <p:cNvSpPr txBox="1"/>
          <p:nvPr/>
        </p:nvSpPr>
        <p:spPr>
          <a:xfrm>
            <a:off x="6589655" y="1548581"/>
            <a:ext cx="5159488" cy="3754874"/>
          </a:xfrm>
          <a:prstGeom prst="rect">
            <a:avLst/>
          </a:prstGeom>
          <a:noFill/>
        </p:spPr>
        <p:txBody>
          <a:bodyPr wrap="square" rtlCol="0">
            <a:spAutoFit/>
          </a:bodyPr>
          <a:lstStyle/>
          <a:p>
            <a:pPr marL="285750" lvl="0" indent="-285750">
              <a:buClr>
                <a:srgbClr val="006699"/>
              </a:buClr>
              <a:buSzPct val="80000"/>
              <a:buFont typeface="Arial" panose="020B0604020202020204" pitchFamily="34" charset="0"/>
              <a:buChar char="•"/>
            </a:pPr>
            <a:r>
              <a:rPr lang="en-US" sz="1700" dirty="0"/>
              <a:t>NASA CR-1302, Summary of Random Vibration Prediction Procedures, 1969</a:t>
            </a:r>
          </a:p>
          <a:p>
            <a:pPr marL="285750" lvl="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NASA-HDBK-7005, Dynamic Environmental Criteria, 2001</a:t>
            </a:r>
          </a:p>
          <a:p>
            <a:pPr marL="285750" lvl="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The function was developed from studies of Jupiter and Titan I acoustic and radial skin vibration data collected during static firings</a:t>
            </a:r>
          </a:p>
          <a:p>
            <a:pPr marL="285750" lvl="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The function predicts the skin vibration level in GRMS based on the input sound pressure level in dB, vehicle diameter in feet, and surface weight density in pounds per square foot </a:t>
            </a:r>
          </a:p>
        </p:txBody>
      </p:sp>
    </p:spTree>
    <p:extLst>
      <p:ext uri="{BB962C8B-B14F-4D97-AF65-F5344CB8AC3E}">
        <p14:creationId xmlns:p14="http://schemas.microsoft.com/office/powerpoint/2010/main" val="191533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217027" y="4844301"/>
            <a:ext cx="10729269" cy="1338828"/>
          </a:xfrm>
          <a:prstGeom prst="rect">
            <a:avLst/>
          </a:prstGeom>
          <a:noFill/>
        </p:spPr>
        <p:txBody>
          <a:bodyPr wrap="square" rtlCol="0">
            <a:spAutoFit/>
          </a:bodyPr>
          <a:lstStyle/>
          <a:p>
            <a:pPr>
              <a:buClr>
                <a:srgbClr val="006699"/>
              </a:buClr>
              <a:buSzPct val="80000"/>
            </a:pPr>
            <a:endParaRPr lang="en-US" sz="1650" dirty="0"/>
          </a:p>
          <a:p>
            <a:pPr marL="285750" indent="-285750">
              <a:spcBef>
                <a:spcPts val="600"/>
              </a:spcBef>
              <a:buClr>
                <a:srgbClr val="006699"/>
              </a:buClr>
              <a:buSzPct val="80000"/>
              <a:buFont typeface="Arial" panose="020B0604020202020204" pitchFamily="34" charset="0"/>
              <a:buChar char="•"/>
            </a:pPr>
            <a:r>
              <a:rPr lang="en-US" sz="1650" dirty="0"/>
              <a:t>Unsteady eddies form in turbulent boundary layer due to viscous and compressibility effects</a:t>
            </a:r>
          </a:p>
          <a:p>
            <a:pPr marL="285750" indent="-285750">
              <a:spcBef>
                <a:spcPts val="600"/>
              </a:spcBef>
              <a:buClr>
                <a:srgbClr val="006699"/>
              </a:buClr>
              <a:buSzPct val="80000"/>
              <a:buFont typeface="Arial" panose="020B0604020202020204" pitchFamily="34" charset="0"/>
              <a:buChar char="•"/>
            </a:pPr>
            <a:r>
              <a:rPr lang="en-US" sz="1650" dirty="0"/>
              <a:t>The transition from laminar to turbulent boundary layer occurs at locations where the Reynolds number ≈ 500,000</a:t>
            </a:r>
          </a:p>
          <a:p>
            <a:pPr marL="285750" indent="-285750">
              <a:spcBef>
                <a:spcPts val="600"/>
              </a:spcBef>
              <a:buClr>
                <a:srgbClr val="006699"/>
              </a:buClr>
              <a:buSzPct val="80000"/>
              <a:buFont typeface="Arial" panose="020B0604020202020204" pitchFamily="34" charset="0"/>
              <a:buChar char="•"/>
            </a:pPr>
            <a:r>
              <a:rPr lang="en-US" sz="1650" dirty="0"/>
              <a:t>But my occur at lower Reynold numbers due to surface roughness</a:t>
            </a:r>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Flow Progression over Flat Plate</a:t>
            </a:r>
          </a:p>
        </p:txBody>
      </p:sp>
      <p:pic>
        <p:nvPicPr>
          <p:cNvPr id="57346" name="Picture 2" descr="enter image description here">
            <a:extLst>
              <a:ext uri="{FF2B5EF4-FFF2-40B4-BE49-F238E27FC236}">
                <a16:creationId xmlns:a16="http://schemas.microsoft.com/office/drawing/2014/main" id="{52240638-5298-4634-8371-167EADB8B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91" y="1443876"/>
            <a:ext cx="9763125"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6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2A3226-26FA-4E83-9E41-2A407E9C2938}"/>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Franken Assumptions</a:t>
            </a:r>
          </a:p>
        </p:txBody>
      </p:sp>
      <p:sp>
        <p:nvSpPr>
          <p:cNvPr id="2" name="TextBox 1">
            <a:extLst>
              <a:ext uri="{FF2B5EF4-FFF2-40B4-BE49-F238E27FC236}">
                <a16:creationId xmlns:a16="http://schemas.microsoft.com/office/drawing/2014/main" id="{EE6166E5-C44C-415B-BC31-A8CD6DF0BBFF}"/>
              </a:ext>
            </a:extLst>
          </p:cNvPr>
          <p:cNvSpPr txBox="1"/>
          <p:nvPr/>
        </p:nvSpPr>
        <p:spPr>
          <a:xfrm>
            <a:off x="442856" y="1651819"/>
            <a:ext cx="10810163" cy="2970044"/>
          </a:xfrm>
          <a:prstGeom prst="rect">
            <a:avLst/>
          </a:prstGeom>
          <a:noFill/>
        </p:spPr>
        <p:txBody>
          <a:bodyPr wrap="square" rtlCol="0">
            <a:spAutoFit/>
          </a:bodyPr>
          <a:lstStyle/>
          <a:p>
            <a:pPr marL="285750" lvl="0" indent="-285750">
              <a:buClr>
                <a:srgbClr val="006699"/>
              </a:buClr>
              <a:buSzPct val="80000"/>
              <a:buFont typeface="Arial" panose="020B0604020202020204" pitchFamily="34" charset="0"/>
              <a:buChar char="•"/>
            </a:pPr>
            <a:r>
              <a:rPr lang="en-US" sz="1700" dirty="0"/>
              <a:t>All flight vehicles to which the procedure is applied have similar dynamic characteristics to the Jupiter and Titan I vehicles</a:t>
            </a:r>
          </a:p>
          <a:p>
            <a:pPr marL="285750" indent="-285750">
              <a:buClr>
                <a:srgbClr val="006699"/>
              </a:buClr>
              <a:buSzPct val="80000"/>
              <a:buFont typeface="Arial" panose="020B0604020202020204" pitchFamily="34" charset="0"/>
              <a:buChar char="•"/>
            </a:pPr>
            <a:endParaRPr lang="en-US" sz="1700" dirty="0"/>
          </a:p>
          <a:p>
            <a:pPr marL="285750" indent="-285750">
              <a:buClr>
                <a:srgbClr val="006699"/>
              </a:buClr>
              <a:buSzPct val="80000"/>
              <a:buFont typeface="Arial" panose="020B0604020202020204" pitchFamily="34" charset="0"/>
              <a:buChar char="•"/>
            </a:pPr>
            <a:r>
              <a:rPr lang="en-US" sz="1700" dirty="0"/>
              <a:t>Vibration is due to the acoustic noise during liftoff or other pressure fields during flight which can be estimated</a:t>
            </a:r>
          </a:p>
          <a:p>
            <a:pPr marL="28575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 The vibration magnitude is directly proportional to the pressure level of the excitation and inversely proportional to the surface weight density of the structure.</a:t>
            </a:r>
          </a:p>
          <a:p>
            <a:pPr marL="28575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 Predominant vibration frequencies are inversely proportional of the diameter of the vehicle</a:t>
            </a:r>
          </a:p>
          <a:p>
            <a:pPr marL="285750" indent="-285750">
              <a:buClr>
                <a:srgbClr val="006699"/>
              </a:buClr>
              <a:buSzPct val="80000"/>
              <a:buFont typeface="Arial" panose="020B0604020202020204" pitchFamily="34" charset="0"/>
              <a:buChar char="•"/>
            </a:pPr>
            <a:endParaRPr lang="en-US" sz="1700" dirty="0"/>
          </a:p>
          <a:p>
            <a:pPr marL="285750" indent="-285750">
              <a:buClr>
                <a:srgbClr val="006699"/>
              </a:buClr>
              <a:buSzPct val="80000"/>
              <a:buFont typeface="Arial" panose="020B0604020202020204" pitchFamily="34" charset="0"/>
              <a:buChar char="•"/>
            </a:pPr>
            <a:r>
              <a:rPr lang="en-US" sz="1700" dirty="0"/>
              <a:t> Spatial variations in the vibration can be considered as a random variable</a:t>
            </a:r>
          </a:p>
        </p:txBody>
      </p:sp>
    </p:spTree>
    <p:extLst>
      <p:ext uri="{BB962C8B-B14F-4D97-AF65-F5344CB8AC3E}">
        <p14:creationId xmlns:p14="http://schemas.microsoft.com/office/powerpoint/2010/main" val="903870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2A3226-26FA-4E83-9E41-2A407E9C2938}"/>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Ring Frequency</a:t>
            </a:r>
          </a:p>
        </p:txBody>
      </p:sp>
      <p:pic>
        <p:nvPicPr>
          <p:cNvPr id="7" name="Picture 6">
            <a:extLst>
              <a:ext uri="{FF2B5EF4-FFF2-40B4-BE49-F238E27FC236}">
                <a16:creationId xmlns:a16="http://schemas.microsoft.com/office/drawing/2014/main" id="{F2070415-A4B7-475F-852A-034283AFF1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262" y="1503146"/>
            <a:ext cx="5743575" cy="2343150"/>
          </a:xfrm>
          <a:prstGeom prst="rect">
            <a:avLst/>
          </a:prstGeom>
          <a:noFill/>
          <a:ln>
            <a:noFill/>
          </a:ln>
        </p:spPr>
      </p:pic>
      <p:graphicFrame>
        <p:nvGraphicFramePr>
          <p:cNvPr id="3" name="Object 2">
            <a:extLst>
              <a:ext uri="{FF2B5EF4-FFF2-40B4-BE49-F238E27FC236}">
                <a16:creationId xmlns:a16="http://schemas.microsoft.com/office/drawing/2014/main" id="{C7BDE617-894C-4765-AB72-709AC7EFFC33}"/>
              </a:ext>
            </a:extLst>
          </p:cNvPr>
          <p:cNvGraphicFramePr>
            <a:graphicFrameLocks noChangeAspect="1"/>
          </p:cNvGraphicFramePr>
          <p:nvPr>
            <p:extLst>
              <p:ext uri="{D42A27DB-BD31-4B8C-83A1-F6EECF244321}">
                <p14:modId xmlns:p14="http://schemas.microsoft.com/office/powerpoint/2010/main" val="3403864132"/>
              </p:ext>
            </p:extLst>
          </p:nvPr>
        </p:nvGraphicFramePr>
        <p:xfrm>
          <a:off x="2100261" y="4755998"/>
          <a:ext cx="957263" cy="598856"/>
        </p:xfrm>
        <a:graphic>
          <a:graphicData uri="http://schemas.openxmlformats.org/presentationml/2006/ole">
            <mc:AlternateContent xmlns:mc="http://schemas.openxmlformats.org/markup-compatibility/2006">
              <mc:Choice xmlns:v="urn:schemas-microsoft-com:vml" Requires="v">
                <p:oleObj spid="_x0000_s63506" name="Equation" r:id="rId4" imgW="660113" imgH="431613" progId="Equation.DSMT4">
                  <p:embed/>
                </p:oleObj>
              </mc:Choice>
              <mc:Fallback>
                <p:oleObj name="Equation" r:id="rId4" imgW="660113" imgH="43161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0261" y="4755998"/>
                        <a:ext cx="957263" cy="59885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00C81214-2CFE-4AA0-A758-CD418C3B1265}"/>
              </a:ext>
            </a:extLst>
          </p:cNvPr>
          <p:cNvSpPr txBox="1"/>
          <p:nvPr/>
        </p:nvSpPr>
        <p:spPr>
          <a:xfrm>
            <a:off x="6893169" y="1284777"/>
            <a:ext cx="4855974" cy="4401205"/>
          </a:xfrm>
          <a:prstGeom prst="rect">
            <a:avLst/>
          </a:prstGeom>
          <a:noFill/>
        </p:spPr>
        <p:txBody>
          <a:bodyPr wrap="square" rtlCol="0">
            <a:spAutoFit/>
          </a:bodyPr>
          <a:lstStyle/>
          <a:p>
            <a:pPr marL="285750" indent="-285750">
              <a:spcBef>
                <a:spcPts val="600"/>
              </a:spcBef>
              <a:buClr>
                <a:srgbClr val="006699"/>
              </a:buClr>
              <a:buSzPct val="80000"/>
              <a:buFont typeface="Arial" panose="020B0604020202020204" pitchFamily="34" charset="0"/>
              <a:buChar char="•"/>
            </a:pPr>
            <a:r>
              <a:rPr lang="en-US" sz="1700" dirty="0"/>
              <a:t>Consider a thin ring with a rectangular cross section and with completely free boundary conditions</a:t>
            </a:r>
          </a:p>
          <a:p>
            <a:pPr marL="285750" indent="-285750">
              <a:spcBef>
                <a:spcPts val="600"/>
              </a:spcBef>
              <a:buClr>
                <a:srgbClr val="006699"/>
              </a:buClr>
              <a:buSzPct val="80000"/>
              <a:buFont typeface="Arial" panose="020B0604020202020204" pitchFamily="34" charset="0"/>
              <a:buChar char="•"/>
            </a:pPr>
            <a:r>
              <a:rPr lang="en-US" sz="1700" dirty="0"/>
              <a:t>The ring frequency corresponds to the mode in which all points move radially outward together and then radially inward together  </a:t>
            </a:r>
          </a:p>
          <a:p>
            <a:pPr marL="285750" indent="-285750">
              <a:spcBef>
                <a:spcPts val="600"/>
              </a:spcBef>
              <a:buClr>
                <a:srgbClr val="006699"/>
              </a:buClr>
              <a:buSzPct val="80000"/>
              <a:buFont typeface="Arial" panose="020B0604020202020204" pitchFamily="34" charset="0"/>
              <a:buChar char="•"/>
            </a:pPr>
            <a:r>
              <a:rPr lang="en-US" sz="1700" dirty="0"/>
              <a:t>This is the first extension mode, analogous to a longitudinal mode in a rod</a:t>
            </a:r>
          </a:p>
          <a:p>
            <a:pPr marL="285750" indent="-285750">
              <a:spcBef>
                <a:spcPts val="600"/>
              </a:spcBef>
              <a:buClr>
                <a:srgbClr val="006699"/>
              </a:buClr>
              <a:buSzPct val="80000"/>
              <a:buFont typeface="Arial" panose="020B0604020202020204" pitchFamily="34" charset="0"/>
              <a:buChar char="•"/>
            </a:pPr>
            <a:r>
              <a:rPr lang="en-US" sz="1700" dirty="0"/>
              <a:t>The ring frequency is the frequency at which the longitudinal wavelength in the skin material is equal to the vehicle circumference</a:t>
            </a:r>
          </a:p>
          <a:p>
            <a:pPr marL="285750" indent="-285750">
              <a:spcBef>
                <a:spcPts val="600"/>
              </a:spcBef>
              <a:buClr>
                <a:srgbClr val="006699"/>
              </a:buClr>
              <a:buSzPct val="80000"/>
              <a:buFont typeface="Arial" panose="020B0604020202020204" pitchFamily="34" charset="0"/>
              <a:buChar char="•"/>
            </a:pPr>
            <a:r>
              <a:rPr lang="en-US" sz="1700" dirty="0"/>
              <a:t>The ring frequency is an idealized concept for a cylindrical shell</a:t>
            </a:r>
          </a:p>
          <a:p>
            <a:pPr marL="285750" indent="-285750">
              <a:spcBef>
                <a:spcPts val="600"/>
              </a:spcBef>
              <a:buClr>
                <a:srgbClr val="006699"/>
              </a:buClr>
              <a:buSzPct val="80000"/>
              <a:buFont typeface="Arial" panose="020B0604020202020204" pitchFamily="34" charset="0"/>
              <a:buChar char="•"/>
            </a:pPr>
            <a:r>
              <a:rPr lang="en-US" sz="1700" dirty="0"/>
              <a:t>In practice, cylindrical shells tend to have a high modal density near the ring frequency</a:t>
            </a:r>
          </a:p>
        </p:txBody>
      </p:sp>
      <p:sp>
        <p:nvSpPr>
          <p:cNvPr id="9" name="TextBox 8">
            <a:extLst>
              <a:ext uri="{FF2B5EF4-FFF2-40B4-BE49-F238E27FC236}">
                <a16:creationId xmlns:a16="http://schemas.microsoft.com/office/drawing/2014/main" id="{D2EB3155-FA56-4EDD-8495-5832840C49D0}"/>
              </a:ext>
            </a:extLst>
          </p:cNvPr>
          <p:cNvSpPr txBox="1"/>
          <p:nvPr/>
        </p:nvSpPr>
        <p:spPr>
          <a:xfrm>
            <a:off x="771525" y="4214813"/>
            <a:ext cx="4629150" cy="369332"/>
          </a:xfrm>
          <a:prstGeom prst="rect">
            <a:avLst/>
          </a:prstGeom>
          <a:noFill/>
        </p:spPr>
        <p:txBody>
          <a:bodyPr wrap="square" rtlCol="0">
            <a:spAutoFit/>
          </a:bodyPr>
          <a:lstStyle/>
          <a:p>
            <a:r>
              <a:rPr lang="en-US" dirty="0"/>
              <a:t>The ring frequency</a:t>
            </a:r>
            <a:r>
              <a:rPr lang="en-US" dirty="0">
                <a:latin typeface="Times New Roman" panose="02020603050405020304" pitchFamily="18" charset="0"/>
                <a:cs typeface="Times New Roman" panose="02020603050405020304" pitchFamily="18" charset="0"/>
              </a:rPr>
              <a:t> f </a:t>
            </a:r>
            <a:r>
              <a:rPr lang="en-US" sz="2300"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a:t>is</a:t>
            </a:r>
          </a:p>
        </p:txBody>
      </p:sp>
      <p:sp>
        <p:nvSpPr>
          <p:cNvPr id="10" name="TextBox 9">
            <a:extLst>
              <a:ext uri="{FF2B5EF4-FFF2-40B4-BE49-F238E27FC236}">
                <a16:creationId xmlns:a16="http://schemas.microsoft.com/office/drawing/2014/main" id="{30D13DFE-A923-4543-815C-226EF1E97A82}"/>
              </a:ext>
            </a:extLst>
          </p:cNvPr>
          <p:cNvSpPr txBox="1"/>
          <p:nvPr/>
        </p:nvSpPr>
        <p:spPr>
          <a:xfrm>
            <a:off x="1133474" y="5706251"/>
            <a:ext cx="4629150" cy="723275"/>
          </a:xfrm>
          <a:prstGeom prst="rect">
            <a:avLst/>
          </a:prstGeom>
          <a:noFill/>
        </p:spPr>
        <p:txBody>
          <a:bodyPr wrap="square" rtlCol="0">
            <a:spAutoFit/>
          </a:bodyPr>
          <a:lstStyle/>
          <a:p>
            <a:pPr>
              <a:spcBef>
                <a:spcPts val="300"/>
              </a:spcBef>
              <a:spcAft>
                <a:spcPts val="300"/>
              </a:spcAft>
            </a:pPr>
            <a:r>
              <a:rPr lang="en-US" dirty="0">
                <a:latin typeface="Times New Roman" panose="02020603050405020304" pitchFamily="18" charset="0"/>
                <a:cs typeface="Times New Roman" panose="02020603050405020304" pitchFamily="18" charset="0"/>
              </a:rPr>
              <a:t>C</a:t>
            </a:r>
            <a:r>
              <a:rPr lang="en-US" sz="2300" baseline="-25000" dirty="0">
                <a:latin typeface="Times New Roman" panose="02020603050405020304" pitchFamily="18" charset="0"/>
                <a:cs typeface="Times New Roman" panose="02020603050405020304" pitchFamily="18" charset="0"/>
              </a:rPr>
              <a:t>L</a:t>
            </a:r>
            <a:r>
              <a:rPr lang="en-US" dirty="0"/>
              <a:t>  is longitudinal wave speed</a:t>
            </a:r>
          </a:p>
          <a:p>
            <a:pPr>
              <a:spcBef>
                <a:spcPts val="300"/>
              </a:spcBef>
              <a:spcAft>
                <a:spcPts val="300"/>
              </a:spcAft>
            </a:pPr>
            <a:r>
              <a:rPr lang="en-US" dirty="0">
                <a:latin typeface="Times New Roman" panose="02020603050405020304" pitchFamily="18" charset="0"/>
                <a:cs typeface="Times New Roman" panose="02020603050405020304" pitchFamily="18" charset="0"/>
              </a:rPr>
              <a:t>d</a:t>
            </a:r>
            <a:r>
              <a:rPr lang="en-US" dirty="0"/>
              <a:t>     is diameter</a:t>
            </a:r>
          </a:p>
        </p:txBody>
      </p:sp>
    </p:spTree>
    <p:extLst>
      <p:ext uri="{BB962C8B-B14F-4D97-AF65-F5344CB8AC3E}">
        <p14:creationId xmlns:p14="http://schemas.microsoft.com/office/powerpoint/2010/main" val="164026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251902F-81F7-4091-8518-EE132DF880B2}"/>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Example</a:t>
            </a:r>
          </a:p>
        </p:txBody>
      </p:sp>
      <p:sp>
        <p:nvSpPr>
          <p:cNvPr id="2" name="TextBox 1">
            <a:extLst>
              <a:ext uri="{FF2B5EF4-FFF2-40B4-BE49-F238E27FC236}">
                <a16:creationId xmlns:a16="http://schemas.microsoft.com/office/drawing/2014/main" id="{6EBF35C6-A0C8-4E28-B16B-01593CDFA5B9}"/>
              </a:ext>
            </a:extLst>
          </p:cNvPr>
          <p:cNvSpPr txBox="1"/>
          <p:nvPr/>
        </p:nvSpPr>
        <p:spPr>
          <a:xfrm>
            <a:off x="711200" y="1399823"/>
            <a:ext cx="8985956" cy="3493264"/>
          </a:xfrm>
          <a:prstGeom prst="rect">
            <a:avLst/>
          </a:prstGeom>
          <a:noFill/>
        </p:spPr>
        <p:txBody>
          <a:bodyPr wrap="square" rtlCol="0">
            <a:spAutoFit/>
          </a:bodyPr>
          <a:lstStyle/>
          <a:p>
            <a:pPr marL="285750" indent="-285750">
              <a:buClr>
                <a:srgbClr val="006699"/>
              </a:buClr>
              <a:buSzPct val="90000"/>
              <a:buFont typeface="Arial" panose="020B0604020202020204" pitchFamily="34" charset="0"/>
              <a:buChar char="•"/>
            </a:pPr>
            <a:r>
              <a:rPr lang="en-US" sz="1700" dirty="0"/>
              <a:t>A launch vehicle forward module is aluminum with 72 inch diameter</a:t>
            </a:r>
          </a:p>
          <a:p>
            <a:pPr marL="285750" indent="-285750">
              <a:buClr>
                <a:srgbClr val="006699"/>
              </a:buClr>
              <a:buSzPct val="90000"/>
              <a:buFont typeface="Arial" panose="020B0604020202020204" pitchFamily="34" charset="0"/>
              <a:buChar char="•"/>
            </a:pPr>
            <a:endParaRPr lang="en-US" sz="1700" dirty="0"/>
          </a:p>
          <a:p>
            <a:pPr marL="285750" indent="-285750">
              <a:buClr>
                <a:srgbClr val="006699"/>
              </a:buClr>
              <a:buSzPct val="90000"/>
              <a:buFont typeface="Arial" panose="020B0604020202020204" pitchFamily="34" charset="0"/>
              <a:buChar char="•"/>
            </a:pPr>
            <a:r>
              <a:rPr lang="en-US" sz="1700" dirty="0"/>
              <a:t>Calculate its ring frequency</a:t>
            </a:r>
          </a:p>
          <a:p>
            <a:pPr marL="285750" indent="-285750">
              <a:buClr>
                <a:srgbClr val="006699"/>
              </a:buClr>
              <a:buSzPct val="90000"/>
              <a:buFont typeface="Arial" panose="020B0604020202020204" pitchFamily="34" charset="0"/>
              <a:buChar char="•"/>
            </a:pPr>
            <a:endParaRPr lang="en-US" sz="1700" dirty="0"/>
          </a:p>
          <a:p>
            <a:pPr marL="285750" indent="-285750">
              <a:buClr>
                <a:srgbClr val="006699"/>
              </a:buClr>
              <a:buSzPct val="90000"/>
              <a:buFont typeface="Arial" panose="020B0604020202020204" pitchFamily="34" charset="0"/>
              <a:buChar char="•"/>
            </a:pPr>
            <a:r>
              <a:rPr lang="en-US" sz="1700" dirty="0"/>
              <a:t>Derive the fluctuating pressure level at a point on the module which is 240 inches from aft of the nose tip</a:t>
            </a:r>
          </a:p>
          <a:p>
            <a:pPr marL="285750" indent="-285750">
              <a:buClr>
                <a:srgbClr val="006699"/>
              </a:buClr>
              <a:buSzPct val="90000"/>
              <a:buFont typeface="Arial" panose="020B0604020202020204" pitchFamily="34" charset="0"/>
              <a:buChar char="•"/>
            </a:pPr>
            <a:endParaRPr lang="en-US" sz="1700" dirty="0"/>
          </a:p>
          <a:p>
            <a:pPr marL="285750" indent="-285750">
              <a:buClr>
                <a:srgbClr val="006699"/>
              </a:buClr>
              <a:buSzPct val="90000"/>
              <a:buFont typeface="Arial" panose="020B0604020202020204" pitchFamily="34" charset="0"/>
              <a:buChar char="•"/>
            </a:pPr>
            <a:r>
              <a:rPr lang="en-US" sz="1700" dirty="0"/>
              <a:t>Also estimate the vibration level using the Franken method</a:t>
            </a:r>
          </a:p>
          <a:p>
            <a:pPr marL="285750" indent="-285750">
              <a:buClr>
                <a:srgbClr val="006699"/>
              </a:buClr>
              <a:buSzPct val="90000"/>
              <a:buFont typeface="Arial" panose="020B0604020202020204" pitchFamily="34" charset="0"/>
              <a:buChar char="•"/>
            </a:pPr>
            <a:endParaRPr lang="en-US" sz="1700" dirty="0"/>
          </a:p>
          <a:p>
            <a:pPr marL="285750" indent="-285750">
              <a:buClr>
                <a:srgbClr val="006699"/>
              </a:buClr>
              <a:buSzPct val="90000"/>
              <a:buFont typeface="Arial" panose="020B0604020202020204" pitchFamily="34" charset="0"/>
              <a:buChar char="•"/>
            </a:pPr>
            <a:r>
              <a:rPr lang="en-US" sz="1700" dirty="0"/>
              <a:t>The common approach would be to consider a family of Mach case from, say, Mach 1 to Mach 1.8, including max-q, and then take a maximum envelope of the pressure level</a:t>
            </a:r>
          </a:p>
          <a:p>
            <a:pPr marL="285750" indent="-285750">
              <a:buClr>
                <a:srgbClr val="006699"/>
              </a:buClr>
              <a:buSzPct val="90000"/>
              <a:buFont typeface="Arial" panose="020B0604020202020204" pitchFamily="34" charset="0"/>
              <a:buChar char="•"/>
            </a:pPr>
            <a:endParaRPr lang="en-US" sz="1700" dirty="0"/>
          </a:p>
          <a:p>
            <a:pPr marL="285750" indent="-285750">
              <a:buClr>
                <a:srgbClr val="006699"/>
              </a:buClr>
              <a:buSzPct val="90000"/>
              <a:buFont typeface="Arial" panose="020B0604020202020204" pitchFamily="34" charset="0"/>
              <a:buChar char="•"/>
            </a:pPr>
            <a:r>
              <a:rPr lang="en-US" sz="1700" dirty="0"/>
              <a:t>For simplicity, consider these three cases</a:t>
            </a:r>
          </a:p>
        </p:txBody>
      </p:sp>
      <p:graphicFrame>
        <p:nvGraphicFramePr>
          <p:cNvPr id="3" name="Table 2">
            <a:extLst>
              <a:ext uri="{FF2B5EF4-FFF2-40B4-BE49-F238E27FC236}">
                <a16:creationId xmlns:a16="http://schemas.microsoft.com/office/drawing/2014/main" id="{8EF9FD93-AB4D-41AE-B358-05C97D5D5C58}"/>
              </a:ext>
            </a:extLst>
          </p:cNvPr>
          <p:cNvGraphicFramePr>
            <a:graphicFrameLocks noGrp="1"/>
          </p:cNvGraphicFramePr>
          <p:nvPr>
            <p:extLst>
              <p:ext uri="{D42A27DB-BD31-4B8C-83A1-F6EECF244321}">
                <p14:modId xmlns:p14="http://schemas.microsoft.com/office/powerpoint/2010/main" val="3612174476"/>
              </p:ext>
            </p:extLst>
          </p:nvPr>
        </p:nvGraphicFramePr>
        <p:xfrm>
          <a:off x="2513732" y="5071676"/>
          <a:ext cx="2690446" cy="1447800"/>
        </p:xfrm>
        <a:graphic>
          <a:graphicData uri="http://schemas.openxmlformats.org/drawingml/2006/table">
            <a:tbl>
              <a:tblPr firstRow="1" bandRow="1">
                <a:tableStyleId>{5C22544A-7EE6-4342-B048-85BDC9FD1C3A}</a:tableStyleId>
              </a:tblPr>
              <a:tblGrid>
                <a:gridCol w="1545295">
                  <a:extLst>
                    <a:ext uri="{9D8B030D-6E8A-4147-A177-3AD203B41FA5}">
                      <a16:colId xmlns:a16="http://schemas.microsoft.com/office/drawing/2014/main" val="3130878743"/>
                    </a:ext>
                  </a:extLst>
                </a:gridCol>
                <a:gridCol w="1145151">
                  <a:extLst>
                    <a:ext uri="{9D8B030D-6E8A-4147-A177-3AD203B41FA5}">
                      <a16:colId xmlns:a16="http://schemas.microsoft.com/office/drawing/2014/main" val="3724499677"/>
                    </a:ext>
                  </a:extLst>
                </a:gridCol>
              </a:tblGrid>
              <a:tr h="0">
                <a:tc>
                  <a:txBody>
                    <a:bodyPr/>
                    <a:lstStyle/>
                    <a:p>
                      <a:pPr algn="ctr"/>
                      <a:r>
                        <a:rPr lang="en-US" sz="1600" dirty="0"/>
                        <a:t>Alt (ft)</a:t>
                      </a:r>
                    </a:p>
                  </a:txBody>
                  <a:tcPr/>
                </a:tc>
                <a:tc>
                  <a:txBody>
                    <a:bodyPr/>
                    <a:lstStyle/>
                    <a:p>
                      <a:pPr algn="ctr"/>
                      <a:r>
                        <a:rPr lang="en-US" sz="1600" dirty="0"/>
                        <a:t>Mach</a:t>
                      </a:r>
                    </a:p>
                  </a:txBody>
                  <a:tcPr/>
                </a:tc>
                <a:extLst>
                  <a:ext uri="{0D108BD9-81ED-4DB2-BD59-A6C34878D82A}">
                    <a16:rowId xmlns:a16="http://schemas.microsoft.com/office/drawing/2014/main" val="3720044211"/>
                  </a:ext>
                </a:extLst>
              </a:tr>
              <a:tr h="370840">
                <a:tc>
                  <a:txBody>
                    <a:bodyPr/>
                    <a:lstStyle/>
                    <a:p>
                      <a:pPr algn="ctr" fontAlgn="b"/>
                      <a:r>
                        <a:rPr lang="en-US" sz="1600" b="0" i="0" u="none" strike="noStrike">
                          <a:solidFill>
                            <a:srgbClr val="000000"/>
                          </a:solidFill>
                          <a:effectLst/>
                          <a:latin typeface="Calibri" panose="020F0502020204030204" pitchFamily="34" charset="0"/>
                        </a:rPr>
                        <a:t>22000</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1.0</a:t>
                      </a:r>
                    </a:p>
                  </a:txBody>
                  <a:tcPr marL="7620" marR="7620" marT="7620" marB="0" anchor="ctr"/>
                </a:tc>
                <a:extLst>
                  <a:ext uri="{0D108BD9-81ED-4DB2-BD59-A6C34878D82A}">
                    <a16:rowId xmlns:a16="http://schemas.microsoft.com/office/drawing/2014/main" val="3152977311"/>
                  </a:ext>
                </a:extLst>
              </a:tr>
              <a:tr h="370840">
                <a:tc>
                  <a:txBody>
                    <a:bodyPr/>
                    <a:lstStyle/>
                    <a:p>
                      <a:pPr algn="ctr" fontAlgn="b"/>
                      <a:r>
                        <a:rPr lang="en-US" sz="1600" b="0" i="0" u="none" strike="noStrike">
                          <a:solidFill>
                            <a:srgbClr val="000000"/>
                          </a:solidFill>
                          <a:effectLst/>
                          <a:latin typeface="Calibri" panose="020F0502020204030204" pitchFamily="34" charset="0"/>
                        </a:rPr>
                        <a:t>24000</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7620" marR="7620" marT="7620" marB="0" anchor="ctr"/>
                </a:tc>
                <a:extLst>
                  <a:ext uri="{0D108BD9-81ED-4DB2-BD59-A6C34878D82A}">
                    <a16:rowId xmlns:a16="http://schemas.microsoft.com/office/drawing/2014/main" val="4168069358"/>
                  </a:ext>
                </a:extLst>
              </a:tr>
              <a:tr h="370840">
                <a:tc>
                  <a:txBody>
                    <a:bodyPr/>
                    <a:lstStyle/>
                    <a:p>
                      <a:pPr algn="ctr" fontAlgn="b"/>
                      <a:r>
                        <a:rPr lang="en-US" sz="1600" b="0" i="0" u="none" strike="noStrike">
                          <a:solidFill>
                            <a:srgbClr val="000000"/>
                          </a:solidFill>
                          <a:effectLst/>
                          <a:latin typeface="Calibri" panose="020F0502020204030204" pitchFamily="34" charset="0"/>
                        </a:rPr>
                        <a:t>26000</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1.2</a:t>
                      </a:r>
                    </a:p>
                  </a:txBody>
                  <a:tcPr marL="7620" marR="7620" marT="7620" marB="0" anchor="ctr"/>
                </a:tc>
                <a:extLst>
                  <a:ext uri="{0D108BD9-81ED-4DB2-BD59-A6C34878D82A}">
                    <a16:rowId xmlns:a16="http://schemas.microsoft.com/office/drawing/2014/main" val="3307139184"/>
                  </a:ext>
                </a:extLst>
              </a:tr>
            </a:tbl>
          </a:graphicData>
        </a:graphic>
      </p:graphicFrame>
    </p:spTree>
    <p:extLst>
      <p:ext uri="{BB962C8B-B14F-4D97-AF65-F5344CB8AC3E}">
        <p14:creationId xmlns:p14="http://schemas.microsoft.com/office/powerpoint/2010/main" val="247635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C7FB10-DCDE-498B-A985-959A2C8C742B}"/>
              </a:ext>
            </a:extLst>
          </p:cNvPr>
          <p:cNvPicPr>
            <a:picLocks noChangeAspect="1"/>
          </p:cNvPicPr>
          <p:nvPr/>
        </p:nvPicPr>
        <p:blipFill>
          <a:blip r:embed="rId2"/>
          <a:stretch>
            <a:fillRect/>
          </a:stretch>
        </p:blipFill>
        <p:spPr>
          <a:xfrm>
            <a:off x="624366" y="510287"/>
            <a:ext cx="10943268" cy="5837426"/>
          </a:xfrm>
          <a:prstGeom prst="rect">
            <a:avLst/>
          </a:prstGeom>
        </p:spPr>
      </p:pic>
      <p:sp>
        <p:nvSpPr>
          <p:cNvPr id="3" name="Oval 2">
            <a:extLst>
              <a:ext uri="{FF2B5EF4-FFF2-40B4-BE49-F238E27FC236}">
                <a16:creationId xmlns:a16="http://schemas.microsoft.com/office/drawing/2014/main" id="{696AC07D-8426-46E9-BEE8-47DD7BAC5C3D}"/>
              </a:ext>
            </a:extLst>
          </p:cNvPr>
          <p:cNvSpPr/>
          <p:nvPr/>
        </p:nvSpPr>
        <p:spPr>
          <a:xfrm>
            <a:off x="7992534" y="2314223"/>
            <a:ext cx="2980266" cy="49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6272AC-73DA-4DFC-90A3-EDABA7C872C0}"/>
              </a:ext>
            </a:extLst>
          </p:cNvPr>
          <p:cNvSpPr/>
          <p:nvPr/>
        </p:nvSpPr>
        <p:spPr>
          <a:xfrm>
            <a:off x="6242755" y="1603022"/>
            <a:ext cx="2212622" cy="499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26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0D8A33-E24B-46FC-A147-A2E884FF3A8F}"/>
              </a:ext>
            </a:extLst>
          </p:cNvPr>
          <p:cNvPicPr>
            <a:picLocks noChangeAspect="1"/>
          </p:cNvPicPr>
          <p:nvPr/>
        </p:nvPicPr>
        <p:blipFill>
          <a:blip r:embed="rId2"/>
          <a:stretch>
            <a:fillRect/>
          </a:stretch>
        </p:blipFill>
        <p:spPr>
          <a:xfrm>
            <a:off x="997778" y="788441"/>
            <a:ext cx="10196444" cy="5281118"/>
          </a:xfrm>
          <a:prstGeom prst="rect">
            <a:avLst/>
          </a:prstGeom>
        </p:spPr>
      </p:pic>
      <p:sp>
        <p:nvSpPr>
          <p:cNvPr id="3" name="Oval 2">
            <a:extLst>
              <a:ext uri="{FF2B5EF4-FFF2-40B4-BE49-F238E27FC236}">
                <a16:creationId xmlns:a16="http://schemas.microsoft.com/office/drawing/2014/main" id="{A9F92E82-4466-4050-BE04-C59058090919}"/>
              </a:ext>
            </a:extLst>
          </p:cNvPr>
          <p:cNvSpPr/>
          <p:nvPr/>
        </p:nvSpPr>
        <p:spPr>
          <a:xfrm>
            <a:off x="5215467" y="2348090"/>
            <a:ext cx="2980266" cy="49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5CEC84E-B4C2-4AC2-B872-EF4EC691CBD0}"/>
              </a:ext>
            </a:extLst>
          </p:cNvPr>
          <p:cNvSpPr/>
          <p:nvPr/>
        </p:nvSpPr>
        <p:spPr>
          <a:xfrm>
            <a:off x="897466" y="3832579"/>
            <a:ext cx="4126089" cy="49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27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16D00B-263D-49C8-8EE4-BEDB348121DC}"/>
              </a:ext>
            </a:extLst>
          </p:cNvPr>
          <p:cNvPicPr>
            <a:picLocks noChangeAspect="1"/>
          </p:cNvPicPr>
          <p:nvPr/>
        </p:nvPicPr>
        <p:blipFill>
          <a:blip r:embed="rId2"/>
          <a:stretch>
            <a:fillRect/>
          </a:stretch>
        </p:blipFill>
        <p:spPr>
          <a:xfrm>
            <a:off x="1658723" y="508323"/>
            <a:ext cx="7384420" cy="5547841"/>
          </a:xfrm>
          <a:prstGeom prst="rect">
            <a:avLst/>
          </a:prstGeom>
        </p:spPr>
      </p:pic>
    </p:spTree>
    <p:extLst>
      <p:ext uri="{BB962C8B-B14F-4D97-AF65-F5344CB8AC3E}">
        <p14:creationId xmlns:p14="http://schemas.microsoft.com/office/powerpoint/2010/main" val="3286242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910AAB-7269-4DF6-9D29-5490C2BA9293}"/>
              </a:ext>
            </a:extLst>
          </p:cNvPr>
          <p:cNvPicPr>
            <a:picLocks noChangeAspect="1"/>
          </p:cNvPicPr>
          <p:nvPr/>
        </p:nvPicPr>
        <p:blipFill>
          <a:blip r:embed="rId2"/>
          <a:stretch>
            <a:fillRect/>
          </a:stretch>
        </p:blipFill>
        <p:spPr>
          <a:xfrm>
            <a:off x="954043" y="721276"/>
            <a:ext cx="9967824" cy="5189670"/>
          </a:xfrm>
          <a:prstGeom prst="rect">
            <a:avLst/>
          </a:prstGeom>
        </p:spPr>
      </p:pic>
      <p:sp>
        <p:nvSpPr>
          <p:cNvPr id="3" name="Oval 2">
            <a:extLst>
              <a:ext uri="{FF2B5EF4-FFF2-40B4-BE49-F238E27FC236}">
                <a16:creationId xmlns:a16="http://schemas.microsoft.com/office/drawing/2014/main" id="{3386BD15-E0ED-4801-BC9D-27990CFE4367}"/>
              </a:ext>
            </a:extLst>
          </p:cNvPr>
          <p:cNvSpPr/>
          <p:nvPr/>
        </p:nvSpPr>
        <p:spPr>
          <a:xfrm>
            <a:off x="5204179" y="2449690"/>
            <a:ext cx="2980266" cy="49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DECE0E3-0781-4FA1-B96F-5C76E52DAC08}"/>
              </a:ext>
            </a:extLst>
          </p:cNvPr>
          <p:cNvSpPr/>
          <p:nvPr/>
        </p:nvSpPr>
        <p:spPr>
          <a:xfrm>
            <a:off x="762001" y="3877735"/>
            <a:ext cx="2980266" cy="49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181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8DC9F0-E836-4DF2-B274-4892359B9943}"/>
              </a:ext>
            </a:extLst>
          </p:cNvPr>
          <p:cNvSpPr txBox="1"/>
          <p:nvPr/>
        </p:nvSpPr>
        <p:spPr>
          <a:xfrm>
            <a:off x="1652954" y="6076814"/>
            <a:ext cx="8886092" cy="353943"/>
          </a:xfrm>
          <a:prstGeom prst="rect">
            <a:avLst/>
          </a:prstGeom>
          <a:noFill/>
        </p:spPr>
        <p:txBody>
          <a:bodyPr wrap="square" rtlCol="0">
            <a:spAutoFit/>
          </a:bodyPr>
          <a:lstStyle/>
          <a:p>
            <a:r>
              <a:rPr lang="en-US" sz="1700" dirty="0"/>
              <a:t>Make this array in </a:t>
            </a:r>
            <a:r>
              <a:rPr lang="en-US" sz="1700" dirty="0" err="1"/>
              <a:t>Matlab</a:t>
            </a:r>
            <a:r>
              <a:rPr lang="en-US" sz="1700" dirty="0"/>
              <a:t>  Command Window      &gt;&gt; trajectory=[22000 1.0; 24000 1.1; 26000 1.2]</a:t>
            </a:r>
          </a:p>
        </p:txBody>
      </p:sp>
      <p:pic>
        <p:nvPicPr>
          <p:cNvPr id="7" name="Picture 6">
            <a:extLst>
              <a:ext uri="{FF2B5EF4-FFF2-40B4-BE49-F238E27FC236}">
                <a16:creationId xmlns:a16="http://schemas.microsoft.com/office/drawing/2014/main" id="{4FD92D42-6388-445D-B72D-C41763C6834F}"/>
              </a:ext>
            </a:extLst>
          </p:cNvPr>
          <p:cNvPicPr>
            <a:picLocks noChangeAspect="1"/>
          </p:cNvPicPr>
          <p:nvPr/>
        </p:nvPicPr>
        <p:blipFill>
          <a:blip r:embed="rId2"/>
          <a:stretch>
            <a:fillRect/>
          </a:stretch>
        </p:blipFill>
        <p:spPr>
          <a:xfrm>
            <a:off x="497936" y="443226"/>
            <a:ext cx="10158340" cy="5296359"/>
          </a:xfrm>
          <a:prstGeom prst="rect">
            <a:avLst/>
          </a:prstGeom>
        </p:spPr>
      </p:pic>
      <p:sp>
        <p:nvSpPr>
          <p:cNvPr id="8" name="Oval 7">
            <a:extLst>
              <a:ext uri="{FF2B5EF4-FFF2-40B4-BE49-F238E27FC236}">
                <a16:creationId xmlns:a16="http://schemas.microsoft.com/office/drawing/2014/main" id="{9BF179AA-4849-4697-AB18-A79C8ED6F750}"/>
              </a:ext>
            </a:extLst>
          </p:cNvPr>
          <p:cNvSpPr/>
          <p:nvPr/>
        </p:nvSpPr>
        <p:spPr>
          <a:xfrm>
            <a:off x="8170511" y="4548878"/>
            <a:ext cx="2242186" cy="49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DCA19A-C7B3-40A3-95A2-0AC05E477EAF}"/>
              </a:ext>
            </a:extLst>
          </p:cNvPr>
          <p:cNvSpPr/>
          <p:nvPr/>
        </p:nvSpPr>
        <p:spPr>
          <a:xfrm>
            <a:off x="8065476" y="3857705"/>
            <a:ext cx="2242186" cy="49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89FE589-3077-44BD-8D84-C96518CF041A}"/>
              </a:ext>
            </a:extLst>
          </p:cNvPr>
          <p:cNvSpPr/>
          <p:nvPr/>
        </p:nvSpPr>
        <p:spPr>
          <a:xfrm>
            <a:off x="1863970" y="5048412"/>
            <a:ext cx="2242186" cy="49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89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3B5AF9F-4A26-41AB-ADEA-E29DDBCD0B42}"/>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5" name="Rectangle 6">
            <a:extLst>
              <a:ext uri="{FF2B5EF4-FFF2-40B4-BE49-F238E27FC236}">
                <a16:creationId xmlns:a16="http://schemas.microsoft.com/office/drawing/2014/main" id="{75402096-88AB-47CF-A9A8-8721F1B878FE}"/>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sp>
        <p:nvSpPr>
          <p:cNvPr id="7" name="TextBox 6">
            <a:extLst>
              <a:ext uri="{FF2B5EF4-FFF2-40B4-BE49-F238E27FC236}">
                <a16:creationId xmlns:a16="http://schemas.microsoft.com/office/drawing/2014/main" id="{E9117223-8DEA-403D-AD55-79EEA43F129B}"/>
              </a:ext>
            </a:extLst>
          </p:cNvPr>
          <p:cNvSpPr txBox="1"/>
          <p:nvPr/>
        </p:nvSpPr>
        <p:spPr>
          <a:xfrm>
            <a:off x="6271846" y="1573703"/>
            <a:ext cx="5305913" cy="2754600"/>
          </a:xfrm>
          <a:prstGeom prst="rect">
            <a:avLst/>
          </a:prstGeom>
          <a:noFill/>
        </p:spPr>
        <p:txBody>
          <a:bodyPr wrap="square" rtlCol="0">
            <a:spAutoFit/>
          </a:bodyPr>
          <a:lstStyle/>
          <a:p>
            <a:pPr marL="285750" indent="-285750">
              <a:spcBef>
                <a:spcPts val="300"/>
              </a:spcBef>
              <a:spcAft>
                <a:spcPts val="300"/>
              </a:spcAft>
              <a:buClr>
                <a:srgbClr val="006699"/>
              </a:buClr>
              <a:buSzPct val="80000"/>
              <a:buFont typeface="Arial" panose="020B0604020202020204" pitchFamily="34" charset="0"/>
              <a:buChar char="•"/>
            </a:pPr>
            <a:r>
              <a:rPr lang="en-US" sz="1700" dirty="0"/>
              <a:t>A fluctuating pressure level is conceptually similar to a sound pressure level</a:t>
            </a:r>
          </a:p>
          <a:p>
            <a:pPr marL="285750" indent="-285750">
              <a:spcBef>
                <a:spcPts val="300"/>
              </a:spcBef>
              <a:spcAft>
                <a:spcPts val="300"/>
              </a:spcAft>
              <a:buClr>
                <a:srgbClr val="006699"/>
              </a:buClr>
              <a:buSzPct val="80000"/>
              <a:buFont typeface="Arial" panose="020B0604020202020204" pitchFamily="34" charset="0"/>
              <a:buChar char="•"/>
            </a:pPr>
            <a:r>
              <a:rPr lang="en-US" sz="1700" dirty="0"/>
              <a:t>“Fluctuating” is used to emphasize convection flow-induced</a:t>
            </a:r>
          </a:p>
          <a:p>
            <a:pPr marL="285750" indent="-285750">
              <a:spcBef>
                <a:spcPts val="300"/>
              </a:spcBef>
              <a:spcAft>
                <a:spcPts val="300"/>
              </a:spcAft>
              <a:buClr>
                <a:srgbClr val="006699"/>
              </a:buClr>
              <a:buSzPct val="80000"/>
              <a:buFont typeface="Arial" panose="020B0604020202020204" pitchFamily="34" charset="0"/>
              <a:buChar char="•"/>
            </a:pPr>
            <a:r>
              <a:rPr lang="en-US" sz="1700" dirty="0"/>
              <a:t>Typically, 3 dB or some other uncertainty factor is added</a:t>
            </a:r>
          </a:p>
          <a:p>
            <a:pPr marL="285750" indent="-285750">
              <a:spcBef>
                <a:spcPts val="300"/>
              </a:spcBef>
              <a:spcAft>
                <a:spcPts val="300"/>
              </a:spcAft>
              <a:buClr>
                <a:srgbClr val="006699"/>
              </a:buClr>
              <a:buSzPct val="80000"/>
              <a:buFont typeface="Arial" panose="020B0604020202020204" pitchFamily="34" charset="0"/>
              <a:buChar char="•"/>
            </a:pPr>
            <a:r>
              <a:rPr lang="en-US" sz="1700" dirty="0"/>
              <a:t>But none is added to FPL in this plot</a:t>
            </a:r>
          </a:p>
          <a:p>
            <a:pPr marL="285750" indent="-285750">
              <a:spcBef>
                <a:spcPts val="300"/>
              </a:spcBef>
              <a:spcAft>
                <a:spcPts val="300"/>
              </a:spcAft>
              <a:buClr>
                <a:srgbClr val="006699"/>
              </a:buClr>
              <a:buSzPct val="80000"/>
              <a:buFont typeface="Arial" panose="020B0604020202020204" pitchFamily="34" charset="0"/>
              <a:buChar char="•"/>
            </a:pPr>
            <a:r>
              <a:rPr lang="en-US" sz="1700" dirty="0"/>
              <a:t>Q is dynamic pressure, C is speed of sound, OAFPL is overall FPL</a:t>
            </a:r>
          </a:p>
        </p:txBody>
      </p:sp>
      <p:pic>
        <p:nvPicPr>
          <p:cNvPr id="9" name="Picture 8">
            <a:extLst>
              <a:ext uri="{FF2B5EF4-FFF2-40B4-BE49-F238E27FC236}">
                <a16:creationId xmlns:a16="http://schemas.microsoft.com/office/drawing/2014/main" id="{6A755FE9-6887-454A-BB5A-966BFB51C57B}"/>
              </a:ext>
            </a:extLst>
          </p:cNvPr>
          <p:cNvPicPr>
            <a:picLocks noChangeAspect="1"/>
          </p:cNvPicPr>
          <p:nvPr/>
        </p:nvPicPr>
        <p:blipFill>
          <a:blip r:embed="rId2"/>
          <a:stretch>
            <a:fillRect/>
          </a:stretch>
        </p:blipFill>
        <p:spPr>
          <a:xfrm>
            <a:off x="351691" y="1278852"/>
            <a:ext cx="5744308" cy="4319363"/>
          </a:xfrm>
          <a:prstGeom prst="rect">
            <a:avLst/>
          </a:prstGeom>
        </p:spPr>
      </p:pic>
      <p:graphicFrame>
        <p:nvGraphicFramePr>
          <p:cNvPr id="10" name="Table 9">
            <a:extLst>
              <a:ext uri="{FF2B5EF4-FFF2-40B4-BE49-F238E27FC236}">
                <a16:creationId xmlns:a16="http://schemas.microsoft.com/office/drawing/2014/main" id="{6065F343-8C5C-492D-B657-63168E8E9520}"/>
              </a:ext>
            </a:extLst>
          </p:cNvPr>
          <p:cNvGraphicFramePr>
            <a:graphicFrameLocks noGrp="1"/>
          </p:cNvGraphicFramePr>
          <p:nvPr>
            <p:extLst>
              <p:ext uri="{D42A27DB-BD31-4B8C-83A1-F6EECF244321}">
                <p14:modId xmlns:p14="http://schemas.microsoft.com/office/powerpoint/2010/main" val="196207686"/>
              </p:ext>
            </p:extLst>
          </p:nvPr>
        </p:nvGraphicFramePr>
        <p:xfrm>
          <a:off x="6453770" y="4686573"/>
          <a:ext cx="5123989" cy="1691640"/>
        </p:xfrm>
        <a:graphic>
          <a:graphicData uri="http://schemas.openxmlformats.org/drawingml/2006/table">
            <a:tbl>
              <a:tblPr firstRow="1" bandRow="1">
                <a:tableStyleId>{5C22544A-7EE6-4342-B048-85BDC9FD1C3A}</a:tableStyleId>
              </a:tblPr>
              <a:tblGrid>
                <a:gridCol w="1177213">
                  <a:extLst>
                    <a:ext uri="{9D8B030D-6E8A-4147-A177-3AD203B41FA5}">
                      <a16:colId xmlns:a16="http://schemas.microsoft.com/office/drawing/2014/main" val="3870661100"/>
                    </a:ext>
                  </a:extLst>
                </a:gridCol>
                <a:gridCol w="872382">
                  <a:extLst>
                    <a:ext uri="{9D8B030D-6E8A-4147-A177-3AD203B41FA5}">
                      <a16:colId xmlns:a16="http://schemas.microsoft.com/office/drawing/2014/main" val="878160642"/>
                    </a:ext>
                  </a:extLst>
                </a:gridCol>
                <a:gridCol w="1024798">
                  <a:extLst>
                    <a:ext uri="{9D8B030D-6E8A-4147-A177-3AD203B41FA5}">
                      <a16:colId xmlns:a16="http://schemas.microsoft.com/office/drawing/2014/main" val="3842240484"/>
                    </a:ext>
                  </a:extLst>
                </a:gridCol>
                <a:gridCol w="1024798">
                  <a:extLst>
                    <a:ext uri="{9D8B030D-6E8A-4147-A177-3AD203B41FA5}">
                      <a16:colId xmlns:a16="http://schemas.microsoft.com/office/drawing/2014/main" val="3019743025"/>
                    </a:ext>
                  </a:extLst>
                </a:gridCol>
                <a:gridCol w="1024798">
                  <a:extLst>
                    <a:ext uri="{9D8B030D-6E8A-4147-A177-3AD203B41FA5}">
                      <a16:colId xmlns:a16="http://schemas.microsoft.com/office/drawing/2014/main" val="1086812822"/>
                    </a:ext>
                  </a:extLst>
                </a:gridCol>
              </a:tblGrid>
              <a:tr h="0">
                <a:tc>
                  <a:txBody>
                    <a:bodyPr/>
                    <a:lstStyle/>
                    <a:p>
                      <a:pPr algn="ctr"/>
                      <a:r>
                        <a:rPr lang="en-US" sz="1600" dirty="0"/>
                        <a:t>Alt </a:t>
                      </a:r>
                    </a:p>
                    <a:p>
                      <a:pPr algn="ctr"/>
                      <a:r>
                        <a:rPr lang="en-US" sz="1600" dirty="0"/>
                        <a:t>(ft)</a:t>
                      </a:r>
                    </a:p>
                  </a:txBody>
                  <a:tcPr/>
                </a:tc>
                <a:tc>
                  <a:txBody>
                    <a:bodyPr/>
                    <a:lstStyle/>
                    <a:p>
                      <a:pPr algn="ctr"/>
                      <a:r>
                        <a:rPr lang="en-US" sz="1600" dirty="0"/>
                        <a:t>Mach</a:t>
                      </a:r>
                    </a:p>
                  </a:txBody>
                  <a:tcPr/>
                </a:tc>
                <a:tc>
                  <a:txBody>
                    <a:bodyPr/>
                    <a:lstStyle/>
                    <a:p>
                      <a:pPr algn="ctr"/>
                      <a:r>
                        <a:rPr lang="en-US" sz="1600" dirty="0"/>
                        <a:t>Q</a:t>
                      </a:r>
                    </a:p>
                    <a:p>
                      <a:pPr algn="ctr"/>
                      <a:r>
                        <a:rPr lang="en-US" sz="1600" dirty="0"/>
                        <a:t>(</a:t>
                      </a:r>
                      <a:r>
                        <a:rPr lang="en-US" sz="1600" dirty="0" err="1"/>
                        <a:t>psf</a:t>
                      </a:r>
                      <a:r>
                        <a:rPr lang="en-US" sz="1600" dirty="0"/>
                        <a:t>)</a:t>
                      </a:r>
                    </a:p>
                  </a:txBody>
                  <a:tcPr/>
                </a:tc>
                <a:tc>
                  <a:txBody>
                    <a:bodyPr/>
                    <a:lstStyle/>
                    <a:p>
                      <a:pPr algn="ctr"/>
                      <a:r>
                        <a:rPr lang="en-US" sz="1600" dirty="0"/>
                        <a:t>C (ft/sec)</a:t>
                      </a:r>
                    </a:p>
                  </a:txBody>
                  <a:tcPr/>
                </a:tc>
                <a:tc>
                  <a:txBody>
                    <a:bodyPr/>
                    <a:lstStyle/>
                    <a:p>
                      <a:pPr algn="ctr"/>
                      <a:r>
                        <a:rPr lang="en-US" sz="1600" dirty="0"/>
                        <a:t>OAFPL (dB)</a:t>
                      </a:r>
                    </a:p>
                  </a:txBody>
                  <a:tcPr/>
                </a:tc>
                <a:extLst>
                  <a:ext uri="{0D108BD9-81ED-4DB2-BD59-A6C34878D82A}">
                    <a16:rowId xmlns:a16="http://schemas.microsoft.com/office/drawing/2014/main" val="1724699952"/>
                  </a:ext>
                </a:extLst>
              </a:tr>
              <a:tr h="370840">
                <a:tc>
                  <a:txBody>
                    <a:bodyPr/>
                    <a:lstStyle/>
                    <a:p>
                      <a:pPr algn="ctr" fontAlgn="b"/>
                      <a:r>
                        <a:rPr lang="en-US" sz="1600" b="0" i="0" u="none" strike="noStrike">
                          <a:solidFill>
                            <a:srgbClr val="000000"/>
                          </a:solidFill>
                          <a:effectLst/>
                          <a:latin typeface="Calibri" panose="020F0502020204030204" pitchFamily="34" charset="0"/>
                        </a:rPr>
                        <a:t>22000</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1.0</a:t>
                      </a:r>
                    </a:p>
                  </a:txBody>
                  <a:tcPr marL="7620" marR="7620" marT="7620" marB="0" anchor="ctr"/>
                </a:tc>
                <a:tc>
                  <a:txBody>
                    <a:bodyPr/>
                    <a:lstStyle/>
                    <a:p>
                      <a:pPr algn="ctr" fontAlgn="b"/>
                      <a:r>
                        <a:rPr lang="en-US" sz="1600" b="0" i="0" u="none" strike="noStrike">
                          <a:solidFill>
                            <a:srgbClr val="000000"/>
                          </a:solidFill>
                          <a:effectLst/>
                          <a:latin typeface="Calibri" panose="020F0502020204030204" pitchFamily="34" charset="0"/>
                        </a:rPr>
                        <a:t>626.4</a:t>
                      </a:r>
                    </a:p>
                  </a:txBody>
                  <a:tcPr marL="7620" marR="7620" marT="7620" marB="0" anchor="ctr"/>
                </a:tc>
                <a:tc>
                  <a:txBody>
                    <a:bodyPr/>
                    <a:lstStyle/>
                    <a:p>
                      <a:pPr algn="ctr" fontAlgn="b"/>
                      <a:r>
                        <a:rPr lang="en-US" sz="1600" b="0" i="0" u="none" strike="noStrike">
                          <a:solidFill>
                            <a:srgbClr val="000000"/>
                          </a:solidFill>
                          <a:effectLst/>
                          <a:latin typeface="Calibri" panose="020F0502020204030204" pitchFamily="34" charset="0"/>
                        </a:rPr>
                        <a:t>1028.6</a:t>
                      </a:r>
                    </a:p>
                  </a:txBody>
                  <a:tcPr marL="7620" marR="7620" marT="7620" marB="0" anchor="ctr"/>
                </a:tc>
                <a:tc>
                  <a:txBody>
                    <a:bodyPr/>
                    <a:lstStyle/>
                    <a:p>
                      <a:pPr algn="ctr" fontAlgn="b"/>
                      <a:r>
                        <a:rPr lang="en-US" sz="1600" b="0" i="0" u="none" strike="noStrike">
                          <a:solidFill>
                            <a:srgbClr val="000000"/>
                          </a:solidFill>
                          <a:effectLst/>
                          <a:latin typeface="Calibri" panose="020F0502020204030204" pitchFamily="34" charset="0"/>
                        </a:rPr>
                        <a:t>149.1</a:t>
                      </a:r>
                    </a:p>
                  </a:txBody>
                  <a:tcPr marL="7620" marR="7620" marT="7620" marB="0" anchor="ctr"/>
                </a:tc>
                <a:extLst>
                  <a:ext uri="{0D108BD9-81ED-4DB2-BD59-A6C34878D82A}">
                    <a16:rowId xmlns:a16="http://schemas.microsoft.com/office/drawing/2014/main" val="97561818"/>
                  </a:ext>
                </a:extLst>
              </a:tr>
              <a:tr h="370840">
                <a:tc>
                  <a:txBody>
                    <a:bodyPr/>
                    <a:lstStyle/>
                    <a:p>
                      <a:pPr algn="ctr" fontAlgn="b"/>
                      <a:r>
                        <a:rPr lang="en-US" sz="1600" b="0" i="0" u="none" strike="noStrike">
                          <a:solidFill>
                            <a:srgbClr val="000000"/>
                          </a:solidFill>
                          <a:effectLst/>
                          <a:latin typeface="Calibri" panose="020F0502020204030204" pitchFamily="34" charset="0"/>
                        </a:rPr>
                        <a:t>24000</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695.6</a:t>
                      </a:r>
                    </a:p>
                  </a:txBody>
                  <a:tcPr marL="7620" marR="7620" marT="7620" marB="0" anchor="ctr"/>
                </a:tc>
                <a:tc>
                  <a:txBody>
                    <a:bodyPr/>
                    <a:lstStyle/>
                    <a:p>
                      <a:pPr algn="ctr" fontAlgn="b"/>
                      <a:r>
                        <a:rPr lang="en-US" sz="1600" b="0" i="0" u="none" strike="noStrike">
                          <a:solidFill>
                            <a:srgbClr val="000000"/>
                          </a:solidFill>
                          <a:effectLst/>
                          <a:latin typeface="Calibri" panose="020F0502020204030204" pitchFamily="34" charset="0"/>
                        </a:rPr>
                        <a:t>1020.2</a:t>
                      </a:r>
                    </a:p>
                  </a:txBody>
                  <a:tcPr marL="7620" marR="7620" marT="7620" marB="0" anchor="ctr"/>
                </a:tc>
                <a:tc>
                  <a:txBody>
                    <a:bodyPr/>
                    <a:lstStyle/>
                    <a:p>
                      <a:pPr algn="ctr" fontAlgn="b"/>
                      <a:r>
                        <a:rPr lang="en-US" sz="1600" b="0" i="0" u="none" strike="noStrike">
                          <a:solidFill>
                            <a:srgbClr val="000000"/>
                          </a:solidFill>
                          <a:effectLst/>
                          <a:latin typeface="Calibri" panose="020F0502020204030204" pitchFamily="34" charset="0"/>
                        </a:rPr>
                        <a:t>149.2</a:t>
                      </a:r>
                    </a:p>
                  </a:txBody>
                  <a:tcPr marL="7620" marR="7620" marT="7620" marB="0" anchor="ctr"/>
                </a:tc>
                <a:extLst>
                  <a:ext uri="{0D108BD9-81ED-4DB2-BD59-A6C34878D82A}">
                    <a16:rowId xmlns:a16="http://schemas.microsoft.com/office/drawing/2014/main" val="4021135141"/>
                  </a:ext>
                </a:extLst>
              </a:tr>
              <a:tr h="370840">
                <a:tc>
                  <a:txBody>
                    <a:bodyPr/>
                    <a:lstStyle/>
                    <a:p>
                      <a:pPr algn="ctr" fontAlgn="b"/>
                      <a:r>
                        <a:rPr lang="en-US" sz="1600" b="0" i="0" u="none" strike="noStrike">
                          <a:solidFill>
                            <a:srgbClr val="000000"/>
                          </a:solidFill>
                          <a:effectLst/>
                          <a:latin typeface="Calibri" panose="020F0502020204030204" pitchFamily="34" charset="0"/>
                        </a:rPr>
                        <a:t>26000</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1.2</a:t>
                      </a:r>
                    </a:p>
                  </a:txBody>
                  <a:tcPr marL="7620" marR="7620" marT="7620" marB="0" anchor="ctr"/>
                </a:tc>
                <a:tc>
                  <a:txBody>
                    <a:bodyPr/>
                    <a:lstStyle/>
                    <a:p>
                      <a:pPr algn="ctr" fontAlgn="b"/>
                      <a:r>
                        <a:rPr lang="en-US" sz="1600" b="0" i="0" u="none" strike="noStrike">
                          <a:solidFill>
                            <a:srgbClr val="000000"/>
                          </a:solidFill>
                          <a:effectLst/>
                          <a:latin typeface="Calibri" panose="020F0502020204030204" pitchFamily="34" charset="0"/>
                        </a:rPr>
                        <a:t>758</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1011.8</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149.1</a:t>
                      </a:r>
                    </a:p>
                  </a:txBody>
                  <a:tcPr marL="7620" marR="7620" marT="7620" marB="0" anchor="ctr"/>
                </a:tc>
                <a:extLst>
                  <a:ext uri="{0D108BD9-81ED-4DB2-BD59-A6C34878D82A}">
                    <a16:rowId xmlns:a16="http://schemas.microsoft.com/office/drawing/2014/main" val="2640447015"/>
                  </a:ext>
                </a:extLst>
              </a:tr>
            </a:tbl>
          </a:graphicData>
        </a:graphic>
      </p:graphicFrame>
      <p:sp>
        <p:nvSpPr>
          <p:cNvPr id="11" name="TextBox 10">
            <a:extLst>
              <a:ext uri="{FF2B5EF4-FFF2-40B4-BE49-F238E27FC236}">
                <a16:creationId xmlns:a16="http://schemas.microsoft.com/office/drawing/2014/main" id="{B71CB28C-B676-46CE-9682-89D4A2BFF9C7}"/>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Maximum FPL at Mach 1.1</a:t>
            </a:r>
          </a:p>
        </p:txBody>
      </p:sp>
    </p:spTree>
    <p:extLst>
      <p:ext uri="{BB962C8B-B14F-4D97-AF65-F5344CB8AC3E}">
        <p14:creationId xmlns:p14="http://schemas.microsoft.com/office/powerpoint/2010/main" val="1120378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4AF6A-EFA9-4281-A131-66EF27CDF4E9}"/>
              </a:ext>
            </a:extLst>
          </p:cNvPr>
          <p:cNvPicPr>
            <a:picLocks noChangeAspect="1"/>
          </p:cNvPicPr>
          <p:nvPr/>
        </p:nvPicPr>
        <p:blipFill>
          <a:blip r:embed="rId2"/>
          <a:stretch>
            <a:fillRect/>
          </a:stretch>
        </p:blipFill>
        <p:spPr>
          <a:xfrm>
            <a:off x="1466754" y="799872"/>
            <a:ext cx="8977138" cy="5258256"/>
          </a:xfrm>
          <a:prstGeom prst="rect">
            <a:avLst/>
          </a:prstGeom>
        </p:spPr>
      </p:pic>
    </p:spTree>
    <p:extLst>
      <p:ext uri="{BB962C8B-B14F-4D97-AF65-F5344CB8AC3E}">
        <p14:creationId xmlns:p14="http://schemas.microsoft.com/office/powerpoint/2010/main" val="181736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895098" y="452882"/>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37E05D1-0127-459A-A643-38CDA0721FAB}"/>
              </a:ext>
            </a:extLst>
          </p:cNvPr>
          <p:cNvPicPr>
            <a:picLocks noChangeAspect="1"/>
          </p:cNvPicPr>
          <p:nvPr/>
        </p:nvPicPr>
        <p:blipFill>
          <a:blip r:embed="rId2"/>
          <a:stretch>
            <a:fillRect/>
          </a:stretch>
        </p:blipFill>
        <p:spPr>
          <a:xfrm>
            <a:off x="701309" y="1366663"/>
            <a:ext cx="6348010" cy="4747671"/>
          </a:xfrm>
          <a:prstGeom prst="rect">
            <a:avLst/>
          </a:prstGeom>
        </p:spPr>
      </p:pic>
      <p:sp>
        <p:nvSpPr>
          <p:cNvPr id="6" name="TextBox 5">
            <a:extLst>
              <a:ext uri="{FF2B5EF4-FFF2-40B4-BE49-F238E27FC236}">
                <a16:creationId xmlns:a16="http://schemas.microsoft.com/office/drawing/2014/main" id="{9D39A998-E6BB-4CDB-B29B-553065668F1D}"/>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Schlieren Photo, Wind Tunnel Test </a:t>
            </a:r>
          </a:p>
        </p:txBody>
      </p:sp>
      <p:sp>
        <p:nvSpPr>
          <p:cNvPr id="7" name="TextBox 6">
            <a:extLst>
              <a:ext uri="{FF2B5EF4-FFF2-40B4-BE49-F238E27FC236}">
                <a16:creationId xmlns:a16="http://schemas.microsoft.com/office/drawing/2014/main" id="{0B507703-C513-4B62-9988-A5BD7CD08721}"/>
              </a:ext>
            </a:extLst>
          </p:cNvPr>
          <p:cNvSpPr txBox="1"/>
          <p:nvPr/>
        </p:nvSpPr>
        <p:spPr>
          <a:xfrm>
            <a:off x="7355393" y="1547445"/>
            <a:ext cx="4220308" cy="2308324"/>
          </a:xfrm>
          <a:prstGeom prst="rect">
            <a:avLst/>
          </a:prstGeom>
          <a:noFill/>
        </p:spPr>
        <p:txBody>
          <a:bodyPr wrap="square" rtlCol="0">
            <a:spAutoFit/>
          </a:bodyPr>
          <a:lstStyle/>
          <a:p>
            <a:endParaRPr lang="en-US" sz="1600" dirty="0"/>
          </a:p>
          <a:p>
            <a:pPr marL="285750" indent="-285750">
              <a:buClr>
                <a:srgbClr val="006699"/>
              </a:buClr>
              <a:buSzPct val="80000"/>
              <a:buFont typeface="Arial" panose="020B0604020202020204" pitchFamily="34" charset="0"/>
              <a:buChar char="•"/>
            </a:pPr>
            <a:r>
              <a:rPr lang="en-US" sz="1600" dirty="0"/>
              <a:t>Wind tunnel testing in June 2006, on a partial model of the Ares I launch vehicle </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Included a portion of the upper stage, the spacecraft adapter, the Orion crew module and launch abort system</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The photo shows shock and expansion waves </a:t>
            </a:r>
          </a:p>
        </p:txBody>
      </p:sp>
    </p:spTree>
    <p:extLst>
      <p:ext uri="{BB962C8B-B14F-4D97-AF65-F5344CB8AC3E}">
        <p14:creationId xmlns:p14="http://schemas.microsoft.com/office/powerpoint/2010/main" val="1071093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1877A9B-DF20-458E-92B2-3329E8BA72D2}"/>
              </a:ext>
            </a:extLst>
          </p:cNvPr>
          <p:cNvPicPr>
            <a:picLocks noChangeAspect="1"/>
          </p:cNvPicPr>
          <p:nvPr/>
        </p:nvPicPr>
        <p:blipFill>
          <a:blip r:embed="rId2"/>
          <a:stretch>
            <a:fillRect/>
          </a:stretch>
        </p:blipFill>
        <p:spPr>
          <a:xfrm>
            <a:off x="684993" y="1565772"/>
            <a:ext cx="5645470" cy="4245044"/>
          </a:xfrm>
          <a:prstGeom prst="rect">
            <a:avLst/>
          </a:prstGeom>
        </p:spPr>
      </p:pic>
      <p:sp>
        <p:nvSpPr>
          <p:cNvPr id="6" name="TextBox 5">
            <a:extLst>
              <a:ext uri="{FF2B5EF4-FFF2-40B4-BE49-F238E27FC236}">
                <a16:creationId xmlns:a16="http://schemas.microsoft.com/office/drawing/2014/main" id="{35EBCCB7-04B2-4677-BCB2-7ABB8D07D7CA}"/>
              </a:ext>
            </a:extLst>
          </p:cNvPr>
          <p:cNvSpPr txBox="1"/>
          <p:nvPr/>
        </p:nvSpPr>
        <p:spPr>
          <a:xfrm>
            <a:off x="548365" y="384630"/>
            <a:ext cx="4844252" cy="430887"/>
          </a:xfrm>
          <a:prstGeom prst="rect">
            <a:avLst/>
          </a:prstGeom>
          <a:noFill/>
        </p:spPr>
        <p:txBody>
          <a:bodyPr wrap="square" rtlCol="0">
            <a:spAutoFit/>
          </a:bodyPr>
          <a:lstStyle/>
          <a:p>
            <a:r>
              <a:rPr lang="en-US" sz="2200" b="1" dirty="0">
                <a:solidFill>
                  <a:srgbClr val="006699"/>
                </a:solidFill>
              </a:rPr>
              <a:t>Franken Method Results</a:t>
            </a:r>
          </a:p>
        </p:txBody>
      </p:sp>
      <p:sp>
        <p:nvSpPr>
          <p:cNvPr id="7" name="TextBox 6">
            <a:extLst>
              <a:ext uri="{FF2B5EF4-FFF2-40B4-BE49-F238E27FC236}">
                <a16:creationId xmlns:a16="http://schemas.microsoft.com/office/drawing/2014/main" id="{12A03344-1E45-423F-864F-F98B0FF32430}"/>
              </a:ext>
            </a:extLst>
          </p:cNvPr>
          <p:cNvSpPr txBox="1"/>
          <p:nvPr/>
        </p:nvSpPr>
        <p:spPr>
          <a:xfrm>
            <a:off x="6521070" y="1726103"/>
            <a:ext cx="4989390" cy="1031051"/>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700" dirty="0"/>
              <a:t>Again, add some uncertainty factor</a:t>
            </a:r>
          </a:p>
          <a:p>
            <a:pPr marL="285750" indent="-285750">
              <a:spcBef>
                <a:spcPts val="600"/>
              </a:spcBef>
              <a:spcAft>
                <a:spcPts val="600"/>
              </a:spcAft>
              <a:buClr>
                <a:srgbClr val="006699"/>
              </a:buClr>
              <a:buSzPct val="80000"/>
              <a:buFont typeface="Arial" panose="020B0604020202020204" pitchFamily="34" charset="0"/>
              <a:buChar char="•"/>
            </a:pPr>
            <a:r>
              <a:rPr lang="en-US" sz="1700" dirty="0"/>
              <a:t>Final component test level should also envelope minimum workmanship level</a:t>
            </a:r>
          </a:p>
        </p:txBody>
      </p:sp>
    </p:spTree>
    <p:extLst>
      <p:ext uri="{BB962C8B-B14F-4D97-AF65-F5344CB8AC3E}">
        <p14:creationId xmlns:p14="http://schemas.microsoft.com/office/powerpoint/2010/main" val="138845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603630" y="1507253"/>
            <a:ext cx="10298832" cy="415498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50" dirty="0"/>
              <a:t>Rocket vehicles are subjected to aerodynamic pressure excitation as they ascend in the atmosphere</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The excitation sources include aerodynamic shockwaves, turbulent boundary layers, and recirculating flow  </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The excitation pressure fluctuates, with a broadband random characteristic</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Shockwaves begin to form along the rocket body as the vehicle approaches and surpasses the transonic velocity</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The local airflow must follow the geometry of the vehicle</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Thus the local airflow reaches supersonic speed before the vehicle center-of-gravity reaches supersonic speed</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The excitation is also severe as the vehicle encounters its maximum dynamic pressure condition</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These slides present empirical methods for determining the aerodynamic pressure power spectral density at stations along a rocket vehicle body for various flow regimes </a:t>
            </a:r>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Ascent Excitation Sources </a:t>
            </a:r>
          </a:p>
        </p:txBody>
      </p:sp>
    </p:spTree>
    <p:extLst>
      <p:ext uri="{BB962C8B-B14F-4D97-AF65-F5344CB8AC3E}">
        <p14:creationId xmlns:p14="http://schemas.microsoft.com/office/powerpoint/2010/main" val="40974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661996" y="1859339"/>
            <a:ext cx="10298832" cy="3139321"/>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50" dirty="0"/>
              <a:t>Determine flow type</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Identify altitude, air density, speed of sound, free stream velocity, Mach number, dynamic pressure, Reynolds number, etc.</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Calculate pressure rms against vehicle external skin</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Calculate broadband fluctuating pressure PSD</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Calculate vibration response to fluctuating pressure PSD using Barrett scaling, Franken method, Statistical Energy Analysis (SEA), etc.</a:t>
            </a:r>
          </a:p>
          <a:p>
            <a:pPr marL="285750" indent="-285750">
              <a:buClr>
                <a:srgbClr val="006699"/>
              </a:buClr>
              <a:buSzPct val="80000"/>
              <a:buFont typeface="Arial" panose="020B0604020202020204" pitchFamily="34" charset="0"/>
              <a:buChar char="•"/>
            </a:pPr>
            <a:endParaRPr lang="en-US" sz="1650" dirty="0"/>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Analysis Steps</a:t>
            </a:r>
          </a:p>
        </p:txBody>
      </p:sp>
    </p:spTree>
    <p:extLst>
      <p:ext uri="{BB962C8B-B14F-4D97-AF65-F5344CB8AC3E}">
        <p14:creationId xmlns:p14="http://schemas.microsoft.com/office/powerpoint/2010/main" val="98566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185791" y="294556"/>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1" y="891541"/>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8802BB7-D04F-4296-9218-B879A1BE0ADF}"/>
              </a:ext>
            </a:extLst>
          </p:cNvPr>
          <p:cNvPicPr>
            <a:picLocks noChangeAspect="1"/>
          </p:cNvPicPr>
          <p:nvPr/>
        </p:nvPicPr>
        <p:blipFill>
          <a:blip r:embed="rId3"/>
          <a:stretch>
            <a:fillRect/>
          </a:stretch>
        </p:blipFill>
        <p:spPr>
          <a:xfrm>
            <a:off x="358609" y="1060016"/>
            <a:ext cx="4656223" cy="4823878"/>
          </a:xfrm>
          <a:prstGeom prst="rect">
            <a:avLst/>
          </a:prstGeom>
        </p:spPr>
      </p:pic>
      <p:sp>
        <p:nvSpPr>
          <p:cNvPr id="7" name="TextBox 6">
            <a:extLst>
              <a:ext uri="{FF2B5EF4-FFF2-40B4-BE49-F238E27FC236}">
                <a16:creationId xmlns:a16="http://schemas.microsoft.com/office/drawing/2014/main" id="{3EFC01F7-B16B-445A-8116-BAA7C84D59B1}"/>
              </a:ext>
            </a:extLst>
          </p:cNvPr>
          <p:cNvSpPr txBox="1"/>
          <p:nvPr/>
        </p:nvSpPr>
        <p:spPr>
          <a:xfrm>
            <a:off x="365035" y="337308"/>
            <a:ext cx="6972705" cy="430887"/>
          </a:xfrm>
          <a:prstGeom prst="rect">
            <a:avLst/>
          </a:prstGeom>
          <a:noFill/>
        </p:spPr>
        <p:txBody>
          <a:bodyPr wrap="square" rtlCol="0">
            <a:spAutoFit/>
          </a:bodyPr>
          <a:lstStyle/>
          <a:p>
            <a:r>
              <a:rPr lang="en-US" sz="2200" b="1" dirty="0">
                <a:solidFill>
                  <a:srgbClr val="006699"/>
                </a:solidFill>
              </a:rPr>
              <a:t>Apollo Era </a:t>
            </a:r>
            <a:r>
              <a:rPr lang="en-US" sz="2200" b="1" dirty="0" err="1">
                <a:solidFill>
                  <a:srgbClr val="006699"/>
                </a:solidFill>
              </a:rPr>
              <a:t>Aeroacoustic</a:t>
            </a:r>
            <a:r>
              <a:rPr lang="en-US" sz="2200" b="1" dirty="0">
                <a:solidFill>
                  <a:srgbClr val="006699"/>
                </a:solidFill>
              </a:rPr>
              <a:t> Dynamic Pressure Coefficients  </a:t>
            </a:r>
          </a:p>
        </p:txBody>
      </p:sp>
      <p:sp>
        <p:nvSpPr>
          <p:cNvPr id="6" name="Rectangle 4">
            <a:extLst>
              <a:ext uri="{FF2B5EF4-FFF2-40B4-BE49-F238E27FC236}">
                <a16:creationId xmlns:a16="http://schemas.microsoft.com/office/drawing/2014/main" id="{DDEA1BF5-A879-4665-9A9B-651C7E6CE596}"/>
              </a:ext>
            </a:extLst>
          </p:cNvPr>
          <p:cNvSpPr>
            <a:spLocks noChangeArrowheads="1"/>
          </p:cNvSpPr>
          <p:nvPr/>
        </p:nvSpPr>
        <p:spPr bwMode="auto">
          <a:xfrm>
            <a:off x="7147930" y="2219091"/>
            <a:ext cx="14163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32DCCAA4-9096-42FB-94A1-5067ADAE2581}"/>
              </a:ext>
            </a:extLst>
          </p:cNvPr>
          <p:cNvGraphicFramePr>
            <a:graphicFrameLocks noChangeAspect="1"/>
          </p:cNvGraphicFramePr>
          <p:nvPr>
            <p:extLst>
              <p:ext uri="{D42A27DB-BD31-4B8C-83A1-F6EECF244321}">
                <p14:modId xmlns:p14="http://schemas.microsoft.com/office/powerpoint/2010/main" val="3117663430"/>
              </p:ext>
            </p:extLst>
          </p:nvPr>
        </p:nvGraphicFramePr>
        <p:xfrm>
          <a:off x="7537956" y="2160363"/>
          <a:ext cx="1204334" cy="559635"/>
        </p:xfrm>
        <a:graphic>
          <a:graphicData uri="http://schemas.openxmlformats.org/presentationml/2006/ole">
            <mc:AlternateContent xmlns:mc="http://schemas.openxmlformats.org/markup-compatibility/2006">
              <mc:Choice xmlns:v="urn:schemas-microsoft-com:vml" Requires="v">
                <p:oleObj spid="_x0000_s49187" name="Equation" r:id="rId4" imgW="850531" imgH="393529" progId="Equation.DSMT4">
                  <p:embed/>
                </p:oleObj>
              </mc:Choice>
              <mc:Fallback>
                <p:oleObj name="Equation" r:id="rId4" imgW="850531" imgH="39352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7956" y="2160363"/>
                        <a:ext cx="1204334" cy="559635"/>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C791C76A-8F22-4A1F-9923-FB238DFE36C8}"/>
              </a:ext>
            </a:extLst>
          </p:cNvPr>
          <p:cNvSpPr/>
          <p:nvPr/>
        </p:nvSpPr>
        <p:spPr>
          <a:xfrm>
            <a:off x="6680922" y="1502680"/>
            <a:ext cx="2458750" cy="369332"/>
          </a:xfrm>
          <a:prstGeom prst="rect">
            <a:avLst/>
          </a:prstGeom>
        </p:spPr>
        <p:txBody>
          <a:bodyPr wrap="none">
            <a:spAutoFit/>
          </a:bodyPr>
          <a:lstStyle/>
          <a:p>
            <a:pPr algn="just"/>
            <a:r>
              <a:rPr lang="en-US" sz="1600" dirty="0">
                <a:latin typeface="Calibri" panose="020F0502020204030204" pitchFamily="34" charset="0"/>
                <a:ea typeface="Times New Roman" panose="02020603050405020304" pitchFamily="18" charset="0"/>
                <a:cs typeface="Calibri" panose="020F0502020204030204" pitchFamily="34" charset="0"/>
              </a:rPr>
              <a:t>The dynamic pressure  </a:t>
            </a:r>
            <a:r>
              <a:rPr lang="en-US" dirty="0">
                <a:latin typeface="Times New Roman" panose="02020603050405020304" pitchFamily="18" charset="0"/>
                <a:ea typeface="Times New Roman" panose="02020603050405020304" pitchFamily="18" charset="0"/>
              </a:rPr>
              <a:t>q  </a:t>
            </a:r>
            <a:r>
              <a:rPr lang="en-US" sz="1600" dirty="0">
                <a:latin typeface="Calibri" panose="020F0502020204030204" pitchFamily="34" charset="0"/>
                <a:ea typeface="Times New Roman" panose="02020603050405020304" pitchFamily="18" charset="0"/>
                <a:cs typeface="Calibri" panose="020F0502020204030204" pitchFamily="34" charset="0"/>
              </a:rPr>
              <a:t>is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13">
            <a:extLst>
              <a:ext uri="{FF2B5EF4-FFF2-40B4-BE49-F238E27FC236}">
                <a16:creationId xmlns:a16="http://schemas.microsoft.com/office/drawing/2014/main" id="{991ACA32-0FCB-48ED-9E0B-889AC11E0B20}"/>
              </a:ext>
            </a:extLst>
          </p:cNvPr>
          <p:cNvSpPr/>
          <p:nvPr/>
        </p:nvSpPr>
        <p:spPr>
          <a:xfrm>
            <a:off x="6992231" y="3172775"/>
            <a:ext cx="3543406" cy="692497"/>
          </a:xfrm>
          <a:prstGeom prst="rect">
            <a:avLst/>
          </a:prstGeom>
        </p:spPr>
        <p:txBody>
          <a:bodyPr wrap="none">
            <a:spAutoFit/>
          </a:bodyPr>
          <a:lstStyle/>
          <a:p>
            <a:pPr algn="just">
              <a:spcBef>
                <a:spcPts val="600"/>
              </a:spcBef>
            </a:pPr>
            <a:r>
              <a:rPr lang="en-US" sz="1600" dirty="0">
                <a:latin typeface="Calibri" panose="020F0502020204030204" pitchFamily="34" charset="0"/>
                <a:ea typeface="Times New Roman" panose="02020603050405020304" pitchFamily="18" charset="0"/>
                <a:cs typeface="Calibri" panose="020F0502020204030204" pitchFamily="34" charset="0"/>
              </a:rPr>
              <a:t>where     </a:t>
            </a:r>
            <a:r>
              <a:rPr lang="en-US" sz="1600" dirty="0">
                <a:latin typeface="Times New Roman" panose="02020603050405020304" pitchFamily="18" charset="0"/>
                <a:ea typeface="Times New Roman" panose="02020603050405020304" pitchFamily="18" charset="0"/>
                <a:cs typeface="Calibri" panose="020F0502020204030204" pitchFamily="34" charset="0"/>
              </a:rPr>
              <a:t>U</a:t>
            </a:r>
            <a:r>
              <a:rPr lang="en-US" sz="2200" baseline="-25000" dirty="0">
                <a:latin typeface="Times New Roman" panose="02020603050405020304" pitchFamily="18" charset="0"/>
                <a:ea typeface="Times New Roman" panose="02020603050405020304" pitchFamily="18" charset="0"/>
                <a:cs typeface="Calibri" panose="020F0502020204030204" pitchFamily="34" charset="0"/>
              </a:rPr>
              <a:t>∞</a:t>
            </a:r>
            <a:r>
              <a:rPr lang="en-US" dirty="0">
                <a:latin typeface="Times New Roman" panose="02020603050405020304" pitchFamily="18" charset="0"/>
                <a:ea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is the free stream velocity </a:t>
            </a:r>
          </a:p>
          <a:p>
            <a:pPr algn="just">
              <a:spcBef>
                <a:spcPts val="600"/>
              </a:spcBef>
            </a:pPr>
            <a:r>
              <a:rPr lang="en-US" sz="1600" dirty="0">
                <a:latin typeface="Calibri" panose="020F0502020204030204" pitchFamily="34" charset="0"/>
                <a:ea typeface="Times New Roman" panose="02020603050405020304" pitchFamily="18" charset="0"/>
                <a:cs typeface="Calibri" panose="020F0502020204030204" pitchFamily="34" charset="0"/>
              </a:rPr>
              <a:t>                   </a:t>
            </a:r>
            <a:r>
              <a:rPr lang="el-GR" sz="1600" dirty="0">
                <a:latin typeface="Calibri" panose="020F0502020204030204" pitchFamily="34" charset="0"/>
                <a:ea typeface="Times New Roman" panose="02020603050405020304" pitchFamily="18" charset="0"/>
                <a:cs typeface="Calibri" panose="020F0502020204030204" pitchFamily="34" charset="0"/>
              </a:rPr>
              <a:t>ρ</a:t>
            </a:r>
            <a:r>
              <a:rPr lang="en-US" sz="1600" dirty="0">
                <a:latin typeface="Calibri" panose="020F0502020204030204" pitchFamily="34" charset="0"/>
                <a:ea typeface="Times New Roman" panose="02020603050405020304" pitchFamily="18" charset="0"/>
                <a:cs typeface="Calibri" panose="020F0502020204030204" pitchFamily="34" charset="0"/>
              </a:rPr>
              <a:t>    is the mass density</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Rectangle 14">
            <a:extLst>
              <a:ext uri="{FF2B5EF4-FFF2-40B4-BE49-F238E27FC236}">
                <a16:creationId xmlns:a16="http://schemas.microsoft.com/office/drawing/2014/main" id="{B1674C54-7555-4808-A7DB-1C152C25C0BA}"/>
              </a:ext>
            </a:extLst>
          </p:cNvPr>
          <p:cNvSpPr/>
          <p:nvPr/>
        </p:nvSpPr>
        <p:spPr>
          <a:xfrm>
            <a:off x="6400800" y="4223859"/>
            <a:ext cx="5700409" cy="369332"/>
          </a:xfrm>
          <a:prstGeom prst="rect">
            <a:avLst/>
          </a:prstGeom>
        </p:spPr>
        <p:txBody>
          <a:bodyPr wrap="square">
            <a:spAutoFit/>
          </a:bodyPr>
          <a:lstStyle/>
          <a:p>
            <a:r>
              <a:rPr lang="en-US" sz="1600" dirty="0">
                <a:latin typeface="Times New Roman" panose="02020603050405020304" pitchFamily="18" charset="0"/>
                <a:ea typeface="Times New Roman" panose="02020603050405020304" pitchFamily="18" charset="0"/>
                <a:cs typeface="Calibri" panose="020F0502020204030204" pitchFamily="34" charset="0"/>
              </a:rPr>
              <a:t>P </a:t>
            </a:r>
            <a:r>
              <a:rPr lang="en-US" sz="2200" baseline="-25000" dirty="0">
                <a:latin typeface="Times New Roman" panose="02020603050405020304" pitchFamily="18" charset="0"/>
                <a:ea typeface="Times New Roman" panose="02020603050405020304" pitchFamily="18" charset="0"/>
                <a:cs typeface="Calibri" panose="020F0502020204030204" pitchFamily="34" charset="0"/>
              </a:rPr>
              <a:t>rms</a:t>
            </a:r>
            <a:r>
              <a:rPr lang="en-US" dirty="0">
                <a:latin typeface="Times New Roman" panose="02020603050405020304" pitchFamily="18" charset="0"/>
                <a:ea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is the fluctuating pressure level against the vehicle’s surface</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46902325-CF9C-4EC7-8655-DC31C4459E5C}"/>
              </a:ext>
            </a:extLst>
          </p:cNvPr>
          <p:cNvSpPr txBox="1"/>
          <p:nvPr/>
        </p:nvSpPr>
        <p:spPr>
          <a:xfrm>
            <a:off x="6520676" y="5062932"/>
            <a:ext cx="5212091" cy="584775"/>
          </a:xfrm>
          <a:prstGeom prst="rect">
            <a:avLst/>
          </a:prstGeom>
          <a:noFill/>
        </p:spPr>
        <p:txBody>
          <a:bodyPr wrap="square" rtlCol="0">
            <a:spAutoFit/>
          </a:bodyPr>
          <a:lstStyle/>
          <a:p>
            <a:r>
              <a:rPr lang="en-US" sz="1600" i="1" dirty="0" err="1"/>
              <a:t>Wilby</a:t>
            </a:r>
            <a:r>
              <a:rPr lang="en-US" sz="1600" i="1" dirty="0"/>
              <a:t> methods also factor in Mach number, wall temperature, etc.</a:t>
            </a:r>
          </a:p>
        </p:txBody>
      </p:sp>
      <p:sp>
        <p:nvSpPr>
          <p:cNvPr id="2" name="Rectangle 1">
            <a:extLst>
              <a:ext uri="{FF2B5EF4-FFF2-40B4-BE49-F238E27FC236}">
                <a16:creationId xmlns:a16="http://schemas.microsoft.com/office/drawing/2014/main" id="{BFF86CA4-E2F5-44C0-BB4A-F8E4D6CF874A}"/>
              </a:ext>
            </a:extLst>
          </p:cNvPr>
          <p:cNvSpPr/>
          <p:nvPr/>
        </p:nvSpPr>
        <p:spPr>
          <a:xfrm>
            <a:off x="122142" y="6007241"/>
            <a:ext cx="6096000" cy="738664"/>
          </a:xfrm>
          <a:prstGeom prst="rect">
            <a:avLst/>
          </a:prstGeom>
        </p:spPr>
        <p:txBody>
          <a:bodyPr>
            <a:spAutoFit/>
          </a:bodyPr>
          <a:lstStyle/>
          <a:p>
            <a:pPr marL="274320" marR="274320" algn="just">
              <a:spcBef>
                <a:spcPts val="0"/>
              </a:spcBef>
              <a:spcAft>
                <a:spcPts val="0"/>
              </a:spcAft>
            </a:pPr>
            <a:r>
              <a:rPr lang="en-US" sz="1400" dirty="0">
                <a:latin typeface="Calibri" panose="020F0502020204030204" pitchFamily="34" charset="0"/>
                <a:ea typeface="Times New Roman" panose="02020603050405020304" pitchFamily="18" charset="0"/>
                <a:cs typeface="Calibri" panose="020F0502020204030204" pitchFamily="34" charset="0"/>
              </a:rPr>
              <a:t>Chandiramani, K. L., </a:t>
            </a:r>
            <a:r>
              <a:rPr lang="en-US" sz="1400" dirty="0" err="1">
                <a:latin typeface="Calibri" panose="020F0502020204030204" pitchFamily="34" charset="0"/>
                <a:ea typeface="Times New Roman" panose="02020603050405020304" pitchFamily="18" charset="0"/>
                <a:cs typeface="Calibri" panose="020F0502020204030204" pitchFamily="34" charset="0"/>
              </a:rPr>
              <a:t>Widnall</a:t>
            </a:r>
            <a:r>
              <a:rPr lang="en-US" sz="1400" dirty="0">
                <a:latin typeface="Calibri" panose="020F0502020204030204" pitchFamily="34" charset="0"/>
                <a:ea typeface="Times New Roman" panose="02020603050405020304" pitchFamily="18" charset="0"/>
                <a:cs typeface="Calibri" panose="020F0502020204030204" pitchFamily="34" charset="0"/>
              </a:rPr>
              <a:t>, S. E., Lyon, R. H., Franken, P. A., "Structural Response to Inflight Acoustic and Aerodynamic Environments", Bolt Beranek and Newman Report 1417, July 1967.</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3C866741-7348-4B62-81E3-DE4CB2D88E89}"/>
              </a:ext>
            </a:extLst>
          </p:cNvPr>
          <p:cNvCxnSpPr/>
          <p:nvPr/>
        </p:nvCxnSpPr>
        <p:spPr>
          <a:xfrm flipV="1">
            <a:off x="6218142" y="1215208"/>
            <a:ext cx="0" cy="53793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45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grpSp>
        <p:nvGrpSpPr>
          <p:cNvPr id="2" name="Group 2">
            <a:extLst>
              <a:ext uri="{FF2B5EF4-FFF2-40B4-BE49-F238E27FC236}">
                <a16:creationId xmlns:a16="http://schemas.microsoft.com/office/drawing/2014/main" id="{B7ACDC15-693A-40DC-BEB2-3506F853A0F4}"/>
              </a:ext>
            </a:extLst>
          </p:cNvPr>
          <p:cNvGrpSpPr>
            <a:grpSpLocks/>
          </p:cNvGrpSpPr>
          <p:nvPr/>
        </p:nvGrpSpPr>
        <p:grpSpPr bwMode="auto">
          <a:xfrm>
            <a:off x="1112369" y="1922025"/>
            <a:ext cx="3795712" cy="960437"/>
            <a:chOff x="2408" y="3080"/>
            <a:chExt cx="5978" cy="1512"/>
          </a:xfrm>
        </p:grpSpPr>
        <p:grpSp>
          <p:nvGrpSpPr>
            <p:cNvPr id="3" name="Group 3">
              <a:extLst>
                <a:ext uri="{FF2B5EF4-FFF2-40B4-BE49-F238E27FC236}">
                  <a16:creationId xmlns:a16="http://schemas.microsoft.com/office/drawing/2014/main" id="{A80E0BB3-BFE3-47FB-9E72-5BCFF275DAEB}"/>
                </a:ext>
              </a:extLst>
            </p:cNvPr>
            <p:cNvGrpSpPr>
              <a:grpSpLocks/>
            </p:cNvGrpSpPr>
            <p:nvPr/>
          </p:nvGrpSpPr>
          <p:grpSpPr bwMode="auto">
            <a:xfrm>
              <a:off x="2408" y="3542"/>
              <a:ext cx="5978" cy="1050"/>
              <a:chOff x="2534" y="3136"/>
              <a:chExt cx="6944" cy="1470"/>
            </a:xfrm>
          </p:grpSpPr>
          <p:sp>
            <p:nvSpPr>
              <p:cNvPr id="46" name="Line 4">
                <a:extLst>
                  <a:ext uri="{FF2B5EF4-FFF2-40B4-BE49-F238E27FC236}">
                    <a16:creationId xmlns:a16="http://schemas.microsoft.com/office/drawing/2014/main" id="{1C253662-B9EA-4374-87BD-26B204294914}"/>
                  </a:ext>
                </a:extLst>
              </p:cNvPr>
              <p:cNvSpPr>
                <a:spLocks noChangeShapeType="1"/>
              </p:cNvSpPr>
              <p:nvPr/>
            </p:nvSpPr>
            <p:spPr bwMode="auto">
              <a:xfrm flipH="1">
                <a:off x="4900" y="3136"/>
                <a:ext cx="44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Oval 5">
                <a:extLst>
                  <a:ext uri="{FF2B5EF4-FFF2-40B4-BE49-F238E27FC236}">
                    <a16:creationId xmlns:a16="http://schemas.microsoft.com/office/drawing/2014/main" id="{38CAAC56-F274-4FF8-A26B-8A078D64DE03}"/>
                  </a:ext>
                </a:extLst>
              </p:cNvPr>
              <p:cNvSpPr>
                <a:spLocks noChangeArrowheads="1"/>
              </p:cNvSpPr>
              <p:nvPr/>
            </p:nvSpPr>
            <p:spPr bwMode="auto">
              <a:xfrm>
                <a:off x="2618" y="4004"/>
                <a:ext cx="490" cy="462"/>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6">
                <a:extLst>
                  <a:ext uri="{FF2B5EF4-FFF2-40B4-BE49-F238E27FC236}">
                    <a16:creationId xmlns:a16="http://schemas.microsoft.com/office/drawing/2014/main" id="{7976F6AA-FE7B-4592-B6BD-2D39C43FD5F8}"/>
                  </a:ext>
                </a:extLst>
              </p:cNvPr>
              <p:cNvSpPr>
                <a:spLocks noChangeArrowheads="1"/>
              </p:cNvSpPr>
              <p:nvPr/>
            </p:nvSpPr>
            <p:spPr bwMode="auto">
              <a:xfrm>
                <a:off x="2884" y="4018"/>
                <a:ext cx="252" cy="49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7">
                <a:extLst>
                  <a:ext uri="{FF2B5EF4-FFF2-40B4-BE49-F238E27FC236}">
                    <a16:creationId xmlns:a16="http://schemas.microsoft.com/office/drawing/2014/main" id="{6EE96D37-4767-4345-89E4-89631442828F}"/>
                  </a:ext>
                </a:extLst>
              </p:cNvPr>
              <p:cNvSpPr>
                <a:spLocks noChangeArrowheads="1"/>
              </p:cNvSpPr>
              <p:nvPr/>
            </p:nvSpPr>
            <p:spPr bwMode="auto">
              <a:xfrm>
                <a:off x="2534" y="4270"/>
                <a:ext cx="518" cy="33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8">
                <a:extLst>
                  <a:ext uri="{FF2B5EF4-FFF2-40B4-BE49-F238E27FC236}">
                    <a16:creationId xmlns:a16="http://schemas.microsoft.com/office/drawing/2014/main" id="{881FE956-ED8F-4D6A-A2E5-14A0B522F48D}"/>
                  </a:ext>
                </a:extLst>
              </p:cNvPr>
              <p:cNvSpPr>
                <a:spLocks noChangeShapeType="1"/>
              </p:cNvSpPr>
              <p:nvPr/>
            </p:nvSpPr>
            <p:spPr bwMode="auto">
              <a:xfrm>
                <a:off x="2632" y="4256"/>
                <a:ext cx="669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9">
                <a:extLst>
                  <a:ext uri="{FF2B5EF4-FFF2-40B4-BE49-F238E27FC236}">
                    <a16:creationId xmlns:a16="http://schemas.microsoft.com/office/drawing/2014/main" id="{CC4DC1B2-48C4-4D57-84F0-0D431C63D49B}"/>
                  </a:ext>
                </a:extLst>
              </p:cNvPr>
              <p:cNvSpPr>
                <a:spLocks noChangeArrowheads="1"/>
              </p:cNvSpPr>
              <p:nvPr/>
            </p:nvSpPr>
            <p:spPr bwMode="auto">
              <a:xfrm>
                <a:off x="2772" y="3990"/>
                <a:ext cx="196" cy="42"/>
              </a:xfrm>
              <a:prstGeom prst="ellipse">
                <a:avLst/>
              </a:prstGeom>
              <a:solidFill>
                <a:srgbClr val="FFFFFF"/>
              </a:soli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10">
                <a:extLst>
                  <a:ext uri="{FF2B5EF4-FFF2-40B4-BE49-F238E27FC236}">
                    <a16:creationId xmlns:a16="http://schemas.microsoft.com/office/drawing/2014/main" id="{65777C02-D699-4D08-8C6F-69C53D78C732}"/>
                  </a:ext>
                </a:extLst>
              </p:cNvPr>
              <p:cNvSpPr>
                <a:spLocks noChangeShapeType="1"/>
              </p:cNvSpPr>
              <p:nvPr/>
            </p:nvSpPr>
            <p:spPr bwMode="auto">
              <a:xfrm flipH="1">
                <a:off x="2744" y="3136"/>
                <a:ext cx="2156" cy="8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1">
                <a:extLst>
                  <a:ext uri="{FF2B5EF4-FFF2-40B4-BE49-F238E27FC236}">
                    <a16:creationId xmlns:a16="http://schemas.microsoft.com/office/drawing/2014/main" id="{AED5A20F-FB58-4E50-8B0D-96B62D33AAB3}"/>
                  </a:ext>
                </a:extLst>
              </p:cNvPr>
              <p:cNvSpPr>
                <a:spLocks/>
              </p:cNvSpPr>
              <p:nvPr/>
            </p:nvSpPr>
            <p:spPr bwMode="auto">
              <a:xfrm>
                <a:off x="9266" y="3136"/>
                <a:ext cx="212" cy="1120"/>
              </a:xfrm>
              <a:custGeom>
                <a:avLst/>
                <a:gdLst>
                  <a:gd name="T0" fmla="*/ 30 w 198"/>
                  <a:gd name="T1" fmla="*/ 1134 h 1134"/>
                  <a:gd name="T2" fmla="*/ 198 w 198"/>
                  <a:gd name="T3" fmla="*/ 938 h 1134"/>
                  <a:gd name="T4" fmla="*/ 30 w 198"/>
                  <a:gd name="T5" fmla="*/ 602 h 1134"/>
                  <a:gd name="T6" fmla="*/ 16 w 198"/>
                  <a:gd name="T7" fmla="*/ 224 h 1134"/>
                  <a:gd name="T8" fmla="*/ 100 w 198"/>
                  <a:gd name="T9" fmla="*/ 0 h 1134"/>
                </a:gdLst>
                <a:ahLst/>
                <a:cxnLst>
                  <a:cxn ang="0">
                    <a:pos x="T0" y="T1"/>
                  </a:cxn>
                  <a:cxn ang="0">
                    <a:pos x="T2" y="T3"/>
                  </a:cxn>
                  <a:cxn ang="0">
                    <a:pos x="T4" y="T5"/>
                  </a:cxn>
                  <a:cxn ang="0">
                    <a:pos x="T6" y="T7"/>
                  </a:cxn>
                  <a:cxn ang="0">
                    <a:pos x="T8" y="T9"/>
                  </a:cxn>
                </a:cxnLst>
                <a:rect l="0" t="0" r="r" b="b"/>
                <a:pathLst>
                  <a:path w="198" h="1134">
                    <a:moveTo>
                      <a:pt x="30" y="1134"/>
                    </a:moveTo>
                    <a:cubicBezTo>
                      <a:pt x="114" y="1080"/>
                      <a:pt x="198" y="1027"/>
                      <a:pt x="198" y="938"/>
                    </a:cubicBezTo>
                    <a:cubicBezTo>
                      <a:pt x="198" y="849"/>
                      <a:pt x="60" y="721"/>
                      <a:pt x="30" y="602"/>
                    </a:cubicBezTo>
                    <a:cubicBezTo>
                      <a:pt x="0" y="483"/>
                      <a:pt x="4" y="324"/>
                      <a:pt x="16" y="224"/>
                    </a:cubicBezTo>
                    <a:cubicBezTo>
                      <a:pt x="28" y="124"/>
                      <a:pt x="64" y="62"/>
                      <a:pt x="100"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12">
                <a:extLst>
                  <a:ext uri="{FF2B5EF4-FFF2-40B4-BE49-F238E27FC236}">
                    <a16:creationId xmlns:a16="http://schemas.microsoft.com/office/drawing/2014/main" id="{970B41EF-0F5B-4908-9548-8F45447359A9}"/>
                  </a:ext>
                </a:extLst>
              </p:cNvPr>
              <p:cNvSpPr>
                <a:spLocks noChangeArrowheads="1"/>
              </p:cNvSpPr>
              <p:nvPr/>
            </p:nvSpPr>
            <p:spPr bwMode="auto">
              <a:xfrm>
                <a:off x="3598" y="4172"/>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13">
                <a:extLst>
                  <a:ext uri="{FF2B5EF4-FFF2-40B4-BE49-F238E27FC236}">
                    <a16:creationId xmlns:a16="http://schemas.microsoft.com/office/drawing/2014/main" id="{E9DC4A93-E3A0-4CA7-846B-62828A768031}"/>
                  </a:ext>
                </a:extLst>
              </p:cNvPr>
              <p:cNvSpPr>
                <a:spLocks noChangeArrowheads="1"/>
              </p:cNvSpPr>
              <p:nvPr/>
            </p:nvSpPr>
            <p:spPr bwMode="auto">
              <a:xfrm>
                <a:off x="4018" y="4144"/>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14">
                <a:extLst>
                  <a:ext uri="{FF2B5EF4-FFF2-40B4-BE49-F238E27FC236}">
                    <a16:creationId xmlns:a16="http://schemas.microsoft.com/office/drawing/2014/main" id="{5DF2A68B-0A00-4EC1-BE0E-2156D2C20E68}"/>
                  </a:ext>
                </a:extLst>
              </p:cNvPr>
              <p:cNvSpPr>
                <a:spLocks noChangeArrowheads="1"/>
              </p:cNvSpPr>
              <p:nvPr/>
            </p:nvSpPr>
            <p:spPr bwMode="auto">
              <a:xfrm>
                <a:off x="5390" y="4172"/>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15">
                <a:extLst>
                  <a:ext uri="{FF2B5EF4-FFF2-40B4-BE49-F238E27FC236}">
                    <a16:creationId xmlns:a16="http://schemas.microsoft.com/office/drawing/2014/main" id="{BA4075E3-E8AB-49F1-834D-5ABD946DD37D}"/>
                  </a:ext>
                </a:extLst>
              </p:cNvPr>
              <p:cNvSpPr>
                <a:spLocks noChangeArrowheads="1"/>
              </p:cNvSpPr>
              <p:nvPr/>
            </p:nvSpPr>
            <p:spPr bwMode="auto">
              <a:xfrm>
                <a:off x="5838" y="4144"/>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16">
                <a:extLst>
                  <a:ext uri="{FF2B5EF4-FFF2-40B4-BE49-F238E27FC236}">
                    <a16:creationId xmlns:a16="http://schemas.microsoft.com/office/drawing/2014/main" id="{A0E6B8EE-71BF-4E58-A703-63D27B91E144}"/>
                  </a:ext>
                </a:extLst>
              </p:cNvPr>
              <p:cNvSpPr>
                <a:spLocks noChangeArrowheads="1"/>
              </p:cNvSpPr>
              <p:nvPr/>
            </p:nvSpPr>
            <p:spPr bwMode="auto">
              <a:xfrm>
                <a:off x="7168" y="4158"/>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17">
                <a:extLst>
                  <a:ext uri="{FF2B5EF4-FFF2-40B4-BE49-F238E27FC236}">
                    <a16:creationId xmlns:a16="http://schemas.microsoft.com/office/drawing/2014/main" id="{A424EE50-1569-4ABB-BEEE-D54D41BCE233}"/>
                  </a:ext>
                </a:extLst>
              </p:cNvPr>
              <p:cNvSpPr>
                <a:spLocks noChangeArrowheads="1"/>
              </p:cNvSpPr>
              <p:nvPr/>
            </p:nvSpPr>
            <p:spPr bwMode="auto">
              <a:xfrm>
                <a:off x="7686" y="4158"/>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Freeform 18">
              <a:extLst>
                <a:ext uri="{FF2B5EF4-FFF2-40B4-BE49-F238E27FC236}">
                  <a16:creationId xmlns:a16="http://schemas.microsoft.com/office/drawing/2014/main" id="{F3DD859D-CD2B-4938-8A44-8A800D8FE936}"/>
                </a:ext>
              </a:extLst>
            </p:cNvPr>
            <p:cNvSpPr>
              <a:spLocks/>
            </p:cNvSpPr>
            <p:nvPr/>
          </p:nvSpPr>
          <p:spPr bwMode="auto">
            <a:xfrm>
              <a:off x="2562" y="3164"/>
              <a:ext cx="5656" cy="980"/>
            </a:xfrm>
            <a:custGeom>
              <a:avLst/>
              <a:gdLst>
                <a:gd name="T0" fmla="*/ 0 w 5656"/>
                <a:gd name="T1" fmla="*/ 980 h 980"/>
                <a:gd name="T2" fmla="*/ 1890 w 5656"/>
                <a:gd name="T3" fmla="*/ 266 h 980"/>
                <a:gd name="T4" fmla="*/ 2352 w 5656"/>
                <a:gd name="T5" fmla="*/ 126 h 980"/>
                <a:gd name="T6" fmla="*/ 2996 w 5656"/>
                <a:gd name="T7" fmla="*/ 42 h 980"/>
                <a:gd name="T8" fmla="*/ 5656 w 5656"/>
                <a:gd name="T9" fmla="*/ 0 h 980"/>
              </a:gdLst>
              <a:ahLst/>
              <a:cxnLst>
                <a:cxn ang="0">
                  <a:pos x="T0" y="T1"/>
                </a:cxn>
                <a:cxn ang="0">
                  <a:pos x="T2" y="T3"/>
                </a:cxn>
                <a:cxn ang="0">
                  <a:pos x="T4" y="T5"/>
                </a:cxn>
                <a:cxn ang="0">
                  <a:pos x="T6" y="T7"/>
                </a:cxn>
                <a:cxn ang="0">
                  <a:pos x="T8" y="T9"/>
                </a:cxn>
              </a:cxnLst>
              <a:rect l="0" t="0" r="r" b="b"/>
              <a:pathLst>
                <a:path w="5656" h="980">
                  <a:moveTo>
                    <a:pt x="0" y="980"/>
                  </a:moveTo>
                  <a:cubicBezTo>
                    <a:pt x="749" y="694"/>
                    <a:pt x="1498" y="408"/>
                    <a:pt x="1890" y="266"/>
                  </a:cubicBezTo>
                  <a:cubicBezTo>
                    <a:pt x="2282" y="124"/>
                    <a:pt x="2168" y="163"/>
                    <a:pt x="2352" y="126"/>
                  </a:cubicBezTo>
                  <a:cubicBezTo>
                    <a:pt x="2536" y="89"/>
                    <a:pt x="2445" y="63"/>
                    <a:pt x="2996" y="42"/>
                  </a:cubicBezTo>
                  <a:cubicBezTo>
                    <a:pt x="3547" y="21"/>
                    <a:pt x="5215" y="5"/>
                    <a:pt x="5656"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19">
              <a:extLst>
                <a:ext uri="{FF2B5EF4-FFF2-40B4-BE49-F238E27FC236}">
                  <a16:creationId xmlns:a16="http://schemas.microsoft.com/office/drawing/2014/main" id="{31568528-8E77-43DC-9878-303BD3914699}"/>
                </a:ext>
              </a:extLst>
            </p:cNvPr>
            <p:cNvSpPr>
              <a:spLocks noChangeArrowheads="1"/>
            </p:cNvSpPr>
            <p:nvPr/>
          </p:nvSpPr>
          <p:spPr bwMode="auto">
            <a:xfrm>
              <a:off x="7630" y="3080"/>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20">
              <a:extLst>
                <a:ext uri="{FF2B5EF4-FFF2-40B4-BE49-F238E27FC236}">
                  <a16:creationId xmlns:a16="http://schemas.microsoft.com/office/drawing/2014/main" id="{10AEBE4F-C68E-4EA3-9CCC-B44FE16C3E61}"/>
                </a:ext>
              </a:extLst>
            </p:cNvPr>
            <p:cNvSpPr>
              <a:spLocks noChangeArrowheads="1"/>
            </p:cNvSpPr>
            <p:nvPr/>
          </p:nvSpPr>
          <p:spPr bwMode="auto">
            <a:xfrm>
              <a:off x="7112" y="309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21">
              <a:extLst>
                <a:ext uri="{FF2B5EF4-FFF2-40B4-BE49-F238E27FC236}">
                  <a16:creationId xmlns:a16="http://schemas.microsoft.com/office/drawing/2014/main" id="{E3D68E9A-FE72-492F-9884-E32CDC4C8C96}"/>
                </a:ext>
              </a:extLst>
            </p:cNvPr>
            <p:cNvSpPr>
              <a:spLocks noChangeArrowheads="1"/>
            </p:cNvSpPr>
            <p:nvPr/>
          </p:nvSpPr>
          <p:spPr bwMode="auto">
            <a:xfrm>
              <a:off x="6566" y="309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22">
              <a:extLst>
                <a:ext uri="{FF2B5EF4-FFF2-40B4-BE49-F238E27FC236}">
                  <a16:creationId xmlns:a16="http://schemas.microsoft.com/office/drawing/2014/main" id="{11CF928B-8089-4A90-9358-643C44919E41}"/>
                </a:ext>
              </a:extLst>
            </p:cNvPr>
            <p:cNvSpPr>
              <a:spLocks noChangeArrowheads="1"/>
            </p:cNvSpPr>
            <p:nvPr/>
          </p:nvSpPr>
          <p:spPr bwMode="auto">
            <a:xfrm>
              <a:off x="6062" y="3108"/>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23">
              <a:extLst>
                <a:ext uri="{FF2B5EF4-FFF2-40B4-BE49-F238E27FC236}">
                  <a16:creationId xmlns:a16="http://schemas.microsoft.com/office/drawing/2014/main" id="{3AD31A21-7AC5-4FFD-883C-FEF68C66B3DC}"/>
                </a:ext>
              </a:extLst>
            </p:cNvPr>
            <p:cNvSpPr>
              <a:spLocks noChangeArrowheads="1"/>
            </p:cNvSpPr>
            <p:nvPr/>
          </p:nvSpPr>
          <p:spPr bwMode="auto">
            <a:xfrm>
              <a:off x="5600" y="3136"/>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24">
              <a:extLst>
                <a:ext uri="{FF2B5EF4-FFF2-40B4-BE49-F238E27FC236}">
                  <a16:creationId xmlns:a16="http://schemas.microsoft.com/office/drawing/2014/main" id="{8DD9FE5F-342C-4A69-AAA8-10BD67ABC875}"/>
                </a:ext>
              </a:extLst>
            </p:cNvPr>
            <p:cNvSpPr>
              <a:spLocks noChangeArrowheads="1"/>
            </p:cNvSpPr>
            <p:nvPr/>
          </p:nvSpPr>
          <p:spPr bwMode="auto">
            <a:xfrm>
              <a:off x="5068" y="316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25">
              <a:extLst>
                <a:ext uri="{FF2B5EF4-FFF2-40B4-BE49-F238E27FC236}">
                  <a16:creationId xmlns:a16="http://schemas.microsoft.com/office/drawing/2014/main" id="{B9B2BFD7-15CE-453B-9DB1-BD68A8DCFABA}"/>
                </a:ext>
              </a:extLst>
            </p:cNvPr>
            <p:cNvSpPr>
              <a:spLocks noChangeArrowheads="1"/>
            </p:cNvSpPr>
            <p:nvPr/>
          </p:nvSpPr>
          <p:spPr bwMode="auto">
            <a:xfrm>
              <a:off x="4648" y="3290"/>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26">
              <a:extLst>
                <a:ext uri="{FF2B5EF4-FFF2-40B4-BE49-F238E27FC236}">
                  <a16:creationId xmlns:a16="http://schemas.microsoft.com/office/drawing/2014/main" id="{D58AC717-9293-410A-AEF6-56E1D6DD7405}"/>
                </a:ext>
              </a:extLst>
            </p:cNvPr>
            <p:cNvSpPr>
              <a:spLocks noChangeArrowheads="1"/>
            </p:cNvSpPr>
            <p:nvPr/>
          </p:nvSpPr>
          <p:spPr bwMode="auto">
            <a:xfrm rot="896227">
              <a:off x="4228" y="3360"/>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27">
              <a:extLst>
                <a:ext uri="{FF2B5EF4-FFF2-40B4-BE49-F238E27FC236}">
                  <a16:creationId xmlns:a16="http://schemas.microsoft.com/office/drawing/2014/main" id="{17B29044-6677-4B86-BB75-10A3605E029B}"/>
                </a:ext>
              </a:extLst>
            </p:cNvPr>
            <p:cNvSpPr>
              <a:spLocks noChangeArrowheads="1"/>
            </p:cNvSpPr>
            <p:nvPr/>
          </p:nvSpPr>
          <p:spPr bwMode="auto">
            <a:xfrm rot="896227">
              <a:off x="3850" y="351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8">
              <a:extLst>
                <a:ext uri="{FF2B5EF4-FFF2-40B4-BE49-F238E27FC236}">
                  <a16:creationId xmlns:a16="http://schemas.microsoft.com/office/drawing/2014/main" id="{C842F902-3FF5-4E07-9A49-B67E71596CFE}"/>
                </a:ext>
              </a:extLst>
            </p:cNvPr>
            <p:cNvSpPr>
              <a:spLocks noChangeArrowheads="1"/>
            </p:cNvSpPr>
            <p:nvPr/>
          </p:nvSpPr>
          <p:spPr bwMode="auto">
            <a:xfrm rot="896227">
              <a:off x="3402" y="365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9">
              <a:extLst>
                <a:ext uri="{FF2B5EF4-FFF2-40B4-BE49-F238E27FC236}">
                  <a16:creationId xmlns:a16="http://schemas.microsoft.com/office/drawing/2014/main" id="{3FFDCF1E-CA9C-497A-9323-3FE15B7F897A}"/>
                </a:ext>
              </a:extLst>
            </p:cNvPr>
            <p:cNvSpPr>
              <a:spLocks/>
            </p:cNvSpPr>
            <p:nvPr/>
          </p:nvSpPr>
          <p:spPr bwMode="auto">
            <a:xfrm>
              <a:off x="7710" y="3220"/>
              <a:ext cx="242" cy="245"/>
            </a:xfrm>
            <a:custGeom>
              <a:avLst/>
              <a:gdLst>
                <a:gd name="T0" fmla="*/ 0 w 225"/>
                <a:gd name="T1" fmla="*/ 165 h 165"/>
                <a:gd name="T2" fmla="*/ 60 w 225"/>
                <a:gd name="T3" fmla="*/ 120 h 165"/>
                <a:gd name="T4" fmla="*/ 225 w 225"/>
                <a:gd name="T5" fmla="*/ 0 h 165"/>
                <a:gd name="T6" fmla="*/ 74 w 225"/>
                <a:gd name="T7" fmla="*/ 74 h 165"/>
              </a:gdLst>
              <a:ahLst/>
              <a:cxnLst>
                <a:cxn ang="0">
                  <a:pos x="T0" y="T1"/>
                </a:cxn>
                <a:cxn ang="0">
                  <a:pos x="T2" y="T3"/>
                </a:cxn>
                <a:cxn ang="0">
                  <a:pos x="T4" y="T5"/>
                </a:cxn>
                <a:cxn ang="0">
                  <a:pos x="T6" y="T7"/>
                </a:cxn>
              </a:cxnLst>
              <a:rect l="0" t="0" r="r" b="b"/>
              <a:pathLst>
                <a:path w="225" h="165">
                  <a:moveTo>
                    <a:pt x="0" y="165"/>
                  </a:moveTo>
                  <a:cubicBezTo>
                    <a:pt x="20" y="150"/>
                    <a:pt x="42" y="138"/>
                    <a:pt x="60" y="120"/>
                  </a:cubicBezTo>
                  <a:cubicBezTo>
                    <a:pt x="120" y="60"/>
                    <a:pt x="125" y="0"/>
                    <a:pt x="225" y="0"/>
                  </a:cubicBezTo>
                  <a:lnTo>
                    <a:pt x="74" y="74"/>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30">
              <a:extLst>
                <a:ext uri="{FF2B5EF4-FFF2-40B4-BE49-F238E27FC236}">
                  <a16:creationId xmlns:a16="http://schemas.microsoft.com/office/drawing/2014/main" id="{BABE6BBB-119C-4597-AA4E-E8BFD9ED3A2B}"/>
                </a:ext>
              </a:extLst>
            </p:cNvPr>
            <p:cNvSpPr>
              <a:spLocks/>
            </p:cNvSpPr>
            <p:nvPr/>
          </p:nvSpPr>
          <p:spPr bwMode="auto">
            <a:xfrm>
              <a:off x="7605" y="3341"/>
              <a:ext cx="285" cy="96"/>
            </a:xfrm>
            <a:custGeom>
              <a:avLst/>
              <a:gdLst>
                <a:gd name="T0" fmla="*/ 285 w 285"/>
                <a:gd name="T1" fmla="*/ 94 h 96"/>
                <a:gd name="T2" fmla="*/ 105 w 285"/>
                <a:gd name="T3" fmla="*/ 19 h 96"/>
                <a:gd name="T4" fmla="*/ 0 w 285"/>
                <a:gd name="T5" fmla="*/ 19 h 96"/>
              </a:gdLst>
              <a:ahLst/>
              <a:cxnLst>
                <a:cxn ang="0">
                  <a:pos x="T0" y="T1"/>
                </a:cxn>
                <a:cxn ang="0">
                  <a:pos x="T2" y="T3"/>
                </a:cxn>
                <a:cxn ang="0">
                  <a:pos x="T4" y="T5"/>
                </a:cxn>
              </a:cxnLst>
              <a:rect l="0" t="0" r="r" b="b"/>
              <a:pathLst>
                <a:path w="285" h="96">
                  <a:moveTo>
                    <a:pt x="285" y="94"/>
                  </a:moveTo>
                  <a:cubicBezTo>
                    <a:pt x="159" y="73"/>
                    <a:pt x="220" y="96"/>
                    <a:pt x="105" y="19"/>
                  </a:cubicBezTo>
                  <a:cubicBezTo>
                    <a:pt x="76" y="0"/>
                    <a:pt x="35" y="19"/>
                    <a:pt x="0" y="19"/>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31">
              <a:extLst>
                <a:ext uri="{FF2B5EF4-FFF2-40B4-BE49-F238E27FC236}">
                  <a16:creationId xmlns:a16="http://schemas.microsoft.com/office/drawing/2014/main" id="{4638DAAB-86D8-4095-82DF-E8DB10AA5FD7}"/>
                </a:ext>
              </a:extLst>
            </p:cNvPr>
            <p:cNvSpPr>
              <a:spLocks/>
            </p:cNvSpPr>
            <p:nvPr/>
          </p:nvSpPr>
          <p:spPr bwMode="auto">
            <a:xfrm>
              <a:off x="5400" y="3345"/>
              <a:ext cx="180" cy="105"/>
            </a:xfrm>
            <a:custGeom>
              <a:avLst/>
              <a:gdLst>
                <a:gd name="T0" fmla="*/ 0 w 180"/>
                <a:gd name="T1" fmla="*/ 105 h 105"/>
                <a:gd name="T2" fmla="*/ 135 w 180"/>
                <a:gd name="T3" fmla="*/ 45 h 105"/>
                <a:gd name="T4" fmla="*/ 180 w 180"/>
                <a:gd name="T5" fmla="*/ 0 h 105"/>
              </a:gdLst>
              <a:ahLst/>
              <a:cxnLst>
                <a:cxn ang="0">
                  <a:pos x="T0" y="T1"/>
                </a:cxn>
                <a:cxn ang="0">
                  <a:pos x="T2" y="T3"/>
                </a:cxn>
                <a:cxn ang="0">
                  <a:pos x="T4" y="T5"/>
                </a:cxn>
              </a:cxnLst>
              <a:rect l="0" t="0" r="r" b="b"/>
              <a:pathLst>
                <a:path w="180" h="105">
                  <a:moveTo>
                    <a:pt x="0" y="105"/>
                  </a:moveTo>
                  <a:cubicBezTo>
                    <a:pt x="49" y="89"/>
                    <a:pt x="86" y="61"/>
                    <a:pt x="135" y="45"/>
                  </a:cubicBezTo>
                  <a:cubicBezTo>
                    <a:pt x="150" y="30"/>
                    <a:pt x="180" y="0"/>
                    <a:pt x="18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32">
              <a:extLst>
                <a:ext uri="{FF2B5EF4-FFF2-40B4-BE49-F238E27FC236}">
                  <a16:creationId xmlns:a16="http://schemas.microsoft.com/office/drawing/2014/main" id="{9204E3C7-194A-42C5-A64D-BF72FF880A9C}"/>
                </a:ext>
              </a:extLst>
            </p:cNvPr>
            <p:cNvSpPr>
              <a:spLocks/>
            </p:cNvSpPr>
            <p:nvPr/>
          </p:nvSpPr>
          <p:spPr bwMode="auto">
            <a:xfrm>
              <a:off x="5025" y="3345"/>
              <a:ext cx="330" cy="119"/>
            </a:xfrm>
            <a:custGeom>
              <a:avLst/>
              <a:gdLst>
                <a:gd name="T0" fmla="*/ 0 w 330"/>
                <a:gd name="T1" fmla="*/ 75 h 119"/>
                <a:gd name="T2" fmla="*/ 135 w 330"/>
                <a:gd name="T3" fmla="*/ 0 h 119"/>
                <a:gd name="T4" fmla="*/ 180 w 330"/>
                <a:gd name="T5" fmla="*/ 30 h 119"/>
                <a:gd name="T6" fmla="*/ 240 w 330"/>
                <a:gd name="T7" fmla="*/ 105 h 119"/>
                <a:gd name="T8" fmla="*/ 330 w 330"/>
                <a:gd name="T9" fmla="*/ 60 h 119"/>
              </a:gdLst>
              <a:ahLst/>
              <a:cxnLst>
                <a:cxn ang="0">
                  <a:pos x="T0" y="T1"/>
                </a:cxn>
                <a:cxn ang="0">
                  <a:pos x="T2" y="T3"/>
                </a:cxn>
                <a:cxn ang="0">
                  <a:pos x="T4" y="T5"/>
                </a:cxn>
                <a:cxn ang="0">
                  <a:pos x="T6" y="T7"/>
                </a:cxn>
                <a:cxn ang="0">
                  <a:pos x="T8" y="T9"/>
                </a:cxn>
              </a:cxnLst>
              <a:rect l="0" t="0" r="r" b="b"/>
              <a:pathLst>
                <a:path w="330" h="119">
                  <a:moveTo>
                    <a:pt x="0" y="75"/>
                  </a:moveTo>
                  <a:cubicBezTo>
                    <a:pt x="45" y="45"/>
                    <a:pt x="90" y="30"/>
                    <a:pt x="135" y="0"/>
                  </a:cubicBezTo>
                  <a:cubicBezTo>
                    <a:pt x="150" y="10"/>
                    <a:pt x="170" y="15"/>
                    <a:pt x="180" y="30"/>
                  </a:cubicBezTo>
                  <a:cubicBezTo>
                    <a:pt x="239" y="119"/>
                    <a:pt x="144" y="73"/>
                    <a:pt x="240" y="105"/>
                  </a:cubicBezTo>
                  <a:cubicBezTo>
                    <a:pt x="326" y="88"/>
                    <a:pt x="304" y="113"/>
                    <a:pt x="330" y="6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33">
              <a:extLst>
                <a:ext uri="{FF2B5EF4-FFF2-40B4-BE49-F238E27FC236}">
                  <a16:creationId xmlns:a16="http://schemas.microsoft.com/office/drawing/2014/main" id="{E4E496E8-2EBE-4AF4-AF1E-10B4B632BCF9}"/>
                </a:ext>
              </a:extLst>
            </p:cNvPr>
            <p:cNvSpPr>
              <a:spLocks/>
            </p:cNvSpPr>
            <p:nvPr/>
          </p:nvSpPr>
          <p:spPr bwMode="auto">
            <a:xfrm>
              <a:off x="5730" y="3317"/>
              <a:ext cx="315" cy="103"/>
            </a:xfrm>
            <a:custGeom>
              <a:avLst/>
              <a:gdLst>
                <a:gd name="T0" fmla="*/ 0 w 315"/>
                <a:gd name="T1" fmla="*/ 103 h 103"/>
                <a:gd name="T2" fmla="*/ 45 w 315"/>
                <a:gd name="T3" fmla="*/ 58 h 103"/>
                <a:gd name="T4" fmla="*/ 105 w 315"/>
                <a:gd name="T5" fmla="*/ 43 h 103"/>
                <a:gd name="T6" fmla="*/ 150 w 315"/>
                <a:gd name="T7" fmla="*/ 13 h 103"/>
                <a:gd name="T8" fmla="*/ 210 w 315"/>
                <a:gd name="T9" fmla="*/ 73 h 103"/>
                <a:gd name="T10" fmla="*/ 255 w 315"/>
                <a:gd name="T11" fmla="*/ 103 h 103"/>
                <a:gd name="T12" fmla="*/ 315 w 315"/>
                <a:gd name="T13" fmla="*/ 73 h 103"/>
              </a:gdLst>
              <a:ahLst/>
              <a:cxnLst>
                <a:cxn ang="0">
                  <a:pos x="T0" y="T1"/>
                </a:cxn>
                <a:cxn ang="0">
                  <a:pos x="T2" y="T3"/>
                </a:cxn>
                <a:cxn ang="0">
                  <a:pos x="T4" y="T5"/>
                </a:cxn>
                <a:cxn ang="0">
                  <a:pos x="T6" y="T7"/>
                </a:cxn>
                <a:cxn ang="0">
                  <a:pos x="T8" y="T9"/>
                </a:cxn>
                <a:cxn ang="0">
                  <a:pos x="T10" y="T11"/>
                </a:cxn>
                <a:cxn ang="0">
                  <a:pos x="T12" y="T13"/>
                </a:cxn>
              </a:cxnLst>
              <a:rect l="0" t="0" r="r" b="b"/>
              <a:pathLst>
                <a:path w="315" h="103">
                  <a:moveTo>
                    <a:pt x="0" y="103"/>
                  </a:moveTo>
                  <a:cubicBezTo>
                    <a:pt x="15" y="88"/>
                    <a:pt x="27" y="69"/>
                    <a:pt x="45" y="58"/>
                  </a:cubicBezTo>
                  <a:cubicBezTo>
                    <a:pt x="63" y="48"/>
                    <a:pt x="86" y="51"/>
                    <a:pt x="105" y="43"/>
                  </a:cubicBezTo>
                  <a:cubicBezTo>
                    <a:pt x="122" y="36"/>
                    <a:pt x="135" y="23"/>
                    <a:pt x="150" y="13"/>
                  </a:cubicBezTo>
                  <a:cubicBezTo>
                    <a:pt x="248" y="46"/>
                    <a:pt x="152" y="0"/>
                    <a:pt x="210" y="73"/>
                  </a:cubicBezTo>
                  <a:cubicBezTo>
                    <a:pt x="221" y="87"/>
                    <a:pt x="240" y="93"/>
                    <a:pt x="255" y="103"/>
                  </a:cubicBezTo>
                  <a:cubicBezTo>
                    <a:pt x="307" y="86"/>
                    <a:pt x="289" y="99"/>
                    <a:pt x="315" y="7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34">
              <a:extLst>
                <a:ext uri="{FF2B5EF4-FFF2-40B4-BE49-F238E27FC236}">
                  <a16:creationId xmlns:a16="http://schemas.microsoft.com/office/drawing/2014/main" id="{C42735BB-9157-4281-81C9-811C1867D456}"/>
                </a:ext>
              </a:extLst>
            </p:cNvPr>
            <p:cNvSpPr>
              <a:spLocks/>
            </p:cNvSpPr>
            <p:nvPr/>
          </p:nvSpPr>
          <p:spPr bwMode="auto">
            <a:xfrm>
              <a:off x="6210" y="3315"/>
              <a:ext cx="150" cy="135"/>
            </a:xfrm>
            <a:custGeom>
              <a:avLst/>
              <a:gdLst>
                <a:gd name="T0" fmla="*/ 120 w 150"/>
                <a:gd name="T1" fmla="*/ 135 h 135"/>
                <a:gd name="T2" fmla="*/ 30 w 150"/>
                <a:gd name="T3" fmla="*/ 75 h 135"/>
                <a:gd name="T4" fmla="*/ 150 w 150"/>
                <a:gd name="T5" fmla="*/ 0 h 135"/>
              </a:gdLst>
              <a:ahLst/>
              <a:cxnLst>
                <a:cxn ang="0">
                  <a:pos x="T0" y="T1"/>
                </a:cxn>
                <a:cxn ang="0">
                  <a:pos x="T2" y="T3"/>
                </a:cxn>
                <a:cxn ang="0">
                  <a:pos x="T4" y="T5"/>
                </a:cxn>
              </a:cxnLst>
              <a:rect l="0" t="0" r="r" b="b"/>
              <a:pathLst>
                <a:path w="150" h="135">
                  <a:moveTo>
                    <a:pt x="120" y="135"/>
                  </a:moveTo>
                  <a:cubicBezTo>
                    <a:pt x="90" y="115"/>
                    <a:pt x="0" y="95"/>
                    <a:pt x="30" y="75"/>
                  </a:cubicBezTo>
                  <a:cubicBezTo>
                    <a:pt x="73" y="46"/>
                    <a:pt x="114" y="36"/>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35">
              <a:extLst>
                <a:ext uri="{FF2B5EF4-FFF2-40B4-BE49-F238E27FC236}">
                  <a16:creationId xmlns:a16="http://schemas.microsoft.com/office/drawing/2014/main" id="{6283DA59-3315-4BA9-B8A6-C0D09D299E9D}"/>
                </a:ext>
              </a:extLst>
            </p:cNvPr>
            <p:cNvSpPr>
              <a:spLocks/>
            </p:cNvSpPr>
            <p:nvPr/>
          </p:nvSpPr>
          <p:spPr bwMode="auto">
            <a:xfrm>
              <a:off x="6675" y="3281"/>
              <a:ext cx="285" cy="165"/>
            </a:xfrm>
            <a:custGeom>
              <a:avLst/>
              <a:gdLst>
                <a:gd name="T0" fmla="*/ 15 w 285"/>
                <a:gd name="T1" fmla="*/ 4 h 165"/>
                <a:gd name="T2" fmla="*/ 75 w 285"/>
                <a:gd name="T3" fmla="*/ 94 h 165"/>
                <a:gd name="T4" fmla="*/ 90 w 285"/>
                <a:gd name="T5" fmla="*/ 139 h 165"/>
                <a:gd name="T6" fmla="*/ 285 w 285"/>
                <a:gd name="T7" fmla="*/ 154 h 165"/>
              </a:gdLst>
              <a:ahLst/>
              <a:cxnLst>
                <a:cxn ang="0">
                  <a:pos x="T0" y="T1"/>
                </a:cxn>
                <a:cxn ang="0">
                  <a:pos x="T2" y="T3"/>
                </a:cxn>
                <a:cxn ang="0">
                  <a:pos x="T4" y="T5"/>
                </a:cxn>
                <a:cxn ang="0">
                  <a:pos x="T6" y="T7"/>
                </a:cxn>
              </a:cxnLst>
              <a:rect l="0" t="0" r="r" b="b"/>
              <a:pathLst>
                <a:path w="285" h="165">
                  <a:moveTo>
                    <a:pt x="15" y="4"/>
                  </a:moveTo>
                  <a:cubicBezTo>
                    <a:pt x="49" y="142"/>
                    <a:pt x="0" y="0"/>
                    <a:pt x="75" y="94"/>
                  </a:cubicBezTo>
                  <a:cubicBezTo>
                    <a:pt x="85" y="106"/>
                    <a:pt x="78" y="129"/>
                    <a:pt x="90" y="139"/>
                  </a:cubicBezTo>
                  <a:cubicBezTo>
                    <a:pt x="122" y="165"/>
                    <a:pt x="285" y="154"/>
                    <a:pt x="285" y="15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36">
              <a:extLst>
                <a:ext uri="{FF2B5EF4-FFF2-40B4-BE49-F238E27FC236}">
                  <a16:creationId xmlns:a16="http://schemas.microsoft.com/office/drawing/2014/main" id="{7EA7B5D3-1EEA-467D-AC27-AD131ABB9D93}"/>
                </a:ext>
              </a:extLst>
            </p:cNvPr>
            <p:cNvSpPr>
              <a:spLocks/>
            </p:cNvSpPr>
            <p:nvPr/>
          </p:nvSpPr>
          <p:spPr bwMode="auto">
            <a:xfrm>
              <a:off x="7260" y="3330"/>
              <a:ext cx="195" cy="90"/>
            </a:xfrm>
            <a:custGeom>
              <a:avLst/>
              <a:gdLst>
                <a:gd name="T0" fmla="*/ 0 w 195"/>
                <a:gd name="T1" fmla="*/ 90 h 90"/>
                <a:gd name="T2" fmla="*/ 195 w 195"/>
                <a:gd name="T3" fmla="*/ 0 h 90"/>
              </a:gdLst>
              <a:ahLst/>
              <a:cxnLst>
                <a:cxn ang="0">
                  <a:pos x="T0" y="T1"/>
                </a:cxn>
                <a:cxn ang="0">
                  <a:pos x="T2" y="T3"/>
                </a:cxn>
              </a:cxnLst>
              <a:rect l="0" t="0" r="r" b="b"/>
              <a:pathLst>
                <a:path w="195" h="90">
                  <a:moveTo>
                    <a:pt x="0" y="90"/>
                  </a:moveTo>
                  <a:cubicBezTo>
                    <a:pt x="72" y="66"/>
                    <a:pt x="140" y="55"/>
                    <a:pt x="195"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37">
              <a:extLst>
                <a:ext uri="{FF2B5EF4-FFF2-40B4-BE49-F238E27FC236}">
                  <a16:creationId xmlns:a16="http://schemas.microsoft.com/office/drawing/2014/main" id="{F3DB5B9A-2AF2-4936-A91D-19788ED1E2A1}"/>
                </a:ext>
              </a:extLst>
            </p:cNvPr>
            <p:cNvSpPr>
              <a:spLocks/>
            </p:cNvSpPr>
            <p:nvPr/>
          </p:nvSpPr>
          <p:spPr bwMode="auto">
            <a:xfrm>
              <a:off x="6660" y="3300"/>
              <a:ext cx="150" cy="150"/>
            </a:xfrm>
            <a:custGeom>
              <a:avLst/>
              <a:gdLst>
                <a:gd name="T0" fmla="*/ 0 w 150"/>
                <a:gd name="T1" fmla="*/ 150 h 150"/>
                <a:gd name="T2" fmla="*/ 60 w 150"/>
                <a:gd name="T3" fmla="*/ 60 h 150"/>
                <a:gd name="T4" fmla="*/ 150 w 150"/>
                <a:gd name="T5" fmla="*/ 0 h 150"/>
              </a:gdLst>
              <a:ahLst/>
              <a:cxnLst>
                <a:cxn ang="0">
                  <a:pos x="T0" y="T1"/>
                </a:cxn>
                <a:cxn ang="0">
                  <a:pos x="T2" y="T3"/>
                </a:cxn>
                <a:cxn ang="0">
                  <a:pos x="T4" y="T5"/>
                </a:cxn>
              </a:cxnLst>
              <a:rect l="0" t="0" r="r" b="b"/>
              <a:pathLst>
                <a:path w="150" h="150">
                  <a:moveTo>
                    <a:pt x="0" y="150"/>
                  </a:moveTo>
                  <a:cubicBezTo>
                    <a:pt x="16" y="103"/>
                    <a:pt x="12" y="92"/>
                    <a:pt x="60" y="60"/>
                  </a:cubicBezTo>
                  <a:cubicBezTo>
                    <a:pt x="88" y="41"/>
                    <a:pt x="150" y="48"/>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38">
              <a:extLst>
                <a:ext uri="{FF2B5EF4-FFF2-40B4-BE49-F238E27FC236}">
                  <a16:creationId xmlns:a16="http://schemas.microsoft.com/office/drawing/2014/main" id="{458F01A6-DA86-4B72-93E0-39758F98B634}"/>
                </a:ext>
              </a:extLst>
            </p:cNvPr>
            <p:cNvSpPr>
              <a:spLocks/>
            </p:cNvSpPr>
            <p:nvPr/>
          </p:nvSpPr>
          <p:spPr bwMode="auto">
            <a:xfrm>
              <a:off x="4810" y="3362"/>
              <a:ext cx="170" cy="140"/>
            </a:xfrm>
            <a:custGeom>
              <a:avLst/>
              <a:gdLst>
                <a:gd name="T0" fmla="*/ 35 w 170"/>
                <a:gd name="T1" fmla="*/ 28 h 140"/>
                <a:gd name="T2" fmla="*/ 155 w 170"/>
                <a:gd name="T3" fmla="*/ 88 h 140"/>
                <a:gd name="T4" fmla="*/ 170 w 170"/>
                <a:gd name="T5" fmla="*/ 133 h 140"/>
              </a:gdLst>
              <a:ahLst/>
              <a:cxnLst>
                <a:cxn ang="0">
                  <a:pos x="T0" y="T1"/>
                </a:cxn>
                <a:cxn ang="0">
                  <a:pos x="T2" y="T3"/>
                </a:cxn>
                <a:cxn ang="0">
                  <a:pos x="T4" y="T5"/>
                </a:cxn>
              </a:cxnLst>
              <a:rect l="0" t="0" r="r" b="b"/>
              <a:pathLst>
                <a:path w="170" h="140">
                  <a:moveTo>
                    <a:pt x="35" y="28"/>
                  </a:moveTo>
                  <a:cubicBezTo>
                    <a:pt x="110" y="140"/>
                    <a:pt x="0" y="0"/>
                    <a:pt x="155" y="88"/>
                  </a:cubicBezTo>
                  <a:cubicBezTo>
                    <a:pt x="169" y="96"/>
                    <a:pt x="170" y="133"/>
                    <a:pt x="170" y="13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39">
              <a:extLst>
                <a:ext uri="{FF2B5EF4-FFF2-40B4-BE49-F238E27FC236}">
                  <a16:creationId xmlns:a16="http://schemas.microsoft.com/office/drawing/2014/main" id="{BB2D86DB-8C13-44A5-AFB7-A560849D17FE}"/>
                </a:ext>
              </a:extLst>
            </p:cNvPr>
            <p:cNvSpPr>
              <a:spLocks/>
            </p:cNvSpPr>
            <p:nvPr/>
          </p:nvSpPr>
          <p:spPr bwMode="auto">
            <a:xfrm>
              <a:off x="5292" y="3304"/>
              <a:ext cx="333" cy="176"/>
            </a:xfrm>
            <a:custGeom>
              <a:avLst/>
              <a:gdLst>
                <a:gd name="T0" fmla="*/ 0 w 225"/>
                <a:gd name="T1" fmla="*/ 0 h 150"/>
                <a:gd name="T2" fmla="*/ 60 w 225"/>
                <a:gd name="T3" fmla="*/ 30 h 150"/>
                <a:gd name="T4" fmla="*/ 225 w 225"/>
                <a:gd name="T5" fmla="*/ 150 h 150"/>
              </a:gdLst>
              <a:ahLst/>
              <a:cxnLst>
                <a:cxn ang="0">
                  <a:pos x="T0" y="T1"/>
                </a:cxn>
                <a:cxn ang="0">
                  <a:pos x="T2" y="T3"/>
                </a:cxn>
                <a:cxn ang="0">
                  <a:pos x="T4" y="T5"/>
                </a:cxn>
              </a:cxnLst>
              <a:rect l="0" t="0" r="r" b="b"/>
              <a:pathLst>
                <a:path w="225" h="150">
                  <a:moveTo>
                    <a:pt x="0" y="0"/>
                  </a:moveTo>
                  <a:cubicBezTo>
                    <a:pt x="20" y="10"/>
                    <a:pt x="42" y="17"/>
                    <a:pt x="60" y="30"/>
                  </a:cubicBezTo>
                  <a:cubicBezTo>
                    <a:pt x="134" y="83"/>
                    <a:pt x="117" y="150"/>
                    <a:pt x="225"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40">
              <a:extLst>
                <a:ext uri="{FF2B5EF4-FFF2-40B4-BE49-F238E27FC236}">
                  <a16:creationId xmlns:a16="http://schemas.microsoft.com/office/drawing/2014/main" id="{20196DB4-2452-4704-95D9-C7E116B413DC}"/>
                </a:ext>
              </a:extLst>
            </p:cNvPr>
            <p:cNvSpPr>
              <a:spLocks/>
            </p:cNvSpPr>
            <p:nvPr/>
          </p:nvSpPr>
          <p:spPr bwMode="auto">
            <a:xfrm>
              <a:off x="6356" y="3290"/>
              <a:ext cx="266" cy="154"/>
            </a:xfrm>
            <a:custGeom>
              <a:avLst/>
              <a:gdLst>
                <a:gd name="T0" fmla="*/ 75 w 94"/>
                <a:gd name="T1" fmla="*/ 110 h 110"/>
                <a:gd name="T2" fmla="*/ 60 w 94"/>
                <a:gd name="T3" fmla="*/ 65 h 110"/>
                <a:gd name="T4" fmla="*/ 90 w 94"/>
                <a:gd name="T5" fmla="*/ 20 h 110"/>
                <a:gd name="T6" fmla="*/ 0 w 94"/>
                <a:gd name="T7" fmla="*/ 5 h 110"/>
              </a:gdLst>
              <a:ahLst/>
              <a:cxnLst>
                <a:cxn ang="0">
                  <a:pos x="T0" y="T1"/>
                </a:cxn>
                <a:cxn ang="0">
                  <a:pos x="T2" y="T3"/>
                </a:cxn>
                <a:cxn ang="0">
                  <a:pos x="T4" y="T5"/>
                </a:cxn>
                <a:cxn ang="0">
                  <a:pos x="T6" y="T7"/>
                </a:cxn>
              </a:cxnLst>
              <a:rect l="0" t="0" r="r" b="b"/>
              <a:pathLst>
                <a:path w="94" h="110">
                  <a:moveTo>
                    <a:pt x="75" y="110"/>
                  </a:moveTo>
                  <a:cubicBezTo>
                    <a:pt x="70" y="95"/>
                    <a:pt x="57" y="81"/>
                    <a:pt x="60" y="65"/>
                  </a:cubicBezTo>
                  <a:cubicBezTo>
                    <a:pt x="63" y="47"/>
                    <a:pt x="94" y="37"/>
                    <a:pt x="90" y="20"/>
                  </a:cubicBezTo>
                  <a:cubicBezTo>
                    <a:pt x="85" y="0"/>
                    <a:pt x="9" y="5"/>
                    <a:pt x="0" y="5"/>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41">
              <a:extLst>
                <a:ext uri="{FF2B5EF4-FFF2-40B4-BE49-F238E27FC236}">
                  <a16:creationId xmlns:a16="http://schemas.microsoft.com/office/drawing/2014/main" id="{C9970E0D-BF8F-4F1A-9F08-CBF05CF3E1F1}"/>
                </a:ext>
              </a:extLst>
            </p:cNvPr>
            <p:cNvSpPr>
              <a:spLocks/>
            </p:cNvSpPr>
            <p:nvPr/>
          </p:nvSpPr>
          <p:spPr bwMode="auto">
            <a:xfrm>
              <a:off x="7050" y="3300"/>
              <a:ext cx="210" cy="112"/>
            </a:xfrm>
            <a:custGeom>
              <a:avLst/>
              <a:gdLst>
                <a:gd name="T0" fmla="*/ 0 w 210"/>
                <a:gd name="T1" fmla="*/ 0 h 112"/>
                <a:gd name="T2" fmla="*/ 45 w 210"/>
                <a:gd name="T3" fmla="*/ 45 h 112"/>
                <a:gd name="T4" fmla="*/ 60 w 210"/>
                <a:gd name="T5" fmla="*/ 90 h 112"/>
                <a:gd name="T6" fmla="*/ 210 w 210"/>
                <a:gd name="T7" fmla="*/ 105 h 112"/>
              </a:gdLst>
              <a:ahLst/>
              <a:cxnLst>
                <a:cxn ang="0">
                  <a:pos x="T0" y="T1"/>
                </a:cxn>
                <a:cxn ang="0">
                  <a:pos x="T2" y="T3"/>
                </a:cxn>
                <a:cxn ang="0">
                  <a:pos x="T4" y="T5"/>
                </a:cxn>
                <a:cxn ang="0">
                  <a:pos x="T6" y="T7"/>
                </a:cxn>
              </a:cxnLst>
              <a:rect l="0" t="0" r="r" b="b"/>
              <a:pathLst>
                <a:path w="210" h="112">
                  <a:moveTo>
                    <a:pt x="0" y="0"/>
                  </a:moveTo>
                  <a:cubicBezTo>
                    <a:pt x="15" y="15"/>
                    <a:pt x="33" y="27"/>
                    <a:pt x="45" y="45"/>
                  </a:cubicBezTo>
                  <a:cubicBezTo>
                    <a:pt x="54" y="58"/>
                    <a:pt x="48" y="80"/>
                    <a:pt x="60" y="90"/>
                  </a:cubicBezTo>
                  <a:cubicBezTo>
                    <a:pt x="88" y="112"/>
                    <a:pt x="189" y="105"/>
                    <a:pt x="210" y="105"/>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42">
              <a:extLst>
                <a:ext uri="{FF2B5EF4-FFF2-40B4-BE49-F238E27FC236}">
                  <a16:creationId xmlns:a16="http://schemas.microsoft.com/office/drawing/2014/main" id="{FE9043DB-B2AB-4173-9513-2D0A817DF378}"/>
                </a:ext>
              </a:extLst>
            </p:cNvPr>
            <p:cNvSpPr>
              <a:spLocks/>
            </p:cNvSpPr>
            <p:nvPr/>
          </p:nvSpPr>
          <p:spPr bwMode="auto">
            <a:xfrm>
              <a:off x="7421" y="3285"/>
              <a:ext cx="109" cy="165"/>
            </a:xfrm>
            <a:custGeom>
              <a:avLst/>
              <a:gdLst>
                <a:gd name="T0" fmla="*/ 109 w 109"/>
                <a:gd name="T1" fmla="*/ 165 h 165"/>
                <a:gd name="T2" fmla="*/ 19 w 109"/>
                <a:gd name="T3" fmla="*/ 60 h 165"/>
                <a:gd name="T4" fmla="*/ 4 w 109"/>
                <a:gd name="T5" fmla="*/ 15 h 165"/>
                <a:gd name="T6" fmla="*/ 34 w 109"/>
                <a:gd name="T7" fmla="*/ 0 h 165"/>
              </a:gdLst>
              <a:ahLst/>
              <a:cxnLst>
                <a:cxn ang="0">
                  <a:pos x="T0" y="T1"/>
                </a:cxn>
                <a:cxn ang="0">
                  <a:pos x="T2" y="T3"/>
                </a:cxn>
                <a:cxn ang="0">
                  <a:pos x="T4" y="T5"/>
                </a:cxn>
                <a:cxn ang="0">
                  <a:pos x="T6" y="T7"/>
                </a:cxn>
              </a:cxnLst>
              <a:rect l="0" t="0" r="r" b="b"/>
              <a:pathLst>
                <a:path w="109" h="165">
                  <a:moveTo>
                    <a:pt x="109" y="165"/>
                  </a:moveTo>
                  <a:cubicBezTo>
                    <a:pt x="41" y="114"/>
                    <a:pt x="52" y="136"/>
                    <a:pt x="19" y="60"/>
                  </a:cubicBezTo>
                  <a:cubicBezTo>
                    <a:pt x="13" y="45"/>
                    <a:pt x="0" y="30"/>
                    <a:pt x="4" y="15"/>
                  </a:cubicBezTo>
                  <a:cubicBezTo>
                    <a:pt x="7" y="4"/>
                    <a:pt x="24" y="5"/>
                    <a:pt x="34"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43">
              <a:extLst>
                <a:ext uri="{FF2B5EF4-FFF2-40B4-BE49-F238E27FC236}">
                  <a16:creationId xmlns:a16="http://schemas.microsoft.com/office/drawing/2014/main" id="{E3434C98-3E28-4D8E-AD30-4859874A9666}"/>
                </a:ext>
              </a:extLst>
            </p:cNvPr>
            <p:cNvSpPr>
              <a:spLocks/>
            </p:cNvSpPr>
            <p:nvPr/>
          </p:nvSpPr>
          <p:spPr bwMode="auto">
            <a:xfrm>
              <a:off x="6090" y="3300"/>
              <a:ext cx="210" cy="141"/>
            </a:xfrm>
            <a:custGeom>
              <a:avLst/>
              <a:gdLst>
                <a:gd name="T0" fmla="*/ 0 w 210"/>
                <a:gd name="T1" fmla="*/ 135 h 141"/>
                <a:gd name="T2" fmla="*/ 90 w 210"/>
                <a:gd name="T3" fmla="*/ 75 h 141"/>
                <a:gd name="T4" fmla="*/ 210 w 210"/>
                <a:gd name="T5" fmla="*/ 0 h 141"/>
              </a:gdLst>
              <a:ahLst/>
              <a:cxnLst>
                <a:cxn ang="0">
                  <a:pos x="T0" y="T1"/>
                </a:cxn>
                <a:cxn ang="0">
                  <a:pos x="T2" y="T3"/>
                </a:cxn>
                <a:cxn ang="0">
                  <a:pos x="T4" y="T5"/>
                </a:cxn>
              </a:cxnLst>
              <a:rect l="0" t="0" r="r" b="b"/>
              <a:pathLst>
                <a:path w="210" h="141">
                  <a:moveTo>
                    <a:pt x="0" y="135"/>
                  </a:moveTo>
                  <a:cubicBezTo>
                    <a:pt x="86" y="106"/>
                    <a:pt x="6" y="141"/>
                    <a:pt x="90" y="75"/>
                  </a:cubicBezTo>
                  <a:cubicBezTo>
                    <a:pt x="150" y="29"/>
                    <a:pt x="160" y="25"/>
                    <a:pt x="21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44">
              <a:extLst>
                <a:ext uri="{FF2B5EF4-FFF2-40B4-BE49-F238E27FC236}">
                  <a16:creationId xmlns:a16="http://schemas.microsoft.com/office/drawing/2014/main" id="{61922378-0C1C-4614-8964-3660F677B171}"/>
                </a:ext>
              </a:extLst>
            </p:cNvPr>
            <p:cNvSpPr>
              <a:spLocks/>
            </p:cNvSpPr>
            <p:nvPr/>
          </p:nvSpPr>
          <p:spPr bwMode="auto">
            <a:xfrm>
              <a:off x="6495" y="3326"/>
              <a:ext cx="135" cy="109"/>
            </a:xfrm>
            <a:custGeom>
              <a:avLst/>
              <a:gdLst>
                <a:gd name="T0" fmla="*/ 0 w 135"/>
                <a:gd name="T1" fmla="*/ 109 h 109"/>
                <a:gd name="T2" fmla="*/ 90 w 135"/>
                <a:gd name="T3" fmla="*/ 49 h 109"/>
                <a:gd name="T4" fmla="*/ 135 w 135"/>
                <a:gd name="T5" fmla="*/ 4 h 109"/>
              </a:gdLst>
              <a:ahLst/>
              <a:cxnLst>
                <a:cxn ang="0">
                  <a:pos x="T0" y="T1"/>
                </a:cxn>
                <a:cxn ang="0">
                  <a:pos x="T2" y="T3"/>
                </a:cxn>
                <a:cxn ang="0">
                  <a:pos x="T4" y="T5"/>
                </a:cxn>
              </a:cxnLst>
              <a:rect l="0" t="0" r="r" b="b"/>
              <a:pathLst>
                <a:path w="135" h="109">
                  <a:moveTo>
                    <a:pt x="0" y="109"/>
                  </a:moveTo>
                  <a:cubicBezTo>
                    <a:pt x="30" y="89"/>
                    <a:pt x="70" y="79"/>
                    <a:pt x="90" y="49"/>
                  </a:cubicBezTo>
                  <a:cubicBezTo>
                    <a:pt x="123" y="0"/>
                    <a:pt x="102" y="4"/>
                    <a:pt x="135" y="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6A6A67C4-D29F-4E08-9A7D-70228BB230B0}"/>
                </a:ext>
              </a:extLst>
            </p:cNvPr>
            <p:cNvSpPr>
              <a:spLocks/>
            </p:cNvSpPr>
            <p:nvPr/>
          </p:nvSpPr>
          <p:spPr bwMode="auto">
            <a:xfrm>
              <a:off x="7050" y="3234"/>
              <a:ext cx="384" cy="246"/>
            </a:xfrm>
            <a:custGeom>
              <a:avLst/>
              <a:gdLst>
                <a:gd name="T0" fmla="*/ 0 w 270"/>
                <a:gd name="T1" fmla="*/ 191 h 191"/>
                <a:gd name="T2" fmla="*/ 180 w 270"/>
                <a:gd name="T3" fmla="*/ 56 h 191"/>
                <a:gd name="T4" fmla="*/ 270 w 270"/>
                <a:gd name="T5" fmla="*/ 11 h 191"/>
              </a:gdLst>
              <a:ahLst/>
              <a:cxnLst>
                <a:cxn ang="0">
                  <a:pos x="T0" y="T1"/>
                </a:cxn>
                <a:cxn ang="0">
                  <a:pos x="T2" y="T3"/>
                </a:cxn>
                <a:cxn ang="0">
                  <a:pos x="T4" y="T5"/>
                </a:cxn>
              </a:cxnLst>
              <a:rect l="0" t="0" r="r" b="b"/>
              <a:pathLst>
                <a:path w="270" h="191">
                  <a:moveTo>
                    <a:pt x="0" y="191"/>
                  </a:moveTo>
                  <a:cubicBezTo>
                    <a:pt x="51" y="140"/>
                    <a:pt x="112" y="79"/>
                    <a:pt x="180" y="56"/>
                  </a:cubicBezTo>
                  <a:cubicBezTo>
                    <a:pt x="236" y="0"/>
                    <a:pt x="204" y="11"/>
                    <a:pt x="270" y="1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44B08D6B-19D0-4AF0-BAFE-27FAC36C7119}"/>
                </a:ext>
              </a:extLst>
            </p:cNvPr>
            <p:cNvSpPr>
              <a:spLocks/>
            </p:cNvSpPr>
            <p:nvPr/>
          </p:nvSpPr>
          <p:spPr bwMode="auto">
            <a:xfrm>
              <a:off x="4756" y="3351"/>
              <a:ext cx="224" cy="152"/>
            </a:xfrm>
            <a:custGeom>
              <a:avLst/>
              <a:gdLst>
                <a:gd name="T0" fmla="*/ 29 w 224"/>
                <a:gd name="T1" fmla="*/ 129 h 152"/>
                <a:gd name="T2" fmla="*/ 104 w 224"/>
                <a:gd name="T3" fmla="*/ 69 h 152"/>
                <a:gd name="T4" fmla="*/ 134 w 224"/>
                <a:gd name="T5" fmla="*/ 24 h 152"/>
                <a:gd name="T6" fmla="*/ 224 w 224"/>
                <a:gd name="T7" fmla="*/ 24 h 152"/>
              </a:gdLst>
              <a:ahLst/>
              <a:cxnLst>
                <a:cxn ang="0">
                  <a:pos x="T0" y="T1"/>
                </a:cxn>
                <a:cxn ang="0">
                  <a:pos x="T2" y="T3"/>
                </a:cxn>
                <a:cxn ang="0">
                  <a:pos x="T4" y="T5"/>
                </a:cxn>
                <a:cxn ang="0">
                  <a:pos x="T6" y="T7"/>
                </a:cxn>
              </a:cxnLst>
              <a:rect l="0" t="0" r="r" b="b"/>
              <a:pathLst>
                <a:path w="224" h="152">
                  <a:moveTo>
                    <a:pt x="29" y="129"/>
                  </a:moveTo>
                  <a:cubicBezTo>
                    <a:pt x="115" y="0"/>
                    <a:pt x="0" y="152"/>
                    <a:pt x="104" y="69"/>
                  </a:cubicBezTo>
                  <a:cubicBezTo>
                    <a:pt x="118" y="58"/>
                    <a:pt x="117" y="30"/>
                    <a:pt x="134" y="24"/>
                  </a:cubicBezTo>
                  <a:cubicBezTo>
                    <a:pt x="162" y="13"/>
                    <a:pt x="194" y="24"/>
                    <a:pt x="224" y="2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A679BA7F-19D0-4B14-B2F6-1D0B8AF035A3}"/>
                </a:ext>
              </a:extLst>
            </p:cNvPr>
            <p:cNvSpPr>
              <a:spLocks/>
            </p:cNvSpPr>
            <p:nvPr/>
          </p:nvSpPr>
          <p:spPr bwMode="auto">
            <a:xfrm>
              <a:off x="7920" y="3164"/>
              <a:ext cx="326" cy="316"/>
            </a:xfrm>
            <a:custGeom>
              <a:avLst/>
              <a:gdLst>
                <a:gd name="T0" fmla="*/ 0 w 150"/>
                <a:gd name="T1" fmla="*/ 174 h 174"/>
                <a:gd name="T2" fmla="*/ 105 w 150"/>
                <a:gd name="T3" fmla="*/ 54 h 174"/>
                <a:gd name="T4" fmla="*/ 150 w 150"/>
                <a:gd name="T5" fmla="*/ 9 h 174"/>
              </a:gdLst>
              <a:ahLst/>
              <a:cxnLst>
                <a:cxn ang="0">
                  <a:pos x="T0" y="T1"/>
                </a:cxn>
                <a:cxn ang="0">
                  <a:pos x="T2" y="T3"/>
                </a:cxn>
                <a:cxn ang="0">
                  <a:pos x="T4" y="T5"/>
                </a:cxn>
              </a:cxnLst>
              <a:rect l="0" t="0" r="r" b="b"/>
              <a:pathLst>
                <a:path w="150" h="174">
                  <a:moveTo>
                    <a:pt x="0" y="174"/>
                  </a:moveTo>
                  <a:cubicBezTo>
                    <a:pt x="18" y="103"/>
                    <a:pt x="35" y="77"/>
                    <a:pt x="105" y="54"/>
                  </a:cubicBezTo>
                  <a:cubicBezTo>
                    <a:pt x="123" y="0"/>
                    <a:pt x="104" y="9"/>
                    <a:pt x="150" y="9"/>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48">
              <a:extLst>
                <a:ext uri="{FF2B5EF4-FFF2-40B4-BE49-F238E27FC236}">
                  <a16:creationId xmlns:a16="http://schemas.microsoft.com/office/drawing/2014/main" id="{DEBB457A-414D-47F7-8201-5A49F8C1AFA4}"/>
                </a:ext>
              </a:extLst>
            </p:cNvPr>
            <p:cNvSpPr>
              <a:spLocks/>
            </p:cNvSpPr>
            <p:nvPr/>
          </p:nvSpPr>
          <p:spPr bwMode="auto">
            <a:xfrm>
              <a:off x="6840" y="3270"/>
              <a:ext cx="105" cy="165"/>
            </a:xfrm>
            <a:custGeom>
              <a:avLst/>
              <a:gdLst>
                <a:gd name="T0" fmla="*/ 0 w 105"/>
                <a:gd name="T1" fmla="*/ 165 h 165"/>
                <a:gd name="T2" fmla="*/ 105 w 105"/>
                <a:gd name="T3" fmla="*/ 0 h 165"/>
              </a:gdLst>
              <a:ahLst/>
              <a:cxnLst>
                <a:cxn ang="0">
                  <a:pos x="T0" y="T1"/>
                </a:cxn>
                <a:cxn ang="0">
                  <a:pos x="T2" y="T3"/>
                </a:cxn>
              </a:cxnLst>
              <a:rect l="0" t="0" r="r" b="b"/>
              <a:pathLst>
                <a:path w="105" h="165">
                  <a:moveTo>
                    <a:pt x="0" y="165"/>
                  </a:moveTo>
                  <a:cubicBezTo>
                    <a:pt x="25" y="90"/>
                    <a:pt x="73" y="65"/>
                    <a:pt x="105"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49">
              <a:extLst>
                <a:ext uri="{FF2B5EF4-FFF2-40B4-BE49-F238E27FC236}">
                  <a16:creationId xmlns:a16="http://schemas.microsoft.com/office/drawing/2014/main" id="{AAFE630A-94B6-4444-A889-9E77D48512DB}"/>
                </a:ext>
              </a:extLst>
            </p:cNvPr>
            <p:cNvSpPr>
              <a:spLocks/>
            </p:cNvSpPr>
            <p:nvPr/>
          </p:nvSpPr>
          <p:spPr bwMode="auto">
            <a:xfrm>
              <a:off x="5610" y="3285"/>
              <a:ext cx="105" cy="150"/>
            </a:xfrm>
            <a:custGeom>
              <a:avLst/>
              <a:gdLst>
                <a:gd name="T0" fmla="*/ 105 w 105"/>
                <a:gd name="T1" fmla="*/ 0 h 150"/>
                <a:gd name="T2" fmla="*/ 0 w 105"/>
                <a:gd name="T3" fmla="*/ 150 h 150"/>
              </a:gdLst>
              <a:ahLst/>
              <a:cxnLst>
                <a:cxn ang="0">
                  <a:pos x="T0" y="T1"/>
                </a:cxn>
                <a:cxn ang="0">
                  <a:pos x="T2" y="T3"/>
                </a:cxn>
              </a:cxnLst>
              <a:rect l="0" t="0" r="r" b="b"/>
              <a:pathLst>
                <a:path w="105" h="150">
                  <a:moveTo>
                    <a:pt x="105" y="0"/>
                  </a:moveTo>
                  <a:cubicBezTo>
                    <a:pt x="83" y="66"/>
                    <a:pt x="48" y="102"/>
                    <a:pt x="0"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50">
              <a:extLst>
                <a:ext uri="{FF2B5EF4-FFF2-40B4-BE49-F238E27FC236}">
                  <a16:creationId xmlns:a16="http://schemas.microsoft.com/office/drawing/2014/main" id="{5EA09E5B-54B8-45CA-BC77-99C21A3E39DA}"/>
                </a:ext>
              </a:extLst>
            </p:cNvPr>
            <p:cNvSpPr>
              <a:spLocks noChangeShapeType="1"/>
            </p:cNvSpPr>
            <p:nvPr/>
          </p:nvSpPr>
          <p:spPr bwMode="auto">
            <a:xfrm flipV="1">
              <a:off x="7364" y="3248"/>
              <a:ext cx="392" cy="2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51">
              <a:extLst>
                <a:ext uri="{FF2B5EF4-FFF2-40B4-BE49-F238E27FC236}">
                  <a16:creationId xmlns:a16="http://schemas.microsoft.com/office/drawing/2014/main" id="{78CCD84C-5230-409D-9B2C-2E0EFEA77AC3}"/>
                </a:ext>
              </a:extLst>
            </p:cNvPr>
            <p:cNvSpPr>
              <a:spLocks noChangeShapeType="1"/>
            </p:cNvSpPr>
            <p:nvPr/>
          </p:nvSpPr>
          <p:spPr bwMode="auto">
            <a:xfrm flipV="1">
              <a:off x="5824" y="3290"/>
              <a:ext cx="392" cy="1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52">
              <a:extLst>
                <a:ext uri="{FF2B5EF4-FFF2-40B4-BE49-F238E27FC236}">
                  <a16:creationId xmlns:a16="http://schemas.microsoft.com/office/drawing/2014/main" id="{95EFF90E-DD6B-403D-B508-E69D315BA493}"/>
                </a:ext>
              </a:extLst>
            </p:cNvPr>
            <p:cNvSpPr>
              <a:spLocks noChangeShapeType="1"/>
            </p:cNvSpPr>
            <p:nvPr/>
          </p:nvSpPr>
          <p:spPr bwMode="auto">
            <a:xfrm flipV="1">
              <a:off x="5166" y="3276"/>
              <a:ext cx="280"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53">
              <a:extLst>
                <a:ext uri="{FF2B5EF4-FFF2-40B4-BE49-F238E27FC236}">
                  <a16:creationId xmlns:a16="http://schemas.microsoft.com/office/drawing/2014/main" id="{B2E0C85F-7508-45D5-9957-C4B414F2E90F}"/>
                </a:ext>
              </a:extLst>
            </p:cNvPr>
            <p:cNvSpPr>
              <a:spLocks noChangeShapeType="1"/>
            </p:cNvSpPr>
            <p:nvPr/>
          </p:nvSpPr>
          <p:spPr bwMode="auto">
            <a:xfrm flipV="1">
              <a:off x="4662" y="3416"/>
              <a:ext cx="126"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54">
              <a:extLst>
                <a:ext uri="{FF2B5EF4-FFF2-40B4-BE49-F238E27FC236}">
                  <a16:creationId xmlns:a16="http://schemas.microsoft.com/office/drawing/2014/main" id="{98C65DA1-54EE-4548-8938-A628D0C3EED9}"/>
                </a:ext>
              </a:extLst>
            </p:cNvPr>
            <p:cNvSpPr>
              <a:spLocks noChangeShapeType="1"/>
            </p:cNvSpPr>
            <p:nvPr/>
          </p:nvSpPr>
          <p:spPr bwMode="auto">
            <a:xfrm>
              <a:off x="5880" y="3220"/>
              <a:ext cx="532" cy="3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55">
              <a:extLst>
                <a:ext uri="{FF2B5EF4-FFF2-40B4-BE49-F238E27FC236}">
                  <a16:creationId xmlns:a16="http://schemas.microsoft.com/office/drawing/2014/main" id="{E1829271-F03E-4169-8BF3-992582A9593A}"/>
                </a:ext>
              </a:extLst>
            </p:cNvPr>
            <p:cNvSpPr>
              <a:spLocks noChangeShapeType="1"/>
            </p:cNvSpPr>
            <p:nvPr/>
          </p:nvSpPr>
          <p:spPr bwMode="auto">
            <a:xfrm>
              <a:off x="6776" y="3220"/>
              <a:ext cx="504" cy="3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Oval 56">
              <a:extLst>
                <a:ext uri="{FF2B5EF4-FFF2-40B4-BE49-F238E27FC236}">
                  <a16:creationId xmlns:a16="http://schemas.microsoft.com/office/drawing/2014/main" id="{C9FFE775-5F4C-4372-9857-15A7E7D4004E}"/>
                </a:ext>
              </a:extLst>
            </p:cNvPr>
            <p:cNvSpPr>
              <a:spLocks noChangeArrowheads="1"/>
            </p:cNvSpPr>
            <p:nvPr/>
          </p:nvSpPr>
          <p:spPr bwMode="auto">
            <a:xfrm>
              <a:off x="6986" y="3290"/>
              <a:ext cx="70" cy="140"/>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57">
              <a:extLst>
                <a:ext uri="{FF2B5EF4-FFF2-40B4-BE49-F238E27FC236}">
                  <a16:creationId xmlns:a16="http://schemas.microsoft.com/office/drawing/2014/main" id="{89E7B1F9-BFE5-4000-8EFF-199F20CD46CD}"/>
                </a:ext>
              </a:extLst>
            </p:cNvPr>
            <p:cNvSpPr>
              <a:spLocks noChangeArrowheads="1"/>
            </p:cNvSpPr>
            <p:nvPr/>
          </p:nvSpPr>
          <p:spPr bwMode="auto">
            <a:xfrm>
              <a:off x="6006" y="3262"/>
              <a:ext cx="28" cy="56"/>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TextBox 59">
            <a:extLst>
              <a:ext uri="{FF2B5EF4-FFF2-40B4-BE49-F238E27FC236}">
                <a16:creationId xmlns:a16="http://schemas.microsoft.com/office/drawing/2014/main" id="{472B8026-97E3-4F4A-A151-06991DF40B91}"/>
              </a:ext>
            </a:extLst>
          </p:cNvPr>
          <p:cNvSpPr txBox="1"/>
          <p:nvPr/>
        </p:nvSpPr>
        <p:spPr>
          <a:xfrm>
            <a:off x="6041228" y="2142443"/>
            <a:ext cx="3794344" cy="646331"/>
          </a:xfrm>
          <a:prstGeom prst="rect">
            <a:avLst/>
          </a:prstGeom>
          <a:noFill/>
        </p:spPr>
        <p:txBody>
          <a:bodyPr wrap="square" rtlCol="0">
            <a:spAutoFit/>
          </a:bodyPr>
          <a:lstStyle/>
          <a:p>
            <a:r>
              <a:rPr lang="en-US" dirty="0"/>
              <a:t>Cone-Cylinder Geometry, Subsonic, Shoulder Separation</a:t>
            </a:r>
          </a:p>
        </p:txBody>
      </p:sp>
      <p:grpSp>
        <p:nvGrpSpPr>
          <p:cNvPr id="61" name="Group 58">
            <a:extLst>
              <a:ext uri="{FF2B5EF4-FFF2-40B4-BE49-F238E27FC236}">
                <a16:creationId xmlns:a16="http://schemas.microsoft.com/office/drawing/2014/main" id="{369F8F96-7F24-443C-97E1-E72532305950}"/>
              </a:ext>
            </a:extLst>
          </p:cNvPr>
          <p:cNvGrpSpPr>
            <a:grpSpLocks/>
          </p:cNvGrpSpPr>
          <p:nvPr/>
        </p:nvGrpSpPr>
        <p:grpSpPr bwMode="auto">
          <a:xfrm>
            <a:off x="1070278" y="3790333"/>
            <a:ext cx="3795713" cy="1733550"/>
            <a:chOff x="2422" y="6930"/>
            <a:chExt cx="5978" cy="2730"/>
          </a:xfrm>
        </p:grpSpPr>
        <p:grpSp>
          <p:nvGrpSpPr>
            <p:cNvPr id="62" name="Group 59">
              <a:extLst>
                <a:ext uri="{FF2B5EF4-FFF2-40B4-BE49-F238E27FC236}">
                  <a16:creationId xmlns:a16="http://schemas.microsoft.com/office/drawing/2014/main" id="{2394A89B-4EE2-4801-B9F3-DCAD738A8EDA}"/>
                </a:ext>
              </a:extLst>
            </p:cNvPr>
            <p:cNvGrpSpPr>
              <a:grpSpLocks/>
            </p:cNvGrpSpPr>
            <p:nvPr/>
          </p:nvGrpSpPr>
          <p:grpSpPr bwMode="auto">
            <a:xfrm>
              <a:off x="2422" y="8386"/>
              <a:ext cx="5978" cy="1274"/>
              <a:chOff x="2380" y="8582"/>
              <a:chExt cx="5978" cy="1274"/>
            </a:xfrm>
          </p:grpSpPr>
          <p:grpSp>
            <p:nvGrpSpPr>
              <p:cNvPr id="70" name="Group 60">
                <a:extLst>
                  <a:ext uri="{FF2B5EF4-FFF2-40B4-BE49-F238E27FC236}">
                    <a16:creationId xmlns:a16="http://schemas.microsoft.com/office/drawing/2014/main" id="{C86FDC02-51AA-450B-807D-AC52AFCCFE95}"/>
                  </a:ext>
                </a:extLst>
              </p:cNvPr>
              <p:cNvGrpSpPr>
                <a:grpSpLocks/>
              </p:cNvGrpSpPr>
              <p:nvPr/>
            </p:nvGrpSpPr>
            <p:grpSpPr bwMode="auto">
              <a:xfrm>
                <a:off x="2380" y="8806"/>
                <a:ext cx="5978" cy="1050"/>
                <a:chOff x="2534" y="3136"/>
                <a:chExt cx="6944" cy="1470"/>
              </a:xfrm>
            </p:grpSpPr>
            <p:sp>
              <p:nvSpPr>
                <p:cNvPr id="122" name="Line 61">
                  <a:extLst>
                    <a:ext uri="{FF2B5EF4-FFF2-40B4-BE49-F238E27FC236}">
                      <a16:creationId xmlns:a16="http://schemas.microsoft.com/office/drawing/2014/main" id="{E3A41519-08CF-467C-8758-51CCE3894E91}"/>
                    </a:ext>
                  </a:extLst>
                </p:cNvPr>
                <p:cNvSpPr>
                  <a:spLocks noChangeShapeType="1"/>
                </p:cNvSpPr>
                <p:nvPr/>
              </p:nvSpPr>
              <p:spPr bwMode="auto">
                <a:xfrm flipH="1">
                  <a:off x="4900" y="3136"/>
                  <a:ext cx="44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Oval 62">
                  <a:extLst>
                    <a:ext uri="{FF2B5EF4-FFF2-40B4-BE49-F238E27FC236}">
                      <a16:creationId xmlns:a16="http://schemas.microsoft.com/office/drawing/2014/main" id="{24985FFC-C901-4F42-893D-748DA2273F31}"/>
                    </a:ext>
                  </a:extLst>
                </p:cNvPr>
                <p:cNvSpPr>
                  <a:spLocks noChangeArrowheads="1"/>
                </p:cNvSpPr>
                <p:nvPr/>
              </p:nvSpPr>
              <p:spPr bwMode="auto">
                <a:xfrm>
                  <a:off x="2618" y="4004"/>
                  <a:ext cx="490" cy="462"/>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63">
                  <a:extLst>
                    <a:ext uri="{FF2B5EF4-FFF2-40B4-BE49-F238E27FC236}">
                      <a16:creationId xmlns:a16="http://schemas.microsoft.com/office/drawing/2014/main" id="{75F0B2A9-BD33-4BF8-A67E-C358F06DFF73}"/>
                    </a:ext>
                  </a:extLst>
                </p:cNvPr>
                <p:cNvSpPr>
                  <a:spLocks noChangeArrowheads="1"/>
                </p:cNvSpPr>
                <p:nvPr/>
              </p:nvSpPr>
              <p:spPr bwMode="auto">
                <a:xfrm>
                  <a:off x="2884" y="4018"/>
                  <a:ext cx="252" cy="49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64">
                  <a:extLst>
                    <a:ext uri="{FF2B5EF4-FFF2-40B4-BE49-F238E27FC236}">
                      <a16:creationId xmlns:a16="http://schemas.microsoft.com/office/drawing/2014/main" id="{6393726D-401B-4FDA-8A81-5BB1535482FB}"/>
                    </a:ext>
                  </a:extLst>
                </p:cNvPr>
                <p:cNvSpPr>
                  <a:spLocks noChangeArrowheads="1"/>
                </p:cNvSpPr>
                <p:nvPr/>
              </p:nvSpPr>
              <p:spPr bwMode="auto">
                <a:xfrm>
                  <a:off x="2534" y="4270"/>
                  <a:ext cx="518" cy="33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Line 65">
                  <a:extLst>
                    <a:ext uri="{FF2B5EF4-FFF2-40B4-BE49-F238E27FC236}">
                      <a16:creationId xmlns:a16="http://schemas.microsoft.com/office/drawing/2014/main" id="{0FD1F0D9-E482-4DD5-B18E-2B86BFCFB96A}"/>
                    </a:ext>
                  </a:extLst>
                </p:cNvPr>
                <p:cNvSpPr>
                  <a:spLocks noChangeShapeType="1"/>
                </p:cNvSpPr>
                <p:nvPr/>
              </p:nvSpPr>
              <p:spPr bwMode="auto">
                <a:xfrm>
                  <a:off x="2632" y="4256"/>
                  <a:ext cx="669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Oval 66">
                  <a:extLst>
                    <a:ext uri="{FF2B5EF4-FFF2-40B4-BE49-F238E27FC236}">
                      <a16:creationId xmlns:a16="http://schemas.microsoft.com/office/drawing/2014/main" id="{3A8E7331-66AE-4276-AECF-BA7A54880DD7}"/>
                    </a:ext>
                  </a:extLst>
                </p:cNvPr>
                <p:cNvSpPr>
                  <a:spLocks noChangeArrowheads="1"/>
                </p:cNvSpPr>
                <p:nvPr/>
              </p:nvSpPr>
              <p:spPr bwMode="auto">
                <a:xfrm>
                  <a:off x="2772" y="3990"/>
                  <a:ext cx="196" cy="42"/>
                </a:xfrm>
                <a:prstGeom prst="ellipse">
                  <a:avLst/>
                </a:prstGeom>
                <a:solidFill>
                  <a:srgbClr val="FFFFFF"/>
                </a:soli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67">
                  <a:extLst>
                    <a:ext uri="{FF2B5EF4-FFF2-40B4-BE49-F238E27FC236}">
                      <a16:creationId xmlns:a16="http://schemas.microsoft.com/office/drawing/2014/main" id="{A9DBA21F-C332-4E4B-B076-B1B4C7E5A457}"/>
                    </a:ext>
                  </a:extLst>
                </p:cNvPr>
                <p:cNvSpPr>
                  <a:spLocks noChangeShapeType="1"/>
                </p:cNvSpPr>
                <p:nvPr/>
              </p:nvSpPr>
              <p:spPr bwMode="auto">
                <a:xfrm flipH="1">
                  <a:off x="2744" y="3136"/>
                  <a:ext cx="2156" cy="8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68">
                  <a:extLst>
                    <a:ext uri="{FF2B5EF4-FFF2-40B4-BE49-F238E27FC236}">
                      <a16:creationId xmlns:a16="http://schemas.microsoft.com/office/drawing/2014/main" id="{6236015B-EF58-483F-9374-FDCA8A83593F}"/>
                    </a:ext>
                  </a:extLst>
                </p:cNvPr>
                <p:cNvSpPr>
                  <a:spLocks/>
                </p:cNvSpPr>
                <p:nvPr/>
              </p:nvSpPr>
              <p:spPr bwMode="auto">
                <a:xfrm>
                  <a:off x="9266" y="3136"/>
                  <a:ext cx="212" cy="1120"/>
                </a:xfrm>
                <a:custGeom>
                  <a:avLst/>
                  <a:gdLst>
                    <a:gd name="T0" fmla="*/ 30 w 198"/>
                    <a:gd name="T1" fmla="*/ 1134 h 1134"/>
                    <a:gd name="T2" fmla="*/ 198 w 198"/>
                    <a:gd name="T3" fmla="*/ 938 h 1134"/>
                    <a:gd name="T4" fmla="*/ 30 w 198"/>
                    <a:gd name="T5" fmla="*/ 602 h 1134"/>
                    <a:gd name="T6" fmla="*/ 16 w 198"/>
                    <a:gd name="T7" fmla="*/ 224 h 1134"/>
                    <a:gd name="T8" fmla="*/ 100 w 198"/>
                    <a:gd name="T9" fmla="*/ 0 h 1134"/>
                  </a:gdLst>
                  <a:ahLst/>
                  <a:cxnLst>
                    <a:cxn ang="0">
                      <a:pos x="T0" y="T1"/>
                    </a:cxn>
                    <a:cxn ang="0">
                      <a:pos x="T2" y="T3"/>
                    </a:cxn>
                    <a:cxn ang="0">
                      <a:pos x="T4" y="T5"/>
                    </a:cxn>
                    <a:cxn ang="0">
                      <a:pos x="T6" y="T7"/>
                    </a:cxn>
                    <a:cxn ang="0">
                      <a:pos x="T8" y="T9"/>
                    </a:cxn>
                  </a:cxnLst>
                  <a:rect l="0" t="0" r="r" b="b"/>
                  <a:pathLst>
                    <a:path w="198" h="1134">
                      <a:moveTo>
                        <a:pt x="30" y="1134"/>
                      </a:moveTo>
                      <a:cubicBezTo>
                        <a:pt x="114" y="1080"/>
                        <a:pt x="198" y="1027"/>
                        <a:pt x="198" y="938"/>
                      </a:cubicBezTo>
                      <a:cubicBezTo>
                        <a:pt x="198" y="849"/>
                        <a:pt x="60" y="721"/>
                        <a:pt x="30" y="602"/>
                      </a:cubicBezTo>
                      <a:cubicBezTo>
                        <a:pt x="0" y="483"/>
                        <a:pt x="4" y="324"/>
                        <a:pt x="16" y="224"/>
                      </a:cubicBezTo>
                      <a:cubicBezTo>
                        <a:pt x="28" y="124"/>
                        <a:pt x="64" y="62"/>
                        <a:pt x="100"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Rectangle 69">
                  <a:extLst>
                    <a:ext uri="{FF2B5EF4-FFF2-40B4-BE49-F238E27FC236}">
                      <a16:creationId xmlns:a16="http://schemas.microsoft.com/office/drawing/2014/main" id="{A5247A55-D49A-4AEB-BA77-F0496ED5AF38}"/>
                    </a:ext>
                  </a:extLst>
                </p:cNvPr>
                <p:cNvSpPr>
                  <a:spLocks noChangeArrowheads="1"/>
                </p:cNvSpPr>
                <p:nvPr/>
              </p:nvSpPr>
              <p:spPr bwMode="auto">
                <a:xfrm>
                  <a:off x="3598" y="4172"/>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Rectangle 70">
                  <a:extLst>
                    <a:ext uri="{FF2B5EF4-FFF2-40B4-BE49-F238E27FC236}">
                      <a16:creationId xmlns:a16="http://schemas.microsoft.com/office/drawing/2014/main" id="{E772BF85-61ED-4401-B631-9D44B4901B71}"/>
                    </a:ext>
                  </a:extLst>
                </p:cNvPr>
                <p:cNvSpPr>
                  <a:spLocks noChangeArrowheads="1"/>
                </p:cNvSpPr>
                <p:nvPr/>
              </p:nvSpPr>
              <p:spPr bwMode="auto">
                <a:xfrm>
                  <a:off x="4018" y="4144"/>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71">
                  <a:extLst>
                    <a:ext uri="{FF2B5EF4-FFF2-40B4-BE49-F238E27FC236}">
                      <a16:creationId xmlns:a16="http://schemas.microsoft.com/office/drawing/2014/main" id="{7D8C292C-7760-4F4E-BA32-6F9AD6B6101C}"/>
                    </a:ext>
                  </a:extLst>
                </p:cNvPr>
                <p:cNvSpPr>
                  <a:spLocks noChangeArrowheads="1"/>
                </p:cNvSpPr>
                <p:nvPr/>
              </p:nvSpPr>
              <p:spPr bwMode="auto">
                <a:xfrm>
                  <a:off x="5390" y="4172"/>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72">
                  <a:extLst>
                    <a:ext uri="{FF2B5EF4-FFF2-40B4-BE49-F238E27FC236}">
                      <a16:creationId xmlns:a16="http://schemas.microsoft.com/office/drawing/2014/main" id="{BCEEF3B0-6557-4936-A077-691071F2E285}"/>
                    </a:ext>
                  </a:extLst>
                </p:cNvPr>
                <p:cNvSpPr>
                  <a:spLocks noChangeArrowheads="1"/>
                </p:cNvSpPr>
                <p:nvPr/>
              </p:nvSpPr>
              <p:spPr bwMode="auto">
                <a:xfrm>
                  <a:off x="5838" y="4144"/>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73">
                  <a:extLst>
                    <a:ext uri="{FF2B5EF4-FFF2-40B4-BE49-F238E27FC236}">
                      <a16:creationId xmlns:a16="http://schemas.microsoft.com/office/drawing/2014/main" id="{579D0F1D-6467-40A3-B592-C1B725FAF318}"/>
                    </a:ext>
                  </a:extLst>
                </p:cNvPr>
                <p:cNvSpPr>
                  <a:spLocks noChangeArrowheads="1"/>
                </p:cNvSpPr>
                <p:nvPr/>
              </p:nvSpPr>
              <p:spPr bwMode="auto">
                <a:xfrm>
                  <a:off x="7168" y="4158"/>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Rectangle 74">
                  <a:extLst>
                    <a:ext uri="{FF2B5EF4-FFF2-40B4-BE49-F238E27FC236}">
                      <a16:creationId xmlns:a16="http://schemas.microsoft.com/office/drawing/2014/main" id="{93DEBC84-27DD-49E5-96CA-BF35875D65E5}"/>
                    </a:ext>
                  </a:extLst>
                </p:cNvPr>
                <p:cNvSpPr>
                  <a:spLocks noChangeArrowheads="1"/>
                </p:cNvSpPr>
                <p:nvPr/>
              </p:nvSpPr>
              <p:spPr bwMode="auto">
                <a:xfrm>
                  <a:off x="7686" y="4158"/>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1" name="Rectangle 75">
                <a:extLst>
                  <a:ext uri="{FF2B5EF4-FFF2-40B4-BE49-F238E27FC236}">
                    <a16:creationId xmlns:a16="http://schemas.microsoft.com/office/drawing/2014/main" id="{711E7696-8864-4C9D-AB04-6B155D4DA742}"/>
                  </a:ext>
                </a:extLst>
              </p:cNvPr>
              <p:cNvSpPr>
                <a:spLocks noChangeArrowheads="1"/>
              </p:cNvSpPr>
              <p:nvPr/>
            </p:nvSpPr>
            <p:spPr bwMode="auto">
              <a:xfrm rot="896227">
                <a:off x="3822" y="8778"/>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76">
                <a:extLst>
                  <a:ext uri="{FF2B5EF4-FFF2-40B4-BE49-F238E27FC236}">
                    <a16:creationId xmlns:a16="http://schemas.microsoft.com/office/drawing/2014/main" id="{6ECF13A2-FEC0-494E-8443-458DEB25C052}"/>
                  </a:ext>
                </a:extLst>
              </p:cNvPr>
              <p:cNvSpPr>
                <a:spLocks noChangeArrowheads="1"/>
              </p:cNvSpPr>
              <p:nvPr/>
            </p:nvSpPr>
            <p:spPr bwMode="auto">
              <a:xfrm rot="896227">
                <a:off x="3374" y="8918"/>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3" name="Group 77">
                <a:extLst>
                  <a:ext uri="{FF2B5EF4-FFF2-40B4-BE49-F238E27FC236}">
                    <a16:creationId xmlns:a16="http://schemas.microsoft.com/office/drawing/2014/main" id="{8F43A23C-4BE8-4CFD-97E8-07E708B882E5}"/>
                  </a:ext>
                </a:extLst>
              </p:cNvPr>
              <p:cNvGrpSpPr>
                <a:grpSpLocks/>
              </p:cNvGrpSpPr>
              <p:nvPr/>
            </p:nvGrpSpPr>
            <p:grpSpPr bwMode="auto">
              <a:xfrm>
                <a:off x="4200" y="8582"/>
                <a:ext cx="4018" cy="196"/>
                <a:chOff x="4200" y="8344"/>
                <a:chExt cx="4018" cy="434"/>
              </a:xfrm>
            </p:grpSpPr>
            <p:sp>
              <p:nvSpPr>
                <p:cNvPr id="87" name="Rectangle 78">
                  <a:extLst>
                    <a:ext uri="{FF2B5EF4-FFF2-40B4-BE49-F238E27FC236}">
                      <a16:creationId xmlns:a16="http://schemas.microsoft.com/office/drawing/2014/main" id="{7531D12A-37A0-4747-A49B-7FF7B0BAE19E}"/>
                    </a:ext>
                  </a:extLst>
                </p:cNvPr>
                <p:cNvSpPr>
                  <a:spLocks noChangeArrowheads="1"/>
                </p:cNvSpPr>
                <p:nvPr/>
              </p:nvSpPr>
              <p:spPr bwMode="auto">
                <a:xfrm>
                  <a:off x="7602" y="834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79">
                  <a:extLst>
                    <a:ext uri="{FF2B5EF4-FFF2-40B4-BE49-F238E27FC236}">
                      <a16:creationId xmlns:a16="http://schemas.microsoft.com/office/drawing/2014/main" id="{8E6C4A52-FB9F-471F-AC35-78895F1371BF}"/>
                    </a:ext>
                  </a:extLst>
                </p:cNvPr>
                <p:cNvSpPr>
                  <a:spLocks noChangeArrowheads="1"/>
                </p:cNvSpPr>
                <p:nvPr/>
              </p:nvSpPr>
              <p:spPr bwMode="auto">
                <a:xfrm>
                  <a:off x="7084" y="8358"/>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80">
                  <a:extLst>
                    <a:ext uri="{FF2B5EF4-FFF2-40B4-BE49-F238E27FC236}">
                      <a16:creationId xmlns:a16="http://schemas.microsoft.com/office/drawing/2014/main" id="{94B06BE8-B42C-4921-B327-A4F4AB055AF5}"/>
                    </a:ext>
                  </a:extLst>
                </p:cNvPr>
                <p:cNvSpPr>
                  <a:spLocks noChangeArrowheads="1"/>
                </p:cNvSpPr>
                <p:nvPr/>
              </p:nvSpPr>
              <p:spPr bwMode="auto">
                <a:xfrm>
                  <a:off x="6538" y="8358"/>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81">
                  <a:extLst>
                    <a:ext uri="{FF2B5EF4-FFF2-40B4-BE49-F238E27FC236}">
                      <a16:creationId xmlns:a16="http://schemas.microsoft.com/office/drawing/2014/main" id="{92B770A4-9C7C-49F2-9F87-5400F40FF920}"/>
                    </a:ext>
                  </a:extLst>
                </p:cNvPr>
                <p:cNvSpPr>
                  <a:spLocks noChangeArrowheads="1"/>
                </p:cNvSpPr>
                <p:nvPr/>
              </p:nvSpPr>
              <p:spPr bwMode="auto">
                <a:xfrm>
                  <a:off x="6034" y="8372"/>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82">
                  <a:extLst>
                    <a:ext uri="{FF2B5EF4-FFF2-40B4-BE49-F238E27FC236}">
                      <a16:creationId xmlns:a16="http://schemas.microsoft.com/office/drawing/2014/main" id="{6D91DFBF-24EE-4B45-B0CB-4021295741BF}"/>
                    </a:ext>
                  </a:extLst>
                </p:cNvPr>
                <p:cNvSpPr>
                  <a:spLocks noChangeArrowheads="1"/>
                </p:cNvSpPr>
                <p:nvPr/>
              </p:nvSpPr>
              <p:spPr bwMode="auto">
                <a:xfrm>
                  <a:off x="5572" y="8400"/>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83">
                  <a:extLst>
                    <a:ext uri="{FF2B5EF4-FFF2-40B4-BE49-F238E27FC236}">
                      <a16:creationId xmlns:a16="http://schemas.microsoft.com/office/drawing/2014/main" id="{7A6CB366-C8C2-4A20-ACB0-6EFF9D23028E}"/>
                    </a:ext>
                  </a:extLst>
                </p:cNvPr>
                <p:cNvSpPr>
                  <a:spLocks noChangeArrowheads="1"/>
                </p:cNvSpPr>
                <p:nvPr/>
              </p:nvSpPr>
              <p:spPr bwMode="auto">
                <a:xfrm>
                  <a:off x="5040" y="8428"/>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84">
                  <a:extLst>
                    <a:ext uri="{FF2B5EF4-FFF2-40B4-BE49-F238E27FC236}">
                      <a16:creationId xmlns:a16="http://schemas.microsoft.com/office/drawing/2014/main" id="{A0C9C93F-D950-4112-B195-BC9624B088F8}"/>
                    </a:ext>
                  </a:extLst>
                </p:cNvPr>
                <p:cNvSpPr>
                  <a:spLocks noChangeArrowheads="1"/>
                </p:cNvSpPr>
                <p:nvPr/>
              </p:nvSpPr>
              <p:spPr bwMode="auto">
                <a:xfrm>
                  <a:off x="4620" y="855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5">
                  <a:extLst>
                    <a:ext uri="{FF2B5EF4-FFF2-40B4-BE49-F238E27FC236}">
                      <a16:creationId xmlns:a16="http://schemas.microsoft.com/office/drawing/2014/main" id="{B386B767-BF67-42E5-AB29-001596E14218}"/>
                    </a:ext>
                  </a:extLst>
                </p:cNvPr>
                <p:cNvSpPr>
                  <a:spLocks noChangeArrowheads="1"/>
                </p:cNvSpPr>
                <p:nvPr/>
              </p:nvSpPr>
              <p:spPr bwMode="auto">
                <a:xfrm rot="896227">
                  <a:off x="4200" y="862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86">
                  <a:extLst>
                    <a:ext uri="{FF2B5EF4-FFF2-40B4-BE49-F238E27FC236}">
                      <a16:creationId xmlns:a16="http://schemas.microsoft.com/office/drawing/2014/main" id="{5D29D54D-481C-46DF-9BEF-B6B0AF4C6D7E}"/>
                    </a:ext>
                  </a:extLst>
                </p:cNvPr>
                <p:cNvSpPr>
                  <a:spLocks/>
                </p:cNvSpPr>
                <p:nvPr/>
              </p:nvSpPr>
              <p:spPr bwMode="auto">
                <a:xfrm>
                  <a:off x="7682" y="8484"/>
                  <a:ext cx="242" cy="245"/>
                </a:xfrm>
                <a:custGeom>
                  <a:avLst/>
                  <a:gdLst>
                    <a:gd name="T0" fmla="*/ 0 w 225"/>
                    <a:gd name="T1" fmla="*/ 165 h 165"/>
                    <a:gd name="T2" fmla="*/ 60 w 225"/>
                    <a:gd name="T3" fmla="*/ 120 h 165"/>
                    <a:gd name="T4" fmla="*/ 225 w 225"/>
                    <a:gd name="T5" fmla="*/ 0 h 165"/>
                    <a:gd name="T6" fmla="*/ 74 w 225"/>
                    <a:gd name="T7" fmla="*/ 74 h 165"/>
                  </a:gdLst>
                  <a:ahLst/>
                  <a:cxnLst>
                    <a:cxn ang="0">
                      <a:pos x="T0" y="T1"/>
                    </a:cxn>
                    <a:cxn ang="0">
                      <a:pos x="T2" y="T3"/>
                    </a:cxn>
                    <a:cxn ang="0">
                      <a:pos x="T4" y="T5"/>
                    </a:cxn>
                    <a:cxn ang="0">
                      <a:pos x="T6" y="T7"/>
                    </a:cxn>
                  </a:cxnLst>
                  <a:rect l="0" t="0" r="r" b="b"/>
                  <a:pathLst>
                    <a:path w="225" h="165">
                      <a:moveTo>
                        <a:pt x="0" y="165"/>
                      </a:moveTo>
                      <a:cubicBezTo>
                        <a:pt x="20" y="150"/>
                        <a:pt x="42" y="138"/>
                        <a:pt x="60" y="120"/>
                      </a:cubicBezTo>
                      <a:cubicBezTo>
                        <a:pt x="120" y="60"/>
                        <a:pt x="125" y="0"/>
                        <a:pt x="225" y="0"/>
                      </a:cubicBezTo>
                      <a:lnTo>
                        <a:pt x="74" y="74"/>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87">
                  <a:extLst>
                    <a:ext uri="{FF2B5EF4-FFF2-40B4-BE49-F238E27FC236}">
                      <a16:creationId xmlns:a16="http://schemas.microsoft.com/office/drawing/2014/main" id="{1E144333-7BDE-4EEA-A0DD-F580D4392CEA}"/>
                    </a:ext>
                  </a:extLst>
                </p:cNvPr>
                <p:cNvSpPr>
                  <a:spLocks/>
                </p:cNvSpPr>
                <p:nvPr/>
              </p:nvSpPr>
              <p:spPr bwMode="auto">
                <a:xfrm>
                  <a:off x="7577" y="8605"/>
                  <a:ext cx="285" cy="96"/>
                </a:xfrm>
                <a:custGeom>
                  <a:avLst/>
                  <a:gdLst>
                    <a:gd name="T0" fmla="*/ 285 w 285"/>
                    <a:gd name="T1" fmla="*/ 94 h 96"/>
                    <a:gd name="T2" fmla="*/ 105 w 285"/>
                    <a:gd name="T3" fmla="*/ 19 h 96"/>
                    <a:gd name="T4" fmla="*/ 0 w 285"/>
                    <a:gd name="T5" fmla="*/ 19 h 96"/>
                  </a:gdLst>
                  <a:ahLst/>
                  <a:cxnLst>
                    <a:cxn ang="0">
                      <a:pos x="T0" y="T1"/>
                    </a:cxn>
                    <a:cxn ang="0">
                      <a:pos x="T2" y="T3"/>
                    </a:cxn>
                    <a:cxn ang="0">
                      <a:pos x="T4" y="T5"/>
                    </a:cxn>
                  </a:cxnLst>
                  <a:rect l="0" t="0" r="r" b="b"/>
                  <a:pathLst>
                    <a:path w="285" h="96">
                      <a:moveTo>
                        <a:pt x="285" y="94"/>
                      </a:moveTo>
                      <a:cubicBezTo>
                        <a:pt x="159" y="73"/>
                        <a:pt x="220" y="96"/>
                        <a:pt x="105" y="19"/>
                      </a:cubicBezTo>
                      <a:cubicBezTo>
                        <a:pt x="76" y="0"/>
                        <a:pt x="35" y="19"/>
                        <a:pt x="0" y="19"/>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17CB667A-5463-4F5E-87C6-681614CAE84F}"/>
                    </a:ext>
                  </a:extLst>
                </p:cNvPr>
                <p:cNvSpPr>
                  <a:spLocks/>
                </p:cNvSpPr>
                <p:nvPr/>
              </p:nvSpPr>
              <p:spPr bwMode="auto">
                <a:xfrm>
                  <a:off x="5372" y="8609"/>
                  <a:ext cx="180" cy="105"/>
                </a:xfrm>
                <a:custGeom>
                  <a:avLst/>
                  <a:gdLst>
                    <a:gd name="T0" fmla="*/ 0 w 180"/>
                    <a:gd name="T1" fmla="*/ 105 h 105"/>
                    <a:gd name="T2" fmla="*/ 135 w 180"/>
                    <a:gd name="T3" fmla="*/ 45 h 105"/>
                    <a:gd name="T4" fmla="*/ 180 w 180"/>
                    <a:gd name="T5" fmla="*/ 0 h 105"/>
                  </a:gdLst>
                  <a:ahLst/>
                  <a:cxnLst>
                    <a:cxn ang="0">
                      <a:pos x="T0" y="T1"/>
                    </a:cxn>
                    <a:cxn ang="0">
                      <a:pos x="T2" y="T3"/>
                    </a:cxn>
                    <a:cxn ang="0">
                      <a:pos x="T4" y="T5"/>
                    </a:cxn>
                  </a:cxnLst>
                  <a:rect l="0" t="0" r="r" b="b"/>
                  <a:pathLst>
                    <a:path w="180" h="105">
                      <a:moveTo>
                        <a:pt x="0" y="105"/>
                      </a:moveTo>
                      <a:cubicBezTo>
                        <a:pt x="49" y="89"/>
                        <a:pt x="86" y="61"/>
                        <a:pt x="135" y="45"/>
                      </a:cubicBezTo>
                      <a:cubicBezTo>
                        <a:pt x="150" y="30"/>
                        <a:pt x="180" y="0"/>
                        <a:pt x="18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89">
                  <a:extLst>
                    <a:ext uri="{FF2B5EF4-FFF2-40B4-BE49-F238E27FC236}">
                      <a16:creationId xmlns:a16="http://schemas.microsoft.com/office/drawing/2014/main" id="{A58097DE-7E96-4D22-9EC1-7048580E6237}"/>
                    </a:ext>
                  </a:extLst>
                </p:cNvPr>
                <p:cNvSpPr>
                  <a:spLocks/>
                </p:cNvSpPr>
                <p:nvPr/>
              </p:nvSpPr>
              <p:spPr bwMode="auto">
                <a:xfrm>
                  <a:off x="4997" y="8609"/>
                  <a:ext cx="330" cy="119"/>
                </a:xfrm>
                <a:custGeom>
                  <a:avLst/>
                  <a:gdLst>
                    <a:gd name="T0" fmla="*/ 0 w 330"/>
                    <a:gd name="T1" fmla="*/ 75 h 119"/>
                    <a:gd name="T2" fmla="*/ 135 w 330"/>
                    <a:gd name="T3" fmla="*/ 0 h 119"/>
                    <a:gd name="T4" fmla="*/ 180 w 330"/>
                    <a:gd name="T5" fmla="*/ 30 h 119"/>
                    <a:gd name="T6" fmla="*/ 240 w 330"/>
                    <a:gd name="T7" fmla="*/ 105 h 119"/>
                    <a:gd name="T8" fmla="*/ 330 w 330"/>
                    <a:gd name="T9" fmla="*/ 60 h 119"/>
                  </a:gdLst>
                  <a:ahLst/>
                  <a:cxnLst>
                    <a:cxn ang="0">
                      <a:pos x="T0" y="T1"/>
                    </a:cxn>
                    <a:cxn ang="0">
                      <a:pos x="T2" y="T3"/>
                    </a:cxn>
                    <a:cxn ang="0">
                      <a:pos x="T4" y="T5"/>
                    </a:cxn>
                    <a:cxn ang="0">
                      <a:pos x="T6" y="T7"/>
                    </a:cxn>
                    <a:cxn ang="0">
                      <a:pos x="T8" y="T9"/>
                    </a:cxn>
                  </a:cxnLst>
                  <a:rect l="0" t="0" r="r" b="b"/>
                  <a:pathLst>
                    <a:path w="330" h="119">
                      <a:moveTo>
                        <a:pt x="0" y="75"/>
                      </a:moveTo>
                      <a:cubicBezTo>
                        <a:pt x="45" y="45"/>
                        <a:pt x="90" y="30"/>
                        <a:pt x="135" y="0"/>
                      </a:cubicBezTo>
                      <a:cubicBezTo>
                        <a:pt x="150" y="10"/>
                        <a:pt x="170" y="15"/>
                        <a:pt x="180" y="30"/>
                      </a:cubicBezTo>
                      <a:cubicBezTo>
                        <a:pt x="239" y="119"/>
                        <a:pt x="144" y="73"/>
                        <a:pt x="240" y="105"/>
                      </a:cubicBezTo>
                      <a:cubicBezTo>
                        <a:pt x="326" y="88"/>
                        <a:pt x="304" y="113"/>
                        <a:pt x="330" y="6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949F5C36-F05F-4929-8FFD-07976D54C92F}"/>
                    </a:ext>
                  </a:extLst>
                </p:cNvPr>
                <p:cNvSpPr>
                  <a:spLocks/>
                </p:cNvSpPr>
                <p:nvPr/>
              </p:nvSpPr>
              <p:spPr bwMode="auto">
                <a:xfrm>
                  <a:off x="5702" y="8581"/>
                  <a:ext cx="315" cy="103"/>
                </a:xfrm>
                <a:custGeom>
                  <a:avLst/>
                  <a:gdLst>
                    <a:gd name="T0" fmla="*/ 0 w 315"/>
                    <a:gd name="T1" fmla="*/ 103 h 103"/>
                    <a:gd name="T2" fmla="*/ 45 w 315"/>
                    <a:gd name="T3" fmla="*/ 58 h 103"/>
                    <a:gd name="T4" fmla="*/ 105 w 315"/>
                    <a:gd name="T5" fmla="*/ 43 h 103"/>
                    <a:gd name="T6" fmla="*/ 150 w 315"/>
                    <a:gd name="T7" fmla="*/ 13 h 103"/>
                    <a:gd name="T8" fmla="*/ 210 w 315"/>
                    <a:gd name="T9" fmla="*/ 73 h 103"/>
                    <a:gd name="T10" fmla="*/ 255 w 315"/>
                    <a:gd name="T11" fmla="*/ 103 h 103"/>
                    <a:gd name="T12" fmla="*/ 315 w 315"/>
                    <a:gd name="T13" fmla="*/ 73 h 103"/>
                  </a:gdLst>
                  <a:ahLst/>
                  <a:cxnLst>
                    <a:cxn ang="0">
                      <a:pos x="T0" y="T1"/>
                    </a:cxn>
                    <a:cxn ang="0">
                      <a:pos x="T2" y="T3"/>
                    </a:cxn>
                    <a:cxn ang="0">
                      <a:pos x="T4" y="T5"/>
                    </a:cxn>
                    <a:cxn ang="0">
                      <a:pos x="T6" y="T7"/>
                    </a:cxn>
                    <a:cxn ang="0">
                      <a:pos x="T8" y="T9"/>
                    </a:cxn>
                    <a:cxn ang="0">
                      <a:pos x="T10" y="T11"/>
                    </a:cxn>
                    <a:cxn ang="0">
                      <a:pos x="T12" y="T13"/>
                    </a:cxn>
                  </a:cxnLst>
                  <a:rect l="0" t="0" r="r" b="b"/>
                  <a:pathLst>
                    <a:path w="315" h="103">
                      <a:moveTo>
                        <a:pt x="0" y="103"/>
                      </a:moveTo>
                      <a:cubicBezTo>
                        <a:pt x="15" y="88"/>
                        <a:pt x="27" y="69"/>
                        <a:pt x="45" y="58"/>
                      </a:cubicBezTo>
                      <a:cubicBezTo>
                        <a:pt x="63" y="48"/>
                        <a:pt x="86" y="51"/>
                        <a:pt x="105" y="43"/>
                      </a:cubicBezTo>
                      <a:cubicBezTo>
                        <a:pt x="122" y="36"/>
                        <a:pt x="135" y="23"/>
                        <a:pt x="150" y="13"/>
                      </a:cubicBezTo>
                      <a:cubicBezTo>
                        <a:pt x="248" y="46"/>
                        <a:pt x="152" y="0"/>
                        <a:pt x="210" y="73"/>
                      </a:cubicBezTo>
                      <a:cubicBezTo>
                        <a:pt x="221" y="87"/>
                        <a:pt x="240" y="93"/>
                        <a:pt x="255" y="103"/>
                      </a:cubicBezTo>
                      <a:cubicBezTo>
                        <a:pt x="307" y="86"/>
                        <a:pt x="289" y="99"/>
                        <a:pt x="315" y="7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1">
                  <a:extLst>
                    <a:ext uri="{FF2B5EF4-FFF2-40B4-BE49-F238E27FC236}">
                      <a16:creationId xmlns:a16="http://schemas.microsoft.com/office/drawing/2014/main" id="{12544CC1-1B64-49AF-AFC5-A901B2CD1D75}"/>
                    </a:ext>
                  </a:extLst>
                </p:cNvPr>
                <p:cNvSpPr>
                  <a:spLocks/>
                </p:cNvSpPr>
                <p:nvPr/>
              </p:nvSpPr>
              <p:spPr bwMode="auto">
                <a:xfrm>
                  <a:off x="6182" y="8579"/>
                  <a:ext cx="150" cy="135"/>
                </a:xfrm>
                <a:custGeom>
                  <a:avLst/>
                  <a:gdLst>
                    <a:gd name="T0" fmla="*/ 120 w 150"/>
                    <a:gd name="T1" fmla="*/ 135 h 135"/>
                    <a:gd name="T2" fmla="*/ 30 w 150"/>
                    <a:gd name="T3" fmla="*/ 75 h 135"/>
                    <a:gd name="T4" fmla="*/ 150 w 150"/>
                    <a:gd name="T5" fmla="*/ 0 h 135"/>
                  </a:gdLst>
                  <a:ahLst/>
                  <a:cxnLst>
                    <a:cxn ang="0">
                      <a:pos x="T0" y="T1"/>
                    </a:cxn>
                    <a:cxn ang="0">
                      <a:pos x="T2" y="T3"/>
                    </a:cxn>
                    <a:cxn ang="0">
                      <a:pos x="T4" y="T5"/>
                    </a:cxn>
                  </a:cxnLst>
                  <a:rect l="0" t="0" r="r" b="b"/>
                  <a:pathLst>
                    <a:path w="150" h="135">
                      <a:moveTo>
                        <a:pt x="120" y="135"/>
                      </a:moveTo>
                      <a:cubicBezTo>
                        <a:pt x="90" y="115"/>
                        <a:pt x="0" y="95"/>
                        <a:pt x="30" y="75"/>
                      </a:cubicBezTo>
                      <a:cubicBezTo>
                        <a:pt x="73" y="46"/>
                        <a:pt x="114" y="36"/>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a:extLst>
                    <a:ext uri="{FF2B5EF4-FFF2-40B4-BE49-F238E27FC236}">
                      <a16:creationId xmlns:a16="http://schemas.microsoft.com/office/drawing/2014/main" id="{1D1ED1E6-98B7-4F93-92E3-451E7C8DFD90}"/>
                    </a:ext>
                  </a:extLst>
                </p:cNvPr>
                <p:cNvSpPr>
                  <a:spLocks/>
                </p:cNvSpPr>
                <p:nvPr/>
              </p:nvSpPr>
              <p:spPr bwMode="auto">
                <a:xfrm>
                  <a:off x="6647" y="8545"/>
                  <a:ext cx="285" cy="165"/>
                </a:xfrm>
                <a:custGeom>
                  <a:avLst/>
                  <a:gdLst>
                    <a:gd name="T0" fmla="*/ 15 w 285"/>
                    <a:gd name="T1" fmla="*/ 4 h 165"/>
                    <a:gd name="T2" fmla="*/ 75 w 285"/>
                    <a:gd name="T3" fmla="*/ 94 h 165"/>
                    <a:gd name="T4" fmla="*/ 90 w 285"/>
                    <a:gd name="T5" fmla="*/ 139 h 165"/>
                    <a:gd name="T6" fmla="*/ 285 w 285"/>
                    <a:gd name="T7" fmla="*/ 154 h 165"/>
                  </a:gdLst>
                  <a:ahLst/>
                  <a:cxnLst>
                    <a:cxn ang="0">
                      <a:pos x="T0" y="T1"/>
                    </a:cxn>
                    <a:cxn ang="0">
                      <a:pos x="T2" y="T3"/>
                    </a:cxn>
                    <a:cxn ang="0">
                      <a:pos x="T4" y="T5"/>
                    </a:cxn>
                    <a:cxn ang="0">
                      <a:pos x="T6" y="T7"/>
                    </a:cxn>
                  </a:cxnLst>
                  <a:rect l="0" t="0" r="r" b="b"/>
                  <a:pathLst>
                    <a:path w="285" h="165">
                      <a:moveTo>
                        <a:pt x="15" y="4"/>
                      </a:moveTo>
                      <a:cubicBezTo>
                        <a:pt x="49" y="142"/>
                        <a:pt x="0" y="0"/>
                        <a:pt x="75" y="94"/>
                      </a:cubicBezTo>
                      <a:cubicBezTo>
                        <a:pt x="85" y="106"/>
                        <a:pt x="78" y="129"/>
                        <a:pt x="90" y="139"/>
                      </a:cubicBezTo>
                      <a:cubicBezTo>
                        <a:pt x="122" y="165"/>
                        <a:pt x="285" y="154"/>
                        <a:pt x="285" y="15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
                  <a:extLst>
                    <a:ext uri="{FF2B5EF4-FFF2-40B4-BE49-F238E27FC236}">
                      <a16:creationId xmlns:a16="http://schemas.microsoft.com/office/drawing/2014/main" id="{92C38FC4-5BC0-4359-AC63-4EA1A30FE0B7}"/>
                    </a:ext>
                  </a:extLst>
                </p:cNvPr>
                <p:cNvSpPr>
                  <a:spLocks/>
                </p:cNvSpPr>
                <p:nvPr/>
              </p:nvSpPr>
              <p:spPr bwMode="auto">
                <a:xfrm>
                  <a:off x="7232" y="8594"/>
                  <a:ext cx="195" cy="90"/>
                </a:xfrm>
                <a:custGeom>
                  <a:avLst/>
                  <a:gdLst>
                    <a:gd name="T0" fmla="*/ 0 w 195"/>
                    <a:gd name="T1" fmla="*/ 90 h 90"/>
                    <a:gd name="T2" fmla="*/ 195 w 195"/>
                    <a:gd name="T3" fmla="*/ 0 h 90"/>
                  </a:gdLst>
                  <a:ahLst/>
                  <a:cxnLst>
                    <a:cxn ang="0">
                      <a:pos x="T0" y="T1"/>
                    </a:cxn>
                    <a:cxn ang="0">
                      <a:pos x="T2" y="T3"/>
                    </a:cxn>
                  </a:cxnLst>
                  <a:rect l="0" t="0" r="r" b="b"/>
                  <a:pathLst>
                    <a:path w="195" h="90">
                      <a:moveTo>
                        <a:pt x="0" y="90"/>
                      </a:moveTo>
                      <a:cubicBezTo>
                        <a:pt x="72" y="66"/>
                        <a:pt x="140" y="55"/>
                        <a:pt x="195"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94">
                  <a:extLst>
                    <a:ext uri="{FF2B5EF4-FFF2-40B4-BE49-F238E27FC236}">
                      <a16:creationId xmlns:a16="http://schemas.microsoft.com/office/drawing/2014/main" id="{A6538B92-9247-4E1F-B089-AD29FD9F430B}"/>
                    </a:ext>
                  </a:extLst>
                </p:cNvPr>
                <p:cNvSpPr>
                  <a:spLocks/>
                </p:cNvSpPr>
                <p:nvPr/>
              </p:nvSpPr>
              <p:spPr bwMode="auto">
                <a:xfrm>
                  <a:off x="6632" y="8564"/>
                  <a:ext cx="150" cy="150"/>
                </a:xfrm>
                <a:custGeom>
                  <a:avLst/>
                  <a:gdLst>
                    <a:gd name="T0" fmla="*/ 0 w 150"/>
                    <a:gd name="T1" fmla="*/ 150 h 150"/>
                    <a:gd name="T2" fmla="*/ 60 w 150"/>
                    <a:gd name="T3" fmla="*/ 60 h 150"/>
                    <a:gd name="T4" fmla="*/ 150 w 150"/>
                    <a:gd name="T5" fmla="*/ 0 h 150"/>
                  </a:gdLst>
                  <a:ahLst/>
                  <a:cxnLst>
                    <a:cxn ang="0">
                      <a:pos x="T0" y="T1"/>
                    </a:cxn>
                    <a:cxn ang="0">
                      <a:pos x="T2" y="T3"/>
                    </a:cxn>
                    <a:cxn ang="0">
                      <a:pos x="T4" y="T5"/>
                    </a:cxn>
                  </a:cxnLst>
                  <a:rect l="0" t="0" r="r" b="b"/>
                  <a:pathLst>
                    <a:path w="150" h="150">
                      <a:moveTo>
                        <a:pt x="0" y="150"/>
                      </a:moveTo>
                      <a:cubicBezTo>
                        <a:pt x="16" y="103"/>
                        <a:pt x="12" y="92"/>
                        <a:pt x="60" y="60"/>
                      </a:cubicBezTo>
                      <a:cubicBezTo>
                        <a:pt x="88" y="41"/>
                        <a:pt x="150" y="48"/>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95">
                  <a:extLst>
                    <a:ext uri="{FF2B5EF4-FFF2-40B4-BE49-F238E27FC236}">
                      <a16:creationId xmlns:a16="http://schemas.microsoft.com/office/drawing/2014/main" id="{898AB831-D9D1-4951-B9A9-5AD0D49B5AD9}"/>
                    </a:ext>
                  </a:extLst>
                </p:cNvPr>
                <p:cNvSpPr>
                  <a:spLocks/>
                </p:cNvSpPr>
                <p:nvPr/>
              </p:nvSpPr>
              <p:spPr bwMode="auto">
                <a:xfrm>
                  <a:off x="4782" y="8626"/>
                  <a:ext cx="170" cy="140"/>
                </a:xfrm>
                <a:custGeom>
                  <a:avLst/>
                  <a:gdLst>
                    <a:gd name="T0" fmla="*/ 35 w 170"/>
                    <a:gd name="T1" fmla="*/ 28 h 140"/>
                    <a:gd name="T2" fmla="*/ 155 w 170"/>
                    <a:gd name="T3" fmla="*/ 88 h 140"/>
                    <a:gd name="T4" fmla="*/ 170 w 170"/>
                    <a:gd name="T5" fmla="*/ 133 h 140"/>
                  </a:gdLst>
                  <a:ahLst/>
                  <a:cxnLst>
                    <a:cxn ang="0">
                      <a:pos x="T0" y="T1"/>
                    </a:cxn>
                    <a:cxn ang="0">
                      <a:pos x="T2" y="T3"/>
                    </a:cxn>
                    <a:cxn ang="0">
                      <a:pos x="T4" y="T5"/>
                    </a:cxn>
                  </a:cxnLst>
                  <a:rect l="0" t="0" r="r" b="b"/>
                  <a:pathLst>
                    <a:path w="170" h="140">
                      <a:moveTo>
                        <a:pt x="35" y="28"/>
                      </a:moveTo>
                      <a:cubicBezTo>
                        <a:pt x="110" y="140"/>
                        <a:pt x="0" y="0"/>
                        <a:pt x="155" y="88"/>
                      </a:cubicBezTo>
                      <a:cubicBezTo>
                        <a:pt x="169" y="96"/>
                        <a:pt x="170" y="133"/>
                        <a:pt x="170" y="13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96">
                  <a:extLst>
                    <a:ext uri="{FF2B5EF4-FFF2-40B4-BE49-F238E27FC236}">
                      <a16:creationId xmlns:a16="http://schemas.microsoft.com/office/drawing/2014/main" id="{F67D2D99-1DE0-4DE8-B0CB-779B30CEE0E9}"/>
                    </a:ext>
                  </a:extLst>
                </p:cNvPr>
                <p:cNvSpPr>
                  <a:spLocks/>
                </p:cNvSpPr>
                <p:nvPr/>
              </p:nvSpPr>
              <p:spPr bwMode="auto">
                <a:xfrm>
                  <a:off x="5264" y="8568"/>
                  <a:ext cx="333" cy="176"/>
                </a:xfrm>
                <a:custGeom>
                  <a:avLst/>
                  <a:gdLst>
                    <a:gd name="T0" fmla="*/ 0 w 225"/>
                    <a:gd name="T1" fmla="*/ 0 h 150"/>
                    <a:gd name="T2" fmla="*/ 60 w 225"/>
                    <a:gd name="T3" fmla="*/ 30 h 150"/>
                    <a:gd name="T4" fmla="*/ 225 w 225"/>
                    <a:gd name="T5" fmla="*/ 150 h 150"/>
                  </a:gdLst>
                  <a:ahLst/>
                  <a:cxnLst>
                    <a:cxn ang="0">
                      <a:pos x="T0" y="T1"/>
                    </a:cxn>
                    <a:cxn ang="0">
                      <a:pos x="T2" y="T3"/>
                    </a:cxn>
                    <a:cxn ang="0">
                      <a:pos x="T4" y="T5"/>
                    </a:cxn>
                  </a:cxnLst>
                  <a:rect l="0" t="0" r="r" b="b"/>
                  <a:pathLst>
                    <a:path w="225" h="150">
                      <a:moveTo>
                        <a:pt x="0" y="0"/>
                      </a:moveTo>
                      <a:cubicBezTo>
                        <a:pt x="20" y="10"/>
                        <a:pt x="42" y="17"/>
                        <a:pt x="60" y="30"/>
                      </a:cubicBezTo>
                      <a:cubicBezTo>
                        <a:pt x="134" y="83"/>
                        <a:pt x="117" y="150"/>
                        <a:pt x="225"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0355E178-3321-43CE-9416-DE1B0E2F9D6E}"/>
                    </a:ext>
                  </a:extLst>
                </p:cNvPr>
                <p:cNvSpPr>
                  <a:spLocks/>
                </p:cNvSpPr>
                <p:nvPr/>
              </p:nvSpPr>
              <p:spPr bwMode="auto">
                <a:xfrm>
                  <a:off x="6328" y="8554"/>
                  <a:ext cx="266" cy="154"/>
                </a:xfrm>
                <a:custGeom>
                  <a:avLst/>
                  <a:gdLst>
                    <a:gd name="T0" fmla="*/ 75 w 94"/>
                    <a:gd name="T1" fmla="*/ 110 h 110"/>
                    <a:gd name="T2" fmla="*/ 60 w 94"/>
                    <a:gd name="T3" fmla="*/ 65 h 110"/>
                    <a:gd name="T4" fmla="*/ 90 w 94"/>
                    <a:gd name="T5" fmla="*/ 20 h 110"/>
                    <a:gd name="T6" fmla="*/ 0 w 94"/>
                    <a:gd name="T7" fmla="*/ 5 h 110"/>
                  </a:gdLst>
                  <a:ahLst/>
                  <a:cxnLst>
                    <a:cxn ang="0">
                      <a:pos x="T0" y="T1"/>
                    </a:cxn>
                    <a:cxn ang="0">
                      <a:pos x="T2" y="T3"/>
                    </a:cxn>
                    <a:cxn ang="0">
                      <a:pos x="T4" y="T5"/>
                    </a:cxn>
                    <a:cxn ang="0">
                      <a:pos x="T6" y="T7"/>
                    </a:cxn>
                  </a:cxnLst>
                  <a:rect l="0" t="0" r="r" b="b"/>
                  <a:pathLst>
                    <a:path w="94" h="110">
                      <a:moveTo>
                        <a:pt x="75" y="110"/>
                      </a:moveTo>
                      <a:cubicBezTo>
                        <a:pt x="70" y="95"/>
                        <a:pt x="57" y="81"/>
                        <a:pt x="60" y="65"/>
                      </a:cubicBezTo>
                      <a:cubicBezTo>
                        <a:pt x="63" y="47"/>
                        <a:pt x="94" y="37"/>
                        <a:pt x="90" y="20"/>
                      </a:cubicBezTo>
                      <a:cubicBezTo>
                        <a:pt x="85" y="0"/>
                        <a:pt x="9" y="5"/>
                        <a:pt x="0" y="5"/>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98">
                  <a:extLst>
                    <a:ext uri="{FF2B5EF4-FFF2-40B4-BE49-F238E27FC236}">
                      <a16:creationId xmlns:a16="http://schemas.microsoft.com/office/drawing/2014/main" id="{06D4869B-86A1-4DD0-BFC6-B47A338868A3}"/>
                    </a:ext>
                  </a:extLst>
                </p:cNvPr>
                <p:cNvSpPr>
                  <a:spLocks/>
                </p:cNvSpPr>
                <p:nvPr/>
              </p:nvSpPr>
              <p:spPr bwMode="auto">
                <a:xfrm>
                  <a:off x="7022" y="8564"/>
                  <a:ext cx="210" cy="112"/>
                </a:xfrm>
                <a:custGeom>
                  <a:avLst/>
                  <a:gdLst>
                    <a:gd name="T0" fmla="*/ 0 w 210"/>
                    <a:gd name="T1" fmla="*/ 0 h 112"/>
                    <a:gd name="T2" fmla="*/ 45 w 210"/>
                    <a:gd name="T3" fmla="*/ 45 h 112"/>
                    <a:gd name="T4" fmla="*/ 60 w 210"/>
                    <a:gd name="T5" fmla="*/ 90 h 112"/>
                    <a:gd name="T6" fmla="*/ 210 w 210"/>
                    <a:gd name="T7" fmla="*/ 105 h 112"/>
                  </a:gdLst>
                  <a:ahLst/>
                  <a:cxnLst>
                    <a:cxn ang="0">
                      <a:pos x="T0" y="T1"/>
                    </a:cxn>
                    <a:cxn ang="0">
                      <a:pos x="T2" y="T3"/>
                    </a:cxn>
                    <a:cxn ang="0">
                      <a:pos x="T4" y="T5"/>
                    </a:cxn>
                    <a:cxn ang="0">
                      <a:pos x="T6" y="T7"/>
                    </a:cxn>
                  </a:cxnLst>
                  <a:rect l="0" t="0" r="r" b="b"/>
                  <a:pathLst>
                    <a:path w="210" h="112">
                      <a:moveTo>
                        <a:pt x="0" y="0"/>
                      </a:moveTo>
                      <a:cubicBezTo>
                        <a:pt x="15" y="15"/>
                        <a:pt x="33" y="27"/>
                        <a:pt x="45" y="45"/>
                      </a:cubicBezTo>
                      <a:cubicBezTo>
                        <a:pt x="54" y="58"/>
                        <a:pt x="48" y="80"/>
                        <a:pt x="60" y="90"/>
                      </a:cubicBezTo>
                      <a:cubicBezTo>
                        <a:pt x="88" y="112"/>
                        <a:pt x="189" y="105"/>
                        <a:pt x="210" y="105"/>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1957154B-5F67-4304-BC8E-B1277D6AE946}"/>
                    </a:ext>
                  </a:extLst>
                </p:cNvPr>
                <p:cNvSpPr>
                  <a:spLocks/>
                </p:cNvSpPr>
                <p:nvPr/>
              </p:nvSpPr>
              <p:spPr bwMode="auto">
                <a:xfrm>
                  <a:off x="7393" y="8549"/>
                  <a:ext cx="109" cy="165"/>
                </a:xfrm>
                <a:custGeom>
                  <a:avLst/>
                  <a:gdLst>
                    <a:gd name="T0" fmla="*/ 109 w 109"/>
                    <a:gd name="T1" fmla="*/ 165 h 165"/>
                    <a:gd name="T2" fmla="*/ 19 w 109"/>
                    <a:gd name="T3" fmla="*/ 60 h 165"/>
                    <a:gd name="T4" fmla="*/ 4 w 109"/>
                    <a:gd name="T5" fmla="*/ 15 h 165"/>
                    <a:gd name="T6" fmla="*/ 34 w 109"/>
                    <a:gd name="T7" fmla="*/ 0 h 165"/>
                  </a:gdLst>
                  <a:ahLst/>
                  <a:cxnLst>
                    <a:cxn ang="0">
                      <a:pos x="T0" y="T1"/>
                    </a:cxn>
                    <a:cxn ang="0">
                      <a:pos x="T2" y="T3"/>
                    </a:cxn>
                    <a:cxn ang="0">
                      <a:pos x="T4" y="T5"/>
                    </a:cxn>
                    <a:cxn ang="0">
                      <a:pos x="T6" y="T7"/>
                    </a:cxn>
                  </a:cxnLst>
                  <a:rect l="0" t="0" r="r" b="b"/>
                  <a:pathLst>
                    <a:path w="109" h="165">
                      <a:moveTo>
                        <a:pt x="109" y="165"/>
                      </a:moveTo>
                      <a:cubicBezTo>
                        <a:pt x="41" y="114"/>
                        <a:pt x="52" y="136"/>
                        <a:pt x="19" y="60"/>
                      </a:cubicBezTo>
                      <a:cubicBezTo>
                        <a:pt x="13" y="45"/>
                        <a:pt x="0" y="30"/>
                        <a:pt x="4" y="15"/>
                      </a:cubicBezTo>
                      <a:cubicBezTo>
                        <a:pt x="7" y="4"/>
                        <a:pt x="24" y="5"/>
                        <a:pt x="34"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3DE7545D-9CDD-42EC-8813-70E8579149FA}"/>
                    </a:ext>
                  </a:extLst>
                </p:cNvPr>
                <p:cNvSpPr>
                  <a:spLocks/>
                </p:cNvSpPr>
                <p:nvPr/>
              </p:nvSpPr>
              <p:spPr bwMode="auto">
                <a:xfrm>
                  <a:off x="6062" y="8564"/>
                  <a:ext cx="210" cy="141"/>
                </a:xfrm>
                <a:custGeom>
                  <a:avLst/>
                  <a:gdLst>
                    <a:gd name="T0" fmla="*/ 0 w 210"/>
                    <a:gd name="T1" fmla="*/ 135 h 141"/>
                    <a:gd name="T2" fmla="*/ 90 w 210"/>
                    <a:gd name="T3" fmla="*/ 75 h 141"/>
                    <a:gd name="T4" fmla="*/ 210 w 210"/>
                    <a:gd name="T5" fmla="*/ 0 h 141"/>
                  </a:gdLst>
                  <a:ahLst/>
                  <a:cxnLst>
                    <a:cxn ang="0">
                      <a:pos x="T0" y="T1"/>
                    </a:cxn>
                    <a:cxn ang="0">
                      <a:pos x="T2" y="T3"/>
                    </a:cxn>
                    <a:cxn ang="0">
                      <a:pos x="T4" y="T5"/>
                    </a:cxn>
                  </a:cxnLst>
                  <a:rect l="0" t="0" r="r" b="b"/>
                  <a:pathLst>
                    <a:path w="210" h="141">
                      <a:moveTo>
                        <a:pt x="0" y="135"/>
                      </a:moveTo>
                      <a:cubicBezTo>
                        <a:pt x="86" y="106"/>
                        <a:pt x="6" y="141"/>
                        <a:pt x="90" y="75"/>
                      </a:cubicBezTo>
                      <a:cubicBezTo>
                        <a:pt x="150" y="29"/>
                        <a:pt x="160" y="25"/>
                        <a:pt x="21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AA1575C2-9F7C-43B5-9F6B-225F08C40E94}"/>
                    </a:ext>
                  </a:extLst>
                </p:cNvPr>
                <p:cNvSpPr>
                  <a:spLocks/>
                </p:cNvSpPr>
                <p:nvPr/>
              </p:nvSpPr>
              <p:spPr bwMode="auto">
                <a:xfrm>
                  <a:off x="6467" y="8590"/>
                  <a:ext cx="135" cy="109"/>
                </a:xfrm>
                <a:custGeom>
                  <a:avLst/>
                  <a:gdLst>
                    <a:gd name="T0" fmla="*/ 0 w 135"/>
                    <a:gd name="T1" fmla="*/ 109 h 109"/>
                    <a:gd name="T2" fmla="*/ 90 w 135"/>
                    <a:gd name="T3" fmla="*/ 49 h 109"/>
                    <a:gd name="T4" fmla="*/ 135 w 135"/>
                    <a:gd name="T5" fmla="*/ 4 h 109"/>
                  </a:gdLst>
                  <a:ahLst/>
                  <a:cxnLst>
                    <a:cxn ang="0">
                      <a:pos x="T0" y="T1"/>
                    </a:cxn>
                    <a:cxn ang="0">
                      <a:pos x="T2" y="T3"/>
                    </a:cxn>
                    <a:cxn ang="0">
                      <a:pos x="T4" y="T5"/>
                    </a:cxn>
                  </a:cxnLst>
                  <a:rect l="0" t="0" r="r" b="b"/>
                  <a:pathLst>
                    <a:path w="135" h="109">
                      <a:moveTo>
                        <a:pt x="0" y="109"/>
                      </a:moveTo>
                      <a:cubicBezTo>
                        <a:pt x="30" y="89"/>
                        <a:pt x="70" y="79"/>
                        <a:pt x="90" y="49"/>
                      </a:cubicBezTo>
                      <a:cubicBezTo>
                        <a:pt x="123" y="0"/>
                        <a:pt x="102" y="4"/>
                        <a:pt x="135" y="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2">
                  <a:extLst>
                    <a:ext uri="{FF2B5EF4-FFF2-40B4-BE49-F238E27FC236}">
                      <a16:creationId xmlns:a16="http://schemas.microsoft.com/office/drawing/2014/main" id="{BF3C28D2-6A76-460A-8346-DB5CF8AB7D28}"/>
                    </a:ext>
                  </a:extLst>
                </p:cNvPr>
                <p:cNvSpPr>
                  <a:spLocks/>
                </p:cNvSpPr>
                <p:nvPr/>
              </p:nvSpPr>
              <p:spPr bwMode="auto">
                <a:xfrm>
                  <a:off x="7022" y="8498"/>
                  <a:ext cx="384" cy="246"/>
                </a:xfrm>
                <a:custGeom>
                  <a:avLst/>
                  <a:gdLst>
                    <a:gd name="T0" fmla="*/ 0 w 270"/>
                    <a:gd name="T1" fmla="*/ 191 h 191"/>
                    <a:gd name="T2" fmla="*/ 180 w 270"/>
                    <a:gd name="T3" fmla="*/ 56 h 191"/>
                    <a:gd name="T4" fmla="*/ 270 w 270"/>
                    <a:gd name="T5" fmla="*/ 11 h 191"/>
                  </a:gdLst>
                  <a:ahLst/>
                  <a:cxnLst>
                    <a:cxn ang="0">
                      <a:pos x="T0" y="T1"/>
                    </a:cxn>
                    <a:cxn ang="0">
                      <a:pos x="T2" y="T3"/>
                    </a:cxn>
                    <a:cxn ang="0">
                      <a:pos x="T4" y="T5"/>
                    </a:cxn>
                  </a:cxnLst>
                  <a:rect l="0" t="0" r="r" b="b"/>
                  <a:pathLst>
                    <a:path w="270" h="191">
                      <a:moveTo>
                        <a:pt x="0" y="191"/>
                      </a:moveTo>
                      <a:cubicBezTo>
                        <a:pt x="51" y="140"/>
                        <a:pt x="112" y="79"/>
                        <a:pt x="180" y="56"/>
                      </a:cubicBezTo>
                      <a:cubicBezTo>
                        <a:pt x="236" y="0"/>
                        <a:pt x="204" y="11"/>
                        <a:pt x="270" y="1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FB9F97BE-D3AA-4FD7-9851-2B3A9922C603}"/>
                    </a:ext>
                  </a:extLst>
                </p:cNvPr>
                <p:cNvSpPr>
                  <a:spLocks/>
                </p:cNvSpPr>
                <p:nvPr/>
              </p:nvSpPr>
              <p:spPr bwMode="auto">
                <a:xfrm>
                  <a:off x="4728" y="8615"/>
                  <a:ext cx="224" cy="152"/>
                </a:xfrm>
                <a:custGeom>
                  <a:avLst/>
                  <a:gdLst>
                    <a:gd name="T0" fmla="*/ 29 w 224"/>
                    <a:gd name="T1" fmla="*/ 129 h 152"/>
                    <a:gd name="T2" fmla="*/ 104 w 224"/>
                    <a:gd name="T3" fmla="*/ 69 h 152"/>
                    <a:gd name="T4" fmla="*/ 134 w 224"/>
                    <a:gd name="T5" fmla="*/ 24 h 152"/>
                    <a:gd name="T6" fmla="*/ 224 w 224"/>
                    <a:gd name="T7" fmla="*/ 24 h 152"/>
                  </a:gdLst>
                  <a:ahLst/>
                  <a:cxnLst>
                    <a:cxn ang="0">
                      <a:pos x="T0" y="T1"/>
                    </a:cxn>
                    <a:cxn ang="0">
                      <a:pos x="T2" y="T3"/>
                    </a:cxn>
                    <a:cxn ang="0">
                      <a:pos x="T4" y="T5"/>
                    </a:cxn>
                    <a:cxn ang="0">
                      <a:pos x="T6" y="T7"/>
                    </a:cxn>
                  </a:cxnLst>
                  <a:rect l="0" t="0" r="r" b="b"/>
                  <a:pathLst>
                    <a:path w="224" h="152">
                      <a:moveTo>
                        <a:pt x="29" y="129"/>
                      </a:moveTo>
                      <a:cubicBezTo>
                        <a:pt x="115" y="0"/>
                        <a:pt x="0" y="152"/>
                        <a:pt x="104" y="69"/>
                      </a:cubicBezTo>
                      <a:cubicBezTo>
                        <a:pt x="118" y="58"/>
                        <a:pt x="117" y="30"/>
                        <a:pt x="134" y="24"/>
                      </a:cubicBezTo>
                      <a:cubicBezTo>
                        <a:pt x="162" y="13"/>
                        <a:pt x="194" y="24"/>
                        <a:pt x="224" y="2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4">
                  <a:extLst>
                    <a:ext uri="{FF2B5EF4-FFF2-40B4-BE49-F238E27FC236}">
                      <a16:creationId xmlns:a16="http://schemas.microsoft.com/office/drawing/2014/main" id="{CFC6ED8A-5ACA-4FB0-89C4-3B68113C85E1}"/>
                    </a:ext>
                  </a:extLst>
                </p:cNvPr>
                <p:cNvSpPr>
                  <a:spLocks/>
                </p:cNvSpPr>
                <p:nvPr/>
              </p:nvSpPr>
              <p:spPr bwMode="auto">
                <a:xfrm>
                  <a:off x="7892" y="8428"/>
                  <a:ext cx="326" cy="316"/>
                </a:xfrm>
                <a:custGeom>
                  <a:avLst/>
                  <a:gdLst>
                    <a:gd name="T0" fmla="*/ 0 w 150"/>
                    <a:gd name="T1" fmla="*/ 174 h 174"/>
                    <a:gd name="T2" fmla="*/ 105 w 150"/>
                    <a:gd name="T3" fmla="*/ 54 h 174"/>
                    <a:gd name="T4" fmla="*/ 150 w 150"/>
                    <a:gd name="T5" fmla="*/ 9 h 174"/>
                  </a:gdLst>
                  <a:ahLst/>
                  <a:cxnLst>
                    <a:cxn ang="0">
                      <a:pos x="T0" y="T1"/>
                    </a:cxn>
                    <a:cxn ang="0">
                      <a:pos x="T2" y="T3"/>
                    </a:cxn>
                    <a:cxn ang="0">
                      <a:pos x="T4" y="T5"/>
                    </a:cxn>
                  </a:cxnLst>
                  <a:rect l="0" t="0" r="r" b="b"/>
                  <a:pathLst>
                    <a:path w="150" h="174">
                      <a:moveTo>
                        <a:pt x="0" y="174"/>
                      </a:moveTo>
                      <a:cubicBezTo>
                        <a:pt x="18" y="103"/>
                        <a:pt x="35" y="77"/>
                        <a:pt x="105" y="54"/>
                      </a:cubicBezTo>
                      <a:cubicBezTo>
                        <a:pt x="123" y="0"/>
                        <a:pt x="104" y="9"/>
                        <a:pt x="150" y="9"/>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5">
                  <a:extLst>
                    <a:ext uri="{FF2B5EF4-FFF2-40B4-BE49-F238E27FC236}">
                      <a16:creationId xmlns:a16="http://schemas.microsoft.com/office/drawing/2014/main" id="{50A376D9-1EC1-42F5-BFB9-600A8CE335FA}"/>
                    </a:ext>
                  </a:extLst>
                </p:cNvPr>
                <p:cNvSpPr>
                  <a:spLocks/>
                </p:cNvSpPr>
                <p:nvPr/>
              </p:nvSpPr>
              <p:spPr bwMode="auto">
                <a:xfrm>
                  <a:off x="6812" y="8534"/>
                  <a:ext cx="105" cy="165"/>
                </a:xfrm>
                <a:custGeom>
                  <a:avLst/>
                  <a:gdLst>
                    <a:gd name="T0" fmla="*/ 0 w 105"/>
                    <a:gd name="T1" fmla="*/ 165 h 165"/>
                    <a:gd name="T2" fmla="*/ 105 w 105"/>
                    <a:gd name="T3" fmla="*/ 0 h 165"/>
                  </a:gdLst>
                  <a:ahLst/>
                  <a:cxnLst>
                    <a:cxn ang="0">
                      <a:pos x="T0" y="T1"/>
                    </a:cxn>
                    <a:cxn ang="0">
                      <a:pos x="T2" y="T3"/>
                    </a:cxn>
                  </a:cxnLst>
                  <a:rect l="0" t="0" r="r" b="b"/>
                  <a:pathLst>
                    <a:path w="105" h="165">
                      <a:moveTo>
                        <a:pt x="0" y="165"/>
                      </a:moveTo>
                      <a:cubicBezTo>
                        <a:pt x="25" y="90"/>
                        <a:pt x="73" y="65"/>
                        <a:pt x="105"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6">
                  <a:extLst>
                    <a:ext uri="{FF2B5EF4-FFF2-40B4-BE49-F238E27FC236}">
                      <a16:creationId xmlns:a16="http://schemas.microsoft.com/office/drawing/2014/main" id="{EA48D102-9E48-4972-82EF-A42560A82DEF}"/>
                    </a:ext>
                  </a:extLst>
                </p:cNvPr>
                <p:cNvSpPr>
                  <a:spLocks/>
                </p:cNvSpPr>
                <p:nvPr/>
              </p:nvSpPr>
              <p:spPr bwMode="auto">
                <a:xfrm>
                  <a:off x="5582" y="8549"/>
                  <a:ext cx="105" cy="150"/>
                </a:xfrm>
                <a:custGeom>
                  <a:avLst/>
                  <a:gdLst>
                    <a:gd name="T0" fmla="*/ 105 w 105"/>
                    <a:gd name="T1" fmla="*/ 0 h 150"/>
                    <a:gd name="T2" fmla="*/ 0 w 105"/>
                    <a:gd name="T3" fmla="*/ 150 h 150"/>
                  </a:gdLst>
                  <a:ahLst/>
                  <a:cxnLst>
                    <a:cxn ang="0">
                      <a:pos x="T0" y="T1"/>
                    </a:cxn>
                    <a:cxn ang="0">
                      <a:pos x="T2" y="T3"/>
                    </a:cxn>
                  </a:cxnLst>
                  <a:rect l="0" t="0" r="r" b="b"/>
                  <a:pathLst>
                    <a:path w="105" h="150">
                      <a:moveTo>
                        <a:pt x="105" y="0"/>
                      </a:moveTo>
                      <a:cubicBezTo>
                        <a:pt x="83" y="66"/>
                        <a:pt x="48" y="102"/>
                        <a:pt x="0"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07">
                  <a:extLst>
                    <a:ext uri="{FF2B5EF4-FFF2-40B4-BE49-F238E27FC236}">
                      <a16:creationId xmlns:a16="http://schemas.microsoft.com/office/drawing/2014/main" id="{DEE10E00-4F0F-41D8-8D5A-584B314838D0}"/>
                    </a:ext>
                  </a:extLst>
                </p:cNvPr>
                <p:cNvSpPr>
                  <a:spLocks noChangeShapeType="1"/>
                </p:cNvSpPr>
                <p:nvPr/>
              </p:nvSpPr>
              <p:spPr bwMode="auto">
                <a:xfrm flipV="1">
                  <a:off x="7336" y="8512"/>
                  <a:ext cx="392" cy="2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08">
                  <a:extLst>
                    <a:ext uri="{FF2B5EF4-FFF2-40B4-BE49-F238E27FC236}">
                      <a16:creationId xmlns:a16="http://schemas.microsoft.com/office/drawing/2014/main" id="{D33464AC-3155-401F-BF9B-229037344549}"/>
                    </a:ext>
                  </a:extLst>
                </p:cNvPr>
                <p:cNvSpPr>
                  <a:spLocks noChangeShapeType="1"/>
                </p:cNvSpPr>
                <p:nvPr/>
              </p:nvSpPr>
              <p:spPr bwMode="auto">
                <a:xfrm flipV="1">
                  <a:off x="5796" y="8554"/>
                  <a:ext cx="392" cy="1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09">
                  <a:extLst>
                    <a:ext uri="{FF2B5EF4-FFF2-40B4-BE49-F238E27FC236}">
                      <a16:creationId xmlns:a16="http://schemas.microsoft.com/office/drawing/2014/main" id="{BBF023F8-C60A-482B-85CD-9448F0C2FCD1}"/>
                    </a:ext>
                  </a:extLst>
                </p:cNvPr>
                <p:cNvSpPr>
                  <a:spLocks noChangeShapeType="1"/>
                </p:cNvSpPr>
                <p:nvPr/>
              </p:nvSpPr>
              <p:spPr bwMode="auto">
                <a:xfrm flipV="1">
                  <a:off x="5138" y="8540"/>
                  <a:ext cx="280"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10">
                  <a:extLst>
                    <a:ext uri="{FF2B5EF4-FFF2-40B4-BE49-F238E27FC236}">
                      <a16:creationId xmlns:a16="http://schemas.microsoft.com/office/drawing/2014/main" id="{F5AF45BC-A2CF-45E8-90FD-3EDF4600A6FF}"/>
                    </a:ext>
                  </a:extLst>
                </p:cNvPr>
                <p:cNvSpPr>
                  <a:spLocks noChangeShapeType="1"/>
                </p:cNvSpPr>
                <p:nvPr/>
              </p:nvSpPr>
              <p:spPr bwMode="auto">
                <a:xfrm flipV="1">
                  <a:off x="4634" y="8680"/>
                  <a:ext cx="126"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Oval 111">
                  <a:extLst>
                    <a:ext uri="{FF2B5EF4-FFF2-40B4-BE49-F238E27FC236}">
                      <a16:creationId xmlns:a16="http://schemas.microsoft.com/office/drawing/2014/main" id="{4BACA2C5-6E67-4BF8-A66B-1901C34008EA}"/>
                    </a:ext>
                  </a:extLst>
                </p:cNvPr>
                <p:cNvSpPr>
                  <a:spLocks noChangeArrowheads="1"/>
                </p:cNvSpPr>
                <p:nvPr/>
              </p:nvSpPr>
              <p:spPr bwMode="auto">
                <a:xfrm>
                  <a:off x="6958" y="8554"/>
                  <a:ext cx="70" cy="140"/>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Oval 112">
                  <a:extLst>
                    <a:ext uri="{FF2B5EF4-FFF2-40B4-BE49-F238E27FC236}">
                      <a16:creationId xmlns:a16="http://schemas.microsoft.com/office/drawing/2014/main" id="{D07EA1E1-8FAC-4A91-877F-F97AD3420571}"/>
                    </a:ext>
                  </a:extLst>
                </p:cNvPr>
                <p:cNvSpPr>
                  <a:spLocks noChangeArrowheads="1"/>
                </p:cNvSpPr>
                <p:nvPr/>
              </p:nvSpPr>
              <p:spPr bwMode="auto">
                <a:xfrm>
                  <a:off x="5978" y="8526"/>
                  <a:ext cx="28" cy="56"/>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Line 113">
                <a:extLst>
                  <a:ext uri="{FF2B5EF4-FFF2-40B4-BE49-F238E27FC236}">
                    <a16:creationId xmlns:a16="http://schemas.microsoft.com/office/drawing/2014/main" id="{3B918479-24DA-4DAB-BEE4-C677C2E60BC7}"/>
                  </a:ext>
                </a:extLst>
              </p:cNvPr>
              <p:cNvSpPr>
                <a:spLocks noChangeShapeType="1"/>
              </p:cNvSpPr>
              <p:nvPr/>
            </p:nvSpPr>
            <p:spPr bwMode="auto">
              <a:xfrm flipV="1">
                <a:off x="4536" y="8638"/>
                <a:ext cx="3752" cy="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14">
                <a:extLst>
                  <a:ext uri="{FF2B5EF4-FFF2-40B4-BE49-F238E27FC236}">
                    <a16:creationId xmlns:a16="http://schemas.microsoft.com/office/drawing/2014/main" id="{FB8E4310-CF55-48BE-A0A5-D7CF8A72040F}"/>
                  </a:ext>
                </a:extLst>
              </p:cNvPr>
              <p:cNvSpPr>
                <a:spLocks/>
              </p:cNvSpPr>
              <p:nvPr/>
            </p:nvSpPr>
            <p:spPr bwMode="auto">
              <a:xfrm>
                <a:off x="2548" y="8638"/>
                <a:ext cx="2100" cy="784"/>
              </a:xfrm>
              <a:custGeom>
                <a:avLst/>
                <a:gdLst>
                  <a:gd name="T0" fmla="*/ 0 w 2238"/>
                  <a:gd name="T1" fmla="*/ 819 h 819"/>
                  <a:gd name="T2" fmla="*/ 1904 w 2238"/>
                  <a:gd name="T3" fmla="*/ 119 h 819"/>
                  <a:gd name="T4" fmla="*/ 2002 w 2238"/>
                  <a:gd name="T5" fmla="*/ 105 h 819"/>
                </a:gdLst>
                <a:ahLst/>
                <a:cxnLst>
                  <a:cxn ang="0">
                    <a:pos x="T0" y="T1"/>
                  </a:cxn>
                  <a:cxn ang="0">
                    <a:pos x="T2" y="T3"/>
                  </a:cxn>
                  <a:cxn ang="0">
                    <a:pos x="T4" y="T5"/>
                  </a:cxn>
                </a:cxnLst>
                <a:rect l="0" t="0" r="r" b="b"/>
                <a:pathLst>
                  <a:path w="2238" h="819">
                    <a:moveTo>
                      <a:pt x="0" y="819"/>
                    </a:moveTo>
                    <a:cubicBezTo>
                      <a:pt x="785" y="528"/>
                      <a:pt x="1570" y="238"/>
                      <a:pt x="1904" y="119"/>
                    </a:cubicBezTo>
                    <a:cubicBezTo>
                      <a:pt x="2238" y="0"/>
                      <a:pt x="2120" y="52"/>
                      <a:pt x="2002" y="105"/>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115">
                <a:extLst>
                  <a:ext uri="{FF2B5EF4-FFF2-40B4-BE49-F238E27FC236}">
                    <a16:creationId xmlns:a16="http://schemas.microsoft.com/office/drawing/2014/main" id="{E16C3ABD-DE35-4A07-80DF-CFB942E174B2}"/>
                  </a:ext>
                </a:extLst>
              </p:cNvPr>
              <p:cNvSpPr>
                <a:spLocks noChangeArrowheads="1"/>
              </p:cNvSpPr>
              <p:nvPr/>
            </p:nvSpPr>
            <p:spPr bwMode="auto">
              <a:xfrm>
                <a:off x="4592" y="8596"/>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116">
                <a:extLst>
                  <a:ext uri="{FF2B5EF4-FFF2-40B4-BE49-F238E27FC236}">
                    <a16:creationId xmlns:a16="http://schemas.microsoft.com/office/drawing/2014/main" id="{F20412D6-FE6E-411C-A4B1-8E5838EE301E}"/>
                  </a:ext>
                </a:extLst>
              </p:cNvPr>
              <p:cNvSpPr>
                <a:spLocks noChangeArrowheads="1"/>
              </p:cNvSpPr>
              <p:nvPr/>
            </p:nvSpPr>
            <p:spPr bwMode="auto">
              <a:xfrm>
                <a:off x="4984" y="8624"/>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117">
                <a:extLst>
                  <a:ext uri="{FF2B5EF4-FFF2-40B4-BE49-F238E27FC236}">
                    <a16:creationId xmlns:a16="http://schemas.microsoft.com/office/drawing/2014/main" id="{F6BEF4CF-C672-4F58-BA7D-BAC573BDA14B}"/>
                  </a:ext>
                </a:extLst>
              </p:cNvPr>
              <p:cNvSpPr>
                <a:spLocks noChangeArrowheads="1"/>
              </p:cNvSpPr>
              <p:nvPr/>
            </p:nvSpPr>
            <p:spPr bwMode="auto">
              <a:xfrm>
                <a:off x="5432" y="8596"/>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118">
                <a:extLst>
                  <a:ext uri="{FF2B5EF4-FFF2-40B4-BE49-F238E27FC236}">
                    <a16:creationId xmlns:a16="http://schemas.microsoft.com/office/drawing/2014/main" id="{0A38187D-0E33-4FA0-9C46-2C8567A1579B}"/>
                  </a:ext>
                </a:extLst>
              </p:cNvPr>
              <p:cNvSpPr>
                <a:spLocks noChangeArrowheads="1"/>
              </p:cNvSpPr>
              <p:nvPr/>
            </p:nvSpPr>
            <p:spPr bwMode="auto">
              <a:xfrm>
                <a:off x="5852" y="8596"/>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119">
                <a:extLst>
                  <a:ext uri="{FF2B5EF4-FFF2-40B4-BE49-F238E27FC236}">
                    <a16:creationId xmlns:a16="http://schemas.microsoft.com/office/drawing/2014/main" id="{806EE20C-14FC-4F61-B054-6FD7D8798569}"/>
                  </a:ext>
                </a:extLst>
              </p:cNvPr>
              <p:cNvSpPr>
                <a:spLocks noChangeArrowheads="1"/>
              </p:cNvSpPr>
              <p:nvPr/>
            </p:nvSpPr>
            <p:spPr bwMode="auto">
              <a:xfrm>
                <a:off x="6286" y="8610"/>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120">
                <a:extLst>
                  <a:ext uri="{FF2B5EF4-FFF2-40B4-BE49-F238E27FC236}">
                    <a16:creationId xmlns:a16="http://schemas.microsoft.com/office/drawing/2014/main" id="{36D1F3C4-0FFB-4AC6-BA56-0D45B6B941CD}"/>
                  </a:ext>
                </a:extLst>
              </p:cNvPr>
              <p:cNvSpPr>
                <a:spLocks noChangeArrowheads="1"/>
              </p:cNvSpPr>
              <p:nvPr/>
            </p:nvSpPr>
            <p:spPr bwMode="auto">
              <a:xfrm>
                <a:off x="6692" y="8610"/>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121">
                <a:extLst>
                  <a:ext uri="{FF2B5EF4-FFF2-40B4-BE49-F238E27FC236}">
                    <a16:creationId xmlns:a16="http://schemas.microsoft.com/office/drawing/2014/main" id="{A08410F2-6A14-4E75-BB5D-D17224E7BDEA}"/>
                  </a:ext>
                </a:extLst>
              </p:cNvPr>
              <p:cNvSpPr>
                <a:spLocks noChangeArrowheads="1"/>
              </p:cNvSpPr>
              <p:nvPr/>
            </p:nvSpPr>
            <p:spPr bwMode="auto">
              <a:xfrm>
                <a:off x="7112" y="8582"/>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122">
                <a:extLst>
                  <a:ext uri="{FF2B5EF4-FFF2-40B4-BE49-F238E27FC236}">
                    <a16:creationId xmlns:a16="http://schemas.microsoft.com/office/drawing/2014/main" id="{3D7262B6-9351-4986-85CC-FDBB700C390C}"/>
                  </a:ext>
                </a:extLst>
              </p:cNvPr>
              <p:cNvSpPr>
                <a:spLocks noChangeArrowheads="1"/>
              </p:cNvSpPr>
              <p:nvPr/>
            </p:nvSpPr>
            <p:spPr bwMode="auto">
              <a:xfrm>
                <a:off x="7490" y="8596"/>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123">
                <a:extLst>
                  <a:ext uri="{FF2B5EF4-FFF2-40B4-BE49-F238E27FC236}">
                    <a16:creationId xmlns:a16="http://schemas.microsoft.com/office/drawing/2014/main" id="{1321B720-345F-4B8B-B1C4-F2CC69257272}"/>
                  </a:ext>
                </a:extLst>
              </p:cNvPr>
              <p:cNvSpPr>
                <a:spLocks noChangeArrowheads="1"/>
              </p:cNvSpPr>
              <p:nvPr/>
            </p:nvSpPr>
            <p:spPr bwMode="auto">
              <a:xfrm rot="1593903">
                <a:off x="4214" y="8708"/>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124">
                <a:extLst>
                  <a:ext uri="{FF2B5EF4-FFF2-40B4-BE49-F238E27FC236}">
                    <a16:creationId xmlns:a16="http://schemas.microsoft.com/office/drawing/2014/main" id="{6385B93D-9004-400A-BE21-DBC699A07CA6}"/>
                  </a:ext>
                </a:extLst>
              </p:cNvPr>
              <p:cNvSpPr>
                <a:spLocks noChangeArrowheads="1"/>
              </p:cNvSpPr>
              <p:nvPr/>
            </p:nvSpPr>
            <p:spPr bwMode="auto">
              <a:xfrm rot="1593903">
                <a:off x="3920" y="8820"/>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125">
                <a:extLst>
                  <a:ext uri="{FF2B5EF4-FFF2-40B4-BE49-F238E27FC236}">
                    <a16:creationId xmlns:a16="http://schemas.microsoft.com/office/drawing/2014/main" id="{2BC65F48-8BE0-4AEC-8F96-78EF28408300}"/>
                  </a:ext>
                </a:extLst>
              </p:cNvPr>
              <p:cNvSpPr>
                <a:spLocks noChangeArrowheads="1"/>
              </p:cNvSpPr>
              <p:nvPr/>
            </p:nvSpPr>
            <p:spPr bwMode="auto">
              <a:xfrm rot="1593903">
                <a:off x="3556" y="8932"/>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Line 126">
              <a:extLst>
                <a:ext uri="{FF2B5EF4-FFF2-40B4-BE49-F238E27FC236}">
                  <a16:creationId xmlns:a16="http://schemas.microsoft.com/office/drawing/2014/main" id="{62A03D67-97B0-489C-BA1A-CA0743CF29ED}"/>
                </a:ext>
              </a:extLst>
            </p:cNvPr>
            <p:cNvSpPr>
              <a:spLocks noChangeShapeType="1"/>
            </p:cNvSpPr>
            <p:nvPr/>
          </p:nvSpPr>
          <p:spPr bwMode="auto">
            <a:xfrm flipV="1">
              <a:off x="6160" y="6930"/>
              <a:ext cx="644" cy="15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27">
              <a:extLst>
                <a:ext uri="{FF2B5EF4-FFF2-40B4-BE49-F238E27FC236}">
                  <a16:creationId xmlns:a16="http://schemas.microsoft.com/office/drawing/2014/main" id="{BF134EA1-AB3C-425F-848D-F40913678C14}"/>
                </a:ext>
              </a:extLst>
            </p:cNvPr>
            <p:cNvSpPr>
              <a:spLocks/>
            </p:cNvSpPr>
            <p:nvPr/>
          </p:nvSpPr>
          <p:spPr bwMode="auto">
            <a:xfrm>
              <a:off x="5964" y="7056"/>
              <a:ext cx="798" cy="1414"/>
            </a:xfrm>
            <a:custGeom>
              <a:avLst/>
              <a:gdLst>
                <a:gd name="T0" fmla="*/ 0 w 798"/>
                <a:gd name="T1" fmla="*/ 1414 h 1414"/>
                <a:gd name="T2" fmla="*/ 196 w 798"/>
                <a:gd name="T3" fmla="*/ 1232 h 1414"/>
                <a:gd name="T4" fmla="*/ 378 w 798"/>
                <a:gd name="T5" fmla="*/ 980 h 1414"/>
                <a:gd name="T6" fmla="*/ 798 w 798"/>
                <a:gd name="T7" fmla="*/ 0 h 1414"/>
              </a:gdLst>
              <a:ahLst/>
              <a:cxnLst>
                <a:cxn ang="0">
                  <a:pos x="T0" y="T1"/>
                </a:cxn>
                <a:cxn ang="0">
                  <a:pos x="T2" y="T3"/>
                </a:cxn>
                <a:cxn ang="0">
                  <a:pos x="T4" y="T5"/>
                </a:cxn>
                <a:cxn ang="0">
                  <a:pos x="T6" y="T7"/>
                </a:cxn>
              </a:cxnLst>
              <a:rect l="0" t="0" r="r" b="b"/>
              <a:pathLst>
                <a:path w="798" h="1414">
                  <a:moveTo>
                    <a:pt x="0" y="1414"/>
                  </a:moveTo>
                  <a:cubicBezTo>
                    <a:pt x="66" y="1359"/>
                    <a:pt x="133" y="1304"/>
                    <a:pt x="196" y="1232"/>
                  </a:cubicBezTo>
                  <a:cubicBezTo>
                    <a:pt x="259" y="1160"/>
                    <a:pt x="278" y="1185"/>
                    <a:pt x="378" y="980"/>
                  </a:cubicBezTo>
                  <a:cubicBezTo>
                    <a:pt x="478" y="775"/>
                    <a:pt x="638" y="387"/>
                    <a:pt x="798"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28">
              <a:extLst>
                <a:ext uri="{FF2B5EF4-FFF2-40B4-BE49-F238E27FC236}">
                  <a16:creationId xmlns:a16="http://schemas.microsoft.com/office/drawing/2014/main" id="{36CB8476-0FEF-48B8-80DD-9EBF000D60A9}"/>
                </a:ext>
              </a:extLst>
            </p:cNvPr>
            <p:cNvSpPr>
              <a:spLocks/>
            </p:cNvSpPr>
            <p:nvPr/>
          </p:nvSpPr>
          <p:spPr bwMode="auto">
            <a:xfrm>
              <a:off x="5838" y="7840"/>
              <a:ext cx="602" cy="658"/>
            </a:xfrm>
            <a:custGeom>
              <a:avLst/>
              <a:gdLst>
                <a:gd name="T0" fmla="*/ 0 w 602"/>
                <a:gd name="T1" fmla="*/ 658 h 658"/>
                <a:gd name="T2" fmla="*/ 392 w 602"/>
                <a:gd name="T3" fmla="*/ 350 h 658"/>
                <a:gd name="T4" fmla="*/ 602 w 602"/>
                <a:gd name="T5" fmla="*/ 0 h 658"/>
              </a:gdLst>
              <a:ahLst/>
              <a:cxnLst>
                <a:cxn ang="0">
                  <a:pos x="T0" y="T1"/>
                </a:cxn>
                <a:cxn ang="0">
                  <a:pos x="T2" y="T3"/>
                </a:cxn>
                <a:cxn ang="0">
                  <a:pos x="T4" y="T5"/>
                </a:cxn>
              </a:cxnLst>
              <a:rect l="0" t="0" r="r" b="b"/>
              <a:pathLst>
                <a:path w="602" h="658">
                  <a:moveTo>
                    <a:pt x="0" y="658"/>
                  </a:moveTo>
                  <a:cubicBezTo>
                    <a:pt x="146" y="559"/>
                    <a:pt x="292" y="460"/>
                    <a:pt x="392" y="350"/>
                  </a:cubicBezTo>
                  <a:cubicBezTo>
                    <a:pt x="492" y="240"/>
                    <a:pt x="547" y="120"/>
                    <a:pt x="602"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29">
              <a:extLst>
                <a:ext uri="{FF2B5EF4-FFF2-40B4-BE49-F238E27FC236}">
                  <a16:creationId xmlns:a16="http://schemas.microsoft.com/office/drawing/2014/main" id="{65AE2802-04AF-465C-AB37-87996AEA833D}"/>
                </a:ext>
              </a:extLst>
            </p:cNvPr>
            <p:cNvSpPr>
              <a:spLocks noChangeShapeType="1"/>
            </p:cNvSpPr>
            <p:nvPr/>
          </p:nvSpPr>
          <p:spPr bwMode="auto">
            <a:xfrm flipV="1">
              <a:off x="6090" y="6958"/>
              <a:ext cx="686" cy="149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30">
              <a:extLst>
                <a:ext uri="{FF2B5EF4-FFF2-40B4-BE49-F238E27FC236}">
                  <a16:creationId xmlns:a16="http://schemas.microsoft.com/office/drawing/2014/main" id="{8AF378AE-AE93-4790-8498-5475195DB57E}"/>
                </a:ext>
              </a:extLst>
            </p:cNvPr>
            <p:cNvSpPr>
              <a:spLocks/>
            </p:cNvSpPr>
            <p:nvPr/>
          </p:nvSpPr>
          <p:spPr bwMode="auto">
            <a:xfrm>
              <a:off x="5796" y="7896"/>
              <a:ext cx="574" cy="588"/>
            </a:xfrm>
            <a:custGeom>
              <a:avLst/>
              <a:gdLst>
                <a:gd name="T0" fmla="*/ 0 w 574"/>
                <a:gd name="T1" fmla="*/ 588 h 588"/>
                <a:gd name="T2" fmla="*/ 378 w 574"/>
                <a:gd name="T3" fmla="*/ 266 h 588"/>
                <a:gd name="T4" fmla="*/ 574 w 574"/>
                <a:gd name="T5" fmla="*/ 0 h 588"/>
              </a:gdLst>
              <a:ahLst/>
              <a:cxnLst>
                <a:cxn ang="0">
                  <a:pos x="T0" y="T1"/>
                </a:cxn>
                <a:cxn ang="0">
                  <a:pos x="T2" y="T3"/>
                </a:cxn>
                <a:cxn ang="0">
                  <a:pos x="T4" y="T5"/>
                </a:cxn>
              </a:cxnLst>
              <a:rect l="0" t="0" r="r" b="b"/>
              <a:pathLst>
                <a:path w="574" h="588">
                  <a:moveTo>
                    <a:pt x="0" y="588"/>
                  </a:moveTo>
                  <a:cubicBezTo>
                    <a:pt x="141" y="476"/>
                    <a:pt x="282" y="364"/>
                    <a:pt x="378" y="266"/>
                  </a:cubicBezTo>
                  <a:cubicBezTo>
                    <a:pt x="474" y="168"/>
                    <a:pt x="524" y="84"/>
                    <a:pt x="574"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31">
              <a:extLst>
                <a:ext uri="{FF2B5EF4-FFF2-40B4-BE49-F238E27FC236}">
                  <a16:creationId xmlns:a16="http://schemas.microsoft.com/office/drawing/2014/main" id="{67C83F41-D12B-4739-8C32-FC02C34565CC}"/>
                </a:ext>
              </a:extLst>
            </p:cNvPr>
            <p:cNvSpPr>
              <a:spLocks noChangeShapeType="1"/>
            </p:cNvSpPr>
            <p:nvPr/>
          </p:nvSpPr>
          <p:spPr bwMode="auto">
            <a:xfrm>
              <a:off x="6636" y="7476"/>
              <a:ext cx="462" cy="0"/>
            </a:xfrm>
            <a:prstGeom prst="line">
              <a:avLst/>
            </a:prstGeom>
            <a:noFill/>
            <a:ln w="2857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32">
              <a:extLst>
                <a:ext uri="{FF2B5EF4-FFF2-40B4-BE49-F238E27FC236}">
                  <a16:creationId xmlns:a16="http://schemas.microsoft.com/office/drawing/2014/main" id="{6239B896-BD8E-4A21-90EC-01EA13942155}"/>
                </a:ext>
              </a:extLst>
            </p:cNvPr>
            <p:cNvSpPr>
              <a:spLocks noChangeShapeType="1"/>
            </p:cNvSpPr>
            <p:nvPr/>
          </p:nvSpPr>
          <p:spPr bwMode="auto">
            <a:xfrm flipH="1">
              <a:off x="5992" y="7476"/>
              <a:ext cx="462" cy="0"/>
            </a:xfrm>
            <a:prstGeom prst="line">
              <a:avLst/>
            </a:prstGeom>
            <a:noFill/>
            <a:ln w="2857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7" name="Rectangle 136">
            <a:extLst>
              <a:ext uri="{FF2B5EF4-FFF2-40B4-BE49-F238E27FC236}">
                <a16:creationId xmlns:a16="http://schemas.microsoft.com/office/drawing/2014/main" id="{F32BD561-7815-4313-A431-3B39F133C055}"/>
              </a:ext>
            </a:extLst>
          </p:cNvPr>
          <p:cNvSpPr/>
          <p:nvPr/>
        </p:nvSpPr>
        <p:spPr>
          <a:xfrm>
            <a:off x="6065463" y="4789741"/>
            <a:ext cx="5294199" cy="646331"/>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Calibri" panose="020F0502020204030204" pitchFamily="34" charset="0"/>
              </a:rPr>
              <a:t>Cone-Cylinder Geometry, Transonic Shockwave Oscillation with Attached Flow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8" name="TextBox 137">
            <a:extLst>
              <a:ext uri="{FF2B5EF4-FFF2-40B4-BE49-F238E27FC236}">
                <a16:creationId xmlns:a16="http://schemas.microsoft.com/office/drawing/2014/main" id="{DE056D83-FEA6-4FA8-BC55-BFE523C87E0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Flow Regimes, 1</a:t>
            </a:r>
          </a:p>
        </p:txBody>
      </p:sp>
    </p:spTree>
    <p:extLst>
      <p:ext uri="{BB962C8B-B14F-4D97-AF65-F5344CB8AC3E}">
        <p14:creationId xmlns:p14="http://schemas.microsoft.com/office/powerpoint/2010/main" val="45087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grpSp>
        <p:nvGrpSpPr>
          <p:cNvPr id="2" name="Group 2">
            <a:extLst>
              <a:ext uri="{FF2B5EF4-FFF2-40B4-BE49-F238E27FC236}">
                <a16:creationId xmlns:a16="http://schemas.microsoft.com/office/drawing/2014/main" id="{C25BFC01-47BF-4322-A250-9818638AC29C}"/>
              </a:ext>
            </a:extLst>
          </p:cNvPr>
          <p:cNvGrpSpPr>
            <a:grpSpLocks/>
          </p:cNvGrpSpPr>
          <p:nvPr/>
        </p:nvGrpSpPr>
        <p:grpSpPr bwMode="auto">
          <a:xfrm>
            <a:off x="1094330" y="1717210"/>
            <a:ext cx="4000500" cy="1296988"/>
            <a:chOff x="2366" y="9911"/>
            <a:chExt cx="6300" cy="2041"/>
          </a:xfrm>
        </p:grpSpPr>
        <p:grpSp>
          <p:nvGrpSpPr>
            <p:cNvPr id="3" name="Group 3">
              <a:extLst>
                <a:ext uri="{FF2B5EF4-FFF2-40B4-BE49-F238E27FC236}">
                  <a16:creationId xmlns:a16="http://schemas.microsoft.com/office/drawing/2014/main" id="{EBDA827F-9643-42B0-BD99-97EF747CD214}"/>
                </a:ext>
              </a:extLst>
            </p:cNvPr>
            <p:cNvGrpSpPr>
              <a:grpSpLocks/>
            </p:cNvGrpSpPr>
            <p:nvPr/>
          </p:nvGrpSpPr>
          <p:grpSpPr bwMode="auto">
            <a:xfrm>
              <a:off x="2688" y="10730"/>
              <a:ext cx="5978" cy="1222"/>
              <a:chOff x="2688" y="11522"/>
              <a:chExt cx="5978" cy="1222"/>
            </a:xfrm>
          </p:grpSpPr>
          <p:grpSp>
            <p:nvGrpSpPr>
              <p:cNvPr id="7" name="Group 4">
                <a:extLst>
                  <a:ext uri="{FF2B5EF4-FFF2-40B4-BE49-F238E27FC236}">
                    <a16:creationId xmlns:a16="http://schemas.microsoft.com/office/drawing/2014/main" id="{9798D73F-F049-45F1-B752-B79144467289}"/>
                  </a:ext>
                </a:extLst>
              </p:cNvPr>
              <p:cNvGrpSpPr>
                <a:grpSpLocks/>
              </p:cNvGrpSpPr>
              <p:nvPr/>
            </p:nvGrpSpPr>
            <p:grpSpPr bwMode="auto">
              <a:xfrm>
                <a:off x="2688" y="11694"/>
                <a:ext cx="5978" cy="1050"/>
                <a:chOff x="2534" y="3136"/>
                <a:chExt cx="6944" cy="1470"/>
              </a:xfrm>
            </p:grpSpPr>
            <p:sp>
              <p:nvSpPr>
                <p:cNvPr id="61" name="Line 5">
                  <a:extLst>
                    <a:ext uri="{FF2B5EF4-FFF2-40B4-BE49-F238E27FC236}">
                      <a16:creationId xmlns:a16="http://schemas.microsoft.com/office/drawing/2014/main" id="{C49B2848-FEEE-44D1-AC86-304E58361116}"/>
                    </a:ext>
                  </a:extLst>
                </p:cNvPr>
                <p:cNvSpPr>
                  <a:spLocks noChangeShapeType="1"/>
                </p:cNvSpPr>
                <p:nvPr/>
              </p:nvSpPr>
              <p:spPr bwMode="auto">
                <a:xfrm flipH="1">
                  <a:off x="4900" y="3136"/>
                  <a:ext cx="44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Oval 6">
                  <a:extLst>
                    <a:ext uri="{FF2B5EF4-FFF2-40B4-BE49-F238E27FC236}">
                      <a16:creationId xmlns:a16="http://schemas.microsoft.com/office/drawing/2014/main" id="{348745B0-80E0-41DF-BC8B-1C3811CF45F3}"/>
                    </a:ext>
                  </a:extLst>
                </p:cNvPr>
                <p:cNvSpPr>
                  <a:spLocks noChangeArrowheads="1"/>
                </p:cNvSpPr>
                <p:nvPr/>
              </p:nvSpPr>
              <p:spPr bwMode="auto">
                <a:xfrm>
                  <a:off x="2618" y="4004"/>
                  <a:ext cx="490" cy="462"/>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7">
                  <a:extLst>
                    <a:ext uri="{FF2B5EF4-FFF2-40B4-BE49-F238E27FC236}">
                      <a16:creationId xmlns:a16="http://schemas.microsoft.com/office/drawing/2014/main" id="{D16367FD-A983-4F00-8B5B-FF607256EE3A}"/>
                    </a:ext>
                  </a:extLst>
                </p:cNvPr>
                <p:cNvSpPr>
                  <a:spLocks noChangeArrowheads="1"/>
                </p:cNvSpPr>
                <p:nvPr/>
              </p:nvSpPr>
              <p:spPr bwMode="auto">
                <a:xfrm>
                  <a:off x="2884" y="4018"/>
                  <a:ext cx="252" cy="49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8">
                  <a:extLst>
                    <a:ext uri="{FF2B5EF4-FFF2-40B4-BE49-F238E27FC236}">
                      <a16:creationId xmlns:a16="http://schemas.microsoft.com/office/drawing/2014/main" id="{69405390-B2B4-48D1-9ACB-84CE755DD0D4}"/>
                    </a:ext>
                  </a:extLst>
                </p:cNvPr>
                <p:cNvSpPr>
                  <a:spLocks noChangeArrowheads="1"/>
                </p:cNvSpPr>
                <p:nvPr/>
              </p:nvSpPr>
              <p:spPr bwMode="auto">
                <a:xfrm>
                  <a:off x="2534" y="4270"/>
                  <a:ext cx="518" cy="33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9">
                  <a:extLst>
                    <a:ext uri="{FF2B5EF4-FFF2-40B4-BE49-F238E27FC236}">
                      <a16:creationId xmlns:a16="http://schemas.microsoft.com/office/drawing/2014/main" id="{75BF2FA3-730A-41FE-B81B-7CADE1018417}"/>
                    </a:ext>
                  </a:extLst>
                </p:cNvPr>
                <p:cNvSpPr>
                  <a:spLocks noChangeShapeType="1"/>
                </p:cNvSpPr>
                <p:nvPr/>
              </p:nvSpPr>
              <p:spPr bwMode="auto">
                <a:xfrm>
                  <a:off x="2632" y="4256"/>
                  <a:ext cx="669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Oval 10">
                  <a:extLst>
                    <a:ext uri="{FF2B5EF4-FFF2-40B4-BE49-F238E27FC236}">
                      <a16:creationId xmlns:a16="http://schemas.microsoft.com/office/drawing/2014/main" id="{F1E15CB6-5E83-42BF-A9AB-BD7D5B688FAF}"/>
                    </a:ext>
                  </a:extLst>
                </p:cNvPr>
                <p:cNvSpPr>
                  <a:spLocks noChangeArrowheads="1"/>
                </p:cNvSpPr>
                <p:nvPr/>
              </p:nvSpPr>
              <p:spPr bwMode="auto">
                <a:xfrm>
                  <a:off x="2772" y="3990"/>
                  <a:ext cx="196" cy="42"/>
                </a:xfrm>
                <a:prstGeom prst="ellipse">
                  <a:avLst/>
                </a:prstGeom>
                <a:solidFill>
                  <a:srgbClr val="FFFFFF"/>
                </a:soli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11">
                  <a:extLst>
                    <a:ext uri="{FF2B5EF4-FFF2-40B4-BE49-F238E27FC236}">
                      <a16:creationId xmlns:a16="http://schemas.microsoft.com/office/drawing/2014/main" id="{143C484C-5B4B-4D31-9AE9-D74738D1C29D}"/>
                    </a:ext>
                  </a:extLst>
                </p:cNvPr>
                <p:cNvSpPr>
                  <a:spLocks noChangeShapeType="1"/>
                </p:cNvSpPr>
                <p:nvPr/>
              </p:nvSpPr>
              <p:spPr bwMode="auto">
                <a:xfrm flipH="1">
                  <a:off x="2744" y="3136"/>
                  <a:ext cx="2156" cy="8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2">
                  <a:extLst>
                    <a:ext uri="{FF2B5EF4-FFF2-40B4-BE49-F238E27FC236}">
                      <a16:creationId xmlns:a16="http://schemas.microsoft.com/office/drawing/2014/main" id="{8F6FF2AC-564C-478C-BECB-E5542F7C8BE1}"/>
                    </a:ext>
                  </a:extLst>
                </p:cNvPr>
                <p:cNvSpPr>
                  <a:spLocks/>
                </p:cNvSpPr>
                <p:nvPr/>
              </p:nvSpPr>
              <p:spPr bwMode="auto">
                <a:xfrm>
                  <a:off x="9266" y="3136"/>
                  <a:ext cx="212" cy="1120"/>
                </a:xfrm>
                <a:custGeom>
                  <a:avLst/>
                  <a:gdLst>
                    <a:gd name="T0" fmla="*/ 30 w 198"/>
                    <a:gd name="T1" fmla="*/ 1134 h 1134"/>
                    <a:gd name="T2" fmla="*/ 198 w 198"/>
                    <a:gd name="T3" fmla="*/ 938 h 1134"/>
                    <a:gd name="T4" fmla="*/ 30 w 198"/>
                    <a:gd name="T5" fmla="*/ 602 h 1134"/>
                    <a:gd name="T6" fmla="*/ 16 w 198"/>
                    <a:gd name="T7" fmla="*/ 224 h 1134"/>
                    <a:gd name="T8" fmla="*/ 100 w 198"/>
                    <a:gd name="T9" fmla="*/ 0 h 1134"/>
                  </a:gdLst>
                  <a:ahLst/>
                  <a:cxnLst>
                    <a:cxn ang="0">
                      <a:pos x="T0" y="T1"/>
                    </a:cxn>
                    <a:cxn ang="0">
                      <a:pos x="T2" y="T3"/>
                    </a:cxn>
                    <a:cxn ang="0">
                      <a:pos x="T4" y="T5"/>
                    </a:cxn>
                    <a:cxn ang="0">
                      <a:pos x="T6" y="T7"/>
                    </a:cxn>
                    <a:cxn ang="0">
                      <a:pos x="T8" y="T9"/>
                    </a:cxn>
                  </a:cxnLst>
                  <a:rect l="0" t="0" r="r" b="b"/>
                  <a:pathLst>
                    <a:path w="198" h="1134">
                      <a:moveTo>
                        <a:pt x="30" y="1134"/>
                      </a:moveTo>
                      <a:cubicBezTo>
                        <a:pt x="114" y="1080"/>
                        <a:pt x="198" y="1027"/>
                        <a:pt x="198" y="938"/>
                      </a:cubicBezTo>
                      <a:cubicBezTo>
                        <a:pt x="198" y="849"/>
                        <a:pt x="60" y="721"/>
                        <a:pt x="30" y="602"/>
                      </a:cubicBezTo>
                      <a:cubicBezTo>
                        <a:pt x="0" y="483"/>
                        <a:pt x="4" y="324"/>
                        <a:pt x="16" y="224"/>
                      </a:cubicBezTo>
                      <a:cubicBezTo>
                        <a:pt x="28" y="124"/>
                        <a:pt x="64" y="62"/>
                        <a:pt x="100"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13">
                  <a:extLst>
                    <a:ext uri="{FF2B5EF4-FFF2-40B4-BE49-F238E27FC236}">
                      <a16:creationId xmlns:a16="http://schemas.microsoft.com/office/drawing/2014/main" id="{A11316F7-352A-4A3A-B18D-1373E62FFFDA}"/>
                    </a:ext>
                  </a:extLst>
                </p:cNvPr>
                <p:cNvSpPr>
                  <a:spLocks noChangeArrowheads="1"/>
                </p:cNvSpPr>
                <p:nvPr/>
              </p:nvSpPr>
              <p:spPr bwMode="auto">
                <a:xfrm>
                  <a:off x="3598" y="4172"/>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14">
                  <a:extLst>
                    <a:ext uri="{FF2B5EF4-FFF2-40B4-BE49-F238E27FC236}">
                      <a16:creationId xmlns:a16="http://schemas.microsoft.com/office/drawing/2014/main" id="{0976EAB9-5BF6-4DD6-B885-FDE750845B6B}"/>
                    </a:ext>
                  </a:extLst>
                </p:cNvPr>
                <p:cNvSpPr>
                  <a:spLocks noChangeArrowheads="1"/>
                </p:cNvSpPr>
                <p:nvPr/>
              </p:nvSpPr>
              <p:spPr bwMode="auto">
                <a:xfrm>
                  <a:off x="4018" y="4144"/>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15">
                  <a:extLst>
                    <a:ext uri="{FF2B5EF4-FFF2-40B4-BE49-F238E27FC236}">
                      <a16:creationId xmlns:a16="http://schemas.microsoft.com/office/drawing/2014/main" id="{0072C5A5-4029-4368-820B-A1A3C7343B8C}"/>
                    </a:ext>
                  </a:extLst>
                </p:cNvPr>
                <p:cNvSpPr>
                  <a:spLocks noChangeArrowheads="1"/>
                </p:cNvSpPr>
                <p:nvPr/>
              </p:nvSpPr>
              <p:spPr bwMode="auto">
                <a:xfrm>
                  <a:off x="5390" y="4172"/>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16">
                  <a:extLst>
                    <a:ext uri="{FF2B5EF4-FFF2-40B4-BE49-F238E27FC236}">
                      <a16:creationId xmlns:a16="http://schemas.microsoft.com/office/drawing/2014/main" id="{B3E10F7D-30EE-4F7C-9143-D83A8820AA4F}"/>
                    </a:ext>
                  </a:extLst>
                </p:cNvPr>
                <p:cNvSpPr>
                  <a:spLocks noChangeArrowheads="1"/>
                </p:cNvSpPr>
                <p:nvPr/>
              </p:nvSpPr>
              <p:spPr bwMode="auto">
                <a:xfrm>
                  <a:off x="5838" y="4144"/>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17">
                  <a:extLst>
                    <a:ext uri="{FF2B5EF4-FFF2-40B4-BE49-F238E27FC236}">
                      <a16:creationId xmlns:a16="http://schemas.microsoft.com/office/drawing/2014/main" id="{6CCA11EB-7107-463D-91A8-EC2A747E2788}"/>
                    </a:ext>
                  </a:extLst>
                </p:cNvPr>
                <p:cNvSpPr>
                  <a:spLocks noChangeArrowheads="1"/>
                </p:cNvSpPr>
                <p:nvPr/>
              </p:nvSpPr>
              <p:spPr bwMode="auto">
                <a:xfrm>
                  <a:off x="7168" y="4158"/>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18">
                  <a:extLst>
                    <a:ext uri="{FF2B5EF4-FFF2-40B4-BE49-F238E27FC236}">
                      <a16:creationId xmlns:a16="http://schemas.microsoft.com/office/drawing/2014/main" id="{6D22A860-8C61-4D02-B3A3-7598060204DA}"/>
                    </a:ext>
                  </a:extLst>
                </p:cNvPr>
                <p:cNvSpPr>
                  <a:spLocks noChangeArrowheads="1"/>
                </p:cNvSpPr>
                <p:nvPr/>
              </p:nvSpPr>
              <p:spPr bwMode="auto">
                <a:xfrm>
                  <a:off x="7686" y="4158"/>
                  <a:ext cx="182" cy="21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9">
                <a:extLst>
                  <a:ext uri="{FF2B5EF4-FFF2-40B4-BE49-F238E27FC236}">
                    <a16:creationId xmlns:a16="http://schemas.microsoft.com/office/drawing/2014/main" id="{AFCAF3F3-A857-42F3-95CD-AE0FAAE5D977}"/>
                  </a:ext>
                </a:extLst>
              </p:cNvPr>
              <p:cNvGrpSpPr>
                <a:grpSpLocks/>
              </p:cNvGrpSpPr>
              <p:nvPr/>
            </p:nvGrpSpPr>
            <p:grpSpPr bwMode="auto">
              <a:xfrm>
                <a:off x="2856" y="11522"/>
                <a:ext cx="5740" cy="788"/>
                <a:chOff x="2856" y="11522"/>
                <a:chExt cx="5740" cy="788"/>
              </a:xfrm>
            </p:grpSpPr>
            <p:sp>
              <p:nvSpPr>
                <p:cNvPr id="9" name="Rectangle 20">
                  <a:extLst>
                    <a:ext uri="{FF2B5EF4-FFF2-40B4-BE49-F238E27FC236}">
                      <a16:creationId xmlns:a16="http://schemas.microsoft.com/office/drawing/2014/main" id="{BD2F41E6-39F2-434F-88CC-26357F8253D1}"/>
                    </a:ext>
                  </a:extLst>
                </p:cNvPr>
                <p:cNvSpPr>
                  <a:spLocks noChangeArrowheads="1"/>
                </p:cNvSpPr>
                <p:nvPr/>
              </p:nvSpPr>
              <p:spPr bwMode="auto">
                <a:xfrm rot="896227">
                  <a:off x="4130" y="11666"/>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21">
                  <a:extLst>
                    <a:ext uri="{FF2B5EF4-FFF2-40B4-BE49-F238E27FC236}">
                      <a16:creationId xmlns:a16="http://schemas.microsoft.com/office/drawing/2014/main" id="{F98B35C4-F8BB-489C-99D1-FABBF5F32047}"/>
                    </a:ext>
                  </a:extLst>
                </p:cNvPr>
                <p:cNvSpPr>
                  <a:spLocks noChangeArrowheads="1"/>
                </p:cNvSpPr>
                <p:nvPr/>
              </p:nvSpPr>
              <p:spPr bwMode="auto">
                <a:xfrm rot="896227">
                  <a:off x="3682" y="11806"/>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336D1D53-F186-44E1-ADB1-A89FF1525FEA}"/>
                    </a:ext>
                  </a:extLst>
                </p:cNvPr>
                <p:cNvSpPr>
                  <a:spLocks/>
                </p:cNvSpPr>
                <p:nvPr/>
              </p:nvSpPr>
              <p:spPr bwMode="auto">
                <a:xfrm>
                  <a:off x="2856" y="11578"/>
                  <a:ext cx="1988" cy="732"/>
                </a:xfrm>
                <a:custGeom>
                  <a:avLst/>
                  <a:gdLst>
                    <a:gd name="T0" fmla="*/ 0 w 2238"/>
                    <a:gd name="T1" fmla="*/ 819 h 819"/>
                    <a:gd name="T2" fmla="*/ 1904 w 2238"/>
                    <a:gd name="T3" fmla="*/ 119 h 819"/>
                    <a:gd name="T4" fmla="*/ 2002 w 2238"/>
                    <a:gd name="T5" fmla="*/ 105 h 819"/>
                  </a:gdLst>
                  <a:ahLst/>
                  <a:cxnLst>
                    <a:cxn ang="0">
                      <a:pos x="T0" y="T1"/>
                    </a:cxn>
                    <a:cxn ang="0">
                      <a:pos x="T2" y="T3"/>
                    </a:cxn>
                    <a:cxn ang="0">
                      <a:pos x="T4" y="T5"/>
                    </a:cxn>
                  </a:cxnLst>
                  <a:rect l="0" t="0" r="r" b="b"/>
                  <a:pathLst>
                    <a:path w="2238" h="819">
                      <a:moveTo>
                        <a:pt x="0" y="819"/>
                      </a:moveTo>
                      <a:cubicBezTo>
                        <a:pt x="785" y="528"/>
                        <a:pt x="1570" y="238"/>
                        <a:pt x="1904" y="119"/>
                      </a:cubicBezTo>
                      <a:cubicBezTo>
                        <a:pt x="2238" y="0"/>
                        <a:pt x="2120" y="52"/>
                        <a:pt x="2002" y="105"/>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23">
                  <a:extLst>
                    <a:ext uri="{FF2B5EF4-FFF2-40B4-BE49-F238E27FC236}">
                      <a16:creationId xmlns:a16="http://schemas.microsoft.com/office/drawing/2014/main" id="{061899F4-6932-404F-AA32-1701FB5B5BD2}"/>
                    </a:ext>
                  </a:extLst>
                </p:cNvPr>
                <p:cNvGrpSpPr>
                  <a:grpSpLocks/>
                </p:cNvGrpSpPr>
                <p:nvPr/>
              </p:nvGrpSpPr>
              <p:grpSpPr bwMode="auto">
                <a:xfrm>
                  <a:off x="4508" y="11522"/>
                  <a:ext cx="4088" cy="186"/>
                  <a:chOff x="4508" y="11470"/>
                  <a:chExt cx="4088" cy="238"/>
                </a:xfrm>
              </p:grpSpPr>
              <p:grpSp>
                <p:nvGrpSpPr>
                  <p:cNvPr id="15" name="Group 24">
                    <a:extLst>
                      <a:ext uri="{FF2B5EF4-FFF2-40B4-BE49-F238E27FC236}">
                        <a16:creationId xmlns:a16="http://schemas.microsoft.com/office/drawing/2014/main" id="{6D321AD8-EFB3-44D3-ABF6-7C309AE70540}"/>
                      </a:ext>
                    </a:extLst>
                  </p:cNvPr>
                  <p:cNvGrpSpPr>
                    <a:grpSpLocks/>
                  </p:cNvGrpSpPr>
                  <p:nvPr/>
                </p:nvGrpSpPr>
                <p:grpSpPr bwMode="auto">
                  <a:xfrm>
                    <a:off x="4508" y="11470"/>
                    <a:ext cx="4018" cy="196"/>
                    <a:chOff x="4200" y="8344"/>
                    <a:chExt cx="4018" cy="434"/>
                  </a:xfrm>
                </p:grpSpPr>
                <p:sp>
                  <p:nvSpPr>
                    <p:cNvPr id="26" name="Rectangle 25">
                      <a:extLst>
                        <a:ext uri="{FF2B5EF4-FFF2-40B4-BE49-F238E27FC236}">
                          <a16:creationId xmlns:a16="http://schemas.microsoft.com/office/drawing/2014/main" id="{F9D49934-9A3F-4A9E-A681-A2483450927F}"/>
                        </a:ext>
                      </a:extLst>
                    </p:cNvPr>
                    <p:cNvSpPr>
                      <a:spLocks noChangeArrowheads="1"/>
                    </p:cNvSpPr>
                    <p:nvPr/>
                  </p:nvSpPr>
                  <p:spPr bwMode="auto">
                    <a:xfrm>
                      <a:off x="7602" y="834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7DB5DBAC-F9EE-4BF2-9E75-F134B2C3E301}"/>
                        </a:ext>
                      </a:extLst>
                    </p:cNvPr>
                    <p:cNvSpPr>
                      <a:spLocks noChangeArrowheads="1"/>
                    </p:cNvSpPr>
                    <p:nvPr/>
                  </p:nvSpPr>
                  <p:spPr bwMode="auto">
                    <a:xfrm>
                      <a:off x="7084" y="8358"/>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096AEE87-84B4-4E0F-B8BA-7A40065C829F}"/>
                        </a:ext>
                      </a:extLst>
                    </p:cNvPr>
                    <p:cNvSpPr>
                      <a:spLocks noChangeArrowheads="1"/>
                    </p:cNvSpPr>
                    <p:nvPr/>
                  </p:nvSpPr>
                  <p:spPr bwMode="auto">
                    <a:xfrm>
                      <a:off x="6538" y="8358"/>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7EEAD253-6BE9-4354-A569-F7B4FDCDB7AB}"/>
                        </a:ext>
                      </a:extLst>
                    </p:cNvPr>
                    <p:cNvSpPr>
                      <a:spLocks noChangeArrowheads="1"/>
                    </p:cNvSpPr>
                    <p:nvPr/>
                  </p:nvSpPr>
                  <p:spPr bwMode="auto">
                    <a:xfrm>
                      <a:off x="6034" y="8372"/>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29E9874C-E5B8-495F-9D7F-B7BA65D6070C}"/>
                        </a:ext>
                      </a:extLst>
                    </p:cNvPr>
                    <p:cNvSpPr>
                      <a:spLocks noChangeArrowheads="1"/>
                    </p:cNvSpPr>
                    <p:nvPr/>
                  </p:nvSpPr>
                  <p:spPr bwMode="auto">
                    <a:xfrm>
                      <a:off x="5572" y="8400"/>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2E7A4E85-6FEE-4827-84A9-EE7E2E896415}"/>
                        </a:ext>
                      </a:extLst>
                    </p:cNvPr>
                    <p:cNvSpPr>
                      <a:spLocks noChangeArrowheads="1"/>
                    </p:cNvSpPr>
                    <p:nvPr/>
                  </p:nvSpPr>
                  <p:spPr bwMode="auto">
                    <a:xfrm>
                      <a:off x="5040" y="8428"/>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4C38AD7F-77C2-459E-BD2E-B62E0FDFC946}"/>
                        </a:ext>
                      </a:extLst>
                    </p:cNvPr>
                    <p:cNvSpPr>
                      <a:spLocks noChangeArrowheads="1"/>
                    </p:cNvSpPr>
                    <p:nvPr/>
                  </p:nvSpPr>
                  <p:spPr bwMode="auto">
                    <a:xfrm>
                      <a:off x="4620" y="855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8DAA0EC6-535F-4C8F-B4C2-0FFA57271A32}"/>
                        </a:ext>
                      </a:extLst>
                    </p:cNvPr>
                    <p:cNvSpPr>
                      <a:spLocks noChangeArrowheads="1"/>
                    </p:cNvSpPr>
                    <p:nvPr/>
                  </p:nvSpPr>
                  <p:spPr bwMode="auto">
                    <a:xfrm rot="896227">
                      <a:off x="4200" y="8624"/>
                      <a:ext cx="112" cy="154"/>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a:extLst>
                        <a:ext uri="{FF2B5EF4-FFF2-40B4-BE49-F238E27FC236}">
                          <a16:creationId xmlns:a16="http://schemas.microsoft.com/office/drawing/2014/main" id="{449F1DF2-EB18-4D1F-B37C-90F191A228E0}"/>
                        </a:ext>
                      </a:extLst>
                    </p:cNvPr>
                    <p:cNvSpPr>
                      <a:spLocks/>
                    </p:cNvSpPr>
                    <p:nvPr/>
                  </p:nvSpPr>
                  <p:spPr bwMode="auto">
                    <a:xfrm>
                      <a:off x="7682" y="8484"/>
                      <a:ext cx="242" cy="245"/>
                    </a:xfrm>
                    <a:custGeom>
                      <a:avLst/>
                      <a:gdLst>
                        <a:gd name="T0" fmla="*/ 0 w 225"/>
                        <a:gd name="T1" fmla="*/ 165 h 165"/>
                        <a:gd name="T2" fmla="*/ 60 w 225"/>
                        <a:gd name="T3" fmla="*/ 120 h 165"/>
                        <a:gd name="T4" fmla="*/ 225 w 225"/>
                        <a:gd name="T5" fmla="*/ 0 h 165"/>
                        <a:gd name="T6" fmla="*/ 74 w 225"/>
                        <a:gd name="T7" fmla="*/ 74 h 165"/>
                      </a:gdLst>
                      <a:ahLst/>
                      <a:cxnLst>
                        <a:cxn ang="0">
                          <a:pos x="T0" y="T1"/>
                        </a:cxn>
                        <a:cxn ang="0">
                          <a:pos x="T2" y="T3"/>
                        </a:cxn>
                        <a:cxn ang="0">
                          <a:pos x="T4" y="T5"/>
                        </a:cxn>
                        <a:cxn ang="0">
                          <a:pos x="T6" y="T7"/>
                        </a:cxn>
                      </a:cxnLst>
                      <a:rect l="0" t="0" r="r" b="b"/>
                      <a:pathLst>
                        <a:path w="225" h="165">
                          <a:moveTo>
                            <a:pt x="0" y="165"/>
                          </a:moveTo>
                          <a:cubicBezTo>
                            <a:pt x="20" y="150"/>
                            <a:pt x="42" y="138"/>
                            <a:pt x="60" y="120"/>
                          </a:cubicBezTo>
                          <a:cubicBezTo>
                            <a:pt x="120" y="60"/>
                            <a:pt x="125" y="0"/>
                            <a:pt x="225" y="0"/>
                          </a:cubicBezTo>
                          <a:lnTo>
                            <a:pt x="74" y="74"/>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4440B478-0226-471E-B51B-73FEBBE3B22C}"/>
                        </a:ext>
                      </a:extLst>
                    </p:cNvPr>
                    <p:cNvSpPr>
                      <a:spLocks/>
                    </p:cNvSpPr>
                    <p:nvPr/>
                  </p:nvSpPr>
                  <p:spPr bwMode="auto">
                    <a:xfrm>
                      <a:off x="7577" y="8605"/>
                      <a:ext cx="285" cy="96"/>
                    </a:xfrm>
                    <a:custGeom>
                      <a:avLst/>
                      <a:gdLst>
                        <a:gd name="T0" fmla="*/ 285 w 285"/>
                        <a:gd name="T1" fmla="*/ 94 h 96"/>
                        <a:gd name="T2" fmla="*/ 105 w 285"/>
                        <a:gd name="T3" fmla="*/ 19 h 96"/>
                        <a:gd name="T4" fmla="*/ 0 w 285"/>
                        <a:gd name="T5" fmla="*/ 19 h 96"/>
                      </a:gdLst>
                      <a:ahLst/>
                      <a:cxnLst>
                        <a:cxn ang="0">
                          <a:pos x="T0" y="T1"/>
                        </a:cxn>
                        <a:cxn ang="0">
                          <a:pos x="T2" y="T3"/>
                        </a:cxn>
                        <a:cxn ang="0">
                          <a:pos x="T4" y="T5"/>
                        </a:cxn>
                      </a:cxnLst>
                      <a:rect l="0" t="0" r="r" b="b"/>
                      <a:pathLst>
                        <a:path w="285" h="96">
                          <a:moveTo>
                            <a:pt x="285" y="94"/>
                          </a:moveTo>
                          <a:cubicBezTo>
                            <a:pt x="159" y="73"/>
                            <a:pt x="220" y="96"/>
                            <a:pt x="105" y="19"/>
                          </a:cubicBezTo>
                          <a:cubicBezTo>
                            <a:pt x="76" y="0"/>
                            <a:pt x="35" y="19"/>
                            <a:pt x="0" y="19"/>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a:extLst>
                        <a:ext uri="{FF2B5EF4-FFF2-40B4-BE49-F238E27FC236}">
                          <a16:creationId xmlns:a16="http://schemas.microsoft.com/office/drawing/2014/main" id="{BB72EF2B-0AA9-4D97-8CF7-330BDF92E107}"/>
                        </a:ext>
                      </a:extLst>
                    </p:cNvPr>
                    <p:cNvSpPr>
                      <a:spLocks/>
                    </p:cNvSpPr>
                    <p:nvPr/>
                  </p:nvSpPr>
                  <p:spPr bwMode="auto">
                    <a:xfrm>
                      <a:off x="5372" y="8609"/>
                      <a:ext cx="180" cy="105"/>
                    </a:xfrm>
                    <a:custGeom>
                      <a:avLst/>
                      <a:gdLst>
                        <a:gd name="T0" fmla="*/ 0 w 180"/>
                        <a:gd name="T1" fmla="*/ 105 h 105"/>
                        <a:gd name="T2" fmla="*/ 135 w 180"/>
                        <a:gd name="T3" fmla="*/ 45 h 105"/>
                        <a:gd name="T4" fmla="*/ 180 w 180"/>
                        <a:gd name="T5" fmla="*/ 0 h 105"/>
                      </a:gdLst>
                      <a:ahLst/>
                      <a:cxnLst>
                        <a:cxn ang="0">
                          <a:pos x="T0" y="T1"/>
                        </a:cxn>
                        <a:cxn ang="0">
                          <a:pos x="T2" y="T3"/>
                        </a:cxn>
                        <a:cxn ang="0">
                          <a:pos x="T4" y="T5"/>
                        </a:cxn>
                      </a:cxnLst>
                      <a:rect l="0" t="0" r="r" b="b"/>
                      <a:pathLst>
                        <a:path w="180" h="105">
                          <a:moveTo>
                            <a:pt x="0" y="105"/>
                          </a:moveTo>
                          <a:cubicBezTo>
                            <a:pt x="49" y="89"/>
                            <a:pt x="86" y="61"/>
                            <a:pt x="135" y="45"/>
                          </a:cubicBezTo>
                          <a:cubicBezTo>
                            <a:pt x="150" y="30"/>
                            <a:pt x="180" y="0"/>
                            <a:pt x="18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a:extLst>
                        <a:ext uri="{FF2B5EF4-FFF2-40B4-BE49-F238E27FC236}">
                          <a16:creationId xmlns:a16="http://schemas.microsoft.com/office/drawing/2014/main" id="{46EF5B3D-064D-4E71-AD00-6B20EDD39BA5}"/>
                        </a:ext>
                      </a:extLst>
                    </p:cNvPr>
                    <p:cNvSpPr>
                      <a:spLocks/>
                    </p:cNvSpPr>
                    <p:nvPr/>
                  </p:nvSpPr>
                  <p:spPr bwMode="auto">
                    <a:xfrm>
                      <a:off x="4997" y="8609"/>
                      <a:ext cx="330" cy="119"/>
                    </a:xfrm>
                    <a:custGeom>
                      <a:avLst/>
                      <a:gdLst>
                        <a:gd name="T0" fmla="*/ 0 w 330"/>
                        <a:gd name="T1" fmla="*/ 75 h 119"/>
                        <a:gd name="T2" fmla="*/ 135 w 330"/>
                        <a:gd name="T3" fmla="*/ 0 h 119"/>
                        <a:gd name="T4" fmla="*/ 180 w 330"/>
                        <a:gd name="T5" fmla="*/ 30 h 119"/>
                        <a:gd name="T6" fmla="*/ 240 w 330"/>
                        <a:gd name="T7" fmla="*/ 105 h 119"/>
                        <a:gd name="T8" fmla="*/ 330 w 330"/>
                        <a:gd name="T9" fmla="*/ 60 h 119"/>
                      </a:gdLst>
                      <a:ahLst/>
                      <a:cxnLst>
                        <a:cxn ang="0">
                          <a:pos x="T0" y="T1"/>
                        </a:cxn>
                        <a:cxn ang="0">
                          <a:pos x="T2" y="T3"/>
                        </a:cxn>
                        <a:cxn ang="0">
                          <a:pos x="T4" y="T5"/>
                        </a:cxn>
                        <a:cxn ang="0">
                          <a:pos x="T6" y="T7"/>
                        </a:cxn>
                        <a:cxn ang="0">
                          <a:pos x="T8" y="T9"/>
                        </a:cxn>
                      </a:cxnLst>
                      <a:rect l="0" t="0" r="r" b="b"/>
                      <a:pathLst>
                        <a:path w="330" h="119">
                          <a:moveTo>
                            <a:pt x="0" y="75"/>
                          </a:moveTo>
                          <a:cubicBezTo>
                            <a:pt x="45" y="45"/>
                            <a:pt x="90" y="30"/>
                            <a:pt x="135" y="0"/>
                          </a:cubicBezTo>
                          <a:cubicBezTo>
                            <a:pt x="150" y="10"/>
                            <a:pt x="170" y="15"/>
                            <a:pt x="180" y="30"/>
                          </a:cubicBezTo>
                          <a:cubicBezTo>
                            <a:pt x="239" y="119"/>
                            <a:pt x="144" y="73"/>
                            <a:pt x="240" y="105"/>
                          </a:cubicBezTo>
                          <a:cubicBezTo>
                            <a:pt x="326" y="88"/>
                            <a:pt x="304" y="113"/>
                            <a:pt x="330" y="6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a:extLst>
                        <a:ext uri="{FF2B5EF4-FFF2-40B4-BE49-F238E27FC236}">
                          <a16:creationId xmlns:a16="http://schemas.microsoft.com/office/drawing/2014/main" id="{262DBF7B-25CA-4366-A61A-8D2C7C7A4C1A}"/>
                        </a:ext>
                      </a:extLst>
                    </p:cNvPr>
                    <p:cNvSpPr>
                      <a:spLocks/>
                    </p:cNvSpPr>
                    <p:nvPr/>
                  </p:nvSpPr>
                  <p:spPr bwMode="auto">
                    <a:xfrm>
                      <a:off x="5702" y="8581"/>
                      <a:ext cx="315" cy="103"/>
                    </a:xfrm>
                    <a:custGeom>
                      <a:avLst/>
                      <a:gdLst>
                        <a:gd name="T0" fmla="*/ 0 w 315"/>
                        <a:gd name="T1" fmla="*/ 103 h 103"/>
                        <a:gd name="T2" fmla="*/ 45 w 315"/>
                        <a:gd name="T3" fmla="*/ 58 h 103"/>
                        <a:gd name="T4" fmla="*/ 105 w 315"/>
                        <a:gd name="T5" fmla="*/ 43 h 103"/>
                        <a:gd name="T6" fmla="*/ 150 w 315"/>
                        <a:gd name="T7" fmla="*/ 13 h 103"/>
                        <a:gd name="T8" fmla="*/ 210 w 315"/>
                        <a:gd name="T9" fmla="*/ 73 h 103"/>
                        <a:gd name="T10" fmla="*/ 255 w 315"/>
                        <a:gd name="T11" fmla="*/ 103 h 103"/>
                        <a:gd name="T12" fmla="*/ 315 w 315"/>
                        <a:gd name="T13" fmla="*/ 73 h 103"/>
                      </a:gdLst>
                      <a:ahLst/>
                      <a:cxnLst>
                        <a:cxn ang="0">
                          <a:pos x="T0" y="T1"/>
                        </a:cxn>
                        <a:cxn ang="0">
                          <a:pos x="T2" y="T3"/>
                        </a:cxn>
                        <a:cxn ang="0">
                          <a:pos x="T4" y="T5"/>
                        </a:cxn>
                        <a:cxn ang="0">
                          <a:pos x="T6" y="T7"/>
                        </a:cxn>
                        <a:cxn ang="0">
                          <a:pos x="T8" y="T9"/>
                        </a:cxn>
                        <a:cxn ang="0">
                          <a:pos x="T10" y="T11"/>
                        </a:cxn>
                        <a:cxn ang="0">
                          <a:pos x="T12" y="T13"/>
                        </a:cxn>
                      </a:cxnLst>
                      <a:rect l="0" t="0" r="r" b="b"/>
                      <a:pathLst>
                        <a:path w="315" h="103">
                          <a:moveTo>
                            <a:pt x="0" y="103"/>
                          </a:moveTo>
                          <a:cubicBezTo>
                            <a:pt x="15" y="88"/>
                            <a:pt x="27" y="69"/>
                            <a:pt x="45" y="58"/>
                          </a:cubicBezTo>
                          <a:cubicBezTo>
                            <a:pt x="63" y="48"/>
                            <a:pt x="86" y="51"/>
                            <a:pt x="105" y="43"/>
                          </a:cubicBezTo>
                          <a:cubicBezTo>
                            <a:pt x="122" y="36"/>
                            <a:pt x="135" y="23"/>
                            <a:pt x="150" y="13"/>
                          </a:cubicBezTo>
                          <a:cubicBezTo>
                            <a:pt x="248" y="46"/>
                            <a:pt x="152" y="0"/>
                            <a:pt x="210" y="73"/>
                          </a:cubicBezTo>
                          <a:cubicBezTo>
                            <a:pt x="221" y="87"/>
                            <a:pt x="240" y="93"/>
                            <a:pt x="255" y="103"/>
                          </a:cubicBezTo>
                          <a:cubicBezTo>
                            <a:pt x="307" y="86"/>
                            <a:pt x="289" y="99"/>
                            <a:pt x="315" y="7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a:extLst>
                        <a:ext uri="{FF2B5EF4-FFF2-40B4-BE49-F238E27FC236}">
                          <a16:creationId xmlns:a16="http://schemas.microsoft.com/office/drawing/2014/main" id="{0DB704CA-1860-488A-A08A-43495E94CBE7}"/>
                        </a:ext>
                      </a:extLst>
                    </p:cNvPr>
                    <p:cNvSpPr>
                      <a:spLocks/>
                    </p:cNvSpPr>
                    <p:nvPr/>
                  </p:nvSpPr>
                  <p:spPr bwMode="auto">
                    <a:xfrm>
                      <a:off x="6182" y="8579"/>
                      <a:ext cx="150" cy="135"/>
                    </a:xfrm>
                    <a:custGeom>
                      <a:avLst/>
                      <a:gdLst>
                        <a:gd name="T0" fmla="*/ 120 w 150"/>
                        <a:gd name="T1" fmla="*/ 135 h 135"/>
                        <a:gd name="T2" fmla="*/ 30 w 150"/>
                        <a:gd name="T3" fmla="*/ 75 h 135"/>
                        <a:gd name="T4" fmla="*/ 150 w 150"/>
                        <a:gd name="T5" fmla="*/ 0 h 135"/>
                      </a:gdLst>
                      <a:ahLst/>
                      <a:cxnLst>
                        <a:cxn ang="0">
                          <a:pos x="T0" y="T1"/>
                        </a:cxn>
                        <a:cxn ang="0">
                          <a:pos x="T2" y="T3"/>
                        </a:cxn>
                        <a:cxn ang="0">
                          <a:pos x="T4" y="T5"/>
                        </a:cxn>
                      </a:cxnLst>
                      <a:rect l="0" t="0" r="r" b="b"/>
                      <a:pathLst>
                        <a:path w="150" h="135">
                          <a:moveTo>
                            <a:pt x="120" y="135"/>
                          </a:moveTo>
                          <a:cubicBezTo>
                            <a:pt x="90" y="115"/>
                            <a:pt x="0" y="95"/>
                            <a:pt x="30" y="75"/>
                          </a:cubicBezTo>
                          <a:cubicBezTo>
                            <a:pt x="73" y="46"/>
                            <a:pt x="114" y="36"/>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a:extLst>
                        <a:ext uri="{FF2B5EF4-FFF2-40B4-BE49-F238E27FC236}">
                          <a16:creationId xmlns:a16="http://schemas.microsoft.com/office/drawing/2014/main" id="{FBF73E88-3995-42BE-8792-B5B1AD3E23AA}"/>
                        </a:ext>
                      </a:extLst>
                    </p:cNvPr>
                    <p:cNvSpPr>
                      <a:spLocks/>
                    </p:cNvSpPr>
                    <p:nvPr/>
                  </p:nvSpPr>
                  <p:spPr bwMode="auto">
                    <a:xfrm>
                      <a:off x="6647" y="8545"/>
                      <a:ext cx="285" cy="165"/>
                    </a:xfrm>
                    <a:custGeom>
                      <a:avLst/>
                      <a:gdLst>
                        <a:gd name="T0" fmla="*/ 15 w 285"/>
                        <a:gd name="T1" fmla="*/ 4 h 165"/>
                        <a:gd name="T2" fmla="*/ 75 w 285"/>
                        <a:gd name="T3" fmla="*/ 94 h 165"/>
                        <a:gd name="T4" fmla="*/ 90 w 285"/>
                        <a:gd name="T5" fmla="*/ 139 h 165"/>
                        <a:gd name="T6" fmla="*/ 285 w 285"/>
                        <a:gd name="T7" fmla="*/ 154 h 165"/>
                      </a:gdLst>
                      <a:ahLst/>
                      <a:cxnLst>
                        <a:cxn ang="0">
                          <a:pos x="T0" y="T1"/>
                        </a:cxn>
                        <a:cxn ang="0">
                          <a:pos x="T2" y="T3"/>
                        </a:cxn>
                        <a:cxn ang="0">
                          <a:pos x="T4" y="T5"/>
                        </a:cxn>
                        <a:cxn ang="0">
                          <a:pos x="T6" y="T7"/>
                        </a:cxn>
                      </a:cxnLst>
                      <a:rect l="0" t="0" r="r" b="b"/>
                      <a:pathLst>
                        <a:path w="285" h="165">
                          <a:moveTo>
                            <a:pt x="15" y="4"/>
                          </a:moveTo>
                          <a:cubicBezTo>
                            <a:pt x="49" y="142"/>
                            <a:pt x="0" y="0"/>
                            <a:pt x="75" y="94"/>
                          </a:cubicBezTo>
                          <a:cubicBezTo>
                            <a:pt x="85" y="106"/>
                            <a:pt x="78" y="129"/>
                            <a:pt x="90" y="139"/>
                          </a:cubicBezTo>
                          <a:cubicBezTo>
                            <a:pt x="122" y="165"/>
                            <a:pt x="285" y="154"/>
                            <a:pt x="285" y="15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a:extLst>
                        <a:ext uri="{FF2B5EF4-FFF2-40B4-BE49-F238E27FC236}">
                          <a16:creationId xmlns:a16="http://schemas.microsoft.com/office/drawing/2014/main" id="{A16A1D7E-F895-4E5F-B3B2-63BEAB373F76}"/>
                        </a:ext>
                      </a:extLst>
                    </p:cNvPr>
                    <p:cNvSpPr>
                      <a:spLocks/>
                    </p:cNvSpPr>
                    <p:nvPr/>
                  </p:nvSpPr>
                  <p:spPr bwMode="auto">
                    <a:xfrm>
                      <a:off x="7232" y="8594"/>
                      <a:ext cx="195" cy="90"/>
                    </a:xfrm>
                    <a:custGeom>
                      <a:avLst/>
                      <a:gdLst>
                        <a:gd name="T0" fmla="*/ 0 w 195"/>
                        <a:gd name="T1" fmla="*/ 90 h 90"/>
                        <a:gd name="T2" fmla="*/ 195 w 195"/>
                        <a:gd name="T3" fmla="*/ 0 h 90"/>
                      </a:gdLst>
                      <a:ahLst/>
                      <a:cxnLst>
                        <a:cxn ang="0">
                          <a:pos x="T0" y="T1"/>
                        </a:cxn>
                        <a:cxn ang="0">
                          <a:pos x="T2" y="T3"/>
                        </a:cxn>
                      </a:cxnLst>
                      <a:rect l="0" t="0" r="r" b="b"/>
                      <a:pathLst>
                        <a:path w="195" h="90">
                          <a:moveTo>
                            <a:pt x="0" y="90"/>
                          </a:moveTo>
                          <a:cubicBezTo>
                            <a:pt x="72" y="66"/>
                            <a:pt x="140" y="55"/>
                            <a:pt x="195"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a:extLst>
                        <a:ext uri="{FF2B5EF4-FFF2-40B4-BE49-F238E27FC236}">
                          <a16:creationId xmlns:a16="http://schemas.microsoft.com/office/drawing/2014/main" id="{D068213F-EA5E-475E-96B5-594026702D55}"/>
                        </a:ext>
                      </a:extLst>
                    </p:cNvPr>
                    <p:cNvSpPr>
                      <a:spLocks/>
                    </p:cNvSpPr>
                    <p:nvPr/>
                  </p:nvSpPr>
                  <p:spPr bwMode="auto">
                    <a:xfrm>
                      <a:off x="6632" y="8564"/>
                      <a:ext cx="150" cy="150"/>
                    </a:xfrm>
                    <a:custGeom>
                      <a:avLst/>
                      <a:gdLst>
                        <a:gd name="T0" fmla="*/ 0 w 150"/>
                        <a:gd name="T1" fmla="*/ 150 h 150"/>
                        <a:gd name="T2" fmla="*/ 60 w 150"/>
                        <a:gd name="T3" fmla="*/ 60 h 150"/>
                        <a:gd name="T4" fmla="*/ 150 w 150"/>
                        <a:gd name="T5" fmla="*/ 0 h 150"/>
                      </a:gdLst>
                      <a:ahLst/>
                      <a:cxnLst>
                        <a:cxn ang="0">
                          <a:pos x="T0" y="T1"/>
                        </a:cxn>
                        <a:cxn ang="0">
                          <a:pos x="T2" y="T3"/>
                        </a:cxn>
                        <a:cxn ang="0">
                          <a:pos x="T4" y="T5"/>
                        </a:cxn>
                      </a:cxnLst>
                      <a:rect l="0" t="0" r="r" b="b"/>
                      <a:pathLst>
                        <a:path w="150" h="150">
                          <a:moveTo>
                            <a:pt x="0" y="150"/>
                          </a:moveTo>
                          <a:cubicBezTo>
                            <a:pt x="16" y="103"/>
                            <a:pt x="12" y="92"/>
                            <a:pt x="60" y="60"/>
                          </a:cubicBezTo>
                          <a:cubicBezTo>
                            <a:pt x="88" y="41"/>
                            <a:pt x="150" y="48"/>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a:extLst>
                        <a:ext uri="{FF2B5EF4-FFF2-40B4-BE49-F238E27FC236}">
                          <a16:creationId xmlns:a16="http://schemas.microsoft.com/office/drawing/2014/main" id="{F59B0FE0-9DE1-48FB-9305-69564D158D63}"/>
                        </a:ext>
                      </a:extLst>
                    </p:cNvPr>
                    <p:cNvSpPr>
                      <a:spLocks/>
                    </p:cNvSpPr>
                    <p:nvPr/>
                  </p:nvSpPr>
                  <p:spPr bwMode="auto">
                    <a:xfrm>
                      <a:off x="4782" y="8626"/>
                      <a:ext cx="170" cy="140"/>
                    </a:xfrm>
                    <a:custGeom>
                      <a:avLst/>
                      <a:gdLst>
                        <a:gd name="T0" fmla="*/ 35 w 170"/>
                        <a:gd name="T1" fmla="*/ 28 h 140"/>
                        <a:gd name="T2" fmla="*/ 155 w 170"/>
                        <a:gd name="T3" fmla="*/ 88 h 140"/>
                        <a:gd name="T4" fmla="*/ 170 w 170"/>
                        <a:gd name="T5" fmla="*/ 133 h 140"/>
                      </a:gdLst>
                      <a:ahLst/>
                      <a:cxnLst>
                        <a:cxn ang="0">
                          <a:pos x="T0" y="T1"/>
                        </a:cxn>
                        <a:cxn ang="0">
                          <a:pos x="T2" y="T3"/>
                        </a:cxn>
                        <a:cxn ang="0">
                          <a:pos x="T4" y="T5"/>
                        </a:cxn>
                      </a:cxnLst>
                      <a:rect l="0" t="0" r="r" b="b"/>
                      <a:pathLst>
                        <a:path w="170" h="140">
                          <a:moveTo>
                            <a:pt x="35" y="28"/>
                          </a:moveTo>
                          <a:cubicBezTo>
                            <a:pt x="110" y="140"/>
                            <a:pt x="0" y="0"/>
                            <a:pt x="155" y="88"/>
                          </a:cubicBezTo>
                          <a:cubicBezTo>
                            <a:pt x="169" y="96"/>
                            <a:pt x="170" y="133"/>
                            <a:pt x="170" y="13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C2622FC2-5C00-4A70-98D3-2054015CE508}"/>
                        </a:ext>
                      </a:extLst>
                    </p:cNvPr>
                    <p:cNvSpPr>
                      <a:spLocks/>
                    </p:cNvSpPr>
                    <p:nvPr/>
                  </p:nvSpPr>
                  <p:spPr bwMode="auto">
                    <a:xfrm>
                      <a:off x="5264" y="8568"/>
                      <a:ext cx="333" cy="176"/>
                    </a:xfrm>
                    <a:custGeom>
                      <a:avLst/>
                      <a:gdLst>
                        <a:gd name="T0" fmla="*/ 0 w 225"/>
                        <a:gd name="T1" fmla="*/ 0 h 150"/>
                        <a:gd name="T2" fmla="*/ 60 w 225"/>
                        <a:gd name="T3" fmla="*/ 30 h 150"/>
                        <a:gd name="T4" fmla="*/ 225 w 225"/>
                        <a:gd name="T5" fmla="*/ 150 h 150"/>
                      </a:gdLst>
                      <a:ahLst/>
                      <a:cxnLst>
                        <a:cxn ang="0">
                          <a:pos x="T0" y="T1"/>
                        </a:cxn>
                        <a:cxn ang="0">
                          <a:pos x="T2" y="T3"/>
                        </a:cxn>
                        <a:cxn ang="0">
                          <a:pos x="T4" y="T5"/>
                        </a:cxn>
                      </a:cxnLst>
                      <a:rect l="0" t="0" r="r" b="b"/>
                      <a:pathLst>
                        <a:path w="225" h="150">
                          <a:moveTo>
                            <a:pt x="0" y="0"/>
                          </a:moveTo>
                          <a:cubicBezTo>
                            <a:pt x="20" y="10"/>
                            <a:pt x="42" y="17"/>
                            <a:pt x="60" y="30"/>
                          </a:cubicBezTo>
                          <a:cubicBezTo>
                            <a:pt x="134" y="83"/>
                            <a:pt x="117" y="150"/>
                            <a:pt x="225"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90190240-6E72-4A37-9C27-D73186B37B39}"/>
                        </a:ext>
                      </a:extLst>
                    </p:cNvPr>
                    <p:cNvSpPr>
                      <a:spLocks/>
                    </p:cNvSpPr>
                    <p:nvPr/>
                  </p:nvSpPr>
                  <p:spPr bwMode="auto">
                    <a:xfrm>
                      <a:off x="6328" y="8554"/>
                      <a:ext cx="266" cy="154"/>
                    </a:xfrm>
                    <a:custGeom>
                      <a:avLst/>
                      <a:gdLst>
                        <a:gd name="T0" fmla="*/ 75 w 94"/>
                        <a:gd name="T1" fmla="*/ 110 h 110"/>
                        <a:gd name="T2" fmla="*/ 60 w 94"/>
                        <a:gd name="T3" fmla="*/ 65 h 110"/>
                        <a:gd name="T4" fmla="*/ 90 w 94"/>
                        <a:gd name="T5" fmla="*/ 20 h 110"/>
                        <a:gd name="T6" fmla="*/ 0 w 94"/>
                        <a:gd name="T7" fmla="*/ 5 h 110"/>
                      </a:gdLst>
                      <a:ahLst/>
                      <a:cxnLst>
                        <a:cxn ang="0">
                          <a:pos x="T0" y="T1"/>
                        </a:cxn>
                        <a:cxn ang="0">
                          <a:pos x="T2" y="T3"/>
                        </a:cxn>
                        <a:cxn ang="0">
                          <a:pos x="T4" y="T5"/>
                        </a:cxn>
                        <a:cxn ang="0">
                          <a:pos x="T6" y="T7"/>
                        </a:cxn>
                      </a:cxnLst>
                      <a:rect l="0" t="0" r="r" b="b"/>
                      <a:pathLst>
                        <a:path w="94" h="110">
                          <a:moveTo>
                            <a:pt x="75" y="110"/>
                          </a:moveTo>
                          <a:cubicBezTo>
                            <a:pt x="70" y="95"/>
                            <a:pt x="57" y="81"/>
                            <a:pt x="60" y="65"/>
                          </a:cubicBezTo>
                          <a:cubicBezTo>
                            <a:pt x="63" y="47"/>
                            <a:pt x="94" y="37"/>
                            <a:pt x="90" y="20"/>
                          </a:cubicBezTo>
                          <a:cubicBezTo>
                            <a:pt x="85" y="0"/>
                            <a:pt x="9" y="5"/>
                            <a:pt x="0" y="5"/>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a:extLst>
                        <a:ext uri="{FF2B5EF4-FFF2-40B4-BE49-F238E27FC236}">
                          <a16:creationId xmlns:a16="http://schemas.microsoft.com/office/drawing/2014/main" id="{163FB6C9-2F54-4C26-AB1C-CEF617FBE844}"/>
                        </a:ext>
                      </a:extLst>
                    </p:cNvPr>
                    <p:cNvSpPr>
                      <a:spLocks/>
                    </p:cNvSpPr>
                    <p:nvPr/>
                  </p:nvSpPr>
                  <p:spPr bwMode="auto">
                    <a:xfrm>
                      <a:off x="7022" y="8564"/>
                      <a:ext cx="210" cy="112"/>
                    </a:xfrm>
                    <a:custGeom>
                      <a:avLst/>
                      <a:gdLst>
                        <a:gd name="T0" fmla="*/ 0 w 210"/>
                        <a:gd name="T1" fmla="*/ 0 h 112"/>
                        <a:gd name="T2" fmla="*/ 45 w 210"/>
                        <a:gd name="T3" fmla="*/ 45 h 112"/>
                        <a:gd name="T4" fmla="*/ 60 w 210"/>
                        <a:gd name="T5" fmla="*/ 90 h 112"/>
                        <a:gd name="T6" fmla="*/ 210 w 210"/>
                        <a:gd name="T7" fmla="*/ 105 h 112"/>
                      </a:gdLst>
                      <a:ahLst/>
                      <a:cxnLst>
                        <a:cxn ang="0">
                          <a:pos x="T0" y="T1"/>
                        </a:cxn>
                        <a:cxn ang="0">
                          <a:pos x="T2" y="T3"/>
                        </a:cxn>
                        <a:cxn ang="0">
                          <a:pos x="T4" y="T5"/>
                        </a:cxn>
                        <a:cxn ang="0">
                          <a:pos x="T6" y="T7"/>
                        </a:cxn>
                      </a:cxnLst>
                      <a:rect l="0" t="0" r="r" b="b"/>
                      <a:pathLst>
                        <a:path w="210" h="112">
                          <a:moveTo>
                            <a:pt x="0" y="0"/>
                          </a:moveTo>
                          <a:cubicBezTo>
                            <a:pt x="15" y="15"/>
                            <a:pt x="33" y="27"/>
                            <a:pt x="45" y="45"/>
                          </a:cubicBezTo>
                          <a:cubicBezTo>
                            <a:pt x="54" y="58"/>
                            <a:pt x="48" y="80"/>
                            <a:pt x="60" y="90"/>
                          </a:cubicBezTo>
                          <a:cubicBezTo>
                            <a:pt x="88" y="112"/>
                            <a:pt x="189" y="105"/>
                            <a:pt x="210" y="105"/>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CA5EDA60-BD00-43B2-A9DF-F356CED0BBD4}"/>
                        </a:ext>
                      </a:extLst>
                    </p:cNvPr>
                    <p:cNvSpPr>
                      <a:spLocks/>
                    </p:cNvSpPr>
                    <p:nvPr/>
                  </p:nvSpPr>
                  <p:spPr bwMode="auto">
                    <a:xfrm>
                      <a:off x="7393" y="8549"/>
                      <a:ext cx="109" cy="165"/>
                    </a:xfrm>
                    <a:custGeom>
                      <a:avLst/>
                      <a:gdLst>
                        <a:gd name="T0" fmla="*/ 109 w 109"/>
                        <a:gd name="T1" fmla="*/ 165 h 165"/>
                        <a:gd name="T2" fmla="*/ 19 w 109"/>
                        <a:gd name="T3" fmla="*/ 60 h 165"/>
                        <a:gd name="T4" fmla="*/ 4 w 109"/>
                        <a:gd name="T5" fmla="*/ 15 h 165"/>
                        <a:gd name="T6" fmla="*/ 34 w 109"/>
                        <a:gd name="T7" fmla="*/ 0 h 165"/>
                      </a:gdLst>
                      <a:ahLst/>
                      <a:cxnLst>
                        <a:cxn ang="0">
                          <a:pos x="T0" y="T1"/>
                        </a:cxn>
                        <a:cxn ang="0">
                          <a:pos x="T2" y="T3"/>
                        </a:cxn>
                        <a:cxn ang="0">
                          <a:pos x="T4" y="T5"/>
                        </a:cxn>
                        <a:cxn ang="0">
                          <a:pos x="T6" y="T7"/>
                        </a:cxn>
                      </a:cxnLst>
                      <a:rect l="0" t="0" r="r" b="b"/>
                      <a:pathLst>
                        <a:path w="109" h="165">
                          <a:moveTo>
                            <a:pt x="109" y="165"/>
                          </a:moveTo>
                          <a:cubicBezTo>
                            <a:pt x="41" y="114"/>
                            <a:pt x="52" y="136"/>
                            <a:pt x="19" y="60"/>
                          </a:cubicBezTo>
                          <a:cubicBezTo>
                            <a:pt x="13" y="45"/>
                            <a:pt x="0" y="30"/>
                            <a:pt x="4" y="15"/>
                          </a:cubicBezTo>
                          <a:cubicBezTo>
                            <a:pt x="7" y="4"/>
                            <a:pt x="24" y="5"/>
                            <a:pt x="34"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a:extLst>
                        <a:ext uri="{FF2B5EF4-FFF2-40B4-BE49-F238E27FC236}">
                          <a16:creationId xmlns:a16="http://schemas.microsoft.com/office/drawing/2014/main" id="{D0CF96F4-4648-47ED-86A8-337C33DDD45B}"/>
                        </a:ext>
                      </a:extLst>
                    </p:cNvPr>
                    <p:cNvSpPr>
                      <a:spLocks/>
                    </p:cNvSpPr>
                    <p:nvPr/>
                  </p:nvSpPr>
                  <p:spPr bwMode="auto">
                    <a:xfrm>
                      <a:off x="6062" y="8564"/>
                      <a:ext cx="210" cy="141"/>
                    </a:xfrm>
                    <a:custGeom>
                      <a:avLst/>
                      <a:gdLst>
                        <a:gd name="T0" fmla="*/ 0 w 210"/>
                        <a:gd name="T1" fmla="*/ 135 h 141"/>
                        <a:gd name="T2" fmla="*/ 90 w 210"/>
                        <a:gd name="T3" fmla="*/ 75 h 141"/>
                        <a:gd name="T4" fmla="*/ 210 w 210"/>
                        <a:gd name="T5" fmla="*/ 0 h 141"/>
                      </a:gdLst>
                      <a:ahLst/>
                      <a:cxnLst>
                        <a:cxn ang="0">
                          <a:pos x="T0" y="T1"/>
                        </a:cxn>
                        <a:cxn ang="0">
                          <a:pos x="T2" y="T3"/>
                        </a:cxn>
                        <a:cxn ang="0">
                          <a:pos x="T4" y="T5"/>
                        </a:cxn>
                      </a:cxnLst>
                      <a:rect l="0" t="0" r="r" b="b"/>
                      <a:pathLst>
                        <a:path w="210" h="141">
                          <a:moveTo>
                            <a:pt x="0" y="135"/>
                          </a:moveTo>
                          <a:cubicBezTo>
                            <a:pt x="86" y="106"/>
                            <a:pt x="6" y="141"/>
                            <a:pt x="90" y="75"/>
                          </a:cubicBezTo>
                          <a:cubicBezTo>
                            <a:pt x="150" y="29"/>
                            <a:pt x="160" y="25"/>
                            <a:pt x="21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a:extLst>
                        <a:ext uri="{FF2B5EF4-FFF2-40B4-BE49-F238E27FC236}">
                          <a16:creationId xmlns:a16="http://schemas.microsoft.com/office/drawing/2014/main" id="{FFE55CDC-4FB3-47ED-B8D6-EB870FE98388}"/>
                        </a:ext>
                      </a:extLst>
                    </p:cNvPr>
                    <p:cNvSpPr>
                      <a:spLocks/>
                    </p:cNvSpPr>
                    <p:nvPr/>
                  </p:nvSpPr>
                  <p:spPr bwMode="auto">
                    <a:xfrm>
                      <a:off x="6467" y="8590"/>
                      <a:ext cx="135" cy="109"/>
                    </a:xfrm>
                    <a:custGeom>
                      <a:avLst/>
                      <a:gdLst>
                        <a:gd name="T0" fmla="*/ 0 w 135"/>
                        <a:gd name="T1" fmla="*/ 109 h 109"/>
                        <a:gd name="T2" fmla="*/ 90 w 135"/>
                        <a:gd name="T3" fmla="*/ 49 h 109"/>
                        <a:gd name="T4" fmla="*/ 135 w 135"/>
                        <a:gd name="T5" fmla="*/ 4 h 109"/>
                      </a:gdLst>
                      <a:ahLst/>
                      <a:cxnLst>
                        <a:cxn ang="0">
                          <a:pos x="T0" y="T1"/>
                        </a:cxn>
                        <a:cxn ang="0">
                          <a:pos x="T2" y="T3"/>
                        </a:cxn>
                        <a:cxn ang="0">
                          <a:pos x="T4" y="T5"/>
                        </a:cxn>
                      </a:cxnLst>
                      <a:rect l="0" t="0" r="r" b="b"/>
                      <a:pathLst>
                        <a:path w="135" h="109">
                          <a:moveTo>
                            <a:pt x="0" y="109"/>
                          </a:moveTo>
                          <a:cubicBezTo>
                            <a:pt x="30" y="89"/>
                            <a:pt x="70" y="79"/>
                            <a:pt x="90" y="49"/>
                          </a:cubicBezTo>
                          <a:cubicBezTo>
                            <a:pt x="123" y="0"/>
                            <a:pt x="102" y="4"/>
                            <a:pt x="135" y="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a:extLst>
                        <a:ext uri="{FF2B5EF4-FFF2-40B4-BE49-F238E27FC236}">
                          <a16:creationId xmlns:a16="http://schemas.microsoft.com/office/drawing/2014/main" id="{00DC223F-46DF-44D6-82BE-F89CFF8ED754}"/>
                        </a:ext>
                      </a:extLst>
                    </p:cNvPr>
                    <p:cNvSpPr>
                      <a:spLocks/>
                    </p:cNvSpPr>
                    <p:nvPr/>
                  </p:nvSpPr>
                  <p:spPr bwMode="auto">
                    <a:xfrm>
                      <a:off x="7022" y="8498"/>
                      <a:ext cx="384" cy="246"/>
                    </a:xfrm>
                    <a:custGeom>
                      <a:avLst/>
                      <a:gdLst>
                        <a:gd name="T0" fmla="*/ 0 w 270"/>
                        <a:gd name="T1" fmla="*/ 191 h 191"/>
                        <a:gd name="T2" fmla="*/ 180 w 270"/>
                        <a:gd name="T3" fmla="*/ 56 h 191"/>
                        <a:gd name="T4" fmla="*/ 270 w 270"/>
                        <a:gd name="T5" fmla="*/ 11 h 191"/>
                      </a:gdLst>
                      <a:ahLst/>
                      <a:cxnLst>
                        <a:cxn ang="0">
                          <a:pos x="T0" y="T1"/>
                        </a:cxn>
                        <a:cxn ang="0">
                          <a:pos x="T2" y="T3"/>
                        </a:cxn>
                        <a:cxn ang="0">
                          <a:pos x="T4" y="T5"/>
                        </a:cxn>
                      </a:cxnLst>
                      <a:rect l="0" t="0" r="r" b="b"/>
                      <a:pathLst>
                        <a:path w="270" h="191">
                          <a:moveTo>
                            <a:pt x="0" y="191"/>
                          </a:moveTo>
                          <a:cubicBezTo>
                            <a:pt x="51" y="140"/>
                            <a:pt x="112" y="79"/>
                            <a:pt x="180" y="56"/>
                          </a:cubicBezTo>
                          <a:cubicBezTo>
                            <a:pt x="236" y="0"/>
                            <a:pt x="204" y="11"/>
                            <a:pt x="270" y="1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a:extLst>
                        <a:ext uri="{FF2B5EF4-FFF2-40B4-BE49-F238E27FC236}">
                          <a16:creationId xmlns:a16="http://schemas.microsoft.com/office/drawing/2014/main" id="{42353133-07FE-4F08-A0F3-0A51D1FAB5B7}"/>
                        </a:ext>
                      </a:extLst>
                    </p:cNvPr>
                    <p:cNvSpPr>
                      <a:spLocks/>
                    </p:cNvSpPr>
                    <p:nvPr/>
                  </p:nvSpPr>
                  <p:spPr bwMode="auto">
                    <a:xfrm>
                      <a:off x="4728" y="8615"/>
                      <a:ext cx="224" cy="152"/>
                    </a:xfrm>
                    <a:custGeom>
                      <a:avLst/>
                      <a:gdLst>
                        <a:gd name="T0" fmla="*/ 29 w 224"/>
                        <a:gd name="T1" fmla="*/ 129 h 152"/>
                        <a:gd name="T2" fmla="*/ 104 w 224"/>
                        <a:gd name="T3" fmla="*/ 69 h 152"/>
                        <a:gd name="T4" fmla="*/ 134 w 224"/>
                        <a:gd name="T5" fmla="*/ 24 h 152"/>
                        <a:gd name="T6" fmla="*/ 224 w 224"/>
                        <a:gd name="T7" fmla="*/ 24 h 152"/>
                      </a:gdLst>
                      <a:ahLst/>
                      <a:cxnLst>
                        <a:cxn ang="0">
                          <a:pos x="T0" y="T1"/>
                        </a:cxn>
                        <a:cxn ang="0">
                          <a:pos x="T2" y="T3"/>
                        </a:cxn>
                        <a:cxn ang="0">
                          <a:pos x="T4" y="T5"/>
                        </a:cxn>
                        <a:cxn ang="0">
                          <a:pos x="T6" y="T7"/>
                        </a:cxn>
                      </a:cxnLst>
                      <a:rect l="0" t="0" r="r" b="b"/>
                      <a:pathLst>
                        <a:path w="224" h="152">
                          <a:moveTo>
                            <a:pt x="29" y="129"/>
                          </a:moveTo>
                          <a:cubicBezTo>
                            <a:pt x="115" y="0"/>
                            <a:pt x="0" y="152"/>
                            <a:pt x="104" y="69"/>
                          </a:cubicBezTo>
                          <a:cubicBezTo>
                            <a:pt x="118" y="58"/>
                            <a:pt x="117" y="30"/>
                            <a:pt x="134" y="24"/>
                          </a:cubicBezTo>
                          <a:cubicBezTo>
                            <a:pt x="162" y="13"/>
                            <a:pt x="194" y="24"/>
                            <a:pt x="224" y="2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44D75112-3135-4585-8325-5C7CE7C94898}"/>
                        </a:ext>
                      </a:extLst>
                    </p:cNvPr>
                    <p:cNvSpPr>
                      <a:spLocks/>
                    </p:cNvSpPr>
                    <p:nvPr/>
                  </p:nvSpPr>
                  <p:spPr bwMode="auto">
                    <a:xfrm>
                      <a:off x="7892" y="8428"/>
                      <a:ext cx="326" cy="316"/>
                    </a:xfrm>
                    <a:custGeom>
                      <a:avLst/>
                      <a:gdLst>
                        <a:gd name="T0" fmla="*/ 0 w 150"/>
                        <a:gd name="T1" fmla="*/ 174 h 174"/>
                        <a:gd name="T2" fmla="*/ 105 w 150"/>
                        <a:gd name="T3" fmla="*/ 54 h 174"/>
                        <a:gd name="T4" fmla="*/ 150 w 150"/>
                        <a:gd name="T5" fmla="*/ 9 h 174"/>
                      </a:gdLst>
                      <a:ahLst/>
                      <a:cxnLst>
                        <a:cxn ang="0">
                          <a:pos x="T0" y="T1"/>
                        </a:cxn>
                        <a:cxn ang="0">
                          <a:pos x="T2" y="T3"/>
                        </a:cxn>
                        <a:cxn ang="0">
                          <a:pos x="T4" y="T5"/>
                        </a:cxn>
                      </a:cxnLst>
                      <a:rect l="0" t="0" r="r" b="b"/>
                      <a:pathLst>
                        <a:path w="150" h="174">
                          <a:moveTo>
                            <a:pt x="0" y="174"/>
                          </a:moveTo>
                          <a:cubicBezTo>
                            <a:pt x="18" y="103"/>
                            <a:pt x="35" y="77"/>
                            <a:pt x="105" y="54"/>
                          </a:cubicBezTo>
                          <a:cubicBezTo>
                            <a:pt x="123" y="0"/>
                            <a:pt x="104" y="9"/>
                            <a:pt x="150" y="9"/>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a:extLst>
                        <a:ext uri="{FF2B5EF4-FFF2-40B4-BE49-F238E27FC236}">
                          <a16:creationId xmlns:a16="http://schemas.microsoft.com/office/drawing/2014/main" id="{3DEF6E2D-67A8-4E15-B0F4-7A68D2480B52}"/>
                        </a:ext>
                      </a:extLst>
                    </p:cNvPr>
                    <p:cNvSpPr>
                      <a:spLocks/>
                    </p:cNvSpPr>
                    <p:nvPr/>
                  </p:nvSpPr>
                  <p:spPr bwMode="auto">
                    <a:xfrm>
                      <a:off x="6812" y="8534"/>
                      <a:ext cx="105" cy="165"/>
                    </a:xfrm>
                    <a:custGeom>
                      <a:avLst/>
                      <a:gdLst>
                        <a:gd name="T0" fmla="*/ 0 w 105"/>
                        <a:gd name="T1" fmla="*/ 165 h 165"/>
                        <a:gd name="T2" fmla="*/ 105 w 105"/>
                        <a:gd name="T3" fmla="*/ 0 h 165"/>
                      </a:gdLst>
                      <a:ahLst/>
                      <a:cxnLst>
                        <a:cxn ang="0">
                          <a:pos x="T0" y="T1"/>
                        </a:cxn>
                        <a:cxn ang="0">
                          <a:pos x="T2" y="T3"/>
                        </a:cxn>
                      </a:cxnLst>
                      <a:rect l="0" t="0" r="r" b="b"/>
                      <a:pathLst>
                        <a:path w="105" h="165">
                          <a:moveTo>
                            <a:pt x="0" y="165"/>
                          </a:moveTo>
                          <a:cubicBezTo>
                            <a:pt x="25" y="90"/>
                            <a:pt x="73" y="65"/>
                            <a:pt x="105"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9258AF03-4AC8-40BB-A2B3-F2ACB1391762}"/>
                        </a:ext>
                      </a:extLst>
                    </p:cNvPr>
                    <p:cNvSpPr>
                      <a:spLocks/>
                    </p:cNvSpPr>
                    <p:nvPr/>
                  </p:nvSpPr>
                  <p:spPr bwMode="auto">
                    <a:xfrm>
                      <a:off x="5582" y="8549"/>
                      <a:ext cx="105" cy="150"/>
                    </a:xfrm>
                    <a:custGeom>
                      <a:avLst/>
                      <a:gdLst>
                        <a:gd name="T0" fmla="*/ 105 w 105"/>
                        <a:gd name="T1" fmla="*/ 0 h 150"/>
                        <a:gd name="T2" fmla="*/ 0 w 105"/>
                        <a:gd name="T3" fmla="*/ 150 h 150"/>
                      </a:gdLst>
                      <a:ahLst/>
                      <a:cxnLst>
                        <a:cxn ang="0">
                          <a:pos x="T0" y="T1"/>
                        </a:cxn>
                        <a:cxn ang="0">
                          <a:pos x="T2" y="T3"/>
                        </a:cxn>
                      </a:cxnLst>
                      <a:rect l="0" t="0" r="r" b="b"/>
                      <a:pathLst>
                        <a:path w="105" h="150">
                          <a:moveTo>
                            <a:pt x="105" y="0"/>
                          </a:moveTo>
                          <a:cubicBezTo>
                            <a:pt x="83" y="66"/>
                            <a:pt x="48" y="102"/>
                            <a:pt x="0"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4">
                      <a:extLst>
                        <a:ext uri="{FF2B5EF4-FFF2-40B4-BE49-F238E27FC236}">
                          <a16:creationId xmlns:a16="http://schemas.microsoft.com/office/drawing/2014/main" id="{17659CE0-4240-4F25-9F44-88E6C3AB79DA}"/>
                        </a:ext>
                      </a:extLst>
                    </p:cNvPr>
                    <p:cNvSpPr>
                      <a:spLocks noChangeShapeType="1"/>
                    </p:cNvSpPr>
                    <p:nvPr/>
                  </p:nvSpPr>
                  <p:spPr bwMode="auto">
                    <a:xfrm flipV="1">
                      <a:off x="7336" y="8512"/>
                      <a:ext cx="392" cy="2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3A7F0FD9-6E6D-4E16-95E9-7136207D6443}"/>
                        </a:ext>
                      </a:extLst>
                    </p:cNvPr>
                    <p:cNvSpPr>
                      <a:spLocks noChangeShapeType="1"/>
                    </p:cNvSpPr>
                    <p:nvPr/>
                  </p:nvSpPr>
                  <p:spPr bwMode="auto">
                    <a:xfrm flipV="1">
                      <a:off x="5796" y="8554"/>
                      <a:ext cx="392" cy="1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6">
                      <a:extLst>
                        <a:ext uri="{FF2B5EF4-FFF2-40B4-BE49-F238E27FC236}">
                          <a16:creationId xmlns:a16="http://schemas.microsoft.com/office/drawing/2014/main" id="{B52DEEF1-3591-4E9C-B026-AC39BBE2AD76}"/>
                        </a:ext>
                      </a:extLst>
                    </p:cNvPr>
                    <p:cNvSpPr>
                      <a:spLocks noChangeShapeType="1"/>
                    </p:cNvSpPr>
                    <p:nvPr/>
                  </p:nvSpPr>
                  <p:spPr bwMode="auto">
                    <a:xfrm flipV="1">
                      <a:off x="5138" y="8540"/>
                      <a:ext cx="280"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7">
                      <a:extLst>
                        <a:ext uri="{FF2B5EF4-FFF2-40B4-BE49-F238E27FC236}">
                          <a16:creationId xmlns:a16="http://schemas.microsoft.com/office/drawing/2014/main" id="{BDA56719-54BC-4CCE-B3E2-E1539028F76E}"/>
                        </a:ext>
                      </a:extLst>
                    </p:cNvPr>
                    <p:cNvSpPr>
                      <a:spLocks noChangeShapeType="1"/>
                    </p:cNvSpPr>
                    <p:nvPr/>
                  </p:nvSpPr>
                  <p:spPr bwMode="auto">
                    <a:xfrm flipV="1">
                      <a:off x="4634" y="8680"/>
                      <a:ext cx="126"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Oval 58">
                      <a:extLst>
                        <a:ext uri="{FF2B5EF4-FFF2-40B4-BE49-F238E27FC236}">
                          <a16:creationId xmlns:a16="http://schemas.microsoft.com/office/drawing/2014/main" id="{C613838D-0ED1-455E-836C-0A88AE2F7AC7}"/>
                        </a:ext>
                      </a:extLst>
                    </p:cNvPr>
                    <p:cNvSpPr>
                      <a:spLocks noChangeArrowheads="1"/>
                    </p:cNvSpPr>
                    <p:nvPr/>
                  </p:nvSpPr>
                  <p:spPr bwMode="auto">
                    <a:xfrm>
                      <a:off x="6958" y="8554"/>
                      <a:ext cx="70" cy="140"/>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46B64E31-0214-42EA-8060-18971077ABFA}"/>
                        </a:ext>
                      </a:extLst>
                    </p:cNvPr>
                    <p:cNvSpPr>
                      <a:spLocks noChangeArrowheads="1"/>
                    </p:cNvSpPr>
                    <p:nvPr/>
                  </p:nvSpPr>
                  <p:spPr bwMode="auto">
                    <a:xfrm>
                      <a:off x="5978" y="8526"/>
                      <a:ext cx="28" cy="56"/>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Line 60">
                    <a:extLst>
                      <a:ext uri="{FF2B5EF4-FFF2-40B4-BE49-F238E27FC236}">
                        <a16:creationId xmlns:a16="http://schemas.microsoft.com/office/drawing/2014/main" id="{1459CBBD-6A9C-4565-A907-0D46E1F45B7F}"/>
                      </a:ext>
                    </a:extLst>
                  </p:cNvPr>
                  <p:cNvSpPr>
                    <a:spLocks noChangeShapeType="1"/>
                  </p:cNvSpPr>
                  <p:nvPr/>
                </p:nvSpPr>
                <p:spPr bwMode="auto">
                  <a:xfrm flipV="1">
                    <a:off x="4844" y="11526"/>
                    <a:ext cx="3752" cy="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61">
                    <a:extLst>
                      <a:ext uri="{FF2B5EF4-FFF2-40B4-BE49-F238E27FC236}">
                        <a16:creationId xmlns:a16="http://schemas.microsoft.com/office/drawing/2014/main" id="{57EEB7F3-DCB0-49D6-B09F-6F4767F9A14B}"/>
                      </a:ext>
                    </a:extLst>
                  </p:cNvPr>
                  <p:cNvSpPr>
                    <a:spLocks noChangeArrowheads="1"/>
                  </p:cNvSpPr>
                  <p:nvPr/>
                </p:nvSpPr>
                <p:spPr bwMode="auto">
                  <a:xfrm>
                    <a:off x="4900" y="11484"/>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62">
                    <a:extLst>
                      <a:ext uri="{FF2B5EF4-FFF2-40B4-BE49-F238E27FC236}">
                        <a16:creationId xmlns:a16="http://schemas.microsoft.com/office/drawing/2014/main" id="{C5564D85-2FDC-48F8-A1D9-43A11332AD15}"/>
                      </a:ext>
                    </a:extLst>
                  </p:cNvPr>
                  <p:cNvSpPr>
                    <a:spLocks noChangeArrowheads="1"/>
                  </p:cNvSpPr>
                  <p:nvPr/>
                </p:nvSpPr>
                <p:spPr bwMode="auto">
                  <a:xfrm>
                    <a:off x="5292" y="11512"/>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63">
                    <a:extLst>
                      <a:ext uri="{FF2B5EF4-FFF2-40B4-BE49-F238E27FC236}">
                        <a16:creationId xmlns:a16="http://schemas.microsoft.com/office/drawing/2014/main" id="{3D0E7A99-5AFF-4C2A-BF33-9CF0597E1CE7}"/>
                      </a:ext>
                    </a:extLst>
                  </p:cNvPr>
                  <p:cNvSpPr>
                    <a:spLocks noChangeArrowheads="1"/>
                  </p:cNvSpPr>
                  <p:nvPr/>
                </p:nvSpPr>
                <p:spPr bwMode="auto">
                  <a:xfrm>
                    <a:off x="5740" y="11484"/>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64">
                    <a:extLst>
                      <a:ext uri="{FF2B5EF4-FFF2-40B4-BE49-F238E27FC236}">
                        <a16:creationId xmlns:a16="http://schemas.microsoft.com/office/drawing/2014/main" id="{5961BC43-9F5D-4748-A97B-B314ED9E56AD}"/>
                      </a:ext>
                    </a:extLst>
                  </p:cNvPr>
                  <p:cNvSpPr>
                    <a:spLocks noChangeArrowheads="1"/>
                  </p:cNvSpPr>
                  <p:nvPr/>
                </p:nvSpPr>
                <p:spPr bwMode="auto">
                  <a:xfrm>
                    <a:off x="6160" y="11484"/>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65">
                    <a:extLst>
                      <a:ext uri="{FF2B5EF4-FFF2-40B4-BE49-F238E27FC236}">
                        <a16:creationId xmlns:a16="http://schemas.microsoft.com/office/drawing/2014/main" id="{52CC6998-41E5-4E19-B688-98898428F834}"/>
                      </a:ext>
                    </a:extLst>
                  </p:cNvPr>
                  <p:cNvSpPr>
                    <a:spLocks noChangeArrowheads="1"/>
                  </p:cNvSpPr>
                  <p:nvPr/>
                </p:nvSpPr>
                <p:spPr bwMode="auto">
                  <a:xfrm>
                    <a:off x="6594" y="11498"/>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66">
                    <a:extLst>
                      <a:ext uri="{FF2B5EF4-FFF2-40B4-BE49-F238E27FC236}">
                        <a16:creationId xmlns:a16="http://schemas.microsoft.com/office/drawing/2014/main" id="{10886933-C517-4A1D-9123-651BABB79727}"/>
                      </a:ext>
                    </a:extLst>
                  </p:cNvPr>
                  <p:cNvSpPr>
                    <a:spLocks noChangeArrowheads="1"/>
                  </p:cNvSpPr>
                  <p:nvPr/>
                </p:nvSpPr>
                <p:spPr bwMode="auto">
                  <a:xfrm>
                    <a:off x="7000" y="11498"/>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67">
                    <a:extLst>
                      <a:ext uri="{FF2B5EF4-FFF2-40B4-BE49-F238E27FC236}">
                        <a16:creationId xmlns:a16="http://schemas.microsoft.com/office/drawing/2014/main" id="{81820877-9800-4F05-8A09-228D08C3AB16}"/>
                      </a:ext>
                    </a:extLst>
                  </p:cNvPr>
                  <p:cNvSpPr>
                    <a:spLocks noChangeArrowheads="1"/>
                  </p:cNvSpPr>
                  <p:nvPr/>
                </p:nvSpPr>
                <p:spPr bwMode="auto">
                  <a:xfrm>
                    <a:off x="7420" y="11470"/>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68">
                    <a:extLst>
                      <a:ext uri="{FF2B5EF4-FFF2-40B4-BE49-F238E27FC236}">
                        <a16:creationId xmlns:a16="http://schemas.microsoft.com/office/drawing/2014/main" id="{51F268E5-86A8-48D5-84F1-2BD17D0D70FB}"/>
                      </a:ext>
                    </a:extLst>
                  </p:cNvPr>
                  <p:cNvSpPr>
                    <a:spLocks noChangeArrowheads="1"/>
                  </p:cNvSpPr>
                  <p:nvPr/>
                </p:nvSpPr>
                <p:spPr bwMode="auto">
                  <a:xfrm>
                    <a:off x="7798" y="11484"/>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69">
                    <a:extLst>
                      <a:ext uri="{FF2B5EF4-FFF2-40B4-BE49-F238E27FC236}">
                        <a16:creationId xmlns:a16="http://schemas.microsoft.com/office/drawing/2014/main" id="{2F057D67-A117-4135-818E-5B1D01515B3B}"/>
                      </a:ext>
                    </a:extLst>
                  </p:cNvPr>
                  <p:cNvSpPr>
                    <a:spLocks noChangeArrowheads="1"/>
                  </p:cNvSpPr>
                  <p:nvPr/>
                </p:nvSpPr>
                <p:spPr bwMode="auto">
                  <a:xfrm rot="1593903">
                    <a:off x="4522" y="11596"/>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Rectangle 70">
                  <a:extLst>
                    <a:ext uri="{FF2B5EF4-FFF2-40B4-BE49-F238E27FC236}">
                      <a16:creationId xmlns:a16="http://schemas.microsoft.com/office/drawing/2014/main" id="{51136576-339E-4C3E-84A8-C876E2547DC6}"/>
                    </a:ext>
                  </a:extLst>
                </p:cNvPr>
                <p:cNvSpPr>
                  <a:spLocks noChangeArrowheads="1"/>
                </p:cNvSpPr>
                <p:nvPr/>
              </p:nvSpPr>
              <p:spPr bwMode="auto">
                <a:xfrm rot="1593903">
                  <a:off x="4228" y="11708"/>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71">
                  <a:extLst>
                    <a:ext uri="{FF2B5EF4-FFF2-40B4-BE49-F238E27FC236}">
                      <a16:creationId xmlns:a16="http://schemas.microsoft.com/office/drawing/2014/main" id="{3C37D910-D4F7-4251-A392-640A79452E26}"/>
                    </a:ext>
                  </a:extLst>
                </p:cNvPr>
                <p:cNvSpPr>
                  <a:spLocks noChangeArrowheads="1"/>
                </p:cNvSpPr>
                <p:nvPr/>
              </p:nvSpPr>
              <p:spPr bwMode="auto">
                <a:xfrm rot="1593903">
                  <a:off x="3864" y="11820"/>
                  <a:ext cx="5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 name="Freeform 72">
              <a:extLst>
                <a:ext uri="{FF2B5EF4-FFF2-40B4-BE49-F238E27FC236}">
                  <a16:creationId xmlns:a16="http://schemas.microsoft.com/office/drawing/2014/main" id="{17C15EB0-DCB6-487A-ADCA-2E45FDF95761}"/>
                </a:ext>
              </a:extLst>
            </p:cNvPr>
            <p:cNvSpPr>
              <a:spLocks/>
            </p:cNvSpPr>
            <p:nvPr/>
          </p:nvSpPr>
          <p:spPr bwMode="auto">
            <a:xfrm>
              <a:off x="2366" y="9911"/>
              <a:ext cx="1234" cy="1764"/>
            </a:xfrm>
            <a:custGeom>
              <a:avLst/>
              <a:gdLst>
                <a:gd name="T0" fmla="*/ 2 w 1234"/>
                <a:gd name="T1" fmla="*/ 1764 h 1764"/>
                <a:gd name="T2" fmla="*/ 30 w 1234"/>
                <a:gd name="T3" fmla="*/ 1554 h 1764"/>
                <a:gd name="T4" fmla="*/ 184 w 1234"/>
                <a:gd name="T5" fmla="*/ 1134 h 1764"/>
                <a:gd name="T6" fmla="*/ 660 w 1234"/>
                <a:gd name="T7" fmla="*/ 504 h 1764"/>
                <a:gd name="T8" fmla="*/ 1234 w 1234"/>
                <a:gd name="T9" fmla="*/ 0 h 1764"/>
              </a:gdLst>
              <a:ahLst/>
              <a:cxnLst>
                <a:cxn ang="0">
                  <a:pos x="T0" y="T1"/>
                </a:cxn>
                <a:cxn ang="0">
                  <a:pos x="T2" y="T3"/>
                </a:cxn>
                <a:cxn ang="0">
                  <a:pos x="T4" y="T5"/>
                </a:cxn>
                <a:cxn ang="0">
                  <a:pos x="T6" y="T7"/>
                </a:cxn>
                <a:cxn ang="0">
                  <a:pos x="T8" y="T9"/>
                </a:cxn>
              </a:cxnLst>
              <a:rect l="0" t="0" r="r" b="b"/>
              <a:pathLst>
                <a:path w="1234" h="1764">
                  <a:moveTo>
                    <a:pt x="2" y="1764"/>
                  </a:moveTo>
                  <a:cubicBezTo>
                    <a:pt x="1" y="1711"/>
                    <a:pt x="0" y="1659"/>
                    <a:pt x="30" y="1554"/>
                  </a:cubicBezTo>
                  <a:cubicBezTo>
                    <a:pt x="60" y="1449"/>
                    <a:pt x="79" y="1309"/>
                    <a:pt x="184" y="1134"/>
                  </a:cubicBezTo>
                  <a:cubicBezTo>
                    <a:pt x="289" y="959"/>
                    <a:pt x="485" y="693"/>
                    <a:pt x="660" y="504"/>
                  </a:cubicBezTo>
                  <a:cubicBezTo>
                    <a:pt x="835" y="315"/>
                    <a:pt x="1034" y="157"/>
                    <a:pt x="1234"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5" name="TextBox 74">
            <a:extLst>
              <a:ext uri="{FF2B5EF4-FFF2-40B4-BE49-F238E27FC236}">
                <a16:creationId xmlns:a16="http://schemas.microsoft.com/office/drawing/2014/main" id="{68F87A3F-416D-4821-B63A-D3992B924D67}"/>
              </a:ext>
            </a:extLst>
          </p:cNvPr>
          <p:cNvSpPr txBox="1"/>
          <p:nvPr/>
        </p:nvSpPr>
        <p:spPr>
          <a:xfrm>
            <a:off x="5887844" y="1996068"/>
            <a:ext cx="4612392" cy="646331"/>
          </a:xfrm>
          <a:prstGeom prst="rect">
            <a:avLst/>
          </a:prstGeom>
          <a:noFill/>
        </p:spPr>
        <p:txBody>
          <a:bodyPr wrap="square" rtlCol="0">
            <a:spAutoFit/>
          </a:bodyPr>
          <a:lstStyle/>
          <a:p>
            <a:r>
              <a:rPr lang="en-US" dirty="0"/>
              <a:t>Cone-Cylinder Geometry, Supersonic, Attached Flow</a:t>
            </a:r>
          </a:p>
        </p:txBody>
      </p:sp>
      <p:grpSp>
        <p:nvGrpSpPr>
          <p:cNvPr id="76" name="Group 73">
            <a:extLst>
              <a:ext uri="{FF2B5EF4-FFF2-40B4-BE49-F238E27FC236}">
                <a16:creationId xmlns:a16="http://schemas.microsoft.com/office/drawing/2014/main" id="{530A7090-444C-4108-8FC2-6BDC417C3648}"/>
              </a:ext>
            </a:extLst>
          </p:cNvPr>
          <p:cNvGrpSpPr>
            <a:grpSpLocks/>
          </p:cNvGrpSpPr>
          <p:nvPr/>
        </p:nvGrpSpPr>
        <p:grpSpPr bwMode="auto">
          <a:xfrm>
            <a:off x="660307" y="4108670"/>
            <a:ext cx="4810125" cy="1385887"/>
            <a:chOff x="2478" y="1722"/>
            <a:chExt cx="7574" cy="2184"/>
          </a:xfrm>
        </p:grpSpPr>
        <p:sp>
          <p:nvSpPr>
            <p:cNvPr id="77" name="Line 74">
              <a:extLst>
                <a:ext uri="{FF2B5EF4-FFF2-40B4-BE49-F238E27FC236}">
                  <a16:creationId xmlns:a16="http://schemas.microsoft.com/office/drawing/2014/main" id="{B80F5114-C83F-410F-945E-FD224D4F9B05}"/>
                </a:ext>
              </a:extLst>
            </p:cNvPr>
            <p:cNvSpPr>
              <a:spLocks noChangeShapeType="1"/>
            </p:cNvSpPr>
            <p:nvPr/>
          </p:nvSpPr>
          <p:spPr bwMode="auto">
            <a:xfrm flipH="1">
              <a:off x="4618" y="2918"/>
              <a:ext cx="1728" cy="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Oval 75">
              <a:extLst>
                <a:ext uri="{FF2B5EF4-FFF2-40B4-BE49-F238E27FC236}">
                  <a16:creationId xmlns:a16="http://schemas.microsoft.com/office/drawing/2014/main" id="{E33A5750-A307-472B-B938-95FB1B493C89}"/>
                </a:ext>
              </a:extLst>
            </p:cNvPr>
            <p:cNvSpPr>
              <a:spLocks noChangeArrowheads="1"/>
            </p:cNvSpPr>
            <p:nvPr/>
          </p:nvSpPr>
          <p:spPr bwMode="auto">
            <a:xfrm>
              <a:off x="2554" y="3507"/>
              <a:ext cx="443" cy="306"/>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6">
              <a:extLst>
                <a:ext uri="{FF2B5EF4-FFF2-40B4-BE49-F238E27FC236}">
                  <a16:creationId xmlns:a16="http://schemas.microsoft.com/office/drawing/2014/main" id="{937CBBF5-783F-48FE-8086-2173CAE5D32D}"/>
                </a:ext>
              </a:extLst>
            </p:cNvPr>
            <p:cNvSpPr>
              <a:spLocks noChangeArrowheads="1"/>
            </p:cNvSpPr>
            <p:nvPr/>
          </p:nvSpPr>
          <p:spPr bwMode="auto">
            <a:xfrm>
              <a:off x="2794" y="3516"/>
              <a:ext cx="228" cy="325"/>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7">
              <a:extLst>
                <a:ext uri="{FF2B5EF4-FFF2-40B4-BE49-F238E27FC236}">
                  <a16:creationId xmlns:a16="http://schemas.microsoft.com/office/drawing/2014/main" id="{BFF773CF-C57E-4E9F-A5EA-4CC829ECF041}"/>
                </a:ext>
              </a:extLst>
            </p:cNvPr>
            <p:cNvSpPr>
              <a:spLocks noChangeArrowheads="1"/>
            </p:cNvSpPr>
            <p:nvPr/>
          </p:nvSpPr>
          <p:spPr bwMode="auto">
            <a:xfrm>
              <a:off x="2478" y="3683"/>
              <a:ext cx="469" cy="223"/>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Oval 78">
              <a:extLst>
                <a:ext uri="{FF2B5EF4-FFF2-40B4-BE49-F238E27FC236}">
                  <a16:creationId xmlns:a16="http://schemas.microsoft.com/office/drawing/2014/main" id="{188245D6-7455-48E7-98EE-541B993EB112}"/>
                </a:ext>
              </a:extLst>
            </p:cNvPr>
            <p:cNvSpPr>
              <a:spLocks noChangeArrowheads="1"/>
            </p:cNvSpPr>
            <p:nvPr/>
          </p:nvSpPr>
          <p:spPr bwMode="auto">
            <a:xfrm>
              <a:off x="2693" y="3497"/>
              <a:ext cx="178" cy="28"/>
            </a:xfrm>
            <a:prstGeom prst="ellipse">
              <a:avLst/>
            </a:prstGeom>
            <a:solidFill>
              <a:srgbClr val="FFFFFF"/>
            </a:soli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79">
              <a:extLst>
                <a:ext uri="{FF2B5EF4-FFF2-40B4-BE49-F238E27FC236}">
                  <a16:creationId xmlns:a16="http://schemas.microsoft.com/office/drawing/2014/main" id="{BD1A4A7D-F588-461E-9E29-D5A2E0882BF6}"/>
                </a:ext>
              </a:extLst>
            </p:cNvPr>
            <p:cNvSpPr>
              <a:spLocks noChangeShapeType="1"/>
            </p:cNvSpPr>
            <p:nvPr/>
          </p:nvSpPr>
          <p:spPr bwMode="auto">
            <a:xfrm flipH="1">
              <a:off x="2668" y="2931"/>
              <a:ext cx="1950" cy="59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a:extLst>
                <a:ext uri="{FF2B5EF4-FFF2-40B4-BE49-F238E27FC236}">
                  <a16:creationId xmlns:a16="http://schemas.microsoft.com/office/drawing/2014/main" id="{87004F88-4DBB-47F1-B92E-074F2DBB6891}"/>
                </a:ext>
              </a:extLst>
            </p:cNvPr>
            <p:cNvSpPr>
              <a:spLocks/>
            </p:cNvSpPr>
            <p:nvPr/>
          </p:nvSpPr>
          <p:spPr bwMode="auto">
            <a:xfrm>
              <a:off x="9773" y="2307"/>
              <a:ext cx="279" cy="1365"/>
            </a:xfrm>
            <a:custGeom>
              <a:avLst/>
              <a:gdLst>
                <a:gd name="T0" fmla="*/ 30 w 198"/>
                <a:gd name="T1" fmla="*/ 1134 h 1134"/>
                <a:gd name="T2" fmla="*/ 198 w 198"/>
                <a:gd name="T3" fmla="*/ 938 h 1134"/>
                <a:gd name="T4" fmla="*/ 30 w 198"/>
                <a:gd name="T5" fmla="*/ 602 h 1134"/>
                <a:gd name="T6" fmla="*/ 16 w 198"/>
                <a:gd name="T7" fmla="*/ 224 h 1134"/>
                <a:gd name="T8" fmla="*/ 100 w 198"/>
                <a:gd name="T9" fmla="*/ 0 h 1134"/>
              </a:gdLst>
              <a:ahLst/>
              <a:cxnLst>
                <a:cxn ang="0">
                  <a:pos x="T0" y="T1"/>
                </a:cxn>
                <a:cxn ang="0">
                  <a:pos x="T2" y="T3"/>
                </a:cxn>
                <a:cxn ang="0">
                  <a:pos x="T4" y="T5"/>
                </a:cxn>
                <a:cxn ang="0">
                  <a:pos x="T6" y="T7"/>
                </a:cxn>
                <a:cxn ang="0">
                  <a:pos x="T8" y="T9"/>
                </a:cxn>
              </a:cxnLst>
              <a:rect l="0" t="0" r="r" b="b"/>
              <a:pathLst>
                <a:path w="198" h="1134">
                  <a:moveTo>
                    <a:pt x="30" y="1134"/>
                  </a:moveTo>
                  <a:cubicBezTo>
                    <a:pt x="114" y="1080"/>
                    <a:pt x="198" y="1027"/>
                    <a:pt x="198" y="938"/>
                  </a:cubicBezTo>
                  <a:cubicBezTo>
                    <a:pt x="198" y="849"/>
                    <a:pt x="60" y="721"/>
                    <a:pt x="30" y="602"/>
                  </a:cubicBezTo>
                  <a:cubicBezTo>
                    <a:pt x="0" y="483"/>
                    <a:pt x="4" y="324"/>
                    <a:pt x="16" y="224"/>
                  </a:cubicBezTo>
                  <a:cubicBezTo>
                    <a:pt x="28" y="124"/>
                    <a:pt x="64" y="62"/>
                    <a:pt x="100"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4" name="Group 81">
              <a:extLst>
                <a:ext uri="{FF2B5EF4-FFF2-40B4-BE49-F238E27FC236}">
                  <a16:creationId xmlns:a16="http://schemas.microsoft.com/office/drawing/2014/main" id="{EA8B01AA-6B9F-4AED-9959-BCF61BE6DD34}"/>
                </a:ext>
              </a:extLst>
            </p:cNvPr>
            <p:cNvGrpSpPr>
              <a:grpSpLocks/>
            </p:cNvGrpSpPr>
            <p:nvPr/>
          </p:nvGrpSpPr>
          <p:grpSpPr bwMode="auto">
            <a:xfrm>
              <a:off x="2566" y="3620"/>
              <a:ext cx="7251" cy="137"/>
              <a:chOff x="2716" y="4024"/>
              <a:chExt cx="5761" cy="170"/>
            </a:xfrm>
          </p:grpSpPr>
          <p:sp>
            <p:nvSpPr>
              <p:cNvPr id="120" name="Line 82">
                <a:extLst>
                  <a:ext uri="{FF2B5EF4-FFF2-40B4-BE49-F238E27FC236}">
                    <a16:creationId xmlns:a16="http://schemas.microsoft.com/office/drawing/2014/main" id="{A5A9F397-4F32-465E-B355-CE0E94C71ADD}"/>
                  </a:ext>
                </a:extLst>
              </p:cNvPr>
              <p:cNvSpPr>
                <a:spLocks noChangeShapeType="1"/>
              </p:cNvSpPr>
              <p:nvPr/>
            </p:nvSpPr>
            <p:spPr bwMode="auto">
              <a:xfrm>
                <a:off x="2716" y="4104"/>
                <a:ext cx="576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83">
                <a:extLst>
                  <a:ext uri="{FF2B5EF4-FFF2-40B4-BE49-F238E27FC236}">
                    <a16:creationId xmlns:a16="http://schemas.microsoft.com/office/drawing/2014/main" id="{F17E6858-D580-4FAD-9BBB-86742E9FC9D3}"/>
                  </a:ext>
                </a:extLst>
              </p:cNvPr>
              <p:cNvSpPr>
                <a:spLocks noChangeArrowheads="1"/>
              </p:cNvSpPr>
              <p:nvPr/>
            </p:nvSpPr>
            <p:spPr bwMode="auto">
              <a:xfrm>
                <a:off x="3548" y="4044"/>
                <a:ext cx="157"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84">
                <a:extLst>
                  <a:ext uri="{FF2B5EF4-FFF2-40B4-BE49-F238E27FC236}">
                    <a16:creationId xmlns:a16="http://schemas.microsoft.com/office/drawing/2014/main" id="{950C5081-B23D-4731-A597-6CEF7FC58DBB}"/>
                  </a:ext>
                </a:extLst>
              </p:cNvPr>
              <p:cNvSpPr>
                <a:spLocks noChangeArrowheads="1"/>
              </p:cNvSpPr>
              <p:nvPr/>
            </p:nvSpPr>
            <p:spPr bwMode="auto">
              <a:xfrm>
                <a:off x="3910" y="4024"/>
                <a:ext cx="156"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Rectangle 85">
                <a:extLst>
                  <a:ext uri="{FF2B5EF4-FFF2-40B4-BE49-F238E27FC236}">
                    <a16:creationId xmlns:a16="http://schemas.microsoft.com/office/drawing/2014/main" id="{4E52EFAB-AC2F-4140-9658-17D92AA8867F}"/>
                  </a:ext>
                </a:extLst>
              </p:cNvPr>
              <p:cNvSpPr>
                <a:spLocks noChangeArrowheads="1"/>
              </p:cNvSpPr>
              <p:nvPr/>
            </p:nvSpPr>
            <p:spPr bwMode="auto">
              <a:xfrm>
                <a:off x="5091" y="4044"/>
                <a:ext cx="156"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86">
                <a:extLst>
                  <a:ext uri="{FF2B5EF4-FFF2-40B4-BE49-F238E27FC236}">
                    <a16:creationId xmlns:a16="http://schemas.microsoft.com/office/drawing/2014/main" id="{F48C80C3-33F9-4ACE-B786-598AFE897712}"/>
                  </a:ext>
                </a:extLst>
              </p:cNvPr>
              <p:cNvSpPr>
                <a:spLocks noChangeArrowheads="1"/>
              </p:cNvSpPr>
              <p:nvPr/>
            </p:nvSpPr>
            <p:spPr bwMode="auto">
              <a:xfrm>
                <a:off x="5476" y="4024"/>
                <a:ext cx="157"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87">
                <a:extLst>
                  <a:ext uri="{FF2B5EF4-FFF2-40B4-BE49-F238E27FC236}">
                    <a16:creationId xmlns:a16="http://schemas.microsoft.com/office/drawing/2014/main" id="{19F20BE6-15BC-4CBA-A7AC-0A3E83D5C3C3}"/>
                  </a:ext>
                </a:extLst>
              </p:cNvPr>
              <p:cNvSpPr>
                <a:spLocks noChangeArrowheads="1"/>
              </p:cNvSpPr>
              <p:nvPr/>
            </p:nvSpPr>
            <p:spPr bwMode="auto">
              <a:xfrm>
                <a:off x="6621" y="4034"/>
                <a:ext cx="157"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88">
                <a:extLst>
                  <a:ext uri="{FF2B5EF4-FFF2-40B4-BE49-F238E27FC236}">
                    <a16:creationId xmlns:a16="http://schemas.microsoft.com/office/drawing/2014/main" id="{65EFAEB2-277A-4F0B-8520-D46D621846DD}"/>
                  </a:ext>
                </a:extLst>
              </p:cNvPr>
              <p:cNvSpPr>
                <a:spLocks noChangeArrowheads="1"/>
              </p:cNvSpPr>
              <p:nvPr/>
            </p:nvSpPr>
            <p:spPr bwMode="auto">
              <a:xfrm>
                <a:off x="7067" y="4034"/>
                <a:ext cx="157"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5" name="Rectangle 89">
              <a:extLst>
                <a:ext uri="{FF2B5EF4-FFF2-40B4-BE49-F238E27FC236}">
                  <a16:creationId xmlns:a16="http://schemas.microsoft.com/office/drawing/2014/main" id="{8FC50530-4B95-46BC-980D-59516B815E58}"/>
                </a:ext>
              </a:extLst>
            </p:cNvPr>
            <p:cNvSpPr>
              <a:spLocks noChangeArrowheads="1"/>
            </p:cNvSpPr>
            <p:nvPr/>
          </p:nvSpPr>
          <p:spPr bwMode="auto">
            <a:xfrm rot="896227">
              <a:off x="3993" y="2905"/>
              <a:ext cx="117" cy="143"/>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90">
              <a:extLst>
                <a:ext uri="{FF2B5EF4-FFF2-40B4-BE49-F238E27FC236}">
                  <a16:creationId xmlns:a16="http://schemas.microsoft.com/office/drawing/2014/main" id="{2214D739-EF1F-43F6-8652-A2242BC45A10}"/>
                </a:ext>
              </a:extLst>
            </p:cNvPr>
            <p:cNvSpPr>
              <a:spLocks noChangeArrowheads="1"/>
            </p:cNvSpPr>
            <p:nvPr/>
          </p:nvSpPr>
          <p:spPr bwMode="auto">
            <a:xfrm rot="896227">
              <a:off x="3522" y="3035"/>
              <a:ext cx="118" cy="143"/>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Line 91">
              <a:extLst>
                <a:ext uri="{FF2B5EF4-FFF2-40B4-BE49-F238E27FC236}">
                  <a16:creationId xmlns:a16="http://schemas.microsoft.com/office/drawing/2014/main" id="{A0591344-F78C-44BE-9D7C-0D128223F234}"/>
                </a:ext>
              </a:extLst>
            </p:cNvPr>
            <p:cNvSpPr>
              <a:spLocks noChangeShapeType="1"/>
            </p:cNvSpPr>
            <p:nvPr/>
          </p:nvSpPr>
          <p:spPr bwMode="auto">
            <a:xfrm flipH="1">
              <a:off x="6287" y="2333"/>
              <a:ext cx="1950" cy="59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92">
              <a:extLst>
                <a:ext uri="{FF2B5EF4-FFF2-40B4-BE49-F238E27FC236}">
                  <a16:creationId xmlns:a16="http://schemas.microsoft.com/office/drawing/2014/main" id="{9B2611DE-B6B5-43BD-9EDA-A080BB60914B}"/>
                </a:ext>
              </a:extLst>
            </p:cNvPr>
            <p:cNvSpPr>
              <a:spLocks noChangeShapeType="1"/>
            </p:cNvSpPr>
            <p:nvPr/>
          </p:nvSpPr>
          <p:spPr bwMode="auto">
            <a:xfrm>
              <a:off x="8199" y="2346"/>
              <a:ext cx="170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93">
              <a:extLst>
                <a:ext uri="{FF2B5EF4-FFF2-40B4-BE49-F238E27FC236}">
                  <a16:creationId xmlns:a16="http://schemas.microsoft.com/office/drawing/2014/main" id="{150870EF-9285-492D-8FD3-FD828D9F2446}"/>
                </a:ext>
              </a:extLst>
            </p:cNvPr>
            <p:cNvSpPr>
              <a:spLocks noChangeShapeType="1"/>
            </p:cNvSpPr>
            <p:nvPr/>
          </p:nvSpPr>
          <p:spPr bwMode="auto">
            <a:xfrm flipV="1">
              <a:off x="2640" y="2801"/>
              <a:ext cx="2073" cy="7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94">
              <a:extLst>
                <a:ext uri="{FF2B5EF4-FFF2-40B4-BE49-F238E27FC236}">
                  <a16:creationId xmlns:a16="http://schemas.microsoft.com/office/drawing/2014/main" id="{AA9D1A46-A718-4B64-A835-DD052A90EFCE}"/>
                </a:ext>
              </a:extLst>
            </p:cNvPr>
            <p:cNvSpPr>
              <a:spLocks noChangeShapeType="1"/>
            </p:cNvSpPr>
            <p:nvPr/>
          </p:nvSpPr>
          <p:spPr bwMode="auto">
            <a:xfrm flipV="1">
              <a:off x="4669" y="2775"/>
              <a:ext cx="1103" cy="3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9AA0C5C9-CD07-4072-A7C9-10F618744D00}"/>
                </a:ext>
              </a:extLst>
            </p:cNvPr>
            <p:cNvSpPr>
              <a:spLocks/>
            </p:cNvSpPr>
            <p:nvPr/>
          </p:nvSpPr>
          <p:spPr bwMode="auto">
            <a:xfrm>
              <a:off x="5740" y="1750"/>
              <a:ext cx="4118" cy="1014"/>
            </a:xfrm>
            <a:custGeom>
              <a:avLst/>
              <a:gdLst>
                <a:gd name="T0" fmla="*/ 0 w 3920"/>
                <a:gd name="T1" fmla="*/ 1092 h 1092"/>
                <a:gd name="T2" fmla="*/ 196 w 3920"/>
                <a:gd name="T3" fmla="*/ 854 h 1092"/>
                <a:gd name="T4" fmla="*/ 924 w 3920"/>
                <a:gd name="T5" fmla="*/ 532 h 1092"/>
                <a:gd name="T6" fmla="*/ 1946 w 3920"/>
                <a:gd name="T7" fmla="*/ 210 h 1092"/>
                <a:gd name="T8" fmla="*/ 2618 w 3920"/>
                <a:gd name="T9" fmla="*/ 70 h 1092"/>
                <a:gd name="T10" fmla="*/ 3920 w 3920"/>
                <a:gd name="T11" fmla="*/ 0 h 1092"/>
              </a:gdLst>
              <a:ahLst/>
              <a:cxnLst>
                <a:cxn ang="0">
                  <a:pos x="T0" y="T1"/>
                </a:cxn>
                <a:cxn ang="0">
                  <a:pos x="T2" y="T3"/>
                </a:cxn>
                <a:cxn ang="0">
                  <a:pos x="T4" y="T5"/>
                </a:cxn>
                <a:cxn ang="0">
                  <a:pos x="T6" y="T7"/>
                </a:cxn>
                <a:cxn ang="0">
                  <a:pos x="T8" y="T9"/>
                </a:cxn>
                <a:cxn ang="0">
                  <a:pos x="T10" y="T11"/>
                </a:cxn>
              </a:cxnLst>
              <a:rect l="0" t="0" r="r" b="b"/>
              <a:pathLst>
                <a:path w="3920" h="1092">
                  <a:moveTo>
                    <a:pt x="0" y="1092"/>
                  </a:moveTo>
                  <a:cubicBezTo>
                    <a:pt x="21" y="1019"/>
                    <a:pt x="42" y="947"/>
                    <a:pt x="196" y="854"/>
                  </a:cubicBezTo>
                  <a:cubicBezTo>
                    <a:pt x="350" y="761"/>
                    <a:pt x="632" y="639"/>
                    <a:pt x="924" y="532"/>
                  </a:cubicBezTo>
                  <a:cubicBezTo>
                    <a:pt x="1216" y="425"/>
                    <a:pt x="1664" y="287"/>
                    <a:pt x="1946" y="210"/>
                  </a:cubicBezTo>
                  <a:cubicBezTo>
                    <a:pt x="2228" y="133"/>
                    <a:pt x="2289" y="105"/>
                    <a:pt x="2618" y="70"/>
                  </a:cubicBezTo>
                  <a:cubicBezTo>
                    <a:pt x="2947" y="35"/>
                    <a:pt x="3433" y="17"/>
                    <a:pt x="3920"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96">
              <a:extLst>
                <a:ext uri="{FF2B5EF4-FFF2-40B4-BE49-F238E27FC236}">
                  <a16:creationId xmlns:a16="http://schemas.microsoft.com/office/drawing/2014/main" id="{C19B5DF8-D9FB-45EB-AA45-428F4A90DCA4}"/>
                </a:ext>
              </a:extLst>
            </p:cNvPr>
            <p:cNvSpPr>
              <a:spLocks noChangeShapeType="1"/>
            </p:cNvSpPr>
            <p:nvPr/>
          </p:nvSpPr>
          <p:spPr bwMode="auto">
            <a:xfrm flipV="1">
              <a:off x="5669" y="2645"/>
              <a:ext cx="147" cy="1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97">
              <a:extLst>
                <a:ext uri="{FF2B5EF4-FFF2-40B4-BE49-F238E27FC236}">
                  <a16:creationId xmlns:a16="http://schemas.microsoft.com/office/drawing/2014/main" id="{848BCD71-7EBF-4B12-81F4-03346FF9F5F2}"/>
                </a:ext>
              </a:extLst>
            </p:cNvPr>
            <p:cNvSpPr>
              <a:spLocks noChangeArrowheads="1"/>
            </p:cNvSpPr>
            <p:nvPr/>
          </p:nvSpPr>
          <p:spPr bwMode="auto">
            <a:xfrm rot="8118769">
              <a:off x="5684" y="2723"/>
              <a:ext cx="250" cy="1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98">
              <a:extLst>
                <a:ext uri="{FF2B5EF4-FFF2-40B4-BE49-F238E27FC236}">
                  <a16:creationId xmlns:a16="http://schemas.microsoft.com/office/drawing/2014/main" id="{3EC43E6F-66A2-4B8F-B91B-89556AB0D475}"/>
                </a:ext>
              </a:extLst>
            </p:cNvPr>
            <p:cNvSpPr>
              <a:spLocks noChangeArrowheads="1"/>
            </p:cNvSpPr>
            <p:nvPr/>
          </p:nvSpPr>
          <p:spPr bwMode="auto">
            <a:xfrm>
              <a:off x="9478" y="1722"/>
              <a:ext cx="148" cy="117"/>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99">
              <a:extLst>
                <a:ext uri="{FF2B5EF4-FFF2-40B4-BE49-F238E27FC236}">
                  <a16:creationId xmlns:a16="http://schemas.microsoft.com/office/drawing/2014/main" id="{877A61C0-19FF-43C4-99C7-4849CB6E3556}"/>
                </a:ext>
              </a:extLst>
            </p:cNvPr>
            <p:cNvSpPr>
              <a:spLocks noChangeArrowheads="1"/>
            </p:cNvSpPr>
            <p:nvPr/>
          </p:nvSpPr>
          <p:spPr bwMode="auto">
            <a:xfrm>
              <a:off x="8831" y="1748"/>
              <a:ext cx="147" cy="117"/>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100">
              <a:extLst>
                <a:ext uri="{FF2B5EF4-FFF2-40B4-BE49-F238E27FC236}">
                  <a16:creationId xmlns:a16="http://schemas.microsoft.com/office/drawing/2014/main" id="{2807295B-AB62-49A2-80A9-702AA62C4130}"/>
                </a:ext>
              </a:extLst>
            </p:cNvPr>
            <p:cNvSpPr>
              <a:spLocks noChangeArrowheads="1"/>
            </p:cNvSpPr>
            <p:nvPr/>
          </p:nvSpPr>
          <p:spPr bwMode="auto">
            <a:xfrm>
              <a:off x="8096" y="1826"/>
              <a:ext cx="147" cy="117"/>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Rectangle 101">
              <a:extLst>
                <a:ext uri="{FF2B5EF4-FFF2-40B4-BE49-F238E27FC236}">
                  <a16:creationId xmlns:a16="http://schemas.microsoft.com/office/drawing/2014/main" id="{3A71AEDC-408A-49B3-9C20-D7CE89B3B23A}"/>
                </a:ext>
              </a:extLst>
            </p:cNvPr>
            <p:cNvSpPr>
              <a:spLocks noChangeArrowheads="1"/>
            </p:cNvSpPr>
            <p:nvPr/>
          </p:nvSpPr>
          <p:spPr bwMode="auto">
            <a:xfrm>
              <a:off x="7390" y="1982"/>
              <a:ext cx="147" cy="117"/>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102">
              <a:extLst>
                <a:ext uri="{FF2B5EF4-FFF2-40B4-BE49-F238E27FC236}">
                  <a16:creationId xmlns:a16="http://schemas.microsoft.com/office/drawing/2014/main" id="{F1D258DA-AB17-4160-A0F4-9BA1549D985A}"/>
                </a:ext>
              </a:extLst>
            </p:cNvPr>
            <p:cNvSpPr>
              <a:spLocks noChangeArrowheads="1"/>
            </p:cNvSpPr>
            <p:nvPr/>
          </p:nvSpPr>
          <p:spPr bwMode="auto">
            <a:xfrm>
              <a:off x="6846" y="2138"/>
              <a:ext cx="147" cy="117"/>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103">
              <a:extLst>
                <a:ext uri="{FF2B5EF4-FFF2-40B4-BE49-F238E27FC236}">
                  <a16:creationId xmlns:a16="http://schemas.microsoft.com/office/drawing/2014/main" id="{DAACA3D7-7536-482F-B639-99AF86CD27B5}"/>
                </a:ext>
              </a:extLst>
            </p:cNvPr>
            <p:cNvSpPr>
              <a:spLocks noChangeArrowheads="1"/>
            </p:cNvSpPr>
            <p:nvPr/>
          </p:nvSpPr>
          <p:spPr bwMode="auto">
            <a:xfrm>
              <a:off x="6125" y="2385"/>
              <a:ext cx="147" cy="117"/>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104">
              <a:extLst>
                <a:ext uri="{FF2B5EF4-FFF2-40B4-BE49-F238E27FC236}">
                  <a16:creationId xmlns:a16="http://schemas.microsoft.com/office/drawing/2014/main" id="{8FBB3FA3-067F-43A7-8199-1DB43FB87C60}"/>
                </a:ext>
              </a:extLst>
            </p:cNvPr>
            <p:cNvSpPr>
              <a:spLocks noChangeArrowheads="1"/>
            </p:cNvSpPr>
            <p:nvPr/>
          </p:nvSpPr>
          <p:spPr bwMode="auto">
            <a:xfrm>
              <a:off x="5111" y="2723"/>
              <a:ext cx="147" cy="1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105">
              <a:extLst>
                <a:ext uri="{FF2B5EF4-FFF2-40B4-BE49-F238E27FC236}">
                  <a16:creationId xmlns:a16="http://schemas.microsoft.com/office/drawing/2014/main" id="{C05137E0-78F4-482C-BFED-EFABA9CAF5D4}"/>
                </a:ext>
              </a:extLst>
            </p:cNvPr>
            <p:cNvSpPr>
              <a:spLocks noChangeArrowheads="1"/>
            </p:cNvSpPr>
            <p:nvPr/>
          </p:nvSpPr>
          <p:spPr bwMode="auto">
            <a:xfrm rot="4033006">
              <a:off x="4229" y="2839"/>
              <a:ext cx="130" cy="13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106">
              <a:extLst>
                <a:ext uri="{FF2B5EF4-FFF2-40B4-BE49-F238E27FC236}">
                  <a16:creationId xmlns:a16="http://schemas.microsoft.com/office/drawing/2014/main" id="{9A53CFD1-A8FC-4677-94D8-9FFB6F62326B}"/>
                </a:ext>
              </a:extLst>
            </p:cNvPr>
            <p:cNvSpPr>
              <a:spLocks noChangeArrowheads="1"/>
            </p:cNvSpPr>
            <p:nvPr/>
          </p:nvSpPr>
          <p:spPr bwMode="auto">
            <a:xfrm rot="4033006">
              <a:off x="3626" y="3034"/>
              <a:ext cx="130" cy="13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107">
              <a:extLst>
                <a:ext uri="{FF2B5EF4-FFF2-40B4-BE49-F238E27FC236}">
                  <a16:creationId xmlns:a16="http://schemas.microsoft.com/office/drawing/2014/main" id="{8C8F87CD-138A-4DAA-9030-C5DA32629BFC}"/>
                </a:ext>
              </a:extLst>
            </p:cNvPr>
            <p:cNvSpPr>
              <a:spLocks noChangeShapeType="1"/>
            </p:cNvSpPr>
            <p:nvPr/>
          </p:nvSpPr>
          <p:spPr bwMode="auto">
            <a:xfrm flipV="1">
              <a:off x="4728" y="2840"/>
              <a:ext cx="162"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08">
              <a:extLst>
                <a:ext uri="{FF2B5EF4-FFF2-40B4-BE49-F238E27FC236}">
                  <a16:creationId xmlns:a16="http://schemas.microsoft.com/office/drawing/2014/main" id="{B4136F58-27AF-4BB9-B6F9-9018E7CC06A8}"/>
                </a:ext>
              </a:extLst>
            </p:cNvPr>
            <p:cNvSpPr>
              <a:spLocks noChangeShapeType="1"/>
            </p:cNvSpPr>
            <p:nvPr/>
          </p:nvSpPr>
          <p:spPr bwMode="auto">
            <a:xfrm>
              <a:off x="5140" y="2840"/>
              <a:ext cx="221" cy="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B4267217-A8C5-44C0-BB3D-DF2A147599A8}"/>
                </a:ext>
              </a:extLst>
            </p:cNvPr>
            <p:cNvSpPr>
              <a:spLocks/>
            </p:cNvSpPr>
            <p:nvPr/>
          </p:nvSpPr>
          <p:spPr bwMode="auto">
            <a:xfrm>
              <a:off x="5949" y="2611"/>
              <a:ext cx="566" cy="242"/>
            </a:xfrm>
            <a:custGeom>
              <a:avLst/>
              <a:gdLst>
                <a:gd name="T0" fmla="*/ 0 w 539"/>
                <a:gd name="T1" fmla="*/ 163 h 261"/>
                <a:gd name="T2" fmla="*/ 154 w 539"/>
                <a:gd name="T3" fmla="*/ 65 h 261"/>
                <a:gd name="T4" fmla="*/ 448 w 539"/>
                <a:gd name="T5" fmla="*/ 9 h 261"/>
                <a:gd name="T6" fmla="*/ 532 w 539"/>
                <a:gd name="T7" fmla="*/ 121 h 261"/>
                <a:gd name="T8" fmla="*/ 406 w 539"/>
                <a:gd name="T9" fmla="*/ 219 h 261"/>
                <a:gd name="T10" fmla="*/ 210 w 539"/>
                <a:gd name="T11" fmla="*/ 261 h 261"/>
              </a:gdLst>
              <a:ahLst/>
              <a:cxnLst>
                <a:cxn ang="0">
                  <a:pos x="T0" y="T1"/>
                </a:cxn>
                <a:cxn ang="0">
                  <a:pos x="T2" y="T3"/>
                </a:cxn>
                <a:cxn ang="0">
                  <a:pos x="T4" y="T5"/>
                </a:cxn>
                <a:cxn ang="0">
                  <a:pos x="T6" y="T7"/>
                </a:cxn>
                <a:cxn ang="0">
                  <a:pos x="T8" y="T9"/>
                </a:cxn>
                <a:cxn ang="0">
                  <a:pos x="T10" y="T11"/>
                </a:cxn>
              </a:cxnLst>
              <a:rect l="0" t="0" r="r" b="b"/>
              <a:pathLst>
                <a:path w="539" h="261">
                  <a:moveTo>
                    <a:pt x="0" y="163"/>
                  </a:moveTo>
                  <a:cubicBezTo>
                    <a:pt x="39" y="127"/>
                    <a:pt x="79" y="91"/>
                    <a:pt x="154" y="65"/>
                  </a:cubicBezTo>
                  <a:cubicBezTo>
                    <a:pt x="229" y="39"/>
                    <a:pt x="385" y="0"/>
                    <a:pt x="448" y="9"/>
                  </a:cubicBezTo>
                  <a:cubicBezTo>
                    <a:pt x="511" y="18"/>
                    <a:pt x="539" y="86"/>
                    <a:pt x="532" y="121"/>
                  </a:cubicBezTo>
                  <a:cubicBezTo>
                    <a:pt x="525" y="156"/>
                    <a:pt x="460" y="196"/>
                    <a:pt x="406" y="219"/>
                  </a:cubicBezTo>
                  <a:cubicBezTo>
                    <a:pt x="352" y="242"/>
                    <a:pt x="281" y="251"/>
                    <a:pt x="210" y="26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10">
              <a:extLst>
                <a:ext uri="{FF2B5EF4-FFF2-40B4-BE49-F238E27FC236}">
                  <a16:creationId xmlns:a16="http://schemas.microsoft.com/office/drawing/2014/main" id="{9DF58284-5F5B-4FC2-880D-922A904E3D44}"/>
                </a:ext>
              </a:extLst>
            </p:cNvPr>
            <p:cNvSpPr>
              <a:spLocks noChangeShapeType="1"/>
            </p:cNvSpPr>
            <p:nvPr/>
          </p:nvSpPr>
          <p:spPr bwMode="auto">
            <a:xfrm flipV="1">
              <a:off x="6140" y="2814"/>
              <a:ext cx="176" cy="39"/>
            </a:xfrm>
            <a:prstGeom prst="line">
              <a:avLst/>
            </a:prstGeom>
            <a:noFill/>
            <a:ln w="9525">
              <a:solidFill>
                <a:srgbClr val="000000"/>
              </a:solidFill>
              <a:round/>
              <a:headEnd type="triangle" w="sm"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11">
              <a:extLst>
                <a:ext uri="{FF2B5EF4-FFF2-40B4-BE49-F238E27FC236}">
                  <a16:creationId xmlns:a16="http://schemas.microsoft.com/office/drawing/2014/main" id="{F0FA19F2-E065-4D5C-AB4D-D36F74B6FA6A}"/>
                </a:ext>
              </a:extLst>
            </p:cNvPr>
            <p:cNvSpPr>
              <a:spLocks noChangeShapeType="1"/>
            </p:cNvSpPr>
            <p:nvPr/>
          </p:nvSpPr>
          <p:spPr bwMode="auto">
            <a:xfrm flipV="1">
              <a:off x="6390" y="2333"/>
              <a:ext cx="382" cy="2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12">
              <a:extLst>
                <a:ext uri="{FF2B5EF4-FFF2-40B4-BE49-F238E27FC236}">
                  <a16:creationId xmlns:a16="http://schemas.microsoft.com/office/drawing/2014/main" id="{CCC1B9E2-EADE-4423-BC65-33724A5190A5}"/>
                </a:ext>
              </a:extLst>
            </p:cNvPr>
            <p:cNvSpPr>
              <a:spLocks noChangeShapeType="1"/>
            </p:cNvSpPr>
            <p:nvPr/>
          </p:nvSpPr>
          <p:spPr bwMode="auto">
            <a:xfrm flipV="1">
              <a:off x="6449" y="2385"/>
              <a:ext cx="735" cy="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13">
              <a:extLst>
                <a:ext uri="{FF2B5EF4-FFF2-40B4-BE49-F238E27FC236}">
                  <a16:creationId xmlns:a16="http://schemas.microsoft.com/office/drawing/2014/main" id="{634B451D-5AFD-453C-A69A-D682EF84B69B}"/>
                </a:ext>
              </a:extLst>
            </p:cNvPr>
            <p:cNvSpPr>
              <a:spLocks/>
            </p:cNvSpPr>
            <p:nvPr/>
          </p:nvSpPr>
          <p:spPr bwMode="auto">
            <a:xfrm>
              <a:off x="6699" y="2249"/>
              <a:ext cx="798" cy="363"/>
            </a:xfrm>
            <a:custGeom>
              <a:avLst/>
              <a:gdLst>
                <a:gd name="T0" fmla="*/ 0 w 760"/>
                <a:gd name="T1" fmla="*/ 390 h 390"/>
                <a:gd name="T2" fmla="*/ 160 w 760"/>
                <a:gd name="T3" fmla="*/ 310 h 390"/>
                <a:gd name="T4" fmla="*/ 310 w 760"/>
                <a:gd name="T5" fmla="*/ 290 h 390"/>
                <a:gd name="T6" fmla="*/ 300 w 760"/>
                <a:gd name="T7" fmla="*/ 350 h 390"/>
                <a:gd name="T8" fmla="*/ 260 w 760"/>
                <a:gd name="T9" fmla="*/ 330 h 390"/>
                <a:gd name="T10" fmla="*/ 290 w 760"/>
                <a:gd name="T11" fmla="*/ 250 h 390"/>
                <a:gd name="T12" fmla="*/ 460 w 760"/>
                <a:gd name="T13" fmla="*/ 150 h 390"/>
                <a:gd name="T14" fmla="*/ 520 w 760"/>
                <a:gd name="T15" fmla="*/ 120 h 390"/>
                <a:gd name="T16" fmla="*/ 640 w 760"/>
                <a:gd name="T17" fmla="*/ 110 h 390"/>
                <a:gd name="T18" fmla="*/ 660 w 760"/>
                <a:gd name="T19" fmla="*/ 140 h 390"/>
                <a:gd name="T20" fmla="*/ 630 w 760"/>
                <a:gd name="T21" fmla="*/ 150 h 390"/>
                <a:gd name="T22" fmla="*/ 620 w 760"/>
                <a:gd name="T23" fmla="*/ 120 h 390"/>
                <a:gd name="T24" fmla="*/ 690 w 760"/>
                <a:gd name="T25" fmla="*/ 30 h 390"/>
                <a:gd name="T26" fmla="*/ 720 w 760"/>
                <a:gd name="T27" fmla="*/ 10 h 390"/>
                <a:gd name="T28" fmla="*/ 760 w 760"/>
                <a:gd name="T2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0" h="390">
                  <a:moveTo>
                    <a:pt x="0" y="390"/>
                  </a:moveTo>
                  <a:cubicBezTo>
                    <a:pt x="58" y="332"/>
                    <a:pt x="82" y="326"/>
                    <a:pt x="160" y="310"/>
                  </a:cubicBezTo>
                  <a:cubicBezTo>
                    <a:pt x="225" y="277"/>
                    <a:pt x="229" y="280"/>
                    <a:pt x="310" y="290"/>
                  </a:cubicBezTo>
                  <a:cubicBezTo>
                    <a:pt x="307" y="310"/>
                    <a:pt x="316" y="337"/>
                    <a:pt x="300" y="350"/>
                  </a:cubicBezTo>
                  <a:cubicBezTo>
                    <a:pt x="288" y="359"/>
                    <a:pt x="266" y="344"/>
                    <a:pt x="260" y="330"/>
                  </a:cubicBezTo>
                  <a:cubicBezTo>
                    <a:pt x="252" y="312"/>
                    <a:pt x="275" y="263"/>
                    <a:pt x="290" y="250"/>
                  </a:cubicBezTo>
                  <a:cubicBezTo>
                    <a:pt x="339" y="208"/>
                    <a:pt x="405" y="182"/>
                    <a:pt x="460" y="150"/>
                  </a:cubicBezTo>
                  <a:cubicBezTo>
                    <a:pt x="486" y="135"/>
                    <a:pt x="490" y="124"/>
                    <a:pt x="520" y="120"/>
                  </a:cubicBezTo>
                  <a:cubicBezTo>
                    <a:pt x="560" y="115"/>
                    <a:pt x="600" y="113"/>
                    <a:pt x="640" y="110"/>
                  </a:cubicBezTo>
                  <a:cubicBezTo>
                    <a:pt x="647" y="120"/>
                    <a:pt x="663" y="128"/>
                    <a:pt x="660" y="140"/>
                  </a:cubicBezTo>
                  <a:cubicBezTo>
                    <a:pt x="657" y="150"/>
                    <a:pt x="639" y="155"/>
                    <a:pt x="630" y="150"/>
                  </a:cubicBezTo>
                  <a:cubicBezTo>
                    <a:pt x="621" y="145"/>
                    <a:pt x="623" y="130"/>
                    <a:pt x="620" y="120"/>
                  </a:cubicBezTo>
                  <a:cubicBezTo>
                    <a:pt x="634" y="51"/>
                    <a:pt x="632" y="59"/>
                    <a:pt x="690" y="30"/>
                  </a:cubicBezTo>
                  <a:cubicBezTo>
                    <a:pt x="701" y="25"/>
                    <a:pt x="709" y="15"/>
                    <a:pt x="720" y="10"/>
                  </a:cubicBezTo>
                  <a:cubicBezTo>
                    <a:pt x="733" y="5"/>
                    <a:pt x="760" y="0"/>
                    <a:pt x="76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4">
              <a:extLst>
                <a:ext uri="{FF2B5EF4-FFF2-40B4-BE49-F238E27FC236}">
                  <a16:creationId xmlns:a16="http://schemas.microsoft.com/office/drawing/2014/main" id="{767B4CFA-F783-4DB8-A59B-FC23E547F5F6}"/>
                </a:ext>
              </a:extLst>
            </p:cNvPr>
            <p:cNvSpPr>
              <a:spLocks/>
            </p:cNvSpPr>
            <p:nvPr/>
          </p:nvSpPr>
          <p:spPr bwMode="auto">
            <a:xfrm>
              <a:off x="7119" y="2212"/>
              <a:ext cx="567" cy="93"/>
            </a:xfrm>
            <a:custGeom>
              <a:avLst/>
              <a:gdLst>
                <a:gd name="T0" fmla="*/ 540 w 540"/>
                <a:gd name="T1" fmla="*/ 0 h 100"/>
                <a:gd name="T2" fmla="*/ 260 w 540"/>
                <a:gd name="T3" fmla="*/ 100 h 100"/>
                <a:gd name="T4" fmla="*/ 80 w 540"/>
                <a:gd name="T5" fmla="*/ 70 h 100"/>
                <a:gd name="T6" fmla="*/ 0 w 540"/>
                <a:gd name="T7" fmla="*/ 50 h 100"/>
              </a:gdLst>
              <a:ahLst/>
              <a:cxnLst>
                <a:cxn ang="0">
                  <a:pos x="T0" y="T1"/>
                </a:cxn>
                <a:cxn ang="0">
                  <a:pos x="T2" y="T3"/>
                </a:cxn>
                <a:cxn ang="0">
                  <a:pos x="T4" y="T5"/>
                </a:cxn>
                <a:cxn ang="0">
                  <a:pos x="T6" y="T7"/>
                </a:cxn>
              </a:cxnLst>
              <a:rect l="0" t="0" r="r" b="b"/>
              <a:pathLst>
                <a:path w="540" h="100">
                  <a:moveTo>
                    <a:pt x="540" y="0"/>
                  </a:moveTo>
                  <a:cubicBezTo>
                    <a:pt x="445" y="32"/>
                    <a:pt x="352" y="63"/>
                    <a:pt x="260" y="100"/>
                  </a:cubicBezTo>
                  <a:cubicBezTo>
                    <a:pt x="183" y="93"/>
                    <a:pt x="147" y="87"/>
                    <a:pt x="80" y="70"/>
                  </a:cubicBezTo>
                  <a:cubicBezTo>
                    <a:pt x="36" y="41"/>
                    <a:pt x="62" y="50"/>
                    <a:pt x="0" y="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5">
              <a:extLst>
                <a:ext uri="{FF2B5EF4-FFF2-40B4-BE49-F238E27FC236}">
                  <a16:creationId xmlns:a16="http://schemas.microsoft.com/office/drawing/2014/main" id="{3E632D96-FB1C-4115-A4B9-4DBE1B8C98F2}"/>
                </a:ext>
              </a:extLst>
            </p:cNvPr>
            <p:cNvSpPr>
              <a:spLocks/>
            </p:cNvSpPr>
            <p:nvPr/>
          </p:nvSpPr>
          <p:spPr bwMode="auto">
            <a:xfrm>
              <a:off x="8022" y="2002"/>
              <a:ext cx="998" cy="145"/>
            </a:xfrm>
            <a:custGeom>
              <a:avLst/>
              <a:gdLst>
                <a:gd name="T0" fmla="*/ 0 w 950"/>
                <a:gd name="T1" fmla="*/ 40 h 156"/>
                <a:gd name="T2" fmla="*/ 310 w 950"/>
                <a:gd name="T3" fmla="*/ 70 h 156"/>
                <a:gd name="T4" fmla="*/ 450 w 950"/>
                <a:gd name="T5" fmla="*/ 110 h 156"/>
                <a:gd name="T6" fmla="*/ 460 w 950"/>
                <a:gd name="T7" fmla="*/ 150 h 156"/>
                <a:gd name="T8" fmla="*/ 510 w 950"/>
                <a:gd name="T9" fmla="*/ 130 h 156"/>
                <a:gd name="T10" fmla="*/ 600 w 950"/>
                <a:gd name="T11" fmla="*/ 110 h 156"/>
                <a:gd name="T12" fmla="*/ 840 w 950"/>
                <a:gd name="T13" fmla="*/ 30 h 156"/>
                <a:gd name="T14" fmla="*/ 950 w 950"/>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156">
                  <a:moveTo>
                    <a:pt x="0" y="40"/>
                  </a:moveTo>
                  <a:cubicBezTo>
                    <a:pt x="135" y="94"/>
                    <a:pt x="10" y="51"/>
                    <a:pt x="310" y="70"/>
                  </a:cubicBezTo>
                  <a:cubicBezTo>
                    <a:pt x="358" y="73"/>
                    <a:pt x="450" y="110"/>
                    <a:pt x="450" y="110"/>
                  </a:cubicBezTo>
                  <a:cubicBezTo>
                    <a:pt x="453" y="123"/>
                    <a:pt x="447" y="146"/>
                    <a:pt x="460" y="150"/>
                  </a:cubicBezTo>
                  <a:cubicBezTo>
                    <a:pt x="477" y="156"/>
                    <a:pt x="493" y="136"/>
                    <a:pt x="510" y="130"/>
                  </a:cubicBezTo>
                  <a:cubicBezTo>
                    <a:pt x="531" y="123"/>
                    <a:pt x="580" y="114"/>
                    <a:pt x="600" y="110"/>
                  </a:cubicBezTo>
                  <a:cubicBezTo>
                    <a:pt x="669" y="58"/>
                    <a:pt x="758" y="55"/>
                    <a:pt x="840" y="30"/>
                  </a:cubicBezTo>
                  <a:cubicBezTo>
                    <a:pt x="880" y="18"/>
                    <a:pt x="907" y="0"/>
                    <a:pt x="9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16">
              <a:extLst>
                <a:ext uri="{FF2B5EF4-FFF2-40B4-BE49-F238E27FC236}">
                  <a16:creationId xmlns:a16="http://schemas.microsoft.com/office/drawing/2014/main" id="{D6068B23-DDFF-487C-8E99-416139061C7C}"/>
                </a:ext>
              </a:extLst>
            </p:cNvPr>
            <p:cNvSpPr>
              <a:spLocks noChangeShapeType="1"/>
            </p:cNvSpPr>
            <p:nvPr/>
          </p:nvSpPr>
          <p:spPr bwMode="auto">
            <a:xfrm>
              <a:off x="7522" y="2151"/>
              <a:ext cx="559" cy="10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17">
              <a:extLst>
                <a:ext uri="{FF2B5EF4-FFF2-40B4-BE49-F238E27FC236}">
                  <a16:creationId xmlns:a16="http://schemas.microsoft.com/office/drawing/2014/main" id="{F6643368-B5B9-4A3E-8640-4656B956BA25}"/>
                </a:ext>
              </a:extLst>
            </p:cNvPr>
            <p:cNvSpPr>
              <a:spLocks noChangeShapeType="1"/>
            </p:cNvSpPr>
            <p:nvPr/>
          </p:nvSpPr>
          <p:spPr bwMode="auto">
            <a:xfrm flipV="1">
              <a:off x="8890" y="1891"/>
              <a:ext cx="47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8">
              <a:extLst>
                <a:ext uri="{FF2B5EF4-FFF2-40B4-BE49-F238E27FC236}">
                  <a16:creationId xmlns:a16="http://schemas.microsoft.com/office/drawing/2014/main" id="{B2867CF7-7B2A-4EF3-AF5A-FCF83E5C1EED}"/>
                </a:ext>
              </a:extLst>
            </p:cNvPr>
            <p:cNvSpPr>
              <a:spLocks/>
            </p:cNvSpPr>
            <p:nvPr/>
          </p:nvSpPr>
          <p:spPr bwMode="auto">
            <a:xfrm>
              <a:off x="8600" y="2027"/>
              <a:ext cx="799" cy="254"/>
            </a:xfrm>
            <a:custGeom>
              <a:avLst/>
              <a:gdLst>
                <a:gd name="T0" fmla="*/ 760 w 760"/>
                <a:gd name="T1" fmla="*/ 180 h 274"/>
                <a:gd name="T2" fmla="*/ 160 w 760"/>
                <a:gd name="T3" fmla="*/ 120 h 274"/>
                <a:gd name="T4" fmla="*/ 140 w 760"/>
                <a:gd name="T5" fmla="*/ 70 h 274"/>
                <a:gd name="T6" fmla="*/ 110 w 760"/>
                <a:gd name="T7" fmla="*/ 60 h 274"/>
                <a:gd name="T8" fmla="*/ 0 w 760"/>
                <a:gd name="T9" fmla="*/ 0 h 274"/>
              </a:gdLst>
              <a:ahLst/>
              <a:cxnLst>
                <a:cxn ang="0">
                  <a:pos x="T0" y="T1"/>
                </a:cxn>
                <a:cxn ang="0">
                  <a:pos x="T2" y="T3"/>
                </a:cxn>
                <a:cxn ang="0">
                  <a:pos x="T4" y="T5"/>
                </a:cxn>
                <a:cxn ang="0">
                  <a:pos x="T6" y="T7"/>
                </a:cxn>
                <a:cxn ang="0">
                  <a:pos x="T8" y="T9"/>
                </a:cxn>
              </a:cxnLst>
              <a:rect l="0" t="0" r="r" b="b"/>
              <a:pathLst>
                <a:path w="760" h="274">
                  <a:moveTo>
                    <a:pt x="760" y="180"/>
                  </a:moveTo>
                  <a:cubicBezTo>
                    <a:pt x="559" y="197"/>
                    <a:pt x="314" y="274"/>
                    <a:pt x="160" y="120"/>
                  </a:cubicBezTo>
                  <a:cubicBezTo>
                    <a:pt x="153" y="103"/>
                    <a:pt x="151" y="84"/>
                    <a:pt x="140" y="70"/>
                  </a:cubicBezTo>
                  <a:cubicBezTo>
                    <a:pt x="133" y="62"/>
                    <a:pt x="119" y="65"/>
                    <a:pt x="110" y="60"/>
                  </a:cubicBezTo>
                  <a:cubicBezTo>
                    <a:pt x="73" y="41"/>
                    <a:pt x="38" y="19"/>
                    <a:pt x="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9">
              <a:extLst>
                <a:ext uri="{FF2B5EF4-FFF2-40B4-BE49-F238E27FC236}">
                  <a16:creationId xmlns:a16="http://schemas.microsoft.com/office/drawing/2014/main" id="{3153EB02-988D-4E94-909B-56179EE7FFD2}"/>
                </a:ext>
              </a:extLst>
            </p:cNvPr>
            <p:cNvSpPr>
              <a:spLocks/>
            </p:cNvSpPr>
            <p:nvPr/>
          </p:nvSpPr>
          <p:spPr bwMode="auto">
            <a:xfrm>
              <a:off x="7781" y="2101"/>
              <a:ext cx="693" cy="213"/>
            </a:xfrm>
            <a:custGeom>
              <a:avLst/>
              <a:gdLst>
                <a:gd name="T0" fmla="*/ 0 w 660"/>
                <a:gd name="T1" fmla="*/ 230 h 230"/>
                <a:gd name="T2" fmla="*/ 210 w 660"/>
                <a:gd name="T3" fmla="*/ 30 h 230"/>
                <a:gd name="T4" fmla="*/ 550 w 660"/>
                <a:gd name="T5" fmla="*/ 40 h 230"/>
                <a:gd name="T6" fmla="*/ 660 w 660"/>
                <a:gd name="T7" fmla="*/ 0 h 230"/>
              </a:gdLst>
              <a:ahLst/>
              <a:cxnLst>
                <a:cxn ang="0">
                  <a:pos x="T0" y="T1"/>
                </a:cxn>
                <a:cxn ang="0">
                  <a:pos x="T2" y="T3"/>
                </a:cxn>
                <a:cxn ang="0">
                  <a:pos x="T4" y="T5"/>
                </a:cxn>
                <a:cxn ang="0">
                  <a:pos x="T6" y="T7"/>
                </a:cxn>
              </a:cxnLst>
              <a:rect l="0" t="0" r="r" b="b"/>
              <a:pathLst>
                <a:path w="660" h="230">
                  <a:moveTo>
                    <a:pt x="0" y="230"/>
                  </a:moveTo>
                  <a:cubicBezTo>
                    <a:pt x="26" y="126"/>
                    <a:pt x="112" y="63"/>
                    <a:pt x="210" y="30"/>
                  </a:cubicBezTo>
                  <a:cubicBezTo>
                    <a:pt x="323" y="33"/>
                    <a:pt x="437" y="40"/>
                    <a:pt x="550" y="40"/>
                  </a:cubicBezTo>
                  <a:cubicBezTo>
                    <a:pt x="613" y="40"/>
                    <a:pt x="612" y="0"/>
                    <a:pt x="66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20">
              <a:extLst>
                <a:ext uri="{FF2B5EF4-FFF2-40B4-BE49-F238E27FC236}">
                  <a16:creationId xmlns:a16="http://schemas.microsoft.com/office/drawing/2014/main" id="{632B1750-16DD-4E2C-938B-758B97CF3F6A}"/>
                </a:ext>
              </a:extLst>
            </p:cNvPr>
            <p:cNvSpPr>
              <a:spLocks/>
            </p:cNvSpPr>
            <p:nvPr/>
          </p:nvSpPr>
          <p:spPr bwMode="auto">
            <a:xfrm>
              <a:off x="9041" y="1936"/>
              <a:ext cx="673" cy="183"/>
            </a:xfrm>
            <a:custGeom>
              <a:avLst/>
              <a:gdLst>
                <a:gd name="T0" fmla="*/ 640 w 640"/>
                <a:gd name="T1" fmla="*/ 198 h 198"/>
                <a:gd name="T2" fmla="*/ 350 w 640"/>
                <a:gd name="T3" fmla="*/ 28 h 198"/>
                <a:gd name="T4" fmla="*/ 0 w 640"/>
                <a:gd name="T5" fmla="*/ 8 h 198"/>
              </a:gdLst>
              <a:ahLst/>
              <a:cxnLst>
                <a:cxn ang="0">
                  <a:pos x="T0" y="T1"/>
                </a:cxn>
                <a:cxn ang="0">
                  <a:pos x="T2" y="T3"/>
                </a:cxn>
                <a:cxn ang="0">
                  <a:pos x="T4" y="T5"/>
                </a:cxn>
              </a:cxnLst>
              <a:rect l="0" t="0" r="r" b="b"/>
              <a:pathLst>
                <a:path w="640" h="198">
                  <a:moveTo>
                    <a:pt x="640" y="198"/>
                  </a:moveTo>
                  <a:cubicBezTo>
                    <a:pt x="593" y="105"/>
                    <a:pt x="448" y="52"/>
                    <a:pt x="350" y="28"/>
                  </a:cubicBezTo>
                  <a:cubicBezTo>
                    <a:pt x="237" y="0"/>
                    <a:pt x="0" y="8"/>
                    <a:pt x="0" y="8"/>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21">
              <a:extLst>
                <a:ext uri="{FF2B5EF4-FFF2-40B4-BE49-F238E27FC236}">
                  <a16:creationId xmlns:a16="http://schemas.microsoft.com/office/drawing/2014/main" id="{2337AB12-603D-4007-AE0B-92BCA6493D80}"/>
                </a:ext>
              </a:extLst>
            </p:cNvPr>
            <p:cNvSpPr>
              <a:spLocks/>
            </p:cNvSpPr>
            <p:nvPr/>
          </p:nvSpPr>
          <p:spPr bwMode="auto">
            <a:xfrm>
              <a:off x="8327" y="1887"/>
              <a:ext cx="714" cy="75"/>
            </a:xfrm>
            <a:custGeom>
              <a:avLst/>
              <a:gdLst>
                <a:gd name="T0" fmla="*/ 0 w 680"/>
                <a:gd name="T1" fmla="*/ 60 h 80"/>
                <a:gd name="T2" fmla="*/ 320 w 680"/>
                <a:gd name="T3" fmla="*/ 80 h 80"/>
                <a:gd name="T4" fmla="*/ 450 w 680"/>
                <a:gd name="T5" fmla="*/ 70 h 80"/>
                <a:gd name="T6" fmla="*/ 510 w 680"/>
                <a:gd name="T7" fmla="*/ 40 h 80"/>
                <a:gd name="T8" fmla="*/ 680 w 680"/>
                <a:gd name="T9" fmla="*/ 0 h 80"/>
              </a:gdLst>
              <a:ahLst/>
              <a:cxnLst>
                <a:cxn ang="0">
                  <a:pos x="T0" y="T1"/>
                </a:cxn>
                <a:cxn ang="0">
                  <a:pos x="T2" y="T3"/>
                </a:cxn>
                <a:cxn ang="0">
                  <a:pos x="T4" y="T5"/>
                </a:cxn>
                <a:cxn ang="0">
                  <a:pos x="T6" y="T7"/>
                </a:cxn>
                <a:cxn ang="0">
                  <a:pos x="T8" y="T9"/>
                </a:cxn>
              </a:cxnLst>
              <a:rect l="0" t="0" r="r" b="b"/>
              <a:pathLst>
                <a:path w="680" h="80">
                  <a:moveTo>
                    <a:pt x="0" y="60"/>
                  </a:moveTo>
                  <a:cubicBezTo>
                    <a:pt x="107" y="45"/>
                    <a:pt x="215" y="45"/>
                    <a:pt x="320" y="80"/>
                  </a:cubicBezTo>
                  <a:cubicBezTo>
                    <a:pt x="363" y="77"/>
                    <a:pt x="407" y="75"/>
                    <a:pt x="450" y="70"/>
                  </a:cubicBezTo>
                  <a:cubicBezTo>
                    <a:pt x="488" y="65"/>
                    <a:pt x="475" y="56"/>
                    <a:pt x="510" y="40"/>
                  </a:cubicBezTo>
                  <a:cubicBezTo>
                    <a:pt x="562" y="17"/>
                    <a:pt x="624" y="0"/>
                    <a:pt x="68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22">
              <a:extLst>
                <a:ext uri="{FF2B5EF4-FFF2-40B4-BE49-F238E27FC236}">
                  <a16:creationId xmlns:a16="http://schemas.microsoft.com/office/drawing/2014/main" id="{E24C843A-E32C-425E-8EB4-30D1F98E48EE}"/>
                </a:ext>
              </a:extLst>
            </p:cNvPr>
            <p:cNvSpPr>
              <a:spLocks/>
            </p:cNvSpPr>
            <p:nvPr/>
          </p:nvSpPr>
          <p:spPr bwMode="auto">
            <a:xfrm>
              <a:off x="5512" y="2788"/>
              <a:ext cx="304" cy="85"/>
            </a:xfrm>
            <a:custGeom>
              <a:avLst/>
              <a:gdLst>
                <a:gd name="T0" fmla="*/ 0 w 290"/>
                <a:gd name="T1" fmla="*/ 60 h 91"/>
                <a:gd name="T2" fmla="*/ 260 w 290"/>
                <a:gd name="T3" fmla="*/ 40 h 91"/>
                <a:gd name="T4" fmla="*/ 290 w 290"/>
                <a:gd name="T5" fmla="*/ 0 h 91"/>
              </a:gdLst>
              <a:ahLst/>
              <a:cxnLst>
                <a:cxn ang="0">
                  <a:pos x="T0" y="T1"/>
                </a:cxn>
                <a:cxn ang="0">
                  <a:pos x="T2" y="T3"/>
                </a:cxn>
                <a:cxn ang="0">
                  <a:pos x="T4" y="T5"/>
                </a:cxn>
              </a:cxnLst>
              <a:rect l="0" t="0" r="r" b="b"/>
              <a:pathLst>
                <a:path w="290" h="91">
                  <a:moveTo>
                    <a:pt x="0" y="60"/>
                  </a:moveTo>
                  <a:cubicBezTo>
                    <a:pt x="86" y="71"/>
                    <a:pt x="183" y="91"/>
                    <a:pt x="260" y="40"/>
                  </a:cubicBezTo>
                  <a:cubicBezTo>
                    <a:pt x="283" y="6"/>
                    <a:pt x="272" y="18"/>
                    <a:pt x="29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23">
              <a:extLst>
                <a:ext uri="{FF2B5EF4-FFF2-40B4-BE49-F238E27FC236}">
                  <a16:creationId xmlns:a16="http://schemas.microsoft.com/office/drawing/2014/main" id="{C1A29C72-CD06-43A5-88E8-92A72910EF14}"/>
                </a:ext>
              </a:extLst>
            </p:cNvPr>
            <p:cNvSpPr>
              <a:spLocks/>
            </p:cNvSpPr>
            <p:nvPr/>
          </p:nvSpPr>
          <p:spPr bwMode="auto">
            <a:xfrm>
              <a:off x="8212" y="2198"/>
              <a:ext cx="525" cy="105"/>
            </a:xfrm>
            <a:custGeom>
              <a:avLst/>
              <a:gdLst>
                <a:gd name="T0" fmla="*/ 500 w 500"/>
                <a:gd name="T1" fmla="*/ 45 h 113"/>
                <a:gd name="T2" fmla="*/ 90 w 500"/>
                <a:gd name="T3" fmla="*/ 65 h 113"/>
                <a:gd name="T4" fmla="*/ 70 w 500"/>
                <a:gd name="T5" fmla="*/ 95 h 113"/>
                <a:gd name="T6" fmla="*/ 0 w 500"/>
                <a:gd name="T7" fmla="*/ 55 h 113"/>
              </a:gdLst>
              <a:ahLst/>
              <a:cxnLst>
                <a:cxn ang="0">
                  <a:pos x="T0" y="T1"/>
                </a:cxn>
                <a:cxn ang="0">
                  <a:pos x="T2" y="T3"/>
                </a:cxn>
                <a:cxn ang="0">
                  <a:pos x="T4" y="T5"/>
                </a:cxn>
                <a:cxn ang="0">
                  <a:pos x="T6" y="T7"/>
                </a:cxn>
              </a:cxnLst>
              <a:rect l="0" t="0" r="r" b="b"/>
              <a:pathLst>
                <a:path w="500" h="113">
                  <a:moveTo>
                    <a:pt x="500" y="45"/>
                  </a:moveTo>
                  <a:cubicBezTo>
                    <a:pt x="388" y="39"/>
                    <a:pt x="188" y="0"/>
                    <a:pt x="90" y="65"/>
                  </a:cubicBezTo>
                  <a:cubicBezTo>
                    <a:pt x="83" y="75"/>
                    <a:pt x="81" y="91"/>
                    <a:pt x="70" y="95"/>
                  </a:cubicBezTo>
                  <a:cubicBezTo>
                    <a:pt x="16" y="113"/>
                    <a:pt x="37" y="55"/>
                    <a:pt x="0" y="55"/>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7" name="TextBox 126">
            <a:extLst>
              <a:ext uri="{FF2B5EF4-FFF2-40B4-BE49-F238E27FC236}">
                <a16:creationId xmlns:a16="http://schemas.microsoft.com/office/drawing/2014/main" id="{A9EA7B3C-64C5-429F-8D4A-461AA0572012}"/>
              </a:ext>
            </a:extLst>
          </p:cNvPr>
          <p:cNvSpPr txBox="1"/>
          <p:nvPr/>
        </p:nvSpPr>
        <p:spPr>
          <a:xfrm>
            <a:off x="6005172" y="4392189"/>
            <a:ext cx="4899103" cy="923330"/>
          </a:xfrm>
          <a:prstGeom prst="rect">
            <a:avLst/>
          </a:prstGeom>
          <a:noFill/>
        </p:spPr>
        <p:txBody>
          <a:bodyPr wrap="square" rtlCol="0">
            <a:spAutoFit/>
          </a:bodyPr>
          <a:lstStyle/>
          <a:p>
            <a:r>
              <a:rPr lang="en-US" dirty="0"/>
              <a:t>Cone-Cylinder Geometry with Separated Flow near Compression Corner, Subsonic</a:t>
            </a:r>
          </a:p>
          <a:p>
            <a:endParaRPr lang="en-US" dirty="0"/>
          </a:p>
        </p:txBody>
      </p:sp>
      <p:sp>
        <p:nvSpPr>
          <p:cNvPr id="128" name="TextBox 127">
            <a:extLst>
              <a:ext uri="{FF2B5EF4-FFF2-40B4-BE49-F238E27FC236}">
                <a16:creationId xmlns:a16="http://schemas.microsoft.com/office/drawing/2014/main" id="{9D1A1DAF-524D-426B-A927-6BC414DBAE3E}"/>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Flow Regimes, 2</a:t>
            </a:r>
          </a:p>
        </p:txBody>
      </p:sp>
    </p:spTree>
    <p:extLst>
      <p:ext uri="{BB962C8B-B14F-4D97-AF65-F5344CB8AC3E}">
        <p14:creationId xmlns:p14="http://schemas.microsoft.com/office/powerpoint/2010/main" val="326177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grpSp>
        <p:nvGrpSpPr>
          <p:cNvPr id="2" name="Group 2">
            <a:extLst>
              <a:ext uri="{FF2B5EF4-FFF2-40B4-BE49-F238E27FC236}">
                <a16:creationId xmlns:a16="http://schemas.microsoft.com/office/drawing/2014/main" id="{0B25B131-3805-4153-AAA0-34E9333C59F4}"/>
              </a:ext>
            </a:extLst>
          </p:cNvPr>
          <p:cNvGrpSpPr>
            <a:grpSpLocks/>
          </p:cNvGrpSpPr>
          <p:nvPr/>
        </p:nvGrpSpPr>
        <p:grpSpPr bwMode="auto">
          <a:xfrm>
            <a:off x="823526" y="1278852"/>
            <a:ext cx="5102225" cy="1976437"/>
            <a:chOff x="2072" y="9457"/>
            <a:chExt cx="8036" cy="3112"/>
          </a:xfrm>
        </p:grpSpPr>
        <p:sp>
          <p:nvSpPr>
            <p:cNvPr id="3" name="Freeform 3">
              <a:extLst>
                <a:ext uri="{FF2B5EF4-FFF2-40B4-BE49-F238E27FC236}">
                  <a16:creationId xmlns:a16="http://schemas.microsoft.com/office/drawing/2014/main" id="{EBAB21DD-05F1-46C4-9B19-89BB5FE288FC}"/>
                </a:ext>
              </a:extLst>
            </p:cNvPr>
            <p:cNvSpPr>
              <a:spLocks/>
            </p:cNvSpPr>
            <p:nvPr/>
          </p:nvSpPr>
          <p:spPr bwMode="auto">
            <a:xfrm>
              <a:off x="2072" y="10563"/>
              <a:ext cx="1234" cy="1764"/>
            </a:xfrm>
            <a:custGeom>
              <a:avLst/>
              <a:gdLst>
                <a:gd name="T0" fmla="*/ 2 w 1234"/>
                <a:gd name="T1" fmla="*/ 1764 h 1764"/>
                <a:gd name="T2" fmla="*/ 30 w 1234"/>
                <a:gd name="T3" fmla="*/ 1554 h 1764"/>
                <a:gd name="T4" fmla="*/ 184 w 1234"/>
                <a:gd name="T5" fmla="*/ 1134 h 1764"/>
                <a:gd name="T6" fmla="*/ 660 w 1234"/>
                <a:gd name="T7" fmla="*/ 504 h 1764"/>
                <a:gd name="T8" fmla="*/ 1234 w 1234"/>
                <a:gd name="T9" fmla="*/ 0 h 1764"/>
              </a:gdLst>
              <a:ahLst/>
              <a:cxnLst>
                <a:cxn ang="0">
                  <a:pos x="T0" y="T1"/>
                </a:cxn>
                <a:cxn ang="0">
                  <a:pos x="T2" y="T3"/>
                </a:cxn>
                <a:cxn ang="0">
                  <a:pos x="T4" y="T5"/>
                </a:cxn>
                <a:cxn ang="0">
                  <a:pos x="T6" y="T7"/>
                </a:cxn>
                <a:cxn ang="0">
                  <a:pos x="T8" y="T9"/>
                </a:cxn>
              </a:cxnLst>
              <a:rect l="0" t="0" r="r" b="b"/>
              <a:pathLst>
                <a:path w="1234" h="1764">
                  <a:moveTo>
                    <a:pt x="2" y="1764"/>
                  </a:moveTo>
                  <a:cubicBezTo>
                    <a:pt x="1" y="1711"/>
                    <a:pt x="0" y="1659"/>
                    <a:pt x="30" y="1554"/>
                  </a:cubicBezTo>
                  <a:cubicBezTo>
                    <a:pt x="60" y="1449"/>
                    <a:pt x="79" y="1309"/>
                    <a:pt x="184" y="1134"/>
                  </a:cubicBezTo>
                  <a:cubicBezTo>
                    <a:pt x="289" y="959"/>
                    <a:pt x="485" y="693"/>
                    <a:pt x="660" y="504"/>
                  </a:cubicBezTo>
                  <a:cubicBezTo>
                    <a:pt x="835" y="315"/>
                    <a:pt x="1034" y="157"/>
                    <a:pt x="1234"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F80490A0-8D0A-40C6-BA88-8EDAFD2F86B1}"/>
                </a:ext>
              </a:extLst>
            </p:cNvPr>
            <p:cNvSpPr>
              <a:spLocks noChangeShapeType="1"/>
            </p:cNvSpPr>
            <p:nvPr/>
          </p:nvSpPr>
          <p:spPr bwMode="auto">
            <a:xfrm flipH="1">
              <a:off x="4674" y="11581"/>
              <a:ext cx="1728" cy="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5">
              <a:extLst>
                <a:ext uri="{FF2B5EF4-FFF2-40B4-BE49-F238E27FC236}">
                  <a16:creationId xmlns:a16="http://schemas.microsoft.com/office/drawing/2014/main" id="{D5FA7917-BD43-4424-BFC8-646623575146}"/>
                </a:ext>
              </a:extLst>
            </p:cNvPr>
            <p:cNvSpPr>
              <a:spLocks noChangeArrowheads="1"/>
            </p:cNvSpPr>
            <p:nvPr/>
          </p:nvSpPr>
          <p:spPr bwMode="auto">
            <a:xfrm>
              <a:off x="2610" y="12170"/>
              <a:ext cx="443" cy="306"/>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C08C45D3-5EA5-44A1-9293-D537D75C9EE5}"/>
                </a:ext>
              </a:extLst>
            </p:cNvPr>
            <p:cNvSpPr>
              <a:spLocks noChangeArrowheads="1"/>
            </p:cNvSpPr>
            <p:nvPr/>
          </p:nvSpPr>
          <p:spPr bwMode="auto">
            <a:xfrm>
              <a:off x="2850" y="12179"/>
              <a:ext cx="228" cy="325"/>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E8996763-ED32-41A7-8B28-010287619EF3}"/>
                </a:ext>
              </a:extLst>
            </p:cNvPr>
            <p:cNvSpPr>
              <a:spLocks noChangeArrowheads="1"/>
            </p:cNvSpPr>
            <p:nvPr/>
          </p:nvSpPr>
          <p:spPr bwMode="auto">
            <a:xfrm>
              <a:off x="2534" y="12346"/>
              <a:ext cx="469" cy="223"/>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19C5403E-FA4C-4FEB-8DD5-AB0A5F60E793}"/>
                </a:ext>
              </a:extLst>
            </p:cNvPr>
            <p:cNvSpPr>
              <a:spLocks noChangeArrowheads="1"/>
            </p:cNvSpPr>
            <p:nvPr/>
          </p:nvSpPr>
          <p:spPr bwMode="auto">
            <a:xfrm>
              <a:off x="2749" y="12160"/>
              <a:ext cx="178" cy="28"/>
            </a:xfrm>
            <a:prstGeom prst="ellipse">
              <a:avLst/>
            </a:prstGeom>
            <a:solidFill>
              <a:srgbClr val="FFFFFF"/>
            </a:soli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242110F0-F712-4F1D-9567-319EA8634E32}"/>
                </a:ext>
              </a:extLst>
            </p:cNvPr>
            <p:cNvSpPr>
              <a:spLocks noChangeShapeType="1"/>
            </p:cNvSpPr>
            <p:nvPr/>
          </p:nvSpPr>
          <p:spPr bwMode="auto">
            <a:xfrm flipH="1">
              <a:off x="2724" y="11594"/>
              <a:ext cx="1950" cy="59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D35A5961-D7D1-4658-B4F1-686DB54339E2}"/>
                </a:ext>
              </a:extLst>
            </p:cNvPr>
            <p:cNvSpPr>
              <a:spLocks/>
            </p:cNvSpPr>
            <p:nvPr/>
          </p:nvSpPr>
          <p:spPr bwMode="auto">
            <a:xfrm>
              <a:off x="9829" y="10970"/>
              <a:ext cx="279" cy="1365"/>
            </a:xfrm>
            <a:custGeom>
              <a:avLst/>
              <a:gdLst>
                <a:gd name="T0" fmla="*/ 30 w 198"/>
                <a:gd name="T1" fmla="*/ 1134 h 1134"/>
                <a:gd name="T2" fmla="*/ 198 w 198"/>
                <a:gd name="T3" fmla="*/ 938 h 1134"/>
                <a:gd name="T4" fmla="*/ 30 w 198"/>
                <a:gd name="T5" fmla="*/ 602 h 1134"/>
                <a:gd name="T6" fmla="*/ 16 w 198"/>
                <a:gd name="T7" fmla="*/ 224 h 1134"/>
                <a:gd name="T8" fmla="*/ 100 w 198"/>
                <a:gd name="T9" fmla="*/ 0 h 1134"/>
              </a:gdLst>
              <a:ahLst/>
              <a:cxnLst>
                <a:cxn ang="0">
                  <a:pos x="T0" y="T1"/>
                </a:cxn>
                <a:cxn ang="0">
                  <a:pos x="T2" y="T3"/>
                </a:cxn>
                <a:cxn ang="0">
                  <a:pos x="T4" y="T5"/>
                </a:cxn>
                <a:cxn ang="0">
                  <a:pos x="T6" y="T7"/>
                </a:cxn>
                <a:cxn ang="0">
                  <a:pos x="T8" y="T9"/>
                </a:cxn>
              </a:cxnLst>
              <a:rect l="0" t="0" r="r" b="b"/>
              <a:pathLst>
                <a:path w="198" h="1134">
                  <a:moveTo>
                    <a:pt x="30" y="1134"/>
                  </a:moveTo>
                  <a:cubicBezTo>
                    <a:pt x="114" y="1080"/>
                    <a:pt x="198" y="1027"/>
                    <a:pt x="198" y="938"/>
                  </a:cubicBezTo>
                  <a:cubicBezTo>
                    <a:pt x="198" y="849"/>
                    <a:pt x="60" y="721"/>
                    <a:pt x="30" y="602"/>
                  </a:cubicBezTo>
                  <a:cubicBezTo>
                    <a:pt x="0" y="483"/>
                    <a:pt x="4" y="324"/>
                    <a:pt x="16" y="224"/>
                  </a:cubicBezTo>
                  <a:cubicBezTo>
                    <a:pt x="28" y="124"/>
                    <a:pt x="64" y="62"/>
                    <a:pt x="100"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1">
              <a:extLst>
                <a:ext uri="{FF2B5EF4-FFF2-40B4-BE49-F238E27FC236}">
                  <a16:creationId xmlns:a16="http://schemas.microsoft.com/office/drawing/2014/main" id="{AAC5CABE-0C6E-4B5D-95E5-7C0F20B101B7}"/>
                </a:ext>
              </a:extLst>
            </p:cNvPr>
            <p:cNvGrpSpPr>
              <a:grpSpLocks/>
            </p:cNvGrpSpPr>
            <p:nvPr/>
          </p:nvGrpSpPr>
          <p:grpSpPr bwMode="auto">
            <a:xfrm>
              <a:off x="2622" y="12283"/>
              <a:ext cx="7251" cy="137"/>
              <a:chOff x="2716" y="4024"/>
              <a:chExt cx="5761" cy="170"/>
            </a:xfrm>
          </p:grpSpPr>
          <p:sp>
            <p:nvSpPr>
              <p:cNvPr id="67" name="Line 12">
                <a:extLst>
                  <a:ext uri="{FF2B5EF4-FFF2-40B4-BE49-F238E27FC236}">
                    <a16:creationId xmlns:a16="http://schemas.microsoft.com/office/drawing/2014/main" id="{23D0380E-E9AA-4F1F-A274-A253721DFD81}"/>
                  </a:ext>
                </a:extLst>
              </p:cNvPr>
              <p:cNvSpPr>
                <a:spLocks noChangeShapeType="1"/>
              </p:cNvSpPr>
              <p:nvPr/>
            </p:nvSpPr>
            <p:spPr bwMode="auto">
              <a:xfrm>
                <a:off x="2716" y="4104"/>
                <a:ext cx="576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3">
                <a:extLst>
                  <a:ext uri="{FF2B5EF4-FFF2-40B4-BE49-F238E27FC236}">
                    <a16:creationId xmlns:a16="http://schemas.microsoft.com/office/drawing/2014/main" id="{5217515D-BB30-484B-A599-99734BF780F2}"/>
                  </a:ext>
                </a:extLst>
              </p:cNvPr>
              <p:cNvSpPr>
                <a:spLocks noChangeArrowheads="1"/>
              </p:cNvSpPr>
              <p:nvPr/>
            </p:nvSpPr>
            <p:spPr bwMode="auto">
              <a:xfrm>
                <a:off x="3548" y="4044"/>
                <a:ext cx="157"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14">
                <a:extLst>
                  <a:ext uri="{FF2B5EF4-FFF2-40B4-BE49-F238E27FC236}">
                    <a16:creationId xmlns:a16="http://schemas.microsoft.com/office/drawing/2014/main" id="{7C296C7A-B23E-4559-B42F-332CD73651A3}"/>
                  </a:ext>
                </a:extLst>
              </p:cNvPr>
              <p:cNvSpPr>
                <a:spLocks noChangeArrowheads="1"/>
              </p:cNvSpPr>
              <p:nvPr/>
            </p:nvSpPr>
            <p:spPr bwMode="auto">
              <a:xfrm>
                <a:off x="3910" y="4024"/>
                <a:ext cx="156"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15">
                <a:extLst>
                  <a:ext uri="{FF2B5EF4-FFF2-40B4-BE49-F238E27FC236}">
                    <a16:creationId xmlns:a16="http://schemas.microsoft.com/office/drawing/2014/main" id="{65B0AEBC-9F21-4DA2-8C50-B9F572B70188}"/>
                  </a:ext>
                </a:extLst>
              </p:cNvPr>
              <p:cNvSpPr>
                <a:spLocks noChangeArrowheads="1"/>
              </p:cNvSpPr>
              <p:nvPr/>
            </p:nvSpPr>
            <p:spPr bwMode="auto">
              <a:xfrm>
                <a:off x="5091" y="4044"/>
                <a:ext cx="156"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16">
                <a:extLst>
                  <a:ext uri="{FF2B5EF4-FFF2-40B4-BE49-F238E27FC236}">
                    <a16:creationId xmlns:a16="http://schemas.microsoft.com/office/drawing/2014/main" id="{3E63CBE8-5CF4-4117-A259-EDB88B852B6E}"/>
                  </a:ext>
                </a:extLst>
              </p:cNvPr>
              <p:cNvSpPr>
                <a:spLocks noChangeArrowheads="1"/>
              </p:cNvSpPr>
              <p:nvPr/>
            </p:nvSpPr>
            <p:spPr bwMode="auto">
              <a:xfrm>
                <a:off x="5476" y="4024"/>
                <a:ext cx="157"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17">
                <a:extLst>
                  <a:ext uri="{FF2B5EF4-FFF2-40B4-BE49-F238E27FC236}">
                    <a16:creationId xmlns:a16="http://schemas.microsoft.com/office/drawing/2014/main" id="{56090897-A957-4165-AEDF-99ECB337DC1A}"/>
                  </a:ext>
                </a:extLst>
              </p:cNvPr>
              <p:cNvSpPr>
                <a:spLocks noChangeArrowheads="1"/>
              </p:cNvSpPr>
              <p:nvPr/>
            </p:nvSpPr>
            <p:spPr bwMode="auto">
              <a:xfrm>
                <a:off x="6621" y="4034"/>
                <a:ext cx="157"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18">
                <a:extLst>
                  <a:ext uri="{FF2B5EF4-FFF2-40B4-BE49-F238E27FC236}">
                    <a16:creationId xmlns:a16="http://schemas.microsoft.com/office/drawing/2014/main" id="{E2AF021D-764C-472A-81E5-2276BD722547}"/>
                  </a:ext>
                </a:extLst>
              </p:cNvPr>
              <p:cNvSpPr>
                <a:spLocks noChangeArrowheads="1"/>
              </p:cNvSpPr>
              <p:nvPr/>
            </p:nvSpPr>
            <p:spPr bwMode="auto">
              <a:xfrm>
                <a:off x="7067" y="4034"/>
                <a:ext cx="157" cy="150"/>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9">
              <a:extLst>
                <a:ext uri="{FF2B5EF4-FFF2-40B4-BE49-F238E27FC236}">
                  <a16:creationId xmlns:a16="http://schemas.microsoft.com/office/drawing/2014/main" id="{64CED89B-E5B1-4C4D-B5AC-D7006CD31B4C}"/>
                </a:ext>
              </a:extLst>
            </p:cNvPr>
            <p:cNvSpPr>
              <a:spLocks noChangeArrowheads="1"/>
            </p:cNvSpPr>
            <p:nvPr/>
          </p:nvSpPr>
          <p:spPr bwMode="auto">
            <a:xfrm rot="896227">
              <a:off x="4049" y="11568"/>
              <a:ext cx="117" cy="143"/>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20">
              <a:extLst>
                <a:ext uri="{FF2B5EF4-FFF2-40B4-BE49-F238E27FC236}">
                  <a16:creationId xmlns:a16="http://schemas.microsoft.com/office/drawing/2014/main" id="{9C1FA538-9CA9-44A8-860B-B5B5928645FA}"/>
                </a:ext>
              </a:extLst>
            </p:cNvPr>
            <p:cNvSpPr>
              <a:spLocks noChangeArrowheads="1"/>
            </p:cNvSpPr>
            <p:nvPr/>
          </p:nvSpPr>
          <p:spPr bwMode="auto">
            <a:xfrm rot="896227">
              <a:off x="3578" y="11698"/>
              <a:ext cx="118" cy="143"/>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21">
              <a:extLst>
                <a:ext uri="{FF2B5EF4-FFF2-40B4-BE49-F238E27FC236}">
                  <a16:creationId xmlns:a16="http://schemas.microsoft.com/office/drawing/2014/main" id="{0B5EF058-93DA-4CDB-B3DB-CF0224CC49DA}"/>
                </a:ext>
              </a:extLst>
            </p:cNvPr>
            <p:cNvSpPr>
              <a:spLocks noChangeShapeType="1"/>
            </p:cNvSpPr>
            <p:nvPr/>
          </p:nvSpPr>
          <p:spPr bwMode="auto">
            <a:xfrm flipH="1">
              <a:off x="6343" y="10996"/>
              <a:ext cx="1950" cy="59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2">
              <a:extLst>
                <a:ext uri="{FF2B5EF4-FFF2-40B4-BE49-F238E27FC236}">
                  <a16:creationId xmlns:a16="http://schemas.microsoft.com/office/drawing/2014/main" id="{C33E5350-B5B8-4755-A5D3-CA3FD68201B7}"/>
                </a:ext>
              </a:extLst>
            </p:cNvPr>
            <p:cNvSpPr>
              <a:spLocks noChangeShapeType="1"/>
            </p:cNvSpPr>
            <p:nvPr/>
          </p:nvSpPr>
          <p:spPr bwMode="auto">
            <a:xfrm>
              <a:off x="8255" y="11009"/>
              <a:ext cx="170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3">
              <a:extLst>
                <a:ext uri="{FF2B5EF4-FFF2-40B4-BE49-F238E27FC236}">
                  <a16:creationId xmlns:a16="http://schemas.microsoft.com/office/drawing/2014/main" id="{E2C3DFC9-7E0F-4123-A7DE-4840A7BE1C43}"/>
                </a:ext>
              </a:extLst>
            </p:cNvPr>
            <p:cNvSpPr>
              <a:spLocks noChangeShapeType="1"/>
            </p:cNvSpPr>
            <p:nvPr/>
          </p:nvSpPr>
          <p:spPr bwMode="auto">
            <a:xfrm flipV="1">
              <a:off x="2696" y="11464"/>
              <a:ext cx="2073" cy="7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4">
              <a:extLst>
                <a:ext uri="{FF2B5EF4-FFF2-40B4-BE49-F238E27FC236}">
                  <a16:creationId xmlns:a16="http://schemas.microsoft.com/office/drawing/2014/main" id="{D77F41B1-7481-49E3-9F2D-8822FF80655D}"/>
                </a:ext>
              </a:extLst>
            </p:cNvPr>
            <p:cNvSpPr>
              <a:spLocks noChangeShapeType="1"/>
            </p:cNvSpPr>
            <p:nvPr/>
          </p:nvSpPr>
          <p:spPr bwMode="auto">
            <a:xfrm flipV="1">
              <a:off x="4725" y="11438"/>
              <a:ext cx="1103" cy="3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25">
              <a:extLst>
                <a:ext uri="{FF2B5EF4-FFF2-40B4-BE49-F238E27FC236}">
                  <a16:creationId xmlns:a16="http://schemas.microsoft.com/office/drawing/2014/main" id="{C4D08330-46CE-4C37-9437-C4B3466942AE}"/>
                </a:ext>
              </a:extLst>
            </p:cNvPr>
            <p:cNvSpPr>
              <a:spLocks/>
            </p:cNvSpPr>
            <p:nvPr/>
          </p:nvSpPr>
          <p:spPr bwMode="auto">
            <a:xfrm>
              <a:off x="5799" y="10424"/>
              <a:ext cx="4118" cy="1014"/>
            </a:xfrm>
            <a:custGeom>
              <a:avLst/>
              <a:gdLst>
                <a:gd name="T0" fmla="*/ 0 w 3920"/>
                <a:gd name="T1" fmla="*/ 1092 h 1092"/>
                <a:gd name="T2" fmla="*/ 196 w 3920"/>
                <a:gd name="T3" fmla="*/ 854 h 1092"/>
                <a:gd name="T4" fmla="*/ 924 w 3920"/>
                <a:gd name="T5" fmla="*/ 532 h 1092"/>
                <a:gd name="T6" fmla="*/ 1946 w 3920"/>
                <a:gd name="T7" fmla="*/ 210 h 1092"/>
                <a:gd name="T8" fmla="*/ 2618 w 3920"/>
                <a:gd name="T9" fmla="*/ 70 h 1092"/>
                <a:gd name="T10" fmla="*/ 3920 w 3920"/>
                <a:gd name="T11" fmla="*/ 0 h 1092"/>
              </a:gdLst>
              <a:ahLst/>
              <a:cxnLst>
                <a:cxn ang="0">
                  <a:pos x="T0" y="T1"/>
                </a:cxn>
                <a:cxn ang="0">
                  <a:pos x="T2" y="T3"/>
                </a:cxn>
                <a:cxn ang="0">
                  <a:pos x="T4" y="T5"/>
                </a:cxn>
                <a:cxn ang="0">
                  <a:pos x="T6" y="T7"/>
                </a:cxn>
                <a:cxn ang="0">
                  <a:pos x="T8" y="T9"/>
                </a:cxn>
                <a:cxn ang="0">
                  <a:pos x="T10" y="T11"/>
                </a:cxn>
              </a:cxnLst>
              <a:rect l="0" t="0" r="r" b="b"/>
              <a:pathLst>
                <a:path w="3920" h="1092">
                  <a:moveTo>
                    <a:pt x="0" y="1092"/>
                  </a:moveTo>
                  <a:cubicBezTo>
                    <a:pt x="21" y="1019"/>
                    <a:pt x="42" y="947"/>
                    <a:pt x="196" y="854"/>
                  </a:cubicBezTo>
                  <a:cubicBezTo>
                    <a:pt x="350" y="761"/>
                    <a:pt x="632" y="639"/>
                    <a:pt x="924" y="532"/>
                  </a:cubicBezTo>
                  <a:cubicBezTo>
                    <a:pt x="1216" y="425"/>
                    <a:pt x="1664" y="287"/>
                    <a:pt x="1946" y="210"/>
                  </a:cubicBezTo>
                  <a:cubicBezTo>
                    <a:pt x="2228" y="133"/>
                    <a:pt x="2289" y="105"/>
                    <a:pt x="2618" y="70"/>
                  </a:cubicBezTo>
                  <a:cubicBezTo>
                    <a:pt x="2947" y="35"/>
                    <a:pt x="3433" y="17"/>
                    <a:pt x="3920"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6">
              <a:extLst>
                <a:ext uri="{FF2B5EF4-FFF2-40B4-BE49-F238E27FC236}">
                  <a16:creationId xmlns:a16="http://schemas.microsoft.com/office/drawing/2014/main" id="{B75D5F98-338A-4480-AEB8-7DD9CF8BBF3B}"/>
                </a:ext>
              </a:extLst>
            </p:cNvPr>
            <p:cNvSpPr>
              <a:spLocks noChangeShapeType="1"/>
            </p:cNvSpPr>
            <p:nvPr/>
          </p:nvSpPr>
          <p:spPr bwMode="auto">
            <a:xfrm flipV="1">
              <a:off x="5725" y="11308"/>
              <a:ext cx="147" cy="1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7">
              <a:extLst>
                <a:ext uri="{FF2B5EF4-FFF2-40B4-BE49-F238E27FC236}">
                  <a16:creationId xmlns:a16="http://schemas.microsoft.com/office/drawing/2014/main" id="{4E4B7BB0-0E23-4877-8AC8-C492984CEB66}"/>
                </a:ext>
              </a:extLst>
            </p:cNvPr>
            <p:cNvSpPr>
              <a:spLocks noChangeArrowheads="1"/>
            </p:cNvSpPr>
            <p:nvPr/>
          </p:nvSpPr>
          <p:spPr bwMode="auto">
            <a:xfrm rot="8118769">
              <a:off x="5740" y="11386"/>
              <a:ext cx="250" cy="1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8">
              <a:extLst>
                <a:ext uri="{FF2B5EF4-FFF2-40B4-BE49-F238E27FC236}">
                  <a16:creationId xmlns:a16="http://schemas.microsoft.com/office/drawing/2014/main" id="{79128BC4-258F-453B-83C7-E68FFE483EF4}"/>
                </a:ext>
              </a:extLst>
            </p:cNvPr>
            <p:cNvSpPr>
              <a:spLocks noChangeArrowheads="1"/>
            </p:cNvSpPr>
            <p:nvPr/>
          </p:nvSpPr>
          <p:spPr bwMode="auto">
            <a:xfrm>
              <a:off x="9534" y="10385"/>
              <a:ext cx="148" cy="117"/>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9">
              <a:extLst>
                <a:ext uri="{FF2B5EF4-FFF2-40B4-BE49-F238E27FC236}">
                  <a16:creationId xmlns:a16="http://schemas.microsoft.com/office/drawing/2014/main" id="{C2B17A91-3C93-42D9-8F96-CC0D2A22B3D1}"/>
                </a:ext>
              </a:extLst>
            </p:cNvPr>
            <p:cNvSpPr>
              <a:spLocks noChangeArrowheads="1"/>
            </p:cNvSpPr>
            <p:nvPr/>
          </p:nvSpPr>
          <p:spPr bwMode="auto">
            <a:xfrm>
              <a:off x="8887" y="10411"/>
              <a:ext cx="147" cy="117"/>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30">
              <a:extLst>
                <a:ext uri="{FF2B5EF4-FFF2-40B4-BE49-F238E27FC236}">
                  <a16:creationId xmlns:a16="http://schemas.microsoft.com/office/drawing/2014/main" id="{F2DF854B-1FD0-49DB-A534-16E850722CA6}"/>
                </a:ext>
              </a:extLst>
            </p:cNvPr>
            <p:cNvSpPr>
              <a:spLocks noChangeArrowheads="1"/>
            </p:cNvSpPr>
            <p:nvPr/>
          </p:nvSpPr>
          <p:spPr bwMode="auto">
            <a:xfrm>
              <a:off x="8152" y="10489"/>
              <a:ext cx="147" cy="117"/>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31">
              <a:extLst>
                <a:ext uri="{FF2B5EF4-FFF2-40B4-BE49-F238E27FC236}">
                  <a16:creationId xmlns:a16="http://schemas.microsoft.com/office/drawing/2014/main" id="{CE2216EC-A14C-49C7-BA79-3078F41AAA1B}"/>
                </a:ext>
              </a:extLst>
            </p:cNvPr>
            <p:cNvSpPr>
              <a:spLocks noChangeArrowheads="1"/>
            </p:cNvSpPr>
            <p:nvPr/>
          </p:nvSpPr>
          <p:spPr bwMode="auto">
            <a:xfrm>
              <a:off x="7446" y="10645"/>
              <a:ext cx="147" cy="117"/>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32">
              <a:extLst>
                <a:ext uri="{FF2B5EF4-FFF2-40B4-BE49-F238E27FC236}">
                  <a16:creationId xmlns:a16="http://schemas.microsoft.com/office/drawing/2014/main" id="{F9546356-D73A-45FE-B42D-854A5F43F08D}"/>
                </a:ext>
              </a:extLst>
            </p:cNvPr>
            <p:cNvSpPr>
              <a:spLocks noChangeArrowheads="1"/>
            </p:cNvSpPr>
            <p:nvPr/>
          </p:nvSpPr>
          <p:spPr bwMode="auto">
            <a:xfrm>
              <a:off x="6902" y="10801"/>
              <a:ext cx="147" cy="117"/>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33">
              <a:extLst>
                <a:ext uri="{FF2B5EF4-FFF2-40B4-BE49-F238E27FC236}">
                  <a16:creationId xmlns:a16="http://schemas.microsoft.com/office/drawing/2014/main" id="{90439075-F7CB-4C68-ACBF-E57813C30FB4}"/>
                </a:ext>
              </a:extLst>
            </p:cNvPr>
            <p:cNvSpPr>
              <a:spLocks noChangeArrowheads="1"/>
            </p:cNvSpPr>
            <p:nvPr/>
          </p:nvSpPr>
          <p:spPr bwMode="auto">
            <a:xfrm>
              <a:off x="6181" y="11048"/>
              <a:ext cx="147" cy="117"/>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34">
              <a:extLst>
                <a:ext uri="{FF2B5EF4-FFF2-40B4-BE49-F238E27FC236}">
                  <a16:creationId xmlns:a16="http://schemas.microsoft.com/office/drawing/2014/main" id="{ABBF37A1-D763-4DD9-9CF6-6B062F39A418}"/>
                </a:ext>
              </a:extLst>
            </p:cNvPr>
            <p:cNvSpPr>
              <a:spLocks noChangeArrowheads="1"/>
            </p:cNvSpPr>
            <p:nvPr/>
          </p:nvSpPr>
          <p:spPr bwMode="auto">
            <a:xfrm>
              <a:off x="5167" y="11386"/>
              <a:ext cx="147" cy="1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35">
              <a:extLst>
                <a:ext uri="{FF2B5EF4-FFF2-40B4-BE49-F238E27FC236}">
                  <a16:creationId xmlns:a16="http://schemas.microsoft.com/office/drawing/2014/main" id="{BB8E4F6A-DBE5-4F29-BA55-80879C24EBFB}"/>
                </a:ext>
              </a:extLst>
            </p:cNvPr>
            <p:cNvSpPr>
              <a:spLocks noChangeArrowheads="1"/>
            </p:cNvSpPr>
            <p:nvPr/>
          </p:nvSpPr>
          <p:spPr bwMode="auto">
            <a:xfrm rot="4033006">
              <a:off x="4285" y="11502"/>
              <a:ext cx="130" cy="13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6">
              <a:extLst>
                <a:ext uri="{FF2B5EF4-FFF2-40B4-BE49-F238E27FC236}">
                  <a16:creationId xmlns:a16="http://schemas.microsoft.com/office/drawing/2014/main" id="{D4EE0816-C2FB-4D97-AF44-D4D0372C13F7}"/>
                </a:ext>
              </a:extLst>
            </p:cNvPr>
            <p:cNvSpPr>
              <a:spLocks noChangeArrowheads="1"/>
            </p:cNvSpPr>
            <p:nvPr/>
          </p:nvSpPr>
          <p:spPr bwMode="auto">
            <a:xfrm rot="4033006">
              <a:off x="3682" y="11697"/>
              <a:ext cx="130" cy="13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37">
              <a:extLst>
                <a:ext uri="{FF2B5EF4-FFF2-40B4-BE49-F238E27FC236}">
                  <a16:creationId xmlns:a16="http://schemas.microsoft.com/office/drawing/2014/main" id="{F7283059-76FB-496B-900F-913FA24F40EC}"/>
                </a:ext>
              </a:extLst>
            </p:cNvPr>
            <p:cNvSpPr>
              <a:spLocks noChangeShapeType="1"/>
            </p:cNvSpPr>
            <p:nvPr/>
          </p:nvSpPr>
          <p:spPr bwMode="auto">
            <a:xfrm flipV="1">
              <a:off x="4784" y="11503"/>
              <a:ext cx="162"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8">
              <a:extLst>
                <a:ext uri="{FF2B5EF4-FFF2-40B4-BE49-F238E27FC236}">
                  <a16:creationId xmlns:a16="http://schemas.microsoft.com/office/drawing/2014/main" id="{F9ACAED3-DC9F-43B9-829F-C4E2C4260FE1}"/>
                </a:ext>
              </a:extLst>
            </p:cNvPr>
            <p:cNvSpPr>
              <a:spLocks noChangeShapeType="1"/>
            </p:cNvSpPr>
            <p:nvPr/>
          </p:nvSpPr>
          <p:spPr bwMode="auto">
            <a:xfrm>
              <a:off x="5196" y="11503"/>
              <a:ext cx="221" cy="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9">
              <a:extLst>
                <a:ext uri="{FF2B5EF4-FFF2-40B4-BE49-F238E27FC236}">
                  <a16:creationId xmlns:a16="http://schemas.microsoft.com/office/drawing/2014/main" id="{2314BA4D-4F13-4D13-BB05-65A93D255E4D}"/>
                </a:ext>
              </a:extLst>
            </p:cNvPr>
            <p:cNvSpPr>
              <a:spLocks noChangeShapeType="1"/>
            </p:cNvSpPr>
            <p:nvPr/>
          </p:nvSpPr>
          <p:spPr bwMode="auto">
            <a:xfrm flipV="1">
              <a:off x="6196" y="11477"/>
              <a:ext cx="176" cy="39"/>
            </a:xfrm>
            <a:prstGeom prst="line">
              <a:avLst/>
            </a:prstGeom>
            <a:noFill/>
            <a:ln w="19050">
              <a:solidFill>
                <a:srgbClr val="000000"/>
              </a:solidFill>
              <a:round/>
              <a:headEnd type="triangle" w="sm"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40">
              <a:extLst>
                <a:ext uri="{FF2B5EF4-FFF2-40B4-BE49-F238E27FC236}">
                  <a16:creationId xmlns:a16="http://schemas.microsoft.com/office/drawing/2014/main" id="{03C3A6DE-EDFD-40AB-971C-70C6E855BEDA}"/>
                </a:ext>
              </a:extLst>
            </p:cNvPr>
            <p:cNvSpPr>
              <a:spLocks noChangeShapeType="1"/>
            </p:cNvSpPr>
            <p:nvPr/>
          </p:nvSpPr>
          <p:spPr bwMode="auto">
            <a:xfrm flipV="1">
              <a:off x="6446" y="10996"/>
              <a:ext cx="382" cy="2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1">
              <a:extLst>
                <a:ext uri="{FF2B5EF4-FFF2-40B4-BE49-F238E27FC236}">
                  <a16:creationId xmlns:a16="http://schemas.microsoft.com/office/drawing/2014/main" id="{B67810C4-702B-4A0A-B662-C6727C48E485}"/>
                </a:ext>
              </a:extLst>
            </p:cNvPr>
            <p:cNvSpPr>
              <a:spLocks noChangeShapeType="1"/>
            </p:cNvSpPr>
            <p:nvPr/>
          </p:nvSpPr>
          <p:spPr bwMode="auto">
            <a:xfrm flipV="1">
              <a:off x="6505" y="11048"/>
              <a:ext cx="735"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42">
              <a:extLst>
                <a:ext uri="{FF2B5EF4-FFF2-40B4-BE49-F238E27FC236}">
                  <a16:creationId xmlns:a16="http://schemas.microsoft.com/office/drawing/2014/main" id="{F4A848F9-78CC-4F22-92A5-9245AF3508FF}"/>
                </a:ext>
              </a:extLst>
            </p:cNvPr>
            <p:cNvSpPr>
              <a:spLocks/>
            </p:cNvSpPr>
            <p:nvPr/>
          </p:nvSpPr>
          <p:spPr bwMode="auto">
            <a:xfrm>
              <a:off x="6755" y="10912"/>
              <a:ext cx="798" cy="363"/>
            </a:xfrm>
            <a:custGeom>
              <a:avLst/>
              <a:gdLst>
                <a:gd name="T0" fmla="*/ 0 w 760"/>
                <a:gd name="T1" fmla="*/ 390 h 390"/>
                <a:gd name="T2" fmla="*/ 160 w 760"/>
                <a:gd name="T3" fmla="*/ 310 h 390"/>
                <a:gd name="T4" fmla="*/ 310 w 760"/>
                <a:gd name="T5" fmla="*/ 290 h 390"/>
                <a:gd name="T6" fmla="*/ 300 w 760"/>
                <a:gd name="T7" fmla="*/ 350 h 390"/>
                <a:gd name="T8" fmla="*/ 260 w 760"/>
                <a:gd name="T9" fmla="*/ 330 h 390"/>
                <a:gd name="T10" fmla="*/ 290 w 760"/>
                <a:gd name="T11" fmla="*/ 250 h 390"/>
                <a:gd name="T12" fmla="*/ 460 w 760"/>
                <a:gd name="T13" fmla="*/ 150 h 390"/>
                <a:gd name="T14" fmla="*/ 520 w 760"/>
                <a:gd name="T15" fmla="*/ 120 h 390"/>
                <a:gd name="T16" fmla="*/ 640 w 760"/>
                <a:gd name="T17" fmla="*/ 110 h 390"/>
                <a:gd name="T18" fmla="*/ 660 w 760"/>
                <a:gd name="T19" fmla="*/ 140 h 390"/>
                <a:gd name="T20" fmla="*/ 630 w 760"/>
                <a:gd name="T21" fmla="*/ 150 h 390"/>
                <a:gd name="T22" fmla="*/ 620 w 760"/>
                <a:gd name="T23" fmla="*/ 120 h 390"/>
                <a:gd name="T24" fmla="*/ 690 w 760"/>
                <a:gd name="T25" fmla="*/ 30 h 390"/>
                <a:gd name="T26" fmla="*/ 720 w 760"/>
                <a:gd name="T27" fmla="*/ 10 h 390"/>
                <a:gd name="T28" fmla="*/ 760 w 760"/>
                <a:gd name="T2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0" h="390">
                  <a:moveTo>
                    <a:pt x="0" y="390"/>
                  </a:moveTo>
                  <a:cubicBezTo>
                    <a:pt x="58" y="332"/>
                    <a:pt x="82" y="326"/>
                    <a:pt x="160" y="310"/>
                  </a:cubicBezTo>
                  <a:cubicBezTo>
                    <a:pt x="225" y="277"/>
                    <a:pt x="229" y="280"/>
                    <a:pt x="310" y="290"/>
                  </a:cubicBezTo>
                  <a:cubicBezTo>
                    <a:pt x="307" y="310"/>
                    <a:pt x="316" y="337"/>
                    <a:pt x="300" y="350"/>
                  </a:cubicBezTo>
                  <a:cubicBezTo>
                    <a:pt x="288" y="359"/>
                    <a:pt x="266" y="344"/>
                    <a:pt x="260" y="330"/>
                  </a:cubicBezTo>
                  <a:cubicBezTo>
                    <a:pt x="252" y="312"/>
                    <a:pt x="275" y="263"/>
                    <a:pt x="290" y="250"/>
                  </a:cubicBezTo>
                  <a:cubicBezTo>
                    <a:pt x="339" y="208"/>
                    <a:pt x="405" y="182"/>
                    <a:pt x="460" y="150"/>
                  </a:cubicBezTo>
                  <a:cubicBezTo>
                    <a:pt x="486" y="135"/>
                    <a:pt x="490" y="124"/>
                    <a:pt x="520" y="120"/>
                  </a:cubicBezTo>
                  <a:cubicBezTo>
                    <a:pt x="560" y="115"/>
                    <a:pt x="600" y="113"/>
                    <a:pt x="640" y="110"/>
                  </a:cubicBezTo>
                  <a:cubicBezTo>
                    <a:pt x="647" y="120"/>
                    <a:pt x="663" y="128"/>
                    <a:pt x="660" y="140"/>
                  </a:cubicBezTo>
                  <a:cubicBezTo>
                    <a:pt x="657" y="150"/>
                    <a:pt x="639" y="155"/>
                    <a:pt x="630" y="150"/>
                  </a:cubicBezTo>
                  <a:cubicBezTo>
                    <a:pt x="621" y="145"/>
                    <a:pt x="623" y="130"/>
                    <a:pt x="620" y="120"/>
                  </a:cubicBezTo>
                  <a:cubicBezTo>
                    <a:pt x="634" y="51"/>
                    <a:pt x="632" y="59"/>
                    <a:pt x="690" y="30"/>
                  </a:cubicBezTo>
                  <a:cubicBezTo>
                    <a:pt x="701" y="25"/>
                    <a:pt x="709" y="15"/>
                    <a:pt x="720" y="10"/>
                  </a:cubicBezTo>
                  <a:cubicBezTo>
                    <a:pt x="733" y="5"/>
                    <a:pt x="760" y="0"/>
                    <a:pt x="76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43">
              <a:extLst>
                <a:ext uri="{FF2B5EF4-FFF2-40B4-BE49-F238E27FC236}">
                  <a16:creationId xmlns:a16="http://schemas.microsoft.com/office/drawing/2014/main" id="{74679753-A297-4CF3-8532-F87569525A93}"/>
                </a:ext>
              </a:extLst>
            </p:cNvPr>
            <p:cNvSpPr>
              <a:spLocks/>
            </p:cNvSpPr>
            <p:nvPr/>
          </p:nvSpPr>
          <p:spPr bwMode="auto">
            <a:xfrm>
              <a:off x="7175" y="10875"/>
              <a:ext cx="567" cy="93"/>
            </a:xfrm>
            <a:custGeom>
              <a:avLst/>
              <a:gdLst>
                <a:gd name="T0" fmla="*/ 540 w 540"/>
                <a:gd name="T1" fmla="*/ 0 h 100"/>
                <a:gd name="T2" fmla="*/ 260 w 540"/>
                <a:gd name="T3" fmla="*/ 100 h 100"/>
                <a:gd name="T4" fmla="*/ 80 w 540"/>
                <a:gd name="T5" fmla="*/ 70 h 100"/>
                <a:gd name="T6" fmla="*/ 0 w 540"/>
                <a:gd name="T7" fmla="*/ 50 h 100"/>
              </a:gdLst>
              <a:ahLst/>
              <a:cxnLst>
                <a:cxn ang="0">
                  <a:pos x="T0" y="T1"/>
                </a:cxn>
                <a:cxn ang="0">
                  <a:pos x="T2" y="T3"/>
                </a:cxn>
                <a:cxn ang="0">
                  <a:pos x="T4" y="T5"/>
                </a:cxn>
                <a:cxn ang="0">
                  <a:pos x="T6" y="T7"/>
                </a:cxn>
              </a:cxnLst>
              <a:rect l="0" t="0" r="r" b="b"/>
              <a:pathLst>
                <a:path w="540" h="100">
                  <a:moveTo>
                    <a:pt x="540" y="0"/>
                  </a:moveTo>
                  <a:cubicBezTo>
                    <a:pt x="445" y="32"/>
                    <a:pt x="352" y="63"/>
                    <a:pt x="260" y="100"/>
                  </a:cubicBezTo>
                  <a:cubicBezTo>
                    <a:pt x="183" y="93"/>
                    <a:pt x="147" y="87"/>
                    <a:pt x="80" y="70"/>
                  </a:cubicBezTo>
                  <a:cubicBezTo>
                    <a:pt x="36" y="41"/>
                    <a:pt x="62" y="50"/>
                    <a:pt x="0" y="5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44">
              <a:extLst>
                <a:ext uri="{FF2B5EF4-FFF2-40B4-BE49-F238E27FC236}">
                  <a16:creationId xmlns:a16="http://schemas.microsoft.com/office/drawing/2014/main" id="{B935A379-DB7A-49AD-B084-E64422498B57}"/>
                </a:ext>
              </a:extLst>
            </p:cNvPr>
            <p:cNvSpPr>
              <a:spLocks/>
            </p:cNvSpPr>
            <p:nvPr/>
          </p:nvSpPr>
          <p:spPr bwMode="auto">
            <a:xfrm>
              <a:off x="7900" y="10634"/>
              <a:ext cx="998" cy="145"/>
            </a:xfrm>
            <a:custGeom>
              <a:avLst/>
              <a:gdLst>
                <a:gd name="T0" fmla="*/ 0 w 950"/>
                <a:gd name="T1" fmla="*/ 40 h 156"/>
                <a:gd name="T2" fmla="*/ 310 w 950"/>
                <a:gd name="T3" fmla="*/ 70 h 156"/>
                <a:gd name="T4" fmla="*/ 450 w 950"/>
                <a:gd name="T5" fmla="*/ 110 h 156"/>
                <a:gd name="T6" fmla="*/ 460 w 950"/>
                <a:gd name="T7" fmla="*/ 150 h 156"/>
                <a:gd name="T8" fmla="*/ 510 w 950"/>
                <a:gd name="T9" fmla="*/ 130 h 156"/>
                <a:gd name="T10" fmla="*/ 600 w 950"/>
                <a:gd name="T11" fmla="*/ 110 h 156"/>
                <a:gd name="T12" fmla="*/ 840 w 950"/>
                <a:gd name="T13" fmla="*/ 30 h 156"/>
                <a:gd name="T14" fmla="*/ 950 w 950"/>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156">
                  <a:moveTo>
                    <a:pt x="0" y="40"/>
                  </a:moveTo>
                  <a:cubicBezTo>
                    <a:pt x="135" y="94"/>
                    <a:pt x="10" y="51"/>
                    <a:pt x="310" y="70"/>
                  </a:cubicBezTo>
                  <a:cubicBezTo>
                    <a:pt x="358" y="73"/>
                    <a:pt x="450" y="110"/>
                    <a:pt x="450" y="110"/>
                  </a:cubicBezTo>
                  <a:cubicBezTo>
                    <a:pt x="453" y="123"/>
                    <a:pt x="447" y="146"/>
                    <a:pt x="460" y="150"/>
                  </a:cubicBezTo>
                  <a:cubicBezTo>
                    <a:pt x="477" y="156"/>
                    <a:pt x="493" y="136"/>
                    <a:pt x="510" y="130"/>
                  </a:cubicBezTo>
                  <a:cubicBezTo>
                    <a:pt x="531" y="123"/>
                    <a:pt x="580" y="114"/>
                    <a:pt x="600" y="110"/>
                  </a:cubicBezTo>
                  <a:cubicBezTo>
                    <a:pt x="669" y="58"/>
                    <a:pt x="758" y="55"/>
                    <a:pt x="840" y="30"/>
                  </a:cubicBezTo>
                  <a:cubicBezTo>
                    <a:pt x="880" y="18"/>
                    <a:pt x="907" y="0"/>
                    <a:pt x="9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45">
              <a:extLst>
                <a:ext uri="{FF2B5EF4-FFF2-40B4-BE49-F238E27FC236}">
                  <a16:creationId xmlns:a16="http://schemas.microsoft.com/office/drawing/2014/main" id="{EC54C449-CB5E-451A-8BF4-D3B0B52C7868}"/>
                </a:ext>
              </a:extLst>
            </p:cNvPr>
            <p:cNvSpPr>
              <a:spLocks noChangeShapeType="1"/>
            </p:cNvSpPr>
            <p:nvPr/>
          </p:nvSpPr>
          <p:spPr bwMode="auto">
            <a:xfrm>
              <a:off x="7578" y="10814"/>
              <a:ext cx="559" cy="1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6">
              <a:extLst>
                <a:ext uri="{FF2B5EF4-FFF2-40B4-BE49-F238E27FC236}">
                  <a16:creationId xmlns:a16="http://schemas.microsoft.com/office/drawing/2014/main" id="{DA46AE37-8C40-46AF-8EC0-47204462E5DF}"/>
                </a:ext>
              </a:extLst>
            </p:cNvPr>
            <p:cNvSpPr>
              <a:spLocks noChangeShapeType="1"/>
            </p:cNvSpPr>
            <p:nvPr/>
          </p:nvSpPr>
          <p:spPr bwMode="auto">
            <a:xfrm flipV="1">
              <a:off x="8946" y="10554"/>
              <a:ext cx="471" cy="2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47">
              <a:extLst>
                <a:ext uri="{FF2B5EF4-FFF2-40B4-BE49-F238E27FC236}">
                  <a16:creationId xmlns:a16="http://schemas.microsoft.com/office/drawing/2014/main" id="{4A18BDCA-56F0-43A3-8017-4AD3EE4FC51D}"/>
                </a:ext>
              </a:extLst>
            </p:cNvPr>
            <p:cNvSpPr>
              <a:spLocks/>
            </p:cNvSpPr>
            <p:nvPr/>
          </p:nvSpPr>
          <p:spPr bwMode="auto">
            <a:xfrm>
              <a:off x="8656" y="10690"/>
              <a:ext cx="799" cy="254"/>
            </a:xfrm>
            <a:custGeom>
              <a:avLst/>
              <a:gdLst>
                <a:gd name="T0" fmla="*/ 760 w 760"/>
                <a:gd name="T1" fmla="*/ 180 h 274"/>
                <a:gd name="T2" fmla="*/ 160 w 760"/>
                <a:gd name="T3" fmla="*/ 120 h 274"/>
                <a:gd name="T4" fmla="*/ 140 w 760"/>
                <a:gd name="T5" fmla="*/ 70 h 274"/>
                <a:gd name="T6" fmla="*/ 110 w 760"/>
                <a:gd name="T7" fmla="*/ 60 h 274"/>
                <a:gd name="T8" fmla="*/ 0 w 760"/>
                <a:gd name="T9" fmla="*/ 0 h 274"/>
              </a:gdLst>
              <a:ahLst/>
              <a:cxnLst>
                <a:cxn ang="0">
                  <a:pos x="T0" y="T1"/>
                </a:cxn>
                <a:cxn ang="0">
                  <a:pos x="T2" y="T3"/>
                </a:cxn>
                <a:cxn ang="0">
                  <a:pos x="T4" y="T5"/>
                </a:cxn>
                <a:cxn ang="0">
                  <a:pos x="T6" y="T7"/>
                </a:cxn>
                <a:cxn ang="0">
                  <a:pos x="T8" y="T9"/>
                </a:cxn>
              </a:cxnLst>
              <a:rect l="0" t="0" r="r" b="b"/>
              <a:pathLst>
                <a:path w="760" h="274">
                  <a:moveTo>
                    <a:pt x="760" y="180"/>
                  </a:moveTo>
                  <a:cubicBezTo>
                    <a:pt x="559" y="197"/>
                    <a:pt x="314" y="274"/>
                    <a:pt x="160" y="120"/>
                  </a:cubicBezTo>
                  <a:cubicBezTo>
                    <a:pt x="153" y="103"/>
                    <a:pt x="151" y="84"/>
                    <a:pt x="140" y="70"/>
                  </a:cubicBezTo>
                  <a:cubicBezTo>
                    <a:pt x="133" y="62"/>
                    <a:pt x="119" y="65"/>
                    <a:pt x="110" y="60"/>
                  </a:cubicBezTo>
                  <a:cubicBezTo>
                    <a:pt x="73" y="41"/>
                    <a:pt x="38" y="19"/>
                    <a:pt x="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8">
              <a:extLst>
                <a:ext uri="{FF2B5EF4-FFF2-40B4-BE49-F238E27FC236}">
                  <a16:creationId xmlns:a16="http://schemas.microsoft.com/office/drawing/2014/main" id="{40010124-9EAC-4409-A025-311A64689339}"/>
                </a:ext>
              </a:extLst>
            </p:cNvPr>
            <p:cNvSpPr>
              <a:spLocks/>
            </p:cNvSpPr>
            <p:nvPr/>
          </p:nvSpPr>
          <p:spPr bwMode="auto">
            <a:xfrm>
              <a:off x="7837" y="10764"/>
              <a:ext cx="693" cy="213"/>
            </a:xfrm>
            <a:custGeom>
              <a:avLst/>
              <a:gdLst>
                <a:gd name="T0" fmla="*/ 0 w 660"/>
                <a:gd name="T1" fmla="*/ 230 h 230"/>
                <a:gd name="T2" fmla="*/ 210 w 660"/>
                <a:gd name="T3" fmla="*/ 30 h 230"/>
                <a:gd name="T4" fmla="*/ 550 w 660"/>
                <a:gd name="T5" fmla="*/ 40 h 230"/>
                <a:gd name="T6" fmla="*/ 660 w 660"/>
                <a:gd name="T7" fmla="*/ 0 h 230"/>
              </a:gdLst>
              <a:ahLst/>
              <a:cxnLst>
                <a:cxn ang="0">
                  <a:pos x="T0" y="T1"/>
                </a:cxn>
                <a:cxn ang="0">
                  <a:pos x="T2" y="T3"/>
                </a:cxn>
                <a:cxn ang="0">
                  <a:pos x="T4" y="T5"/>
                </a:cxn>
                <a:cxn ang="0">
                  <a:pos x="T6" y="T7"/>
                </a:cxn>
              </a:cxnLst>
              <a:rect l="0" t="0" r="r" b="b"/>
              <a:pathLst>
                <a:path w="660" h="230">
                  <a:moveTo>
                    <a:pt x="0" y="230"/>
                  </a:moveTo>
                  <a:cubicBezTo>
                    <a:pt x="26" y="126"/>
                    <a:pt x="112" y="63"/>
                    <a:pt x="210" y="30"/>
                  </a:cubicBezTo>
                  <a:cubicBezTo>
                    <a:pt x="323" y="33"/>
                    <a:pt x="437" y="40"/>
                    <a:pt x="550" y="40"/>
                  </a:cubicBezTo>
                  <a:cubicBezTo>
                    <a:pt x="613" y="40"/>
                    <a:pt x="612" y="0"/>
                    <a:pt x="66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9">
              <a:extLst>
                <a:ext uri="{FF2B5EF4-FFF2-40B4-BE49-F238E27FC236}">
                  <a16:creationId xmlns:a16="http://schemas.microsoft.com/office/drawing/2014/main" id="{9A58D768-610F-4CF4-811A-002B42A6A3F3}"/>
                </a:ext>
              </a:extLst>
            </p:cNvPr>
            <p:cNvSpPr>
              <a:spLocks/>
            </p:cNvSpPr>
            <p:nvPr/>
          </p:nvSpPr>
          <p:spPr bwMode="auto">
            <a:xfrm>
              <a:off x="9097" y="10599"/>
              <a:ext cx="673" cy="183"/>
            </a:xfrm>
            <a:custGeom>
              <a:avLst/>
              <a:gdLst>
                <a:gd name="T0" fmla="*/ 640 w 640"/>
                <a:gd name="T1" fmla="*/ 198 h 198"/>
                <a:gd name="T2" fmla="*/ 350 w 640"/>
                <a:gd name="T3" fmla="*/ 28 h 198"/>
                <a:gd name="T4" fmla="*/ 0 w 640"/>
                <a:gd name="T5" fmla="*/ 8 h 198"/>
              </a:gdLst>
              <a:ahLst/>
              <a:cxnLst>
                <a:cxn ang="0">
                  <a:pos x="T0" y="T1"/>
                </a:cxn>
                <a:cxn ang="0">
                  <a:pos x="T2" y="T3"/>
                </a:cxn>
                <a:cxn ang="0">
                  <a:pos x="T4" y="T5"/>
                </a:cxn>
              </a:cxnLst>
              <a:rect l="0" t="0" r="r" b="b"/>
              <a:pathLst>
                <a:path w="640" h="198">
                  <a:moveTo>
                    <a:pt x="640" y="198"/>
                  </a:moveTo>
                  <a:cubicBezTo>
                    <a:pt x="593" y="105"/>
                    <a:pt x="448" y="52"/>
                    <a:pt x="350" y="28"/>
                  </a:cubicBezTo>
                  <a:cubicBezTo>
                    <a:pt x="237" y="0"/>
                    <a:pt x="0" y="8"/>
                    <a:pt x="0" y="8"/>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50">
              <a:extLst>
                <a:ext uri="{FF2B5EF4-FFF2-40B4-BE49-F238E27FC236}">
                  <a16:creationId xmlns:a16="http://schemas.microsoft.com/office/drawing/2014/main" id="{7D85B34C-CAEE-4C9A-B2A1-3A3AA9161F54}"/>
                </a:ext>
              </a:extLst>
            </p:cNvPr>
            <p:cNvSpPr>
              <a:spLocks/>
            </p:cNvSpPr>
            <p:nvPr/>
          </p:nvSpPr>
          <p:spPr bwMode="auto">
            <a:xfrm>
              <a:off x="8383" y="10550"/>
              <a:ext cx="714" cy="75"/>
            </a:xfrm>
            <a:custGeom>
              <a:avLst/>
              <a:gdLst>
                <a:gd name="T0" fmla="*/ 0 w 680"/>
                <a:gd name="T1" fmla="*/ 60 h 80"/>
                <a:gd name="T2" fmla="*/ 320 w 680"/>
                <a:gd name="T3" fmla="*/ 80 h 80"/>
                <a:gd name="T4" fmla="*/ 450 w 680"/>
                <a:gd name="T5" fmla="*/ 70 h 80"/>
                <a:gd name="T6" fmla="*/ 510 w 680"/>
                <a:gd name="T7" fmla="*/ 40 h 80"/>
                <a:gd name="T8" fmla="*/ 680 w 680"/>
                <a:gd name="T9" fmla="*/ 0 h 80"/>
              </a:gdLst>
              <a:ahLst/>
              <a:cxnLst>
                <a:cxn ang="0">
                  <a:pos x="T0" y="T1"/>
                </a:cxn>
                <a:cxn ang="0">
                  <a:pos x="T2" y="T3"/>
                </a:cxn>
                <a:cxn ang="0">
                  <a:pos x="T4" y="T5"/>
                </a:cxn>
                <a:cxn ang="0">
                  <a:pos x="T6" y="T7"/>
                </a:cxn>
                <a:cxn ang="0">
                  <a:pos x="T8" y="T9"/>
                </a:cxn>
              </a:cxnLst>
              <a:rect l="0" t="0" r="r" b="b"/>
              <a:pathLst>
                <a:path w="680" h="80">
                  <a:moveTo>
                    <a:pt x="0" y="60"/>
                  </a:moveTo>
                  <a:cubicBezTo>
                    <a:pt x="107" y="45"/>
                    <a:pt x="215" y="45"/>
                    <a:pt x="320" y="80"/>
                  </a:cubicBezTo>
                  <a:cubicBezTo>
                    <a:pt x="363" y="77"/>
                    <a:pt x="407" y="75"/>
                    <a:pt x="450" y="70"/>
                  </a:cubicBezTo>
                  <a:cubicBezTo>
                    <a:pt x="488" y="65"/>
                    <a:pt x="475" y="56"/>
                    <a:pt x="510" y="40"/>
                  </a:cubicBezTo>
                  <a:cubicBezTo>
                    <a:pt x="562" y="17"/>
                    <a:pt x="624" y="0"/>
                    <a:pt x="68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51">
              <a:extLst>
                <a:ext uri="{FF2B5EF4-FFF2-40B4-BE49-F238E27FC236}">
                  <a16:creationId xmlns:a16="http://schemas.microsoft.com/office/drawing/2014/main" id="{5ABAB1F9-024D-4976-A50F-B8BE7A8D6E8C}"/>
                </a:ext>
              </a:extLst>
            </p:cNvPr>
            <p:cNvSpPr>
              <a:spLocks/>
            </p:cNvSpPr>
            <p:nvPr/>
          </p:nvSpPr>
          <p:spPr bwMode="auto">
            <a:xfrm>
              <a:off x="5568" y="11451"/>
              <a:ext cx="304" cy="85"/>
            </a:xfrm>
            <a:custGeom>
              <a:avLst/>
              <a:gdLst>
                <a:gd name="T0" fmla="*/ 0 w 290"/>
                <a:gd name="T1" fmla="*/ 60 h 91"/>
                <a:gd name="T2" fmla="*/ 260 w 290"/>
                <a:gd name="T3" fmla="*/ 40 h 91"/>
                <a:gd name="T4" fmla="*/ 290 w 290"/>
                <a:gd name="T5" fmla="*/ 0 h 91"/>
              </a:gdLst>
              <a:ahLst/>
              <a:cxnLst>
                <a:cxn ang="0">
                  <a:pos x="T0" y="T1"/>
                </a:cxn>
                <a:cxn ang="0">
                  <a:pos x="T2" y="T3"/>
                </a:cxn>
                <a:cxn ang="0">
                  <a:pos x="T4" y="T5"/>
                </a:cxn>
              </a:cxnLst>
              <a:rect l="0" t="0" r="r" b="b"/>
              <a:pathLst>
                <a:path w="290" h="91">
                  <a:moveTo>
                    <a:pt x="0" y="60"/>
                  </a:moveTo>
                  <a:cubicBezTo>
                    <a:pt x="86" y="71"/>
                    <a:pt x="183" y="91"/>
                    <a:pt x="260" y="40"/>
                  </a:cubicBezTo>
                  <a:cubicBezTo>
                    <a:pt x="283" y="6"/>
                    <a:pt x="272" y="18"/>
                    <a:pt x="29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52">
              <a:extLst>
                <a:ext uri="{FF2B5EF4-FFF2-40B4-BE49-F238E27FC236}">
                  <a16:creationId xmlns:a16="http://schemas.microsoft.com/office/drawing/2014/main" id="{6147D085-3C1F-4A7A-B48F-339AC4F71A1E}"/>
                </a:ext>
              </a:extLst>
            </p:cNvPr>
            <p:cNvSpPr>
              <a:spLocks/>
            </p:cNvSpPr>
            <p:nvPr/>
          </p:nvSpPr>
          <p:spPr bwMode="auto">
            <a:xfrm>
              <a:off x="8268" y="10861"/>
              <a:ext cx="525" cy="105"/>
            </a:xfrm>
            <a:custGeom>
              <a:avLst/>
              <a:gdLst>
                <a:gd name="T0" fmla="*/ 500 w 500"/>
                <a:gd name="T1" fmla="*/ 45 h 113"/>
                <a:gd name="T2" fmla="*/ 90 w 500"/>
                <a:gd name="T3" fmla="*/ 65 h 113"/>
                <a:gd name="T4" fmla="*/ 70 w 500"/>
                <a:gd name="T5" fmla="*/ 95 h 113"/>
                <a:gd name="T6" fmla="*/ 0 w 500"/>
                <a:gd name="T7" fmla="*/ 55 h 113"/>
              </a:gdLst>
              <a:ahLst/>
              <a:cxnLst>
                <a:cxn ang="0">
                  <a:pos x="T0" y="T1"/>
                </a:cxn>
                <a:cxn ang="0">
                  <a:pos x="T2" y="T3"/>
                </a:cxn>
                <a:cxn ang="0">
                  <a:pos x="T4" y="T5"/>
                </a:cxn>
                <a:cxn ang="0">
                  <a:pos x="T6" y="T7"/>
                </a:cxn>
              </a:cxnLst>
              <a:rect l="0" t="0" r="r" b="b"/>
              <a:pathLst>
                <a:path w="500" h="113">
                  <a:moveTo>
                    <a:pt x="500" y="45"/>
                  </a:moveTo>
                  <a:cubicBezTo>
                    <a:pt x="388" y="39"/>
                    <a:pt x="188" y="0"/>
                    <a:pt x="90" y="65"/>
                  </a:cubicBezTo>
                  <a:cubicBezTo>
                    <a:pt x="83" y="75"/>
                    <a:pt x="81" y="91"/>
                    <a:pt x="70" y="95"/>
                  </a:cubicBezTo>
                  <a:cubicBezTo>
                    <a:pt x="16" y="113"/>
                    <a:pt x="37" y="55"/>
                    <a:pt x="0" y="55"/>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Oval 53">
              <a:extLst>
                <a:ext uri="{FF2B5EF4-FFF2-40B4-BE49-F238E27FC236}">
                  <a16:creationId xmlns:a16="http://schemas.microsoft.com/office/drawing/2014/main" id="{5AABE53C-9E05-4DCF-81F4-4A2958A8DBE0}"/>
                </a:ext>
              </a:extLst>
            </p:cNvPr>
            <p:cNvSpPr>
              <a:spLocks noChangeArrowheads="1"/>
            </p:cNvSpPr>
            <p:nvPr/>
          </p:nvSpPr>
          <p:spPr bwMode="auto">
            <a:xfrm rot="-1763649">
              <a:off x="5670" y="10928"/>
              <a:ext cx="1246" cy="364"/>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4">
              <a:extLst>
                <a:ext uri="{FF2B5EF4-FFF2-40B4-BE49-F238E27FC236}">
                  <a16:creationId xmlns:a16="http://schemas.microsoft.com/office/drawing/2014/main" id="{1B61ADA6-3D49-49EB-B592-CECD6E9D0F62}"/>
                </a:ext>
              </a:extLst>
            </p:cNvPr>
            <p:cNvSpPr>
              <a:spLocks/>
            </p:cNvSpPr>
            <p:nvPr/>
          </p:nvSpPr>
          <p:spPr bwMode="auto">
            <a:xfrm>
              <a:off x="6104" y="11292"/>
              <a:ext cx="467" cy="225"/>
            </a:xfrm>
            <a:custGeom>
              <a:avLst/>
              <a:gdLst>
                <a:gd name="T0" fmla="*/ 0 w 539"/>
                <a:gd name="T1" fmla="*/ 163 h 261"/>
                <a:gd name="T2" fmla="*/ 154 w 539"/>
                <a:gd name="T3" fmla="*/ 65 h 261"/>
                <a:gd name="T4" fmla="*/ 448 w 539"/>
                <a:gd name="T5" fmla="*/ 9 h 261"/>
                <a:gd name="T6" fmla="*/ 532 w 539"/>
                <a:gd name="T7" fmla="*/ 121 h 261"/>
                <a:gd name="T8" fmla="*/ 406 w 539"/>
                <a:gd name="T9" fmla="*/ 219 h 261"/>
                <a:gd name="T10" fmla="*/ 210 w 539"/>
                <a:gd name="T11" fmla="*/ 261 h 261"/>
              </a:gdLst>
              <a:ahLst/>
              <a:cxnLst>
                <a:cxn ang="0">
                  <a:pos x="T0" y="T1"/>
                </a:cxn>
                <a:cxn ang="0">
                  <a:pos x="T2" y="T3"/>
                </a:cxn>
                <a:cxn ang="0">
                  <a:pos x="T4" y="T5"/>
                </a:cxn>
                <a:cxn ang="0">
                  <a:pos x="T6" y="T7"/>
                </a:cxn>
                <a:cxn ang="0">
                  <a:pos x="T8" y="T9"/>
                </a:cxn>
                <a:cxn ang="0">
                  <a:pos x="T10" y="T11"/>
                </a:cxn>
              </a:cxnLst>
              <a:rect l="0" t="0" r="r" b="b"/>
              <a:pathLst>
                <a:path w="539" h="261">
                  <a:moveTo>
                    <a:pt x="0" y="163"/>
                  </a:moveTo>
                  <a:cubicBezTo>
                    <a:pt x="39" y="127"/>
                    <a:pt x="79" y="91"/>
                    <a:pt x="154" y="65"/>
                  </a:cubicBezTo>
                  <a:cubicBezTo>
                    <a:pt x="229" y="39"/>
                    <a:pt x="385" y="0"/>
                    <a:pt x="448" y="9"/>
                  </a:cubicBezTo>
                  <a:cubicBezTo>
                    <a:pt x="511" y="18"/>
                    <a:pt x="539" y="86"/>
                    <a:pt x="532" y="121"/>
                  </a:cubicBezTo>
                  <a:cubicBezTo>
                    <a:pt x="525" y="156"/>
                    <a:pt x="460" y="196"/>
                    <a:pt x="406" y="219"/>
                  </a:cubicBezTo>
                  <a:cubicBezTo>
                    <a:pt x="352" y="242"/>
                    <a:pt x="281" y="251"/>
                    <a:pt x="210" y="26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55">
              <a:extLst>
                <a:ext uri="{FF2B5EF4-FFF2-40B4-BE49-F238E27FC236}">
                  <a16:creationId xmlns:a16="http://schemas.microsoft.com/office/drawing/2014/main" id="{A78C0727-51CD-4284-8A06-F33F0083FA2B}"/>
                </a:ext>
              </a:extLst>
            </p:cNvPr>
            <p:cNvSpPr>
              <a:spLocks noChangeShapeType="1"/>
            </p:cNvSpPr>
            <p:nvPr/>
          </p:nvSpPr>
          <p:spPr bwMode="auto">
            <a:xfrm flipV="1">
              <a:off x="5908" y="11249"/>
              <a:ext cx="378"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6">
              <a:extLst>
                <a:ext uri="{FF2B5EF4-FFF2-40B4-BE49-F238E27FC236}">
                  <a16:creationId xmlns:a16="http://schemas.microsoft.com/office/drawing/2014/main" id="{C45037C7-E4E5-4326-87ED-FF33148633B2}"/>
                </a:ext>
              </a:extLst>
            </p:cNvPr>
            <p:cNvSpPr>
              <a:spLocks noChangeShapeType="1"/>
            </p:cNvSpPr>
            <p:nvPr/>
          </p:nvSpPr>
          <p:spPr bwMode="auto">
            <a:xfrm flipV="1">
              <a:off x="6370" y="10997"/>
              <a:ext cx="336" cy="2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7">
              <a:extLst>
                <a:ext uri="{FF2B5EF4-FFF2-40B4-BE49-F238E27FC236}">
                  <a16:creationId xmlns:a16="http://schemas.microsoft.com/office/drawing/2014/main" id="{742E3CFB-E105-4759-B149-5B72EE2EA586}"/>
                </a:ext>
              </a:extLst>
            </p:cNvPr>
            <p:cNvSpPr>
              <a:spLocks noChangeShapeType="1"/>
            </p:cNvSpPr>
            <p:nvPr/>
          </p:nvSpPr>
          <p:spPr bwMode="auto">
            <a:xfrm flipV="1">
              <a:off x="6790" y="10857"/>
              <a:ext cx="140" cy="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3" name="Group 58">
              <a:extLst>
                <a:ext uri="{FF2B5EF4-FFF2-40B4-BE49-F238E27FC236}">
                  <a16:creationId xmlns:a16="http://schemas.microsoft.com/office/drawing/2014/main" id="{9CD4AD05-0FCD-42B6-A3D8-72E6DF22A081}"/>
                </a:ext>
              </a:extLst>
            </p:cNvPr>
            <p:cNvGrpSpPr>
              <a:grpSpLocks/>
            </p:cNvGrpSpPr>
            <p:nvPr/>
          </p:nvGrpSpPr>
          <p:grpSpPr bwMode="auto">
            <a:xfrm>
              <a:off x="5698" y="9863"/>
              <a:ext cx="1260" cy="1568"/>
              <a:chOff x="4102" y="322"/>
              <a:chExt cx="1260" cy="1568"/>
            </a:xfrm>
          </p:grpSpPr>
          <p:sp>
            <p:nvSpPr>
              <p:cNvPr id="61" name="Line 59">
                <a:extLst>
                  <a:ext uri="{FF2B5EF4-FFF2-40B4-BE49-F238E27FC236}">
                    <a16:creationId xmlns:a16="http://schemas.microsoft.com/office/drawing/2014/main" id="{7820A74E-5DA5-4905-9021-8FDFCDB0F1F6}"/>
                  </a:ext>
                </a:extLst>
              </p:cNvPr>
              <p:cNvSpPr>
                <a:spLocks noChangeShapeType="1"/>
              </p:cNvSpPr>
              <p:nvPr/>
            </p:nvSpPr>
            <p:spPr bwMode="auto">
              <a:xfrm flipV="1">
                <a:off x="4424" y="322"/>
                <a:ext cx="644" cy="15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a:extLst>
                  <a:ext uri="{FF2B5EF4-FFF2-40B4-BE49-F238E27FC236}">
                    <a16:creationId xmlns:a16="http://schemas.microsoft.com/office/drawing/2014/main" id="{5B402438-776D-4EB8-9222-630ED9CE0399}"/>
                  </a:ext>
                </a:extLst>
              </p:cNvPr>
              <p:cNvSpPr>
                <a:spLocks/>
              </p:cNvSpPr>
              <p:nvPr/>
            </p:nvSpPr>
            <p:spPr bwMode="auto">
              <a:xfrm>
                <a:off x="4228" y="448"/>
                <a:ext cx="798" cy="1414"/>
              </a:xfrm>
              <a:custGeom>
                <a:avLst/>
                <a:gdLst>
                  <a:gd name="T0" fmla="*/ 0 w 798"/>
                  <a:gd name="T1" fmla="*/ 1414 h 1414"/>
                  <a:gd name="T2" fmla="*/ 196 w 798"/>
                  <a:gd name="T3" fmla="*/ 1232 h 1414"/>
                  <a:gd name="T4" fmla="*/ 378 w 798"/>
                  <a:gd name="T5" fmla="*/ 980 h 1414"/>
                  <a:gd name="T6" fmla="*/ 798 w 798"/>
                  <a:gd name="T7" fmla="*/ 0 h 1414"/>
                </a:gdLst>
                <a:ahLst/>
                <a:cxnLst>
                  <a:cxn ang="0">
                    <a:pos x="T0" y="T1"/>
                  </a:cxn>
                  <a:cxn ang="0">
                    <a:pos x="T2" y="T3"/>
                  </a:cxn>
                  <a:cxn ang="0">
                    <a:pos x="T4" y="T5"/>
                  </a:cxn>
                  <a:cxn ang="0">
                    <a:pos x="T6" y="T7"/>
                  </a:cxn>
                </a:cxnLst>
                <a:rect l="0" t="0" r="r" b="b"/>
                <a:pathLst>
                  <a:path w="798" h="1414">
                    <a:moveTo>
                      <a:pt x="0" y="1414"/>
                    </a:moveTo>
                    <a:cubicBezTo>
                      <a:pt x="66" y="1359"/>
                      <a:pt x="133" y="1304"/>
                      <a:pt x="196" y="1232"/>
                    </a:cubicBezTo>
                    <a:cubicBezTo>
                      <a:pt x="259" y="1160"/>
                      <a:pt x="278" y="1185"/>
                      <a:pt x="378" y="980"/>
                    </a:cubicBezTo>
                    <a:cubicBezTo>
                      <a:pt x="478" y="775"/>
                      <a:pt x="638" y="387"/>
                      <a:pt x="798"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a:extLst>
                  <a:ext uri="{FF2B5EF4-FFF2-40B4-BE49-F238E27FC236}">
                    <a16:creationId xmlns:a16="http://schemas.microsoft.com/office/drawing/2014/main" id="{4E79A396-8BA6-4024-A139-A720EDA5FA17}"/>
                  </a:ext>
                </a:extLst>
              </p:cNvPr>
              <p:cNvSpPr>
                <a:spLocks/>
              </p:cNvSpPr>
              <p:nvPr/>
            </p:nvSpPr>
            <p:spPr bwMode="auto">
              <a:xfrm>
                <a:off x="4102" y="1232"/>
                <a:ext cx="602" cy="658"/>
              </a:xfrm>
              <a:custGeom>
                <a:avLst/>
                <a:gdLst>
                  <a:gd name="T0" fmla="*/ 0 w 602"/>
                  <a:gd name="T1" fmla="*/ 658 h 658"/>
                  <a:gd name="T2" fmla="*/ 392 w 602"/>
                  <a:gd name="T3" fmla="*/ 350 h 658"/>
                  <a:gd name="T4" fmla="*/ 602 w 602"/>
                  <a:gd name="T5" fmla="*/ 0 h 658"/>
                </a:gdLst>
                <a:ahLst/>
                <a:cxnLst>
                  <a:cxn ang="0">
                    <a:pos x="T0" y="T1"/>
                  </a:cxn>
                  <a:cxn ang="0">
                    <a:pos x="T2" y="T3"/>
                  </a:cxn>
                  <a:cxn ang="0">
                    <a:pos x="T4" y="T5"/>
                  </a:cxn>
                </a:cxnLst>
                <a:rect l="0" t="0" r="r" b="b"/>
                <a:pathLst>
                  <a:path w="602" h="658">
                    <a:moveTo>
                      <a:pt x="0" y="658"/>
                    </a:moveTo>
                    <a:cubicBezTo>
                      <a:pt x="146" y="559"/>
                      <a:pt x="292" y="460"/>
                      <a:pt x="392" y="350"/>
                    </a:cubicBezTo>
                    <a:cubicBezTo>
                      <a:pt x="492" y="240"/>
                      <a:pt x="547" y="120"/>
                      <a:pt x="602"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62">
                <a:extLst>
                  <a:ext uri="{FF2B5EF4-FFF2-40B4-BE49-F238E27FC236}">
                    <a16:creationId xmlns:a16="http://schemas.microsoft.com/office/drawing/2014/main" id="{61B67415-5C85-44A5-BB0F-CFA8A2109FD8}"/>
                  </a:ext>
                </a:extLst>
              </p:cNvPr>
              <p:cNvSpPr>
                <a:spLocks noChangeShapeType="1"/>
              </p:cNvSpPr>
              <p:nvPr/>
            </p:nvSpPr>
            <p:spPr bwMode="auto">
              <a:xfrm flipV="1">
                <a:off x="4354" y="350"/>
                <a:ext cx="686" cy="14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63">
                <a:extLst>
                  <a:ext uri="{FF2B5EF4-FFF2-40B4-BE49-F238E27FC236}">
                    <a16:creationId xmlns:a16="http://schemas.microsoft.com/office/drawing/2014/main" id="{EE590B9A-2869-46D3-BA3D-301489FD4FDC}"/>
                  </a:ext>
                </a:extLst>
              </p:cNvPr>
              <p:cNvSpPr>
                <a:spLocks noChangeShapeType="1"/>
              </p:cNvSpPr>
              <p:nvPr/>
            </p:nvSpPr>
            <p:spPr bwMode="auto">
              <a:xfrm>
                <a:off x="4900" y="868"/>
                <a:ext cx="462" cy="0"/>
              </a:xfrm>
              <a:prstGeom prst="line">
                <a:avLst/>
              </a:prstGeom>
              <a:noFill/>
              <a:ln w="19050">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64">
                <a:extLst>
                  <a:ext uri="{FF2B5EF4-FFF2-40B4-BE49-F238E27FC236}">
                    <a16:creationId xmlns:a16="http://schemas.microsoft.com/office/drawing/2014/main" id="{6BF8200D-7A0B-4195-9CB6-61975A9E67CC}"/>
                  </a:ext>
                </a:extLst>
              </p:cNvPr>
              <p:cNvSpPr>
                <a:spLocks noChangeShapeType="1"/>
              </p:cNvSpPr>
              <p:nvPr/>
            </p:nvSpPr>
            <p:spPr bwMode="auto">
              <a:xfrm flipH="1">
                <a:off x="4256" y="868"/>
                <a:ext cx="462" cy="0"/>
              </a:xfrm>
              <a:prstGeom prst="line">
                <a:avLst/>
              </a:prstGeom>
              <a:noFill/>
              <a:ln w="19050">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65">
              <a:extLst>
                <a:ext uri="{FF2B5EF4-FFF2-40B4-BE49-F238E27FC236}">
                  <a16:creationId xmlns:a16="http://schemas.microsoft.com/office/drawing/2014/main" id="{65ABD147-DE91-4D77-AF33-777F315D80B8}"/>
                </a:ext>
              </a:extLst>
            </p:cNvPr>
            <p:cNvGrpSpPr>
              <a:grpSpLocks/>
            </p:cNvGrpSpPr>
            <p:nvPr/>
          </p:nvGrpSpPr>
          <p:grpSpPr bwMode="auto">
            <a:xfrm>
              <a:off x="8204" y="9457"/>
              <a:ext cx="1022" cy="1078"/>
              <a:chOff x="4102" y="322"/>
              <a:chExt cx="1260" cy="1568"/>
            </a:xfrm>
          </p:grpSpPr>
          <p:sp>
            <p:nvSpPr>
              <p:cNvPr id="55" name="Line 66">
                <a:extLst>
                  <a:ext uri="{FF2B5EF4-FFF2-40B4-BE49-F238E27FC236}">
                    <a16:creationId xmlns:a16="http://schemas.microsoft.com/office/drawing/2014/main" id="{90491A32-1BC7-450D-83EF-58109A25FEFA}"/>
                  </a:ext>
                </a:extLst>
              </p:cNvPr>
              <p:cNvSpPr>
                <a:spLocks noChangeShapeType="1"/>
              </p:cNvSpPr>
              <p:nvPr/>
            </p:nvSpPr>
            <p:spPr bwMode="auto">
              <a:xfrm flipV="1">
                <a:off x="4424" y="322"/>
                <a:ext cx="644" cy="15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67">
                <a:extLst>
                  <a:ext uri="{FF2B5EF4-FFF2-40B4-BE49-F238E27FC236}">
                    <a16:creationId xmlns:a16="http://schemas.microsoft.com/office/drawing/2014/main" id="{9736EE6B-104A-4072-815C-D04BDAD6BD8E}"/>
                  </a:ext>
                </a:extLst>
              </p:cNvPr>
              <p:cNvSpPr>
                <a:spLocks/>
              </p:cNvSpPr>
              <p:nvPr/>
            </p:nvSpPr>
            <p:spPr bwMode="auto">
              <a:xfrm>
                <a:off x="4228" y="448"/>
                <a:ext cx="798" cy="1414"/>
              </a:xfrm>
              <a:custGeom>
                <a:avLst/>
                <a:gdLst>
                  <a:gd name="T0" fmla="*/ 0 w 798"/>
                  <a:gd name="T1" fmla="*/ 1414 h 1414"/>
                  <a:gd name="T2" fmla="*/ 196 w 798"/>
                  <a:gd name="T3" fmla="*/ 1232 h 1414"/>
                  <a:gd name="T4" fmla="*/ 378 w 798"/>
                  <a:gd name="T5" fmla="*/ 980 h 1414"/>
                  <a:gd name="T6" fmla="*/ 798 w 798"/>
                  <a:gd name="T7" fmla="*/ 0 h 1414"/>
                </a:gdLst>
                <a:ahLst/>
                <a:cxnLst>
                  <a:cxn ang="0">
                    <a:pos x="T0" y="T1"/>
                  </a:cxn>
                  <a:cxn ang="0">
                    <a:pos x="T2" y="T3"/>
                  </a:cxn>
                  <a:cxn ang="0">
                    <a:pos x="T4" y="T5"/>
                  </a:cxn>
                  <a:cxn ang="0">
                    <a:pos x="T6" y="T7"/>
                  </a:cxn>
                </a:cxnLst>
                <a:rect l="0" t="0" r="r" b="b"/>
                <a:pathLst>
                  <a:path w="798" h="1414">
                    <a:moveTo>
                      <a:pt x="0" y="1414"/>
                    </a:moveTo>
                    <a:cubicBezTo>
                      <a:pt x="66" y="1359"/>
                      <a:pt x="133" y="1304"/>
                      <a:pt x="196" y="1232"/>
                    </a:cubicBezTo>
                    <a:cubicBezTo>
                      <a:pt x="259" y="1160"/>
                      <a:pt x="278" y="1185"/>
                      <a:pt x="378" y="980"/>
                    </a:cubicBezTo>
                    <a:cubicBezTo>
                      <a:pt x="478" y="775"/>
                      <a:pt x="638" y="387"/>
                      <a:pt x="798"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68">
                <a:extLst>
                  <a:ext uri="{FF2B5EF4-FFF2-40B4-BE49-F238E27FC236}">
                    <a16:creationId xmlns:a16="http://schemas.microsoft.com/office/drawing/2014/main" id="{92E63F93-3A7F-4845-9BDA-99828E12E122}"/>
                  </a:ext>
                </a:extLst>
              </p:cNvPr>
              <p:cNvSpPr>
                <a:spLocks/>
              </p:cNvSpPr>
              <p:nvPr/>
            </p:nvSpPr>
            <p:spPr bwMode="auto">
              <a:xfrm>
                <a:off x="4102" y="1232"/>
                <a:ext cx="602" cy="658"/>
              </a:xfrm>
              <a:custGeom>
                <a:avLst/>
                <a:gdLst>
                  <a:gd name="T0" fmla="*/ 0 w 602"/>
                  <a:gd name="T1" fmla="*/ 658 h 658"/>
                  <a:gd name="T2" fmla="*/ 392 w 602"/>
                  <a:gd name="T3" fmla="*/ 350 h 658"/>
                  <a:gd name="T4" fmla="*/ 602 w 602"/>
                  <a:gd name="T5" fmla="*/ 0 h 658"/>
                </a:gdLst>
                <a:ahLst/>
                <a:cxnLst>
                  <a:cxn ang="0">
                    <a:pos x="T0" y="T1"/>
                  </a:cxn>
                  <a:cxn ang="0">
                    <a:pos x="T2" y="T3"/>
                  </a:cxn>
                  <a:cxn ang="0">
                    <a:pos x="T4" y="T5"/>
                  </a:cxn>
                </a:cxnLst>
                <a:rect l="0" t="0" r="r" b="b"/>
                <a:pathLst>
                  <a:path w="602" h="658">
                    <a:moveTo>
                      <a:pt x="0" y="658"/>
                    </a:moveTo>
                    <a:cubicBezTo>
                      <a:pt x="146" y="559"/>
                      <a:pt x="292" y="460"/>
                      <a:pt x="392" y="350"/>
                    </a:cubicBezTo>
                    <a:cubicBezTo>
                      <a:pt x="492" y="240"/>
                      <a:pt x="547" y="120"/>
                      <a:pt x="602"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69">
                <a:extLst>
                  <a:ext uri="{FF2B5EF4-FFF2-40B4-BE49-F238E27FC236}">
                    <a16:creationId xmlns:a16="http://schemas.microsoft.com/office/drawing/2014/main" id="{13FDE4EA-3311-454B-B07C-B598B32085C9}"/>
                  </a:ext>
                </a:extLst>
              </p:cNvPr>
              <p:cNvSpPr>
                <a:spLocks noChangeShapeType="1"/>
              </p:cNvSpPr>
              <p:nvPr/>
            </p:nvSpPr>
            <p:spPr bwMode="auto">
              <a:xfrm flipV="1">
                <a:off x="4354" y="350"/>
                <a:ext cx="686" cy="14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70">
                <a:extLst>
                  <a:ext uri="{FF2B5EF4-FFF2-40B4-BE49-F238E27FC236}">
                    <a16:creationId xmlns:a16="http://schemas.microsoft.com/office/drawing/2014/main" id="{DD7F9B51-9D20-43FF-B5A2-EB8EA0415250}"/>
                  </a:ext>
                </a:extLst>
              </p:cNvPr>
              <p:cNvSpPr>
                <a:spLocks noChangeShapeType="1"/>
              </p:cNvSpPr>
              <p:nvPr/>
            </p:nvSpPr>
            <p:spPr bwMode="auto">
              <a:xfrm>
                <a:off x="4900" y="868"/>
                <a:ext cx="462" cy="0"/>
              </a:xfrm>
              <a:prstGeom prst="line">
                <a:avLst/>
              </a:prstGeom>
              <a:noFill/>
              <a:ln w="19050">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71">
                <a:extLst>
                  <a:ext uri="{FF2B5EF4-FFF2-40B4-BE49-F238E27FC236}">
                    <a16:creationId xmlns:a16="http://schemas.microsoft.com/office/drawing/2014/main" id="{D7E4A2F5-D84A-4D59-A3E2-187765A1E4A1}"/>
                  </a:ext>
                </a:extLst>
              </p:cNvPr>
              <p:cNvSpPr>
                <a:spLocks noChangeShapeType="1"/>
              </p:cNvSpPr>
              <p:nvPr/>
            </p:nvSpPr>
            <p:spPr bwMode="auto">
              <a:xfrm flipH="1">
                <a:off x="4256" y="868"/>
                <a:ext cx="462" cy="0"/>
              </a:xfrm>
              <a:prstGeom prst="line">
                <a:avLst/>
              </a:prstGeom>
              <a:noFill/>
              <a:ln w="19050">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74" name="TextBox 73">
            <a:extLst>
              <a:ext uri="{FF2B5EF4-FFF2-40B4-BE49-F238E27FC236}">
                <a16:creationId xmlns:a16="http://schemas.microsoft.com/office/drawing/2014/main" id="{BDA8846B-A1FF-4544-B53A-38CED9EC2E30}"/>
              </a:ext>
            </a:extLst>
          </p:cNvPr>
          <p:cNvSpPr txBox="1"/>
          <p:nvPr/>
        </p:nvSpPr>
        <p:spPr>
          <a:xfrm>
            <a:off x="6713034" y="2065743"/>
            <a:ext cx="4655440" cy="584775"/>
          </a:xfrm>
          <a:prstGeom prst="rect">
            <a:avLst/>
          </a:prstGeom>
          <a:noFill/>
        </p:spPr>
        <p:txBody>
          <a:bodyPr wrap="square" rtlCol="0">
            <a:spAutoFit/>
          </a:bodyPr>
          <a:lstStyle/>
          <a:p>
            <a:r>
              <a:rPr lang="en-US" sz="1600" dirty="0"/>
              <a:t>Cone-Cylinder Geometry with Separated Flow near Compression Corner and Shockwaves, Supersonic</a:t>
            </a:r>
          </a:p>
        </p:txBody>
      </p:sp>
      <p:grpSp>
        <p:nvGrpSpPr>
          <p:cNvPr id="75" name="Group 72">
            <a:extLst>
              <a:ext uri="{FF2B5EF4-FFF2-40B4-BE49-F238E27FC236}">
                <a16:creationId xmlns:a16="http://schemas.microsoft.com/office/drawing/2014/main" id="{95FBDFBD-EA99-439C-B794-10DCB905D10C}"/>
              </a:ext>
            </a:extLst>
          </p:cNvPr>
          <p:cNvGrpSpPr>
            <a:grpSpLocks/>
          </p:cNvGrpSpPr>
          <p:nvPr/>
        </p:nvGrpSpPr>
        <p:grpSpPr bwMode="auto">
          <a:xfrm>
            <a:off x="1278795" y="4505659"/>
            <a:ext cx="4587875" cy="1222375"/>
            <a:chOff x="2648" y="2709"/>
            <a:chExt cx="7224" cy="1925"/>
          </a:xfrm>
        </p:grpSpPr>
        <p:sp>
          <p:nvSpPr>
            <p:cNvPr id="76" name="Freeform 73">
              <a:extLst>
                <a:ext uri="{FF2B5EF4-FFF2-40B4-BE49-F238E27FC236}">
                  <a16:creationId xmlns:a16="http://schemas.microsoft.com/office/drawing/2014/main" id="{14D55377-74C0-460F-83F7-12920014ACDF}"/>
                </a:ext>
              </a:extLst>
            </p:cNvPr>
            <p:cNvSpPr>
              <a:spLocks/>
            </p:cNvSpPr>
            <p:nvPr/>
          </p:nvSpPr>
          <p:spPr bwMode="auto">
            <a:xfrm>
              <a:off x="8064" y="3080"/>
              <a:ext cx="266" cy="119"/>
            </a:xfrm>
            <a:custGeom>
              <a:avLst/>
              <a:gdLst>
                <a:gd name="T0" fmla="*/ 0 w 225"/>
                <a:gd name="T1" fmla="*/ 165 h 165"/>
                <a:gd name="T2" fmla="*/ 60 w 225"/>
                <a:gd name="T3" fmla="*/ 120 h 165"/>
                <a:gd name="T4" fmla="*/ 225 w 225"/>
                <a:gd name="T5" fmla="*/ 0 h 165"/>
                <a:gd name="T6" fmla="*/ 74 w 225"/>
                <a:gd name="T7" fmla="*/ 74 h 165"/>
              </a:gdLst>
              <a:ahLst/>
              <a:cxnLst>
                <a:cxn ang="0">
                  <a:pos x="T0" y="T1"/>
                </a:cxn>
                <a:cxn ang="0">
                  <a:pos x="T2" y="T3"/>
                </a:cxn>
                <a:cxn ang="0">
                  <a:pos x="T4" y="T5"/>
                </a:cxn>
                <a:cxn ang="0">
                  <a:pos x="T6" y="T7"/>
                </a:cxn>
              </a:cxnLst>
              <a:rect l="0" t="0" r="r" b="b"/>
              <a:pathLst>
                <a:path w="225" h="165">
                  <a:moveTo>
                    <a:pt x="0" y="165"/>
                  </a:moveTo>
                  <a:cubicBezTo>
                    <a:pt x="20" y="150"/>
                    <a:pt x="42" y="138"/>
                    <a:pt x="60" y="120"/>
                  </a:cubicBezTo>
                  <a:cubicBezTo>
                    <a:pt x="120" y="60"/>
                    <a:pt x="125" y="0"/>
                    <a:pt x="225" y="0"/>
                  </a:cubicBezTo>
                  <a:lnTo>
                    <a:pt x="74" y="74"/>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a:extLst>
                <a:ext uri="{FF2B5EF4-FFF2-40B4-BE49-F238E27FC236}">
                  <a16:creationId xmlns:a16="http://schemas.microsoft.com/office/drawing/2014/main" id="{3BD29519-A146-40CB-8E95-071EC0C09265}"/>
                </a:ext>
              </a:extLst>
            </p:cNvPr>
            <p:cNvSpPr>
              <a:spLocks/>
            </p:cNvSpPr>
            <p:nvPr/>
          </p:nvSpPr>
          <p:spPr bwMode="auto">
            <a:xfrm>
              <a:off x="8008" y="3038"/>
              <a:ext cx="285" cy="96"/>
            </a:xfrm>
            <a:custGeom>
              <a:avLst/>
              <a:gdLst>
                <a:gd name="T0" fmla="*/ 285 w 285"/>
                <a:gd name="T1" fmla="*/ 94 h 96"/>
                <a:gd name="T2" fmla="*/ 105 w 285"/>
                <a:gd name="T3" fmla="*/ 19 h 96"/>
                <a:gd name="T4" fmla="*/ 0 w 285"/>
                <a:gd name="T5" fmla="*/ 19 h 96"/>
              </a:gdLst>
              <a:ahLst/>
              <a:cxnLst>
                <a:cxn ang="0">
                  <a:pos x="T0" y="T1"/>
                </a:cxn>
                <a:cxn ang="0">
                  <a:pos x="T2" y="T3"/>
                </a:cxn>
                <a:cxn ang="0">
                  <a:pos x="T4" y="T5"/>
                </a:cxn>
              </a:cxnLst>
              <a:rect l="0" t="0" r="r" b="b"/>
              <a:pathLst>
                <a:path w="285" h="96">
                  <a:moveTo>
                    <a:pt x="285" y="94"/>
                  </a:moveTo>
                  <a:cubicBezTo>
                    <a:pt x="159" y="73"/>
                    <a:pt x="220" y="96"/>
                    <a:pt x="105" y="19"/>
                  </a:cubicBezTo>
                  <a:cubicBezTo>
                    <a:pt x="76" y="0"/>
                    <a:pt x="35" y="19"/>
                    <a:pt x="0" y="19"/>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a:extLst>
                <a:ext uri="{FF2B5EF4-FFF2-40B4-BE49-F238E27FC236}">
                  <a16:creationId xmlns:a16="http://schemas.microsoft.com/office/drawing/2014/main" id="{F503EB35-214F-4266-AC17-14114C432D3C}"/>
                </a:ext>
              </a:extLst>
            </p:cNvPr>
            <p:cNvSpPr>
              <a:spLocks/>
            </p:cNvSpPr>
            <p:nvPr/>
          </p:nvSpPr>
          <p:spPr bwMode="auto">
            <a:xfrm>
              <a:off x="7868" y="3038"/>
              <a:ext cx="109" cy="165"/>
            </a:xfrm>
            <a:custGeom>
              <a:avLst/>
              <a:gdLst>
                <a:gd name="T0" fmla="*/ 109 w 109"/>
                <a:gd name="T1" fmla="*/ 165 h 165"/>
                <a:gd name="T2" fmla="*/ 19 w 109"/>
                <a:gd name="T3" fmla="*/ 60 h 165"/>
                <a:gd name="T4" fmla="*/ 4 w 109"/>
                <a:gd name="T5" fmla="*/ 15 h 165"/>
                <a:gd name="T6" fmla="*/ 34 w 109"/>
                <a:gd name="T7" fmla="*/ 0 h 165"/>
              </a:gdLst>
              <a:ahLst/>
              <a:cxnLst>
                <a:cxn ang="0">
                  <a:pos x="T0" y="T1"/>
                </a:cxn>
                <a:cxn ang="0">
                  <a:pos x="T2" y="T3"/>
                </a:cxn>
                <a:cxn ang="0">
                  <a:pos x="T4" y="T5"/>
                </a:cxn>
                <a:cxn ang="0">
                  <a:pos x="T6" y="T7"/>
                </a:cxn>
              </a:cxnLst>
              <a:rect l="0" t="0" r="r" b="b"/>
              <a:pathLst>
                <a:path w="109" h="165">
                  <a:moveTo>
                    <a:pt x="109" y="165"/>
                  </a:moveTo>
                  <a:cubicBezTo>
                    <a:pt x="41" y="114"/>
                    <a:pt x="52" y="136"/>
                    <a:pt x="19" y="60"/>
                  </a:cubicBezTo>
                  <a:cubicBezTo>
                    <a:pt x="13" y="45"/>
                    <a:pt x="0" y="30"/>
                    <a:pt x="4" y="15"/>
                  </a:cubicBezTo>
                  <a:cubicBezTo>
                    <a:pt x="7" y="4"/>
                    <a:pt x="24" y="5"/>
                    <a:pt x="34"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a:extLst>
                <a:ext uri="{FF2B5EF4-FFF2-40B4-BE49-F238E27FC236}">
                  <a16:creationId xmlns:a16="http://schemas.microsoft.com/office/drawing/2014/main" id="{A35C53F3-E36E-4EFD-840A-D3DF79AA29A3}"/>
                </a:ext>
              </a:extLst>
            </p:cNvPr>
            <p:cNvSpPr>
              <a:spLocks/>
            </p:cNvSpPr>
            <p:nvPr/>
          </p:nvSpPr>
          <p:spPr bwMode="auto">
            <a:xfrm>
              <a:off x="7714" y="2954"/>
              <a:ext cx="182" cy="218"/>
            </a:xfrm>
            <a:custGeom>
              <a:avLst/>
              <a:gdLst>
                <a:gd name="T0" fmla="*/ 0 w 150"/>
                <a:gd name="T1" fmla="*/ 174 h 174"/>
                <a:gd name="T2" fmla="*/ 105 w 150"/>
                <a:gd name="T3" fmla="*/ 54 h 174"/>
                <a:gd name="T4" fmla="*/ 150 w 150"/>
                <a:gd name="T5" fmla="*/ 9 h 174"/>
              </a:gdLst>
              <a:ahLst/>
              <a:cxnLst>
                <a:cxn ang="0">
                  <a:pos x="T0" y="T1"/>
                </a:cxn>
                <a:cxn ang="0">
                  <a:pos x="T2" y="T3"/>
                </a:cxn>
                <a:cxn ang="0">
                  <a:pos x="T4" y="T5"/>
                </a:cxn>
              </a:cxnLst>
              <a:rect l="0" t="0" r="r" b="b"/>
              <a:pathLst>
                <a:path w="150" h="174">
                  <a:moveTo>
                    <a:pt x="0" y="174"/>
                  </a:moveTo>
                  <a:cubicBezTo>
                    <a:pt x="18" y="103"/>
                    <a:pt x="35" y="77"/>
                    <a:pt x="105" y="54"/>
                  </a:cubicBezTo>
                  <a:cubicBezTo>
                    <a:pt x="123" y="0"/>
                    <a:pt x="104" y="9"/>
                    <a:pt x="150" y="9"/>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77">
              <a:extLst>
                <a:ext uri="{FF2B5EF4-FFF2-40B4-BE49-F238E27FC236}">
                  <a16:creationId xmlns:a16="http://schemas.microsoft.com/office/drawing/2014/main" id="{CC92E4D9-ED69-4C16-8FB3-C95BD62CF41F}"/>
                </a:ext>
              </a:extLst>
            </p:cNvPr>
            <p:cNvSpPr>
              <a:spLocks noChangeShapeType="1"/>
            </p:cNvSpPr>
            <p:nvPr/>
          </p:nvSpPr>
          <p:spPr bwMode="auto">
            <a:xfrm flipH="1" flipV="1">
              <a:off x="4685" y="3297"/>
              <a:ext cx="2413" cy="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Oval 78">
              <a:extLst>
                <a:ext uri="{FF2B5EF4-FFF2-40B4-BE49-F238E27FC236}">
                  <a16:creationId xmlns:a16="http://schemas.microsoft.com/office/drawing/2014/main" id="{F779A50A-DBB6-435E-A7B6-E9CE38C34CC9}"/>
                </a:ext>
              </a:extLst>
            </p:cNvPr>
            <p:cNvSpPr>
              <a:spLocks noChangeArrowheads="1"/>
            </p:cNvSpPr>
            <p:nvPr/>
          </p:nvSpPr>
          <p:spPr bwMode="auto">
            <a:xfrm>
              <a:off x="2688" y="4087"/>
              <a:ext cx="454" cy="502"/>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79">
              <a:extLst>
                <a:ext uri="{FF2B5EF4-FFF2-40B4-BE49-F238E27FC236}">
                  <a16:creationId xmlns:a16="http://schemas.microsoft.com/office/drawing/2014/main" id="{2129B291-23F2-4D23-85D1-9E9990F15D0E}"/>
                </a:ext>
              </a:extLst>
            </p:cNvPr>
            <p:cNvSpPr>
              <a:spLocks noChangeArrowheads="1"/>
            </p:cNvSpPr>
            <p:nvPr/>
          </p:nvSpPr>
          <p:spPr bwMode="auto">
            <a:xfrm>
              <a:off x="2949" y="4099"/>
              <a:ext cx="217" cy="44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80">
              <a:extLst>
                <a:ext uri="{FF2B5EF4-FFF2-40B4-BE49-F238E27FC236}">
                  <a16:creationId xmlns:a16="http://schemas.microsoft.com/office/drawing/2014/main" id="{FE2826E5-9279-4D83-929D-F5E443C8A0DB}"/>
                </a:ext>
              </a:extLst>
            </p:cNvPr>
            <p:cNvSpPr>
              <a:spLocks noChangeArrowheads="1"/>
            </p:cNvSpPr>
            <p:nvPr/>
          </p:nvSpPr>
          <p:spPr bwMode="auto">
            <a:xfrm>
              <a:off x="2648" y="4328"/>
              <a:ext cx="446" cy="30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81">
              <a:extLst>
                <a:ext uri="{FF2B5EF4-FFF2-40B4-BE49-F238E27FC236}">
                  <a16:creationId xmlns:a16="http://schemas.microsoft.com/office/drawing/2014/main" id="{D82DB171-A110-4F02-B7C1-0396E3362602}"/>
                </a:ext>
              </a:extLst>
            </p:cNvPr>
            <p:cNvSpPr>
              <a:spLocks noChangeShapeType="1"/>
            </p:cNvSpPr>
            <p:nvPr/>
          </p:nvSpPr>
          <p:spPr bwMode="auto">
            <a:xfrm flipV="1">
              <a:off x="2688" y="4340"/>
              <a:ext cx="707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Oval 82">
              <a:extLst>
                <a:ext uri="{FF2B5EF4-FFF2-40B4-BE49-F238E27FC236}">
                  <a16:creationId xmlns:a16="http://schemas.microsoft.com/office/drawing/2014/main" id="{3468350A-974A-4124-8DEA-779314506F75}"/>
                </a:ext>
              </a:extLst>
            </p:cNvPr>
            <p:cNvSpPr>
              <a:spLocks noChangeArrowheads="1"/>
            </p:cNvSpPr>
            <p:nvPr/>
          </p:nvSpPr>
          <p:spPr bwMode="auto">
            <a:xfrm>
              <a:off x="2853" y="4074"/>
              <a:ext cx="169" cy="38"/>
            </a:xfrm>
            <a:prstGeom prst="ellipse">
              <a:avLst/>
            </a:prstGeom>
            <a:solidFill>
              <a:srgbClr val="FFFFFF"/>
            </a:soli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83">
              <a:extLst>
                <a:ext uri="{FF2B5EF4-FFF2-40B4-BE49-F238E27FC236}">
                  <a16:creationId xmlns:a16="http://schemas.microsoft.com/office/drawing/2014/main" id="{D2C8B122-11DA-4F08-B517-C12D855DCEF7}"/>
                </a:ext>
              </a:extLst>
            </p:cNvPr>
            <p:cNvSpPr>
              <a:spLocks noChangeShapeType="1"/>
            </p:cNvSpPr>
            <p:nvPr/>
          </p:nvSpPr>
          <p:spPr bwMode="auto">
            <a:xfrm flipH="1">
              <a:off x="2829" y="3297"/>
              <a:ext cx="1856" cy="8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id="{BFECCDD4-5C3C-4C88-BC1A-A9F9B3D15E17}"/>
                </a:ext>
              </a:extLst>
            </p:cNvPr>
            <p:cNvSpPr>
              <a:spLocks/>
            </p:cNvSpPr>
            <p:nvPr/>
          </p:nvSpPr>
          <p:spPr bwMode="auto">
            <a:xfrm>
              <a:off x="9716" y="3663"/>
              <a:ext cx="156" cy="659"/>
            </a:xfrm>
            <a:custGeom>
              <a:avLst/>
              <a:gdLst>
                <a:gd name="T0" fmla="*/ 30 w 198"/>
                <a:gd name="T1" fmla="*/ 1134 h 1134"/>
                <a:gd name="T2" fmla="*/ 198 w 198"/>
                <a:gd name="T3" fmla="*/ 938 h 1134"/>
                <a:gd name="T4" fmla="*/ 30 w 198"/>
                <a:gd name="T5" fmla="*/ 602 h 1134"/>
                <a:gd name="T6" fmla="*/ 16 w 198"/>
                <a:gd name="T7" fmla="*/ 224 h 1134"/>
                <a:gd name="T8" fmla="*/ 100 w 198"/>
                <a:gd name="T9" fmla="*/ 0 h 1134"/>
              </a:gdLst>
              <a:ahLst/>
              <a:cxnLst>
                <a:cxn ang="0">
                  <a:pos x="T0" y="T1"/>
                </a:cxn>
                <a:cxn ang="0">
                  <a:pos x="T2" y="T3"/>
                </a:cxn>
                <a:cxn ang="0">
                  <a:pos x="T4" y="T5"/>
                </a:cxn>
                <a:cxn ang="0">
                  <a:pos x="T6" y="T7"/>
                </a:cxn>
                <a:cxn ang="0">
                  <a:pos x="T8" y="T9"/>
                </a:cxn>
              </a:cxnLst>
              <a:rect l="0" t="0" r="r" b="b"/>
              <a:pathLst>
                <a:path w="198" h="1134">
                  <a:moveTo>
                    <a:pt x="30" y="1134"/>
                  </a:moveTo>
                  <a:cubicBezTo>
                    <a:pt x="114" y="1080"/>
                    <a:pt x="198" y="1027"/>
                    <a:pt x="198" y="938"/>
                  </a:cubicBezTo>
                  <a:cubicBezTo>
                    <a:pt x="198" y="849"/>
                    <a:pt x="60" y="721"/>
                    <a:pt x="30" y="602"/>
                  </a:cubicBezTo>
                  <a:cubicBezTo>
                    <a:pt x="0" y="483"/>
                    <a:pt x="4" y="324"/>
                    <a:pt x="16" y="224"/>
                  </a:cubicBezTo>
                  <a:cubicBezTo>
                    <a:pt x="28" y="124"/>
                    <a:pt x="64" y="62"/>
                    <a:pt x="100"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85">
              <a:extLst>
                <a:ext uri="{FF2B5EF4-FFF2-40B4-BE49-F238E27FC236}">
                  <a16:creationId xmlns:a16="http://schemas.microsoft.com/office/drawing/2014/main" id="{B9C45726-417C-43F1-9059-5D0BC15D6E3F}"/>
                </a:ext>
              </a:extLst>
            </p:cNvPr>
            <p:cNvSpPr>
              <a:spLocks noChangeArrowheads="1"/>
            </p:cNvSpPr>
            <p:nvPr/>
          </p:nvSpPr>
          <p:spPr bwMode="auto">
            <a:xfrm>
              <a:off x="3564" y="4239"/>
              <a:ext cx="157"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86">
              <a:extLst>
                <a:ext uri="{FF2B5EF4-FFF2-40B4-BE49-F238E27FC236}">
                  <a16:creationId xmlns:a16="http://schemas.microsoft.com/office/drawing/2014/main" id="{731A4504-B488-4FB5-8DBA-96ACCDF50311}"/>
                </a:ext>
              </a:extLst>
            </p:cNvPr>
            <p:cNvSpPr>
              <a:spLocks noChangeArrowheads="1"/>
            </p:cNvSpPr>
            <p:nvPr/>
          </p:nvSpPr>
          <p:spPr bwMode="auto">
            <a:xfrm>
              <a:off x="3926" y="4214"/>
              <a:ext cx="156"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87">
              <a:extLst>
                <a:ext uri="{FF2B5EF4-FFF2-40B4-BE49-F238E27FC236}">
                  <a16:creationId xmlns:a16="http://schemas.microsoft.com/office/drawing/2014/main" id="{28D50144-4ACF-429F-9A5F-6BCC8C7F5B63}"/>
                </a:ext>
              </a:extLst>
            </p:cNvPr>
            <p:cNvSpPr>
              <a:spLocks noChangeArrowheads="1"/>
            </p:cNvSpPr>
            <p:nvPr/>
          </p:nvSpPr>
          <p:spPr bwMode="auto">
            <a:xfrm>
              <a:off x="5107" y="4239"/>
              <a:ext cx="156"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88">
              <a:extLst>
                <a:ext uri="{FF2B5EF4-FFF2-40B4-BE49-F238E27FC236}">
                  <a16:creationId xmlns:a16="http://schemas.microsoft.com/office/drawing/2014/main" id="{8AF67F8C-0ADF-4FFE-8D67-71FBF45D86A7}"/>
                </a:ext>
              </a:extLst>
            </p:cNvPr>
            <p:cNvSpPr>
              <a:spLocks noChangeArrowheads="1"/>
            </p:cNvSpPr>
            <p:nvPr/>
          </p:nvSpPr>
          <p:spPr bwMode="auto">
            <a:xfrm>
              <a:off x="5492" y="4214"/>
              <a:ext cx="157"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89">
              <a:extLst>
                <a:ext uri="{FF2B5EF4-FFF2-40B4-BE49-F238E27FC236}">
                  <a16:creationId xmlns:a16="http://schemas.microsoft.com/office/drawing/2014/main" id="{1FA59F98-B5CE-46F3-B849-D7CE65FC95C8}"/>
                </a:ext>
              </a:extLst>
            </p:cNvPr>
            <p:cNvSpPr>
              <a:spLocks noChangeArrowheads="1"/>
            </p:cNvSpPr>
            <p:nvPr/>
          </p:nvSpPr>
          <p:spPr bwMode="auto">
            <a:xfrm>
              <a:off x="6637" y="4227"/>
              <a:ext cx="157"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90">
              <a:extLst>
                <a:ext uri="{FF2B5EF4-FFF2-40B4-BE49-F238E27FC236}">
                  <a16:creationId xmlns:a16="http://schemas.microsoft.com/office/drawing/2014/main" id="{0C8423F1-FC0B-45AC-9146-5C4A818D95AB}"/>
                </a:ext>
              </a:extLst>
            </p:cNvPr>
            <p:cNvSpPr>
              <a:spLocks noChangeArrowheads="1"/>
            </p:cNvSpPr>
            <p:nvPr/>
          </p:nvSpPr>
          <p:spPr bwMode="auto">
            <a:xfrm>
              <a:off x="7083" y="4227"/>
              <a:ext cx="157" cy="191"/>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1">
              <a:extLst>
                <a:ext uri="{FF2B5EF4-FFF2-40B4-BE49-F238E27FC236}">
                  <a16:creationId xmlns:a16="http://schemas.microsoft.com/office/drawing/2014/main" id="{0B8B9324-7D2D-4BC6-A79A-1DC9F55BA25A}"/>
                </a:ext>
              </a:extLst>
            </p:cNvPr>
            <p:cNvSpPr>
              <a:spLocks/>
            </p:cNvSpPr>
            <p:nvPr/>
          </p:nvSpPr>
          <p:spPr bwMode="auto">
            <a:xfrm>
              <a:off x="2758" y="2914"/>
              <a:ext cx="5054" cy="1176"/>
            </a:xfrm>
            <a:custGeom>
              <a:avLst/>
              <a:gdLst>
                <a:gd name="T0" fmla="*/ 0 w 5656"/>
                <a:gd name="T1" fmla="*/ 980 h 980"/>
                <a:gd name="T2" fmla="*/ 1890 w 5656"/>
                <a:gd name="T3" fmla="*/ 266 h 980"/>
                <a:gd name="T4" fmla="*/ 2352 w 5656"/>
                <a:gd name="T5" fmla="*/ 126 h 980"/>
                <a:gd name="T6" fmla="*/ 2996 w 5656"/>
                <a:gd name="T7" fmla="*/ 42 h 980"/>
                <a:gd name="T8" fmla="*/ 5656 w 5656"/>
                <a:gd name="T9" fmla="*/ 0 h 980"/>
              </a:gdLst>
              <a:ahLst/>
              <a:cxnLst>
                <a:cxn ang="0">
                  <a:pos x="T0" y="T1"/>
                </a:cxn>
                <a:cxn ang="0">
                  <a:pos x="T2" y="T3"/>
                </a:cxn>
                <a:cxn ang="0">
                  <a:pos x="T4" y="T5"/>
                </a:cxn>
                <a:cxn ang="0">
                  <a:pos x="T6" y="T7"/>
                </a:cxn>
                <a:cxn ang="0">
                  <a:pos x="T8" y="T9"/>
                </a:cxn>
              </a:cxnLst>
              <a:rect l="0" t="0" r="r" b="b"/>
              <a:pathLst>
                <a:path w="5656" h="980">
                  <a:moveTo>
                    <a:pt x="0" y="980"/>
                  </a:moveTo>
                  <a:cubicBezTo>
                    <a:pt x="749" y="694"/>
                    <a:pt x="1498" y="408"/>
                    <a:pt x="1890" y="266"/>
                  </a:cubicBezTo>
                  <a:cubicBezTo>
                    <a:pt x="2282" y="124"/>
                    <a:pt x="2168" y="163"/>
                    <a:pt x="2352" y="126"/>
                  </a:cubicBezTo>
                  <a:cubicBezTo>
                    <a:pt x="2536" y="89"/>
                    <a:pt x="2445" y="63"/>
                    <a:pt x="2996" y="42"/>
                  </a:cubicBezTo>
                  <a:cubicBezTo>
                    <a:pt x="3547" y="21"/>
                    <a:pt x="5215" y="5"/>
                    <a:pt x="5656"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92">
              <a:extLst>
                <a:ext uri="{FF2B5EF4-FFF2-40B4-BE49-F238E27FC236}">
                  <a16:creationId xmlns:a16="http://schemas.microsoft.com/office/drawing/2014/main" id="{DF981FEB-8893-44F9-9FB7-CFA633E452AE}"/>
                </a:ext>
              </a:extLst>
            </p:cNvPr>
            <p:cNvSpPr>
              <a:spLocks noChangeArrowheads="1"/>
            </p:cNvSpPr>
            <p:nvPr/>
          </p:nvSpPr>
          <p:spPr bwMode="auto">
            <a:xfrm>
              <a:off x="7870" y="2709"/>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3">
              <a:extLst>
                <a:ext uri="{FF2B5EF4-FFF2-40B4-BE49-F238E27FC236}">
                  <a16:creationId xmlns:a16="http://schemas.microsoft.com/office/drawing/2014/main" id="{3ADF084A-2449-4FD4-919B-2122E758EE92}"/>
                </a:ext>
              </a:extLst>
            </p:cNvPr>
            <p:cNvSpPr>
              <a:spLocks noChangeArrowheads="1"/>
            </p:cNvSpPr>
            <p:nvPr/>
          </p:nvSpPr>
          <p:spPr bwMode="auto">
            <a:xfrm>
              <a:off x="7352" y="2727"/>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Rectangle 94">
              <a:extLst>
                <a:ext uri="{FF2B5EF4-FFF2-40B4-BE49-F238E27FC236}">
                  <a16:creationId xmlns:a16="http://schemas.microsoft.com/office/drawing/2014/main" id="{C6643470-19CA-4B72-94C5-E16134D5DADD}"/>
                </a:ext>
              </a:extLst>
            </p:cNvPr>
            <p:cNvSpPr>
              <a:spLocks noChangeArrowheads="1"/>
            </p:cNvSpPr>
            <p:nvPr/>
          </p:nvSpPr>
          <p:spPr bwMode="auto">
            <a:xfrm>
              <a:off x="6806" y="2727"/>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5">
              <a:extLst>
                <a:ext uri="{FF2B5EF4-FFF2-40B4-BE49-F238E27FC236}">
                  <a16:creationId xmlns:a16="http://schemas.microsoft.com/office/drawing/2014/main" id="{C1ED6405-3666-4E41-AFC3-83219DD49CD7}"/>
                </a:ext>
              </a:extLst>
            </p:cNvPr>
            <p:cNvSpPr>
              <a:spLocks noChangeArrowheads="1"/>
            </p:cNvSpPr>
            <p:nvPr/>
          </p:nvSpPr>
          <p:spPr bwMode="auto">
            <a:xfrm>
              <a:off x="6302" y="2745"/>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96">
              <a:extLst>
                <a:ext uri="{FF2B5EF4-FFF2-40B4-BE49-F238E27FC236}">
                  <a16:creationId xmlns:a16="http://schemas.microsoft.com/office/drawing/2014/main" id="{63D7412B-535D-4B71-ACE4-1E9040F4D668}"/>
                </a:ext>
              </a:extLst>
            </p:cNvPr>
            <p:cNvSpPr>
              <a:spLocks noChangeArrowheads="1"/>
            </p:cNvSpPr>
            <p:nvPr/>
          </p:nvSpPr>
          <p:spPr bwMode="auto">
            <a:xfrm>
              <a:off x="5840" y="2780"/>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7">
              <a:extLst>
                <a:ext uri="{FF2B5EF4-FFF2-40B4-BE49-F238E27FC236}">
                  <a16:creationId xmlns:a16="http://schemas.microsoft.com/office/drawing/2014/main" id="{E1828D92-8995-4B7E-8C0B-129A0D5D24EB}"/>
                </a:ext>
              </a:extLst>
            </p:cNvPr>
            <p:cNvSpPr>
              <a:spLocks noChangeArrowheads="1"/>
            </p:cNvSpPr>
            <p:nvPr/>
          </p:nvSpPr>
          <p:spPr bwMode="auto">
            <a:xfrm>
              <a:off x="5308" y="2816"/>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98">
              <a:extLst>
                <a:ext uri="{FF2B5EF4-FFF2-40B4-BE49-F238E27FC236}">
                  <a16:creationId xmlns:a16="http://schemas.microsoft.com/office/drawing/2014/main" id="{3EC9A72A-CBE7-41B3-8C27-D3E4B8BA41D1}"/>
                </a:ext>
              </a:extLst>
            </p:cNvPr>
            <p:cNvSpPr>
              <a:spLocks noChangeArrowheads="1"/>
            </p:cNvSpPr>
            <p:nvPr/>
          </p:nvSpPr>
          <p:spPr bwMode="auto">
            <a:xfrm>
              <a:off x="4888" y="2976"/>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9">
              <a:extLst>
                <a:ext uri="{FF2B5EF4-FFF2-40B4-BE49-F238E27FC236}">
                  <a16:creationId xmlns:a16="http://schemas.microsoft.com/office/drawing/2014/main" id="{DC06657C-E930-420A-8BBE-5532D05B823B}"/>
                </a:ext>
              </a:extLst>
            </p:cNvPr>
            <p:cNvSpPr>
              <a:spLocks noChangeArrowheads="1"/>
            </p:cNvSpPr>
            <p:nvPr/>
          </p:nvSpPr>
          <p:spPr bwMode="auto">
            <a:xfrm rot="896227">
              <a:off x="4468" y="3065"/>
              <a:ext cx="112" cy="197"/>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Rectangle 100">
              <a:extLst>
                <a:ext uri="{FF2B5EF4-FFF2-40B4-BE49-F238E27FC236}">
                  <a16:creationId xmlns:a16="http://schemas.microsoft.com/office/drawing/2014/main" id="{1B5FF578-77D0-49F2-8960-9DF3A35BA6CE}"/>
                </a:ext>
              </a:extLst>
            </p:cNvPr>
            <p:cNvSpPr>
              <a:spLocks noChangeArrowheads="1"/>
            </p:cNvSpPr>
            <p:nvPr/>
          </p:nvSpPr>
          <p:spPr bwMode="auto">
            <a:xfrm rot="896227">
              <a:off x="4090" y="3262"/>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101">
              <a:extLst>
                <a:ext uri="{FF2B5EF4-FFF2-40B4-BE49-F238E27FC236}">
                  <a16:creationId xmlns:a16="http://schemas.microsoft.com/office/drawing/2014/main" id="{BAF8E0F4-C19B-40DF-A184-F572BEAE415B}"/>
                </a:ext>
              </a:extLst>
            </p:cNvPr>
            <p:cNvSpPr>
              <a:spLocks noChangeArrowheads="1"/>
            </p:cNvSpPr>
            <p:nvPr/>
          </p:nvSpPr>
          <p:spPr bwMode="auto">
            <a:xfrm rot="896227">
              <a:off x="3642" y="3440"/>
              <a:ext cx="112" cy="196"/>
            </a:xfrm>
            <a:prstGeom prst="rect">
              <a:avLst/>
            </a:prstGeom>
            <a:solidFill>
              <a:srgbClr val="FFFFFF"/>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2">
              <a:extLst>
                <a:ext uri="{FF2B5EF4-FFF2-40B4-BE49-F238E27FC236}">
                  <a16:creationId xmlns:a16="http://schemas.microsoft.com/office/drawing/2014/main" id="{D9550320-54E8-42CF-9E8D-679418EE0312}"/>
                </a:ext>
              </a:extLst>
            </p:cNvPr>
            <p:cNvSpPr>
              <a:spLocks/>
            </p:cNvSpPr>
            <p:nvPr/>
          </p:nvSpPr>
          <p:spPr bwMode="auto">
            <a:xfrm>
              <a:off x="5640" y="3046"/>
              <a:ext cx="180" cy="134"/>
            </a:xfrm>
            <a:custGeom>
              <a:avLst/>
              <a:gdLst>
                <a:gd name="T0" fmla="*/ 0 w 180"/>
                <a:gd name="T1" fmla="*/ 105 h 105"/>
                <a:gd name="T2" fmla="*/ 135 w 180"/>
                <a:gd name="T3" fmla="*/ 45 h 105"/>
                <a:gd name="T4" fmla="*/ 180 w 180"/>
                <a:gd name="T5" fmla="*/ 0 h 105"/>
              </a:gdLst>
              <a:ahLst/>
              <a:cxnLst>
                <a:cxn ang="0">
                  <a:pos x="T0" y="T1"/>
                </a:cxn>
                <a:cxn ang="0">
                  <a:pos x="T2" y="T3"/>
                </a:cxn>
                <a:cxn ang="0">
                  <a:pos x="T4" y="T5"/>
                </a:cxn>
              </a:cxnLst>
              <a:rect l="0" t="0" r="r" b="b"/>
              <a:pathLst>
                <a:path w="180" h="105">
                  <a:moveTo>
                    <a:pt x="0" y="105"/>
                  </a:moveTo>
                  <a:cubicBezTo>
                    <a:pt x="49" y="89"/>
                    <a:pt x="86" y="61"/>
                    <a:pt x="135" y="45"/>
                  </a:cubicBezTo>
                  <a:cubicBezTo>
                    <a:pt x="150" y="30"/>
                    <a:pt x="180" y="0"/>
                    <a:pt x="18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a:extLst>
                <a:ext uri="{FF2B5EF4-FFF2-40B4-BE49-F238E27FC236}">
                  <a16:creationId xmlns:a16="http://schemas.microsoft.com/office/drawing/2014/main" id="{69AE0016-B4D3-4D5F-BE5F-BB62D8370F25}"/>
                </a:ext>
              </a:extLst>
            </p:cNvPr>
            <p:cNvSpPr>
              <a:spLocks/>
            </p:cNvSpPr>
            <p:nvPr/>
          </p:nvSpPr>
          <p:spPr bwMode="auto">
            <a:xfrm>
              <a:off x="5265" y="3046"/>
              <a:ext cx="330" cy="152"/>
            </a:xfrm>
            <a:custGeom>
              <a:avLst/>
              <a:gdLst>
                <a:gd name="T0" fmla="*/ 0 w 330"/>
                <a:gd name="T1" fmla="*/ 75 h 119"/>
                <a:gd name="T2" fmla="*/ 135 w 330"/>
                <a:gd name="T3" fmla="*/ 0 h 119"/>
                <a:gd name="T4" fmla="*/ 180 w 330"/>
                <a:gd name="T5" fmla="*/ 30 h 119"/>
                <a:gd name="T6" fmla="*/ 240 w 330"/>
                <a:gd name="T7" fmla="*/ 105 h 119"/>
                <a:gd name="T8" fmla="*/ 330 w 330"/>
                <a:gd name="T9" fmla="*/ 60 h 119"/>
              </a:gdLst>
              <a:ahLst/>
              <a:cxnLst>
                <a:cxn ang="0">
                  <a:pos x="T0" y="T1"/>
                </a:cxn>
                <a:cxn ang="0">
                  <a:pos x="T2" y="T3"/>
                </a:cxn>
                <a:cxn ang="0">
                  <a:pos x="T4" y="T5"/>
                </a:cxn>
                <a:cxn ang="0">
                  <a:pos x="T6" y="T7"/>
                </a:cxn>
                <a:cxn ang="0">
                  <a:pos x="T8" y="T9"/>
                </a:cxn>
              </a:cxnLst>
              <a:rect l="0" t="0" r="r" b="b"/>
              <a:pathLst>
                <a:path w="330" h="119">
                  <a:moveTo>
                    <a:pt x="0" y="75"/>
                  </a:moveTo>
                  <a:cubicBezTo>
                    <a:pt x="45" y="45"/>
                    <a:pt x="90" y="30"/>
                    <a:pt x="135" y="0"/>
                  </a:cubicBezTo>
                  <a:cubicBezTo>
                    <a:pt x="150" y="10"/>
                    <a:pt x="170" y="15"/>
                    <a:pt x="180" y="30"/>
                  </a:cubicBezTo>
                  <a:cubicBezTo>
                    <a:pt x="239" y="119"/>
                    <a:pt x="144" y="73"/>
                    <a:pt x="240" y="105"/>
                  </a:cubicBezTo>
                  <a:cubicBezTo>
                    <a:pt x="326" y="88"/>
                    <a:pt x="304" y="113"/>
                    <a:pt x="330" y="6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4">
              <a:extLst>
                <a:ext uri="{FF2B5EF4-FFF2-40B4-BE49-F238E27FC236}">
                  <a16:creationId xmlns:a16="http://schemas.microsoft.com/office/drawing/2014/main" id="{387A84D5-F950-4860-B839-19DF14F3DE60}"/>
                </a:ext>
              </a:extLst>
            </p:cNvPr>
            <p:cNvSpPr>
              <a:spLocks/>
            </p:cNvSpPr>
            <p:nvPr/>
          </p:nvSpPr>
          <p:spPr bwMode="auto">
            <a:xfrm>
              <a:off x="5970" y="3011"/>
              <a:ext cx="315" cy="131"/>
            </a:xfrm>
            <a:custGeom>
              <a:avLst/>
              <a:gdLst>
                <a:gd name="T0" fmla="*/ 0 w 315"/>
                <a:gd name="T1" fmla="*/ 103 h 103"/>
                <a:gd name="T2" fmla="*/ 45 w 315"/>
                <a:gd name="T3" fmla="*/ 58 h 103"/>
                <a:gd name="T4" fmla="*/ 105 w 315"/>
                <a:gd name="T5" fmla="*/ 43 h 103"/>
                <a:gd name="T6" fmla="*/ 150 w 315"/>
                <a:gd name="T7" fmla="*/ 13 h 103"/>
                <a:gd name="T8" fmla="*/ 210 w 315"/>
                <a:gd name="T9" fmla="*/ 73 h 103"/>
                <a:gd name="T10" fmla="*/ 255 w 315"/>
                <a:gd name="T11" fmla="*/ 103 h 103"/>
                <a:gd name="T12" fmla="*/ 315 w 315"/>
                <a:gd name="T13" fmla="*/ 73 h 103"/>
              </a:gdLst>
              <a:ahLst/>
              <a:cxnLst>
                <a:cxn ang="0">
                  <a:pos x="T0" y="T1"/>
                </a:cxn>
                <a:cxn ang="0">
                  <a:pos x="T2" y="T3"/>
                </a:cxn>
                <a:cxn ang="0">
                  <a:pos x="T4" y="T5"/>
                </a:cxn>
                <a:cxn ang="0">
                  <a:pos x="T6" y="T7"/>
                </a:cxn>
                <a:cxn ang="0">
                  <a:pos x="T8" y="T9"/>
                </a:cxn>
                <a:cxn ang="0">
                  <a:pos x="T10" y="T11"/>
                </a:cxn>
                <a:cxn ang="0">
                  <a:pos x="T12" y="T13"/>
                </a:cxn>
              </a:cxnLst>
              <a:rect l="0" t="0" r="r" b="b"/>
              <a:pathLst>
                <a:path w="315" h="103">
                  <a:moveTo>
                    <a:pt x="0" y="103"/>
                  </a:moveTo>
                  <a:cubicBezTo>
                    <a:pt x="15" y="88"/>
                    <a:pt x="27" y="69"/>
                    <a:pt x="45" y="58"/>
                  </a:cubicBezTo>
                  <a:cubicBezTo>
                    <a:pt x="63" y="48"/>
                    <a:pt x="86" y="51"/>
                    <a:pt x="105" y="43"/>
                  </a:cubicBezTo>
                  <a:cubicBezTo>
                    <a:pt x="122" y="36"/>
                    <a:pt x="135" y="23"/>
                    <a:pt x="150" y="13"/>
                  </a:cubicBezTo>
                  <a:cubicBezTo>
                    <a:pt x="248" y="46"/>
                    <a:pt x="152" y="0"/>
                    <a:pt x="210" y="73"/>
                  </a:cubicBezTo>
                  <a:cubicBezTo>
                    <a:pt x="221" y="87"/>
                    <a:pt x="240" y="93"/>
                    <a:pt x="255" y="103"/>
                  </a:cubicBezTo>
                  <a:cubicBezTo>
                    <a:pt x="307" y="86"/>
                    <a:pt x="289" y="99"/>
                    <a:pt x="315" y="7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5">
              <a:extLst>
                <a:ext uri="{FF2B5EF4-FFF2-40B4-BE49-F238E27FC236}">
                  <a16:creationId xmlns:a16="http://schemas.microsoft.com/office/drawing/2014/main" id="{AA45BA84-A758-4AFD-BC46-17D1FA889280}"/>
                </a:ext>
              </a:extLst>
            </p:cNvPr>
            <p:cNvSpPr>
              <a:spLocks/>
            </p:cNvSpPr>
            <p:nvPr/>
          </p:nvSpPr>
          <p:spPr bwMode="auto">
            <a:xfrm>
              <a:off x="6450" y="3008"/>
              <a:ext cx="150" cy="172"/>
            </a:xfrm>
            <a:custGeom>
              <a:avLst/>
              <a:gdLst>
                <a:gd name="T0" fmla="*/ 120 w 150"/>
                <a:gd name="T1" fmla="*/ 135 h 135"/>
                <a:gd name="T2" fmla="*/ 30 w 150"/>
                <a:gd name="T3" fmla="*/ 75 h 135"/>
                <a:gd name="T4" fmla="*/ 150 w 150"/>
                <a:gd name="T5" fmla="*/ 0 h 135"/>
              </a:gdLst>
              <a:ahLst/>
              <a:cxnLst>
                <a:cxn ang="0">
                  <a:pos x="T0" y="T1"/>
                </a:cxn>
                <a:cxn ang="0">
                  <a:pos x="T2" y="T3"/>
                </a:cxn>
                <a:cxn ang="0">
                  <a:pos x="T4" y="T5"/>
                </a:cxn>
              </a:cxnLst>
              <a:rect l="0" t="0" r="r" b="b"/>
              <a:pathLst>
                <a:path w="150" h="135">
                  <a:moveTo>
                    <a:pt x="120" y="135"/>
                  </a:moveTo>
                  <a:cubicBezTo>
                    <a:pt x="90" y="115"/>
                    <a:pt x="0" y="95"/>
                    <a:pt x="30" y="75"/>
                  </a:cubicBezTo>
                  <a:cubicBezTo>
                    <a:pt x="73" y="46"/>
                    <a:pt x="114" y="36"/>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6">
              <a:extLst>
                <a:ext uri="{FF2B5EF4-FFF2-40B4-BE49-F238E27FC236}">
                  <a16:creationId xmlns:a16="http://schemas.microsoft.com/office/drawing/2014/main" id="{3432B46C-23F9-47E3-877A-7E0D4EB232D4}"/>
                </a:ext>
              </a:extLst>
            </p:cNvPr>
            <p:cNvSpPr>
              <a:spLocks/>
            </p:cNvSpPr>
            <p:nvPr/>
          </p:nvSpPr>
          <p:spPr bwMode="auto">
            <a:xfrm>
              <a:off x="6915" y="2965"/>
              <a:ext cx="285" cy="210"/>
            </a:xfrm>
            <a:custGeom>
              <a:avLst/>
              <a:gdLst>
                <a:gd name="T0" fmla="*/ 15 w 285"/>
                <a:gd name="T1" fmla="*/ 4 h 165"/>
                <a:gd name="T2" fmla="*/ 75 w 285"/>
                <a:gd name="T3" fmla="*/ 94 h 165"/>
                <a:gd name="T4" fmla="*/ 90 w 285"/>
                <a:gd name="T5" fmla="*/ 139 h 165"/>
                <a:gd name="T6" fmla="*/ 285 w 285"/>
                <a:gd name="T7" fmla="*/ 154 h 165"/>
              </a:gdLst>
              <a:ahLst/>
              <a:cxnLst>
                <a:cxn ang="0">
                  <a:pos x="T0" y="T1"/>
                </a:cxn>
                <a:cxn ang="0">
                  <a:pos x="T2" y="T3"/>
                </a:cxn>
                <a:cxn ang="0">
                  <a:pos x="T4" y="T5"/>
                </a:cxn>
                <a:cxn ang="0">
                  <a:pos x="T6" y="T7"/>
                </a:cxn>
              </a:cxnLst>
              <a:rect l="0" t="0" r="r" b="b"/>
              <a:pathLst>
                <a:path w="285" h="165">
                  <a:moveTo>
                    <a:pt x="15" y="4"/>
                  </a:moveTo>
                  <a:cubicBezTo>
                    <a:pt x="49" y="142"/>
                    <a:pt x="0" y="0"/>
                    <a:pt x="75" y="94"/>
                  </a:cubicBezTo>
                  <a:cubicBezTo>
                    <a:pt x="85" y="106"/>
                    <a:pt x="78" y="129"/>
                    <a:pt x="90" y="139"/>
                  </a:cubicBezTo>
                  <a:cubicBezTo>
                    <a:pt x="122" y="165"/>
                    <a:pt x="285" y="154"/>
                    <a:pt x="285" y="15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7">
              <a:extLst>
                <a:ext uri="{FF2B5EF4-FFF2-40B4-BE49-F238E27FC236}">
                  <a16:creationId xmlns:a16="http://schemas.microsoft.com/office/drawing/2014/main" id="{4A0AD8DF-A03B-4EDA-8E15-CE3595A670A5}"/>
                </a:ext>
              </a:extLst>
            </p:cNvPr>
            <p:cNvSpPr>
              <a:spLocks/>
            </p:cNvSpPr>
            <p:nvPr/>
          </p:nvSpPr>
          <p:spPr bwMode="auto">
            <a:xfrm>
              <a:off x="7500" y="3027"/>
              <a:ext cx="195" cy="115"/>
            </a:xfrm>
            <a:custGeom>
              <a:avLst/>
              <a:gdLst>
                <a:gd name="T0" fmla="*/ 0 w 195"/>
                <a:gd name="T1" fmla="*/ 90 h 90"/>
                <a:gd name="T2" fmla="*/ 195 w 195"/>
                <a:gd name="T3" fmla="*/ 0 h 90"/>
              </a:gdLst>
              <a:ahLst/>
              <a:cxnLst>
                <a:cxn ang="0">
                  <a:pos x="T0" y="T1"/>
                </a:cxn>
                <a:cxn ang="0">
                  <a:pos x="T2" y="T3"/>
                </a:cxn>
              </a:cxnLst>
              <a:rect l="0" t="0" r="r" b="b"/>
              <a:pathLst>
                <a:path w="195" h="90">
                  <a:moveTo>
                    <a:pt x="0" y="90"/>
                  </a:moveTo>
                  <a:cubicBezTo>
                    <a:pt x="72" y="66"/>
                    <a:pt x="140" y="55"/>
                    <a:pt x="195"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8">
              <a:extLst>
                <a:ext uri="{FF2B5EF4-FFF2-40B4-BE49-F238E27FC236}">
                  <a16:creationId xmlns:a16="http://schemas.microsoft.com/office/drawing/2014/main" id="{B2FB9B2F-D646-4321-AD6C-37F84C3B5088}"/>
                </a:ext>
              </a:extLst>
            </p:cNvPr>
            <p:cNvSpPr>
              <a:spLocks/>
            </p:cNvSpPr>
            <p:nvPr/>
          </p:nvSpPr>
          <p:spPr bwMode="auto">
            <a:xfrm>
              <a:off x="6900" y="2989"/>
              <a:ext cx="150" cy="191"/>
            </a:xfrm>
            <a:custGeom>
              <a:avLst/>
              <a:gdLst>
                <a:gd name="T0" fmla="*/ 0 w 150"/>
                <a:gd name="T1" fmla="*/ 150 h 150"/>
                <a:gd name="T2" fmla="*/ 60 w 150"/>
                <a:gd name="T3" fmla="*/ 60 h 150"/>
                <a:gd name="T4" fmla="*/ 150 w 150"/>
                <a:gd name="T5" fmla="*/ 0 h 150"/>
              </a:gdLst>
              <a:ahLst/>
              <a:cxnLst>
                <a:cxn ang="0">
                  <a:pos x="T0" y="T1"/>
                </a:cxn>
                <a:cxn ang="0">
                  <a:pos x="T2" y="T3"/>
                </a:cxn>
                <a:cxn ang="0">
                  <a:pos x="T4" y="T5"/>
                </a:cxn>
              </a:cxnLst>
              <a:rect l="0" t="0" r="r" b="b"/>
              <a:pathLst>
                <a:path w="150" h="150">
                  <a:moveTo>
                    <a:pt x="0" y="150"/>
                  </a:moveTo>
                  <a:cubicBezTo>
                    <a:pt x="16" y="103"/>
                    <a:pt x="12" y="92"/>
                    <a:pt x="60" y="60"/>
                  </a:cubicBezTo>
                  <a:cubicBezTo>
                    <a:pt x="88" y="41"/>
                    <a:pt x="150" y="48"/>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9">
              <a:extLst>
                <a:ext uri="{FF2B5EF4-FFF2-40B4-BE49-F238E27FC236}">
                  <a16:creationId xmlns:a16="http://schemas.microsoft.com/office/drawing/2014/main" id="{D93AC603-EF34-4079-827C-756315252651}"/>
                </a:ext>
              </a:extLst>
            </p:cNvPr>
            <p:cNvSpPr>
              <a:spLocks/>
            </p:cNvSpPr>
            <p:nvPr/>
          </p:nvSpPr>
          <p:spPr bwMode="auto">
            <a:xfrm>
              <a:off x="5050" y="3068"/>
              <a:ext cx="170" cy="178"/>
            </a:xfrm>
            <a:custGeom>
              <a:avLst/>
              <a:gdLst>
                <a:gd name="T0" fmla="*/ 35 w 170"/>
                <a:gd name="T1" fmla="*/ 28 h 140"/>
                <a:gd name="T2" fmla="*/ 155 w 170"/>
                <a:gd name="T3" fmla="*/ 88 h 140"/>
                <a:gd name="T4" fmla="*/ 170 w 170"/>
                <a:gd name="T5" fmla="*/ 133 h 140"/>
              </a:gdLst>
              <a:ahLst/>
              <a:cxnLst>
                <a:cxn ang="0">
                  <a:pos x="T0" y="T1"/>
                </a:cxn>
                <a:cxn ang="0">
                  <a:pos x="T2" y="T3"/>
                </a:cxn>
                <a:cxn ang="0">
                  <a:pos x="T4" y="T5"/>
                </a:cxn>
              </a:cxnLst>
              <a:rect l="0" t="0" r="r" b="b"/>
              <a:pathLst>
                <a:path w="170" h="140">
                  <a:moveTo>
                    <a:pt x="35" y="28"/>
                  </a:moveTo>
                  <a:cubicBezTo>
                    <a:pt x="110" y="140"/>
                    <a:pt x="0" y="0"/>
                    <a:pt x="155" y="88"/>
                  </a:cubicBezTo>
                  <a:cubicBezTo>
                    <a:pt x="169" y="96"/>
                    <a:pt x="170" y="133"/>
                    <a:pt x="170" y="13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0">
              <a:extLst>
                <a:ext uri="{FF2B5EF4-FFF2-40B4-BE49-F238E27FC236}">
                  <a16:creationId xmlns:a16="http://schemas.microsoft.com/office/drawing/2014/main" id="{61B95E17-7E71-4A94-96B9-683B89633305}"/>
                </a:ext>
              </a:extLst>
            </p:cNvPr>
            <p:cNvSpPr>
              <a:spLocks/>
            </p:cNvSpPr>
            <p:nvPr/>
          </p:nvSpPr>
          <p:spPr bwMode="auto">
            <a:xfrm>
              <a:off x="5532" y="2994"/>
              <a:ext cx="333" cy="224"/>
            </a:xfrm>
            <a:custGeom>
              <a:avLst/>
              <a:gdLst>
                <a:gd name="T0" fmla="*/ 0 w 225"/>
                <a:gd name="T1" fmla="*/ 0 h 150"/>
                <a:gd name="T2" fmla="*/ 60 w 225"/>
                <a:gd name="T3" fmla="*/ 30 h 150"/>
                <a:gd name="T4" fmla="*/ 225 w 225"/>
                <a:gd name="T5" fmla="*/ 150 h 150"/>
              </a:gdLst>
              <a:ahLst/>
              <a:cxnLst>
                <a:cxn ang="0">
                  <a:pos x="T0" y="T1"/>
                </a:cxn>
                <a:cxn ang="0">
                  <a:pos x="T2" y="T3"/>
                </a:cxn>
                <a:cxn ang="0">
                  <a:pos x="T4" y="T5"/>
                </a:cxn>
              </a:cxnLst>
              <a:rect l="0" t="0" r="r" b="b"/>
              <a:pathLst>
                <a:path w="225" h="150">
                  <a:moveTo>
                    <a:pt x="0" y="0"/>
                  </a:moveTo>
                  <a:cubicBezTo>
                    <a:pt x="20" y="10"/>
                    <a:pt x="42" y="17"/>
                    <a:pt x="60" y="30"/>
                  </a:cubicBezTo>
                  <a:cubicBezTo>
                    <a:pt x="134" y="83"/>
                    <a:pt x="117" y="150"/>
                    <a:pt x="225"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1">
              <a:extLst>
                <a:ext uri="{FF2B5EF4-FFF2-40B4-BE49-F238E27FC236}">
                  <a16:creationId xmlns:a16="http://schemas.microsoft.com/office/drawing/2014/main" id="{A9617062-66AD-48E7-9A89-78DDE245F920}"/>
                </a:ext>
              </a:extLst>
            </p:cNvPr>
            <p:cNvSpPr>
              <a:spLocks/>
            </p:cNvSpPr>
            <p:nvPr/>
          </p:nvSpPr>
          <p:spPr bwMode="auto">
            <a:xfrm>
              <a:off x="6596" y="2976"/>
              <a:ext cx="266" cy="196"/>
            </a:xfrm>
            <a:custGeom>
              <a:avLst/>
              <a:gdLst>
                <a:gd name="T0" fmla="*/ 75 w 94"/>
                <a:gd name="T1" fmla="*/ 110 h 110"/>
                <a:gd name="T2" fmla="*/ 60 w 94"/>
                <a:gd name="T3" fmla="*/ 65 h 110"/>
                <a:gd name="T4" fmla="*/ 90 w 94"/>
                <a:gd name="T5" fmla="*/ 20 h 110"/>
                <a:gd name="T6" fmla="*/ 0 w 94"/>
                <a:gd name="T7" fmla="*/ 5 h 110"/>
              </a:gdLst>
              <a:ahLst/>
              <a:cxnLst>
                <a:cxn ang="0">
                  <a:pos x="T0" y="T1"/>
                </a:cxn>
                <a:cxn ang="0">
                  <a:pos x="T2" y="T3"/>
                </a:cxn>
                <a:cxn ang="0">
                  <a:pos x="T4" y="T5"/>
                </a:cxn>
                <a:cxn ang="0">
                  <a:pos x="T6" y="T7"/>
                </a:cxn>
              </a:cxnLst>
              <a:rect l="0" t="0" r="r" b="b"/>
              <a:pathLst>
                <a:path w="94" h="110">
                  <a:moveTo>
                    <a:pt x="75" y="110"/>
                  </a:moveTo>
                  <a:cubicBezTo>
                    <a:pt x="70" y="95"/>
                    <a:pt x="57" y="81"/>
                    <a:pt x="60" y="65"/>
                  </a:cubicBezTo>
                  <a:cubicBezTo>
                    <a:pt x="63" y="47"/>
                    <a:pt x="94" y="37"/>
                    <a:pt x="90" y="20"/>
                  </a:cubicBezTo>
                  <a:cubicBezTo>
                    <a:pt x="85" y="0"/>
                    <a:pt x="9" y="5"/>
                    <a:pt x="0" y="5"/>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2">
              <a:extLst>
                <a:ext uri="{FF2B5EF4-FFF2-40B4-BE49-F238E27FC236}">
                  <a16:creationId xmlns:a16="http://schemas.microsoft.com/office/drawing/2014/main" id="{FC4BF7EE-4BC2-4DEF-A505-4D7AA69B10C8}"/>
                </a:ext>
              </a:extLst>
            </p:cNvPr>
            <p:cNvSpPr>
              <a:spLocks/>
            </p:cNvSpPr>
            <p:nvPr/>
          </p:nvSpPr>
          <p:spPr bwMode="auto">
            <a:xfrm>
              <a:off x="7290" y="2989"/>
              <a:ext cx="210" cy="143"/>
            </a:xfrm>
            <a:custGeom>
              <a:avLst/>
              <a:gdLst>
                <a:gd name="T0" fmla="*/ 0 w 210"/>
                <a:gd name="T1" fmla="*/ 0 h 112"/>
                <a:gd name="T2" fmla="*/ 45 w 210"/>
                <a:gd name="T3" fmla="*/ 45 h 112"/>
                <a:gd name="T4" fmla="*/ 60 w 210"/>
                <a:gd name="T5" fmla="*/ 90 h 112"/>
                <a:gd name="T6" fmla="*/ 210 w 210"/>
                <a:gd name="T7" fmla="*/ 105 h 112"/>
              </a:gdLst>
              <a:ahLst/>
              <a:cxnLst>
                <a:cxn ang="0">
                  <a:pos x="T0" y="T1"/>
                </a:cxn>
                <a:cxn ang="0">
                  <a:pos x="T2" y="T3"/>
                </a:cxn>
                <a:cxn ang="0">
                  <a:pos x="T4" y="T5"/>
                </a:cxn>
                <a:cxn ang="0">
                  <a:pos x="T6" y="T7"/>
                </a:cxn>
              </a:cxnLst>
              <a:rect l="0" t="0" r="r" b="b"/>
              <a:pathLst>
                <a:path w="210" h="112">
                  <a:moveTo>
                    <a:pt x="0" y="0"/>
                  </a:moveTo>
                  <a:cubicBezTo>
                    <a:pt x="15" y="15"/>
                    <a:pt x="33" y="27"/>
                    <a:pt x="45" y="45"/>
                  </a:cubicBezTo>
                  <a:cubicBezTo>
                    <a:pt x="54" y="58"/>
                    <a:pt x="48" y="80"/>
                    <a:pt x="60" y="90"/>
                  </a:cubicBezTo>
                  <a:cubicBezTo>
                    <a:pt x="88" y="112"/>
                    <a:pt x="189" y="105"/>
                    <a:pt x="210" y="105"/>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3">
              <a:extLst>
                <a:ext uri="{FF2B5EF4-FFF2-40B4-BE49-F238E27FC236}">
                  <a16:creationId xmlns:a16="http://schemas.microsoft.com/office/drawing/2014/main" id="{15B2EFDF-1B74-4ADC-8C31-F8CC350EA14E}"/>
                </a:ext>
              </a:extLst>
            </p:cNvPr>
            <p:cNvSpPr>
              <a:spLocks/>
            </p:cNvSpPr>
            <p:nvPr/>
          </p:nvSpPr>
          <p:spPr bwMode="auto">
            <a:xfrm>
              <a:off x="6330" y="2989"/>
              <a:ext cx="210" cy="180"/>
            </a:xfrm>
            <a:custGeom>
              <a:avLst/>
              <a:gdLst>
                <a:gd name="T0" fmla="*/ 0 w 210"/>
                <a:gd name="T1" fmla="*/ 135 h 141"/>
                <a:gd name="T2" fmla="*/ 90 w 210"/>
                <a:gd name="T3" fmla="*/ 75 h 141"/>
                <a:gd name="T4" fmla="*/ 210 w 210"/>
                <a:gd name="T5" fmla="*/ 0 h 141"/>
              </a:gdLst>
              <a:ahLst/>
              <a:cxnLst>
                <a:cxn ang="0">
                  <a:pos x="T0" y="T1"/>
                </a:cxn>
                <a:cxn ang="0">
                  <a:pos x="T2" y="T3"/>
                </a:cxn>
                <a:cxn ang="0">
                  <a:pos x="T4" y="T5"/>
                </a:cxn>
              </a:cxnLst>
              <a:rect l="0" t="0" r="r" b="b"/>
              <a:pathLst>
                <a:path w="210" h="141">
                  <a:moveTo>
                    <a:pt x="0" y="135"/>
                  </a:moveTo>
                  <a:cubicBezTo>
                    <a:pt x="86" y="106"/>
                    <a:pt x="6" y="141"/>
                    <a:pt x="90" y="75"/>
                  </a:cubicBezTo>
                  <a:cubicBezTo>
                    <a:pt x="150" y="29"/>
                    <a:pt x="160" y="25"/>
                    <a:pt x="21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4">
              <a:extLst>
                <a:ext uri="{FF2B5EF4-FFF2-40B4-BE49-F238E27FC236}">
                  <a16:creationId xmlns:a16="http://schemas.microsoft.com/office/drawing/2014/main" id="{8E8464F6-6152-4AD3-A969-BCF19D78DE61}"/>
                </a:ext>
              </a:extLst>
            </p:cNvPr>
            <p:cNvSpPr>
              <a:spLocks/>
            </p:cNvSpPr>
            <p:nvPr/>
          </p:nvSpPr>
          <p:spPr bwMode="auto">
            <a:xfrm>
              <a:off x="6735" y="3022"/>
              <a:ext cx="135" cy="139"/>
            </a:xfrm>
            <a:custGeom>
              <a:avLst/>
              <a:gdLst>
                <a:gd name="T0" fmla="*/ 0 w 135"/>
                <a:gd name="T1" fmla="*/ 109 h 109"/>
                <a:gd name="T2" fmla="*/ 90 w 135"/>
                <a:gd name="T3" fmla="*/ 49 h 109"/>
                <a:gd name="T4" fmla="*/ 135 w 135"/>
                <a:gd name="T5" fmla="*/ 4 h 109"/>
              </a:gdLst>
              <a:ahLst/>
              <a:cxnLst>
                <a:cxn ang="0">
                  <a:pos x="T0" y="T1"/>
                </a:cxn>
                <a:cxn ang="0">
                  <a:pos x="T2" y="T3"/>
                </a:cxn>
                <a:cxn ang="0">
                  <a:pos x="T4" y="T5"/>
                </a:cxn>
              </a:cxnLst>
              <a:rect l="0" t="0" r="r" b="b"/>
              <a:pathLst>
                <a:path w="135" h="109">
                  <a:moveTo>
                    <a:pt x="0" y="109"/>
                  </a:moveTo>
                  <a:cubicBezTo>
                    <a:pt x="30" y="89"/>
                    <a:pt x="70" y="79"/>
                    <a:pt x="90" y="49"/>
                  </a:cubicBezTo>
                  <a:cubicBezTo>
                    <a:pt x="123" y="0"/>
                    <a:pt x="102" y="4"/>
                    <a:pt x="135" y="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5">
              <a:extLst>
                <a:ext uri="{FF2B5EF4-FFF2-40B4-BE49-F238E27FC236}">
                  <a16:creationId xmlns:a16="http://schemas.microsoft.com/office/drawing/2014/main" id="{7AD52942-5DFB-46BF-A4DE-0710EB509FEB}"/>
                </a:ext>
              </a:extLst>
            </p:cNvPr>
            <p:cNvSpPr>
              <a:spLocks/>
            </p:cNvSpPr>
            <p:nvPr/>
          </p:nvSpPr>
          <p:spPr bwMode="auto">
            <a:xfrm>
              <a:off x="7290" y="2905"/>
              <a:ext cx="384" cy="313"/>
            </a:xfrm>
            <a:custGeom>
              <a:avLst/>
              <a:gdLst>
                <a:gd name="T0" fmla="*/ 0 w 270"/>
                <a:gd name="T1" fmla="*/ 191 h 191"/>
                <a:gd name="T2" fmla="*/ 180 w 270"/>
                <a:gd name="T3" fmla="*/ 56 h 191"/>
                <a:gd name="T4" fmla="*/ 270 w 270"/>
                <a:gd name="T5" fmla="*/ 11 h 191"/>
              </a:gdLst>
              <a:ahLst/>
              <a:cxnLst>
                <a:cxn ang="0">
                  <a:pos x="T0" y="T1"/>
                </a:cxn>
                <a:cxn ang="0">
                  <a:pos x="T2" y="T3"/>
                </a:cxn>
                <a:cxn ang="0">
                  <a:pos x="T4" y="T5"/>
                </a:cxn>
              </a:cxnLst>
              <a:rect l="0" t="0" r="r" b="b"/>
              <a:pathLst>
                <a:path w="270" h="191">
                  <a:moveTo>
                    <a:pt x="0" y="191"/>
                  </a:moveTo>
                  <a:cubicBezTo>
                    <a:pt x="51" y="140"/>
                    <a:pt x="112" y="79"/>
                    <a:pt x="180" y="56"/>
                  </a:cubicBezTo>
                  <a:cubicBezTo>
                    <a:pt x="236" y="0"/>
                    <a:pt x="204" y="11"/>
                    <a:pt x="270" y="1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6">
              <a:extLst>
                <a:ext uri="{FF2B5EF4-FFF2-40B4-BE49-F238E27FC236}">
                  <a16:creationId xmlns:a16="http://schemas.microsoft.com/office/drawing/2014/main" id="{1404E54A-7856-45DF-B25E-61B4D37BC136}"/>
                </a:ext>
              </a:extLst>
            </p:cNvPr>
            <p:cNvSpPr>
              <a:spLocks/>
            </p:cNvSpPr>
            <p:nvPr/>
          </p:nvSpPr>
          <p:spPr bwMode="auto">
            <a:xfrm>
              <a:off x="4996" y="3054"/>
              <a:ext cx="224" cy="194"/>
            </a:xfrm>
            <a:custGeom>
              <a:avLst/>
              <a:gdLst>
                <a:gd name="T0" fmla="*/ 29 w 224"/>
                <a:gd name="T1" fmla="*/ 129 h 152"/>
                <a:gd name="T2" fmla="*/ 104 w 224"/>
                <a:gd name="T3" fmla="*/ 69 h 152"/>
                <a:gd name="T4" fmla="*/ 134 w 224"/>
                <a:gd name="T5" fmla="*/ 24 h 152"/>
                <a:gd name="T6" fmla="*/ 224 w 224"/>
                <a:gd name="T7" fmla="*/ 24 h 152"/>
              </a:gdLst>
              <a:ahLst/>
              <a:cxnLst>
                <a:cxn ang="0">
                  <a:pos x="T0" y="T1"/>
                </a:cxn>
                <a:cxn ang="0">
                  <a:pos x="T2" y="T3"/>
                </a:cxn>
                <a:cxn ang="0">
                  <a:pos x="T4" y="T5"/>
                </a:cxn>
                <a:cxn ang="0">
                  <a:pos x="T6" y="T7"/>
                </a:cxn>
              </a:cxnLst>
              <a:rect l="0" t="0" r="r" b="b"/>
              <a:pathLst>
                <a:path w="224" h="152">
                  <a:moveTo>
                    <a:pt x="29" y="129"/>
                  </a:moveTo>
                  <a:cubicBezTo>
                    <a:pt x="115" y="0"/>
                    <a:pt x="0" y="152"/>
                    <a:pt x="104" y="69"/>
                  </a:cubicBezTo>
                  <a:cubicBezTo>
                    <a:pt x="118" y="58"/>
                    <a:pt x="117" y="30"/>
                    <a:pt x="134" y="24"/>
                  </a:cubicBezTo>
                  <a:cubicBezTo>
                    <a:pt x="162" y="13"/>
                    <a:pt x="194" y="24"/>
                    <a:pt x="224" y="2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7">
              <a:extLst>
                <a:ext uri="{FF2B5EF4-FFF2-40B4-BE49-F238E27FC236}">
                  <a16:creationId xmlns:a16="http://schemas.microsoft.com/office/drawing/2014/main" id="{CF967974-BEC1-4CE6-9CAE-36820AA9B3AE}"/>
                </a:ext>
              </a:extLst>
            </p:cNvPr>
            <p:cNvSpPr>
              <a:spLocks/>
            </p:cNvSpPr>
            <p:nvPr/>
          </p:nvSpPr>
          <p:spPr bwMode="auto">
            <a:xfrm>
              <a:off x="7080" y="2951"/>
              <a:ext cx="105" cy="210"/>
            </a:xfrm>
            <a:custGeom>
              <a:avLst/>
              <a:gdLst>
                <a:gd name="T0" fmla="*/ 0 w 105"/>
                <a:gd name="T1" fmla="*/ 165 h 165"/>
                <a:gd name="T2" fmla="*/ 105 w 105"/>
                <a:gd name="T3" fmla="*/ 0 h 165"/>
              </a:gdLst>
              <a:ahLst/>
              <a:cxnLst>
                <a:cxn ang="0">
                  <a:pos x="T0" y="T1"/>
                </a:cxn>
                <a:cxn ang="0">
                  <a:pos x="T2" y="T3"/>
                </a:cxn>
              </a:cxnLst>
              <a:rect l="0" t="0" r="r" b="b"/>
              <a:pathLst>
                <a:path w="105" h="165">
                  <a:moveTo>
                    <a:pt x="0" y="165"/>
                  </a:moveTo>
                  <a:cubicBezTo>
                    <a:pt x="25" y="90"/>
                    <a:pt x="73" y="65"/>
                    <a:pt x="105"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8">
              <a:extLst>
                <a:ext uri="{FF2B5EF4-FFF2-40B4-BE49-F238E27FC236}">
                  <a16:creationId xmlns:a16="http://schemas.microsoft.com/office/drawing/2014/main" id="{93E00687-BAD3-4531-8A95-19EED30D3126}"/>
                </a:ext>
              </a:extLst>
            </p:cNvPr>
            <p:cNvSpPr>
              <a:spLocks/>
            </p:cNvSpPr>
            <p:nvPr/>
          </p:nvSpPr>
          <p:spPr bwMode="auto">
            <a:xfrm>
              <a:off x="5850" y="2970"/>
              <a:ext cx="105" cy="191"/>
            </a:xfrm>
            <a:custGeom>
              <a:avLst/>
              <a:gdLst>
                <a:gd name="T0" fmla="*/ 105 w 105"/>
                <a:gd name="T1" fmla="*/ 0 h 150"/>
                <a:gd name="T2" fmla="*/ 0 w 105"/>
                <a:gd name="T3" fmla="*/ 150 h 150"/>
              </a:gdLst>
              <a:ahLst/>
              <a:cxnLst>
                <a:cxn ang="0">
                  <a:pos x="T0" y="T1"/>
                </a:cxn>
                <a:cxn ang="0">
                  <a:pos x="T2" y="T3"/>
                </a:cxn>
              </a:cxnLst>
              <a:rect l="0" t="0" r="r" b="b"/>
              <a:pathLst>
                <a:path w="105" h="150">
                  <a:moveTo>
                    <a:pt x="105" y="0"/>
                  </a:moveTo>
                  <a:cubicBezTo>
                    <a:pt x="83" y="66"/>
                    <a:pt x="48" y="102"/>
                    <a:pt x="0"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19">
              <a:extLst>
                <a:ext uri="{FF2B5EF4-FFF2-40B4-BE49-F238E27FC236}">
                  <a16:creationId xmlns:a16="http://schemas.microsoft.com/office/drawing/2014/main" id="{9689DC41-1A02-4FE3-B49B-DB3387B80A57}"/>
                </a:ext>
              </a:extLst>
            </p:cNvPr>
            <p:cNvSpPr>
              <a:spLocks noChangeShapeType="1"/>
            </p:cNvSpPr>
            <p:nvPr/>
          </p:nvSpPr>
          <p:spPr bwMode="auto">
            <a:xfrm flipV="1">
              <a:off x="6064" y="2976"/>
              <a:ext cx="392" cy="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20">
              <a:extLst>
                <a:ext uri="{FF2B5EF4-FFF2-40B4-BE49-F238E27FC236}">
                  <a16:creationId xmlns:a16="http://schemas.microsoft.com/office/drawing/2014/main" id="{6C9B594B-449B-4780-AC93-65CD510B5197}"/>
                </a:ext>
              </a:extLst>
            </p:cNvPr>
            <p:cNvSpPr>
              <a:spLocks noChangeShapeType="1"/>
            </p:cNvSpPr>
            <p:nvPr/>
          </p:nvSpPr>
          <p:spPr bwMode="auto">
            <a:xfrm flipV="1">
              <a:off x="5406" y="2959"/>
              <a:ext cx="280" cy="2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21">
              <a:extLst>
                <a:ext uri="{FF2B5EF4-FFF2-40B4-BE49-F238E27FC236}">
                  <a16:creationId xmlns:a16="http://schemas.microsoft.com/office/drawing/2014/main" id="{B7221234-4C54-49A0-99A9-A70D673DD3BE}"/>
                </a:ext>
              </a:extLst>
            </p:cNvPr>
            <p:cNvSpPr>
              <a:spLocks noChangeShapeType="1"/>
            </p:cNvSpPr>
            <p:nvPr/>
          </p:nvSpPr>
          <p:spPr bwMode="auto">
            <a:xfrm flipV="1">
              <a:off x="4902" y="3137"/>
              <a:ext cx="126" cy="5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22">
              <a:extLst>
                <a:ext uri="{FF2B5EF4-FFF2-40B4-BE49-F238E27FC236}">
                  <a16:creationId xmlns:a16="http://schemas.microsoft.com/office/drawing/2014/main" id="{D7B42D3A-D1BC-42F7-8E0D-B4D40098D71B}"/>
                </a:ext>
              </a:extLst>
            </p:cNvPr>
            <p:cNvSpPr>
              <a:spLocks noChangeShapeType="1"/>
            </p:cNvSpPr>
            <p:nvPr/>
          </p:nvSpPr>
          <p:spPr bwMode="auto">
            <a:xfrm>
              <a:off x="6118" y="2932"/>
              <a:ext cx="534" cy="3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23">
              <a:extLst>
                <a:ext uri="{FF2B5EF4-FFF2-40B4-BE49-F238E27FC236}">
                  <a16:creationId xmlns:a16="http://schemas.microsoft.com/office/drawing/2014/main" id="{934A97F0-DE6E-41A0-8AE2-B22D8436FB5B}"/>
                </a:ext>
              </a:extLst>
            </p:cNvPr>
            <p:cNvSpPr>
              <a:spLocks noChangeShapeType="1"/>
            </p:cNvSpPr>
            <p:nvPr/>
          </p:nvSpPr>
          <p:spPr bwMode="auto">
            <a:xfrm>
              <a:off x="7014" y="2968"/>
              <a:ext cx="602" cy="1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Oval 124">
              <a:extLst>
                <a:ext uri="{FF2B5EF4-FFF2-40B4-BE49-F238E27FC236}">
                  <a16:creationId xmlns:a16="http://schemas.microsoft.com/office/drawing/2014/main" id="{E446422F-5327-4E25-BDBA-6DC04C6BE5F0}"/>
                </a:ext>
              </a:extLst>
            </p:cNvPr>
            <p:cNvSpPr>
              <a:spLocks noChangeArrowheads="1"/>
            </p:cNvSpPr>
            <p:nvPr/>
          </p:nvSpPr>
          <p:spPr bwMode="auto">
            <a:xfrm>
              <a:off x="7226" y="2976"/>
              <a:ext cx="70" cy="179"/>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125">
              <a:extLst>
                <a:ext uri="{FF2B5EF4-FFF2-40B4-BE49-F238E27FC236}">
                  <a16:creationId xmlns:a16="http://schemas.microsoft.com/office/drawing/2014/main" id="{363B39A2-9377-40A0-8257-E0F4C98122BD}"/>
                </a:ext>
              </a:extLst>
            </p:cNvPr>
            <p:cNvSpPr>
              <a:spLocks noChangeArrowheads="1"/>
            </p:cNvSpPr>
            <p:nvPr/>
          </p:nvSpPr>
          <p:spPr bwMode="auto">
            <a:xfrm>
              <a:off x="6246" y="2941"/>
              <a:ext cx="28" cy="71"/>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126">
              <a:extLst>
                <a:ext uri="{FF2B5EF4-FFF2-40B4-BE49-F238E27FC236}">
                  <a16:creationId xmlns:a16="http://schemas.microsoft.com/office/drawing/2014/main" id="{9A584677-0BE1-4FE9-BF84-DA1F7B28FBD7}"/>
                </a:ext>
              </a:extLst>
            </p:cNvPr>
            <p:cNvSpPr>
              <a:spLocks noChangeShapeType="1"/>
            </p:cNvSpPr>
            <p:nvPr/>
          </p:nvSpPr>
          <p:spPr bwMode="auto">
            <a:xfrm>
              <a:off x="7098" y="3288"/>
              <a:ext cx="882" cy="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27">
              <a:extLst>
                <a:ext uri="{FF2B5EF4-FFF2-40B4-BE49-F238E27FC236}">
                  <a16:creationId xmlns:a16="http://schemas.microsoft.com/office/drawing/2014/main" id="{4FE5751E-209B-4F55-9670-ACA137C1DB80}"/>
                </a:ext>
              </a:extLst>
            </p:cNvPr>
            <p:cNvSpPr>
              <a:spLocks noChangeShapeType="1"/>
            </p:cNvSpPr>
            <p:nvPr/>
          </p:nvSpPr>
          <p:spPr bwMode="auto">
            <a:xfrm>
              <a:off x="7952" y="3663"/>
              <a:ext cx="18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28">
              <a:extLst>
                <a:ext uri="{FF2B5EF4-FFF2-40B4-BE49-F238E27FC236}">
                  <a16:creationId xmlns:a16="http://schemas.microsoft.com/office/drawing/2014/main" id="{7869911D-8048-48A8-8FA3-517B2C00C46E}"/>
                </a:ext>
              </a:extLst>
            </p:cNvPr>
            <p:cNvSpPr>
              <a:spLocks noChangeShapeType="1"/>
            </p:cNvSpPr>
            <p:nvPr/>
          </p:nvSpPr>
          <p:spPr bwMode="auto">
            <a:xfrm>
              <a:off x="7840" y="3234"/>
              <a:ext cx="1428" cy="3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29">
              <a:extLst>
                <a:ext uri="{FF2B5EF4-FFF2-40B4-BE49-F238E27FC236}">
                  <a16:creationId xmlns:a16="http://schemas.microsoft.com/office/drawing/2014/main" id="{F2DD1292-62CC-4635-A6A4-27D8D235AEB7}"/>
                </a:ext>
              </a:extLst>
            </p:cNvPr>
            <p:cNvSpPr>
              <a:spLocks noChangeShapeType="1"/>
            </p:cNvSpPr>
            <p:nvPr/>
          </p:nvSpPr>
          <p:spPr bwMode="auto">
            <a:xfrm>
              <a:off x="7952" y="2932"/>
              <a:ext cx="1428" cy="3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30">
              <a:extLst>
                <a:ext uri="{FF2B5EF4-FFF2-40B4-BE49-F238E27FC236}">
                  <a16:creationId xmlns:a16="http://schemas.microsoft.com/office/drawing/2014/main" id="{E644C9F2-8F4F-43F7-81CF-CDE22A7EE244}"/>
                </a:ext>
              </a:extLst>
            </p:cNvPr>
            <p:cNvSpPr>
              <a:spLocks noChangeShapeType="1"/>
            </p:cNvSpPr>
            <p:nvPr/>
          </p:nvSpPr>
          <p:spPr bwMode="auto">
            <a:xfrm>
              <a:off x="7070" y="3220"/>
              <a:ext cx="53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31">
              <a:extLst>
                <a:ext uri="{FF2B5EF4-FFF2-40B4-BE49-F238E27FC236}">
                  <a16:creationId xmlns:a16="http://schemas.microsoft.com/office/drawing/2014/main" id="{4DBD1203-5C97-4052-A9F7-38E2152F98F0}"/>
                </a:ext>
              </a:extLst>
            </p:cNvPr>
            <p:cNvSpPr>
              <a:spLocks noChangeArrowheads="1"/>
            </p:cNvSpPr>
            <p:nvPr/>
          </p:nvSpPr>
          <p:spPr bwMode="auto">
            <a:xfrm rot="1088884">
              <a:off x="8190" y="3290"/>
              <a:ext cx="12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Rectangle 132">
              <a:extLst>
                <a:ext uri="{FF2B5EF4-FFF2-40B4-BE49-F238E27FC236}">
                  <a16:creationId xmlns:a16="http://schemas.microsoft.com/office/drawing/2014/main" id="{710B8F69-56A8-4E46-9A08-DCF5F92DE64E}"/>
                </a:ext>
              </a:extLst>
            </p:cNvPr>
            <p:cNvSpPr>
              <a:spLocks noChangeArrowheads="1"/>
            </p:cNvSpPr>
            <p:nvPr/>
          </p:nvSpPr>
          <p:spPr bwMode="auto">
            <a:xfrm rot="1088884">
              <a:off x="8260" y="2954"/>
              <a:ext cx="12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3">
              <a:extLst>
                <a:ext uri="{FF2B5EF4-FFF2-40B4-BE49-F238E27FC236}">
                  <a16:creationId xmlns:a16="http://schemas.microsoft.com/office/drawing/2014/main" id="{3653040C-1DAE-44C4-A5FC-2834F615F4F2}"/>
                </a:ext>
              </a:extLst>
            </p:cNvPr>
            <p:cNvSpPr>
              <a:spLocks noChangeArrowheads="1"/>
            </p:cNvSpPr>
            <p:nvPr/>
          </p:nvSpPr>
          <p:spPr bwMode="auto">
            <a:xfrm rot="1088884">
              <a:off x="8852" y="3140"/>
              <a:ext cx="12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Rectangle 134">
              <a:extLst>
                <a:ext uri="{FF2B5EF4-FFF2-40B4-BE49-F238E27FC236}">
                  <a16:creationId xmlns:a16="http://schemas.microsoft.com/office/drawing/2014/main" id="{BCADA6B4-7A63-4805-8599-1AF689376EBB}"/>
                </a:ext>
              </a:extLst>
            </p:cNvPr>
            <p:cNvSpPr>
              <a:spLocks noChangeArrowheads="1"/>
            </p:cNvSpPr>
            <p:nvPr/>
          </p:nvSpPr>
          <p:spPr bwMode="auto">
            <a:xfrm rot="1088884">
              <a:off x="8764" y="3430"/>
              <a:ext cx="126" cy="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5">
              <a:extLst>
                <a:ext uri="{FF2B5EF4-FFF2-40B4-BE49-F238E27FC236}">
                  <a16:creationId xmlns:a16="http://schemas.microsoft.com/office/drawing/2014/main" id="{3DECBAC5-58C3-43F1-8573-A1B324A34AD8}"/>
                </a:ext>
              </a:extLst>
            </p:cNvPr>
            <p:cNvSpPr>
              <a:spLocks/>
            </p:cNvSpPr>
            <p:nvPr/>
          </p:nvSpPr>
          <p:spPr bwMode="auto">
            <a:xfrm>
              <a:off x="8638" y="3262"/>
              <a:ext cx="285" cy="96"/>
            </a:xfrm>
            <a:custGeom>
              <a:avLst/>
              <a:gdLst>
                <a:gd name="T0" fmla="*/ 285 w 285"/>
                <a:gd name="T1" fmla="*/ 94 h 96"/>
                <a:gd name="T2" fmla="*/ 105 w 285"/>
                <a:gd name="T3" fmla="*/ 19 h 96"/>
                <a:gd name="T4" fmla="*/ 0 w 285"/>
                <a:gd name="T5" fmla="*/ 19 h 96"/>
              </a:gdLst>
              <a:ahLst/>
              <a:cxnLst>
                <a:cxn ang="0">
                  <a:pos x="T0" y="T1"/>
                </a:cxn>
                <a:cxn ang="0">
                  <a:pos x="T2" y="T3"/>
                </a:cxn>
                <a:cxn ang="0">
                  <a:pos x="T4" y="T5"/>
                </a:cxn>
              </a:cxnLst>
              <a:rect l="0" t="0" r="r" b="b"/>
              <a:pathLst>
                <a:path w="285" h="96">
                  <a:moveTo>
                    <a:pt x="285" y="94"/>
                  </a:moveTo>
                  <a:cubicBezTo>
                    <a:pt x="159" y="73"/>
                    <a:pt x="220" y="96"/>
                    <a:pt x="105" y="19"/>
                  </a:cubicBezTo>
                  <a:cubicBezTo>
                    <a:pt x="76" y="0"/>
                    <a:pt x="35" y="19"/>
                    <a:pt x="0" y="19"/>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6">
              <a:extLst>
                <a:ext uri="{FF2B5EF4-FFF2-40B4-BE49-F238E27FC236}">
                  <a16:creationId xmlns:a16="http://schemas.microsoft.com/office/drawing/2014/main" id="{C2D51C52-FCA1-42A1-865B-D38E601575ED}"/>
                </a:ext>
              </a:extLst>
            </p:cNvPr>
            <p:cNvSpPr>
              <a:spLocks/>
            </p:cNvSpPr>
            <p:nvPr/>
          </p:nvSpPr>
          <p:spPr bwMode="auto">
            <a:xfrm>
              <a:off x="8246" y="3136"/>
              <a:ext cx="315" cy="131"/>
            </a:xfrm>
            <a:custGeom>
              <a:avLst/>
              <a:gdLst>
                <a:gd name="T0" fmla="*/ 0 w 315"/>
                <a:gd name="T1" fmla="*/ 103 h 103"/>
                <a:gd name="T2" fmla="*/ 45 w 315"/>
                <a:gd name="T3" fmla="*/ 58 h 103"/>
                <a:gd name="T4" fmla="*/ 105 w 315"/>
                <a:gd name="T5" fmla="*/ 43 h 103"/>
                <a:gd name="T6" fmla="*/ 150 w 315"/>
                <a:gd name="T7" fmla="*/ 13 h 103"/>
                <a:gd name="T8" fmla="*/ 210 w 315"/>
                <a:gd name="T9" fmla="*/ 73 h 103"/>
                <a:gd name="T10" fmla="*/ 255 w 315"/>
                <a:gd name="T11" fmla="*/ 103 h 103"/>
                <a:gd name="T12" fmla="*/ 315 w 315"/>
                <a:gd name="T13" fmla="*/ 73 h 103"/>
              </a:gdLst>
              <a:ahLst/>
              <a:cxnLst>
                <a:cxn ang="0">
                  <a:pos x="T0" y="T1"/>
                </a:cxn>
                <a:cxn ang="0">
                  <a:pos x="T2" y="T3"/>
                </a:cxn>
                <a:cxn ang="0">
                  <a:pos x="T4" y="T5"/>
                </a:cxn>
                <a:cxn ang="0">
                  <a:pos x="T6" y="T7"/>
                </a:cxn>
                <a:cxn ang="0">
                  <a:pos x="T8" y="T9"/>
                </a:cxn>
                <a:cxn ang="0">
                  <a:pos x="T10" y="T11"/>
                </a:cxn>
                <a:cxn ang="0">
                  <a:pos x="T12" y="T13"/>
                </a:cxn>
              </a:cxnLst>
              <a:rect l="0" t="0" r="r" b="b"/>
              <a:pathLst>
                <a:path w="315" h="103">
                  <a:moveTo>
                    <a:pt x="0" y="103"/>
                  </a:moveTo>
                  <a:cubicBezTo>
                    <a:pt x="15" y="88"/>
                    <a:pt x="27" y="69"/>
                    <a:pt x="45" y="58"/>
                  </a:cubicBezTo>
                  <a:cubicBezTo>
                    <a:pt x="63" y="48"/>
                    <a:pt x="86" y="51"/>
                    <a:pt x="105" y="43"/>
                  </a:cubicBezTo>
                  <a:cubicBezTo>
                    <a:pt x="122" y="36"/>
                    <a:pt x="135" y="23"/>
                    <a:pt x="150" y="13"/>
                  </a:cubicBezTo>
                  <a:cubicBezTo>
                    <a:pt x="248" y="46"/>
                    <a:pt x="152" y="0"/>
                    <a:pt x="210" y="73"/>
                  </a:cubicBezTo>
                  <a:cubicBezTo>
                    <a:pt x="221" y="87"/>
                    <a:pt x="240" y="93"/>
                    <a:pt x="255" y="103"/>
                  </a:cubicBezTo>
                  <a:cubicBezTo>
                    <a:pt x="307" y="86"/>
                    <a:pt x="289" y="99"/>
                    <a:pt x="315" y="7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7">
              <a:extLst>
                <a:ext uri="{FF2B5EF4-FFF2-40B4-BE49-F238E27FC236}">
                  <a16:creationId xmlns:a16="http://schemas.microsoft.com/office/drawing/2014/main" id="{9BA65468-F492-4DD3-8903-9DFB86197000}"/>
                </a:ext>
              </a:extLst>
            </p:cNvPr>
            <p:cNvSpPr>
              <a:spLocks/>
            </p:cNvSpPr>
            <p:nvPr/>
          </p:nvSpPr>
          <p:spPr bwMode="auto">
            <a:xfrm>
              <a:off x="9016" y="3290"/>
              <a:ext cx="170" cy="178"/>
            </a:xfrm>
            <a:custGeom>
              <a:avLst/>
              <a:gdLst>
                <a:gd name="T0" fmla="*/ 35 w 170"/>
                <a:gd name="T1" fmla="*/ 28 h 140"/>
                <a:gd name="T2" fmla="*/ 155 w 170"/>
                <a:gd name="T3" fmla="*/ 88 h 140"/>
                <a:gd name="T4" fmla="*/ 170 w 170"/>
                <a:gd name="T5" fmla="*/ 133 h 140"/>
              </a:gdLst>
              <a:ahLst/>
              <a:cxnLst>
                <a:cxn ang="0">
                  <a:pos x="T0" y="T1"/>
                </a:cxn>
                <a:cxn ang="0">
                  <a:pos x="T2" y="T3"/>
                </a:cxn>
                <a:cxn ang="0">
                  <a:pos x="T4" y="T5"/>
                </a:cxn>
              </a:cxnLst>
              <a:rect l="0" t="0" r="r" b="b"/>
              <a:pathLst>
                <a:path w="170" h="140">
                  <a:moveTo>
                    <a:pt x="35" y="28"/>
                  </a:moveTo>
                  <a:cubicBezTo>
                    <a:pt x="110" y="140"/>
                    <a:pt x="0" y="0"/>
                    <a:pt x="155" y="88"/>
                  </a:cubicBezTo>
                  <a:cubicBezTo>
                    <a:pt x="169" y="96"/>
                    <a:pt x="170" y="133"/>
                    <a:pt x="170" y="133"/>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8">
              <a:extLst>
                <a:ext uri="{FF2B5EF4-FFF2-40B4-BE49-F238E27FC236}">
                  <a16:creationId xmlns:a16="http://schemas.microsoft.com/office/drawing/2014/main" id="{D36B8E04-AE0B-4891-B259-EDC37D50A3BF}"/>
                </a:ext>
              </a:extLst>
            </p:cNvPr>
            <p:cNvSpPr>
              <a:spLocks/>
            </p:cNvSpPr>
            <p:nvPr/>
          </p:nvSpPr>
          <p:spPr bwMode="auto">
            <a:xfrm>
              <a:off x="8652" y="3206"/>
              <a:ext cx="224" cy="194"/>
            </a:xfrm>
            <a:custGeom>
              <a:avLst/>
              <a:gdLst>
                <a:gd name="T0" fmla="*/ 29 w 224"/>
                <a:gd name="T1" fmla="*/ 129 h 152"/>
                <a:gd name="T2" fmla="*/ 104 w 224"/>
                <a:gd name="T3" fmla="*/ 69 h 152"/>
                <a:gd name="T4" fmla="*/ 134 w 224"/>
                <a:gd name="T5" fmla="*/ 24 h 152"/>
                <a:gd name="T6" fmla="*/ 224 w 224"/>
                <a:gd name="T7" fmla="*/ 24 h 152"/>
              </a:gdLst>
              <a:ahLst/>
              <a:cxnLst>
                <a:cxn ang="0">
                  <a:pos x="T0" y="T1"/>
                </a:cxn>
                <a:cxn ang="0">
                  <a:pos x="T2" y="T3"/>
                </a:cxn>
                <a:cxn ang="0">
                  <a:pos x="T4" y="T5"/>
                </a:cxn>
                <a:cxn ang="0">
                  <a:pos x="T6" y="T7"/>
                </a:cxn>
              </a:cxnLst>
              <a:rect l="0" t="0" r="r" b="b"/>
              <a:pathLst>
                <a:path w="224" h="152">
                  <a:moveTo>
                    <a:pt x="29" y="129"/>
                  </a:moveTo>
                  <a:cubicBezTo>
                    <a:pt x="115" y="0"/>
                    <a:pt x="0" y="152"/>
                    <a:pt x="104" y="69"/>
                  </a:cubicBezTo>
                  <a:cubicBezTo>
                    <a:pt x="118" y="58"/>
                    <a:pt x="117" y="30"/>
                    <a:pt x="134" y="24"/>
                  </a:cubicBezTo>
                  <a:cubicBezTo>
                    <a:pt x="162" y="13"/>
                    <a:pt x="194" y="24"/>
                    <a:pt x="224" y="24"/>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39">
              <a:extLst>
                <a:ext uri="{FF2B5EF4-FFF2-40B4-BE49-F238E27FC236}">
                  <a16:creationId xmlns:a16="http://schemas.microsoft.com/office/drawing/2014/main" id="{40D7EFB1-663A-489D-B337-0ADFD75330A3}"/>
                </a:ext>
              </a:extLst>
            </p:cNvPr>
            <p:cNvSpPr>
              <a:spLocks noChangeShapeType="1"/>
            </p:cNvSpPr>
            <p:nvPr/>
          </p:nvSpPr>
          <p:spPr bwMode="auto">
            <a:xfrm flipV="1">
              <a:off x="8330" y="3136"/>
              <a:ext cx="266" cy="16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0">
              <a:extLst>
                <a:ext uri="{FF2B5EF4-FFF2-40B4-BE49-F238E27FC236}">
                  <a16:creationId xmlns:a16="http://schemas.microsoft.com/office/drawing/2014/main" id="{CA3DB5EC-1CEE-4786-B5DC-64B7862DBC91}"/>
                </a:ext>
              </a:extLst>
            </p:cNvPr>
            <p:cNvSpPr>
              <a:spLocks/>
            </p:cNvSpPr>
            <p:nvPr/>
          </p:nvSpPr>
          <p:spPr bwMode="auto">
            <a:xfrm>
              <a:off x="8988" y="3318"/>
              <a:ext cx="195" cy="115"/>
            </a:xfrm>
            <a:custGeom>
              <a:avLst/>
              <a:gdLst>
                <a:gd name="T0" fmla="*/ 0 w 195"/>
                <a:gd name="T1" fmla="*/ 90 h 90"/>
                <a:gd name="T2" fmla="*/ 195 w 195"/>
                <a:gd name="T3" fmla="*/ 0 h 90"/>
              </a:gdLst>
              <a:ahLst/>
              <a:cxnLst>
                <a:cxn ang="0">
                  <a:pos x="T0" y="T1"/>
                </a:cxn>
                <a:cxn ang="0">
                  <a:pos x="T2" y="T3"/>
                </a:cxn>
              </a:cxnLst>
              <a:rect l="0" t="0" r="r" b="b"/>
              <a:pathLst>
                <a:path w="195" h="90">
                  <a:moveTo>
                    <a:pt x="0" y="90"/>
                  </a:moveTo>
                  <a:cubicBezTo>
                    <a:pt x="72" y="66"/>
                    <a:pt x="140" y="55"/>
                    <a:pt x="195"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41">
              <a:extLst>
                <a:ext uri="{FF2B5EF4-FFF2-40B4-BE49-F238E27FC236}">
                  <a16:creationId xmlns:a16="http://schemas.microsoft.com/office/drawing/2014/main" id="{0DD79063-8C8F-46A9-9ABC-2AD57BECCB27}"/>
                </a:ext>
              </a:extLst>
            </p:cNvPr>
            <p:cNvSpPr>
              <a:spLocks noChangeShapeType="1"/>
            </p:cNvSpPr>
            <p:nvPr/>
          </p:nvSpPr>
          <p:spPr bwMode="auto">
            <a:xfrm>
              <a:off x="8638" y="3318"/>
              <a:ext cx="350"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2">
              <a:extLst>
                <a:ext uri="{FF2B5EF4-FFF2-40B4-BE49-F238E27FC236}">
                  <a16:creationId xmlns:a16="http://schemas.microsoft.com/office/drawing/2014/main" id="{5B861037-813C-46D2-BDE2-B1C6BB61B5FA}"/>
                </a:ext>
              </a:extLst>
            </p:cNvPr>
            <p:cNvSpPr>
              <a:spLocks/>
            </p:cNvSpPr>
            <p:nvPr/>
          </p:nvSpPr>
          <p:spPr bwMode="auto">
            <a:xfrm rot="2099884">
              <a:off x="7714" y="3318"/>
              <a:ext cx="467" cy="225"/>
            </a:xfrm>
            <a:custGeom>
              <a:avLst/>
              <a:gdLst>
                <a:gd name="T0" fmla="*/ 0 w 539"/>
                <a:gd name="T1" fmla="*/ 163 h 261"/>
                <a:gd name="T2" fmla="*/ 154 w 539"/>
                <a:gd name="T3" fmla="*/ 65 h 261"/>
                <a:gd name="T4" fmla="*/ 448 w 539"/>
                <a:gd name="T5" fmla="*/ 9 h 261"/>
                <a:gd name="T6" fmla="*/ 532 w 539"/>
                <a:gd name="T7" fmla="*/ 121 h 261"/>
                <a:gd name="T8" fmla="*/ 406 w 539"/>
                <a:gd name="T9" fmla="*/ 219 h 261"/>
                <a:gd name="T10" fmla="*/ 210 w 539"/>
                <a:gd name="T11" fmla="*/ 261 h 261"/>
              </a:gdLst>
              <a:ahLst/>
              <a:cxnLst>
                <a:cxn ang="0">
                  <a:pos x="T0" y="T1"/>
                </a:cxn>
                <a:cxn ang="0">
                  <a:pos x="T2" y="T3"/>
                </a:cxn>
                <a:cxn ang="0">
                  <a:pos x="T4" y="T5"/>
                </a:cxn>
                <a:cxn ang="0">
                  <a:pos x="T6" y="T7"/>
                </a:cxn>
                <a:cxn ang="0">
                  <a:pos x="T8" y="T9"/>
                </a:cxn>
                <a:cxn ang="0">
                  <a:pos x="T10" y="T11"/>
                </a:cxn>
              </a:cxnLst>
              <a:rect l="0" t="0" r="r" b="b"/>
              <a:pathLst>
                <a:path w="539" h="261">
                  <a:moveTo>
                    <a:pt x="0" y="163"/>
                  </a:moveTo>
                  <a:cubicBezTo>
                    <a:pt x="39" y="127"/>
                    <a:pt x="79" y="91"/>
                    <a:pt x="154" y="65"/>
                  </a:cubicBezTo>
                  <a:cubicBezTo>
                    <a:pt x="229" y="39"/>
                    <a:pt x="385" y="0"/>
                    <a:pt x="448" y="9"/>
                  </a:cubicBezTo>
                  <a:cubicBezTo>
                    <a:pt x="511" y="18"/>
                    <a:pt x="539" y="86"/>
                    <a:pt x="532" y="121"/>
                  </a:cubicBezTo>
                  <a:cubicBezTo>
                    <a:pt x="525" y="156"/>
                    <a:pt x="460" y="196"/>
                    <a:pt x="406" y="219"/>
                  </a:cubicBezTo>
                  <a:cubicBezTo>
                    <a:pt x="352" y="242"/>
                    <a:pt x="281" y="251"/>
                    <a:pt x="210" y="26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43">
              <a:extLst>
                <a:ext uri="{FF2B5EF4-FFF2-40B4-BE49-F238E27FC236}">
                  <a16:creationId xmlns:a16="http://schemas.microsoft.com/office/drawing/2014/main" id="{B4F230A6-8381-4486-8D9D-1EC69F307658}"/>
                </a:ext>
              </a:extLst>
            </p:cNvPr>
            <p:cNvSpPr>
              <a:spLocks noChangeShapeType="1"/>
            </p:cNvSpPr>
            <p:nvPr/>
          </p:nvSpPr>
          <p:spPr bwMode="auto">
            <a:xfrm>
              <a:off x="7742" y="3416"/>
              <a:ext cx="84" cy="56"/>
            </a:xfrm>
            <a:prstGeom prst="line">
              <a:avLst/>
            </a:prstGeom>
            <a:noFill/>
            <a:ln w="9525">
              <a:solidFill>
                <a:srgbClr val="000000"/>
              </a:solidFill>
              <a:round/>
              <a:headEnd type="triangle" w="sm"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4">
              <a:extLst>
                <a:ext uri="{FF2B5EF4-FFF2-40B4-BE49-F238E27FC236}">
                  <a16:creationId xmlns:a16="http://schemas.microsoft.com/office/drawing/2014/main" id="{A648E1D2-893B-4AD6-9344-CDD746287081}"/>
                </a:ext>
              </a:extLst>
            </p:cNvPr>
            <p:cNvSpPr>
              <a:spLocks noChangeShapeType="1"/>
            </p:cNvSpPr>
            <p:nvPr/>
          </p:nvSpPr>
          <p:spPr bwMode="auto">
            <a:xfrm flipV="1">
              <a:off x="4606" y="3108"/>
              <a:ext cx="322"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Oval 145">
              <a:extLst>
                <a:ext uri="{FF2B5EF4-FFF2-40B4-BE49-F238E27FC236}">
                  <a16:creationId xmlns:a16="http://schemas.microsoft.com/office/drawing/2014/main" id="{5B9490E3-3AF9-464B-9E37-7511727767D7}"/>
                </a:ext>
              </a:extLst>
            </p:cNvPr>
            <p:cNvSpPr>
              <a:spLocks noChangeArrowheads="1"/>
            </p:cNvSpPr>
            <p:nvPr/>
          </p:nvSpPr>
          <p:spPr bwMode="auto">
            <a:xfrm>
              <a:off x="7714" y="3388"/>
              <a:ext cx="42" cy="28"/>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 name="TextBox 148">
            <a:extLst>
              <a:ext uri="{FF2B5EF4-FFF2-40B4-BE49-F238E27FC236}">
                <a16:creationId xmlns:a16="http://schemas.microsoft.com/office/drawing/2014/main" id="{51FFB924-F842-44BB-8C69-8D4FEE6B36E9}"/>
              </a:ext>
            </a:extLst>
          </p:cNvPr>
          <p:cNvSpPr txBox="1"/>
          <p:nvPr/>
        </p:nvSpPr>
        <p:spPr>
          <a:xfrm>
            <a:off x="6835698" y="4724665"/>
            <a:ext cx="4371278" cy="584775"/>
          </a:xfrm>
          <a:prstGeom prst="rect">
            <a:avLst/>
          </a:prstGeom>
          <a:noFill/>
        </p:spPr>
        <p:txBody>
          <a:bodyPr wrap="square" rtlCol="0">
            <a:spAutoFit/>
          </a:bodyPr>
          <a:lstStyle/>
          <a:p>
            <a:r>
              <a:rPr lang="en-US" sz="1600" dirty="0"/>
              <a:t>Shoulder and </a:t>
            </a:r>
            <a:r>
              <a:rPr lang="en-US" sz="1600" dirty="0" err="1"/>
              <a:t>Boattail</a:t>
            </a:r>
            <a:r>
              <a:rPr lang="en-US" sz="1600" dirty="0"/>
              <a:t> Induced Separation, Subsonic</a:t>
            </a:r>
          </a:p>
        </p:txBody>
      </p:sp>
      <p:sp>
        <p:nvSpPr>
          <p:cNvPr id="150" name="TextBox 149">
            <a:extLst>
              <a:ext uri="{FF2B5EF4-FFF2-40B4-BE49-F238E27FC236}">
                <a16:creationId xmlns:a16="http://schemas.microsoft.com/office/drawing/2014/main" id="{9E4B04CF-C3E8-4C26-A5DC-3BA5BFA4F4D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Flow Regimes, 3</a:t>
            </a:r>
          </a:p>
        </p:txBody>
      </p:sp>
    </p:spTree>
    <p:extLst>
      <p:ext uri="{BB962C8B-B14F-4D97-AF65-F5344CB8AC3E}">
        <p14:creationId xmlns:p14="http://schemas.microsoft.com/office/powerpoint/2010/main" val="1517654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9497</TotalTime>
  <Words>1531</Words>
  <Application>Microsoft Office PowerPoint</Application>
  <PresentationFormat>Widescreen</PresentationFormat>
  <Paragraphs>236</Paragraphs>
  <Slides>30</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38" baseType="lpstr">
      <vt:lpstr>Arial</vt:lpstr>
      <vt:lpstr>Calibri</vt:lpstr>
      <vt:lpstr>Calibri Light</vt:lpstr>
      <vt:lpstr>Times New Roman</vt:lpstr>
      <vt:lpstr>Office Theme</vt:lpstr>
      <vt:lpstr>62_Office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Dynamic Concepts,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tirvine</dc:creator>
  <cp:lastModifiedBy>Tom Irvine</cp:lastModifiedBy>
  <cp:revision>390</cp:revision>
  <dcterms:created xsi:type="dcterms:W3CDTF">2018-04-26T16:19:49Z</dcterms:created>
  <dcterms:modified xsi:type="dcterms:W3CDTF">2019-01-19T15:42:45Z</dcterms:modified>
</cp:coreProperties>
</file>