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0" r:id="rId3"/>
    <p:sldMasterId id="2147483674" r:id="rId4"/>
    <p:sldMasterId id="2147483677" r:id="rId5"/>
  </p:sldMasterIdLst>
  <p:notesMasterIdLst>
    <p:notesMasterId r:id="rId166"/>
  </p:notesMasterIdLst>
  <p:sldIdLst>
    <p:sldId id="267" r:id="rId6"/>
    <p:sldId id="371" r:id="rId7"/>
    <p:sldId id="462" r:id="rId8"/>
    <p:sldId id="453" r:id="rId9"/>
    <p:sldId id="454" r:id="rId10"/>
    <p:sldId id="455" r:id="rId11"/>
    <p:sldId id="456" r:id="rId12"/>
    <p:sldId id="452" r:id="rId13"/>
    <p:sldId id="457" r:id="rId14"/>
    <p:sldId id="464" r:id="rId15"/>
    <p:sldId id="463" r:id="rId16"/>
    <p:sldId id="465" r:id="rId17"/>
    <p:sldId id="466" r:id="rId18"/>
    <p:sldId id="458" r:id="rId19"/>
    <p:sldId id="469" r:id="rId20"/>
    <p:sldId id="470" r:id="rId21"/>
    <p:sldId id="471" r:id="rId22"/>
    <p:sldId id="370" r:id="rId23"/>
    <p:sldId id="472" r:id="rId24"/>
    <p:sldId id="473" r:id="rId25"/>
    <p:sldId id="474" r:id="rId26"/>
    <p:sldId id="374" r:id="rId27"/>
    <p:sldId id="475" r:id="rId28"/>
    <p:sldId id="476" r:id="rId29"/>
    <p:sldId id="380" r:id="rId30"/>
    <p:sldId id="477" r:id="rId31"/>
    <p:sldId id="382" r:id="rId32"/>
    <p:sldId id="383" r:id="rId33"/>
    <p:sldId id="384" r:id="rId34"/>
    <p:sldId id="478" r:id="rId35"/>
    <p:sldId id="479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395" r:id="rId46"/>
    <p:sldId id="489" r:id="rId47"/>
    <p:sldId id="490" r:id="rId48"/>
    <p:sldId id="491" r:id="rId49"/>
    <p:sldId id="492" r:id="rId50"/>
    <p:sldId id="493" r:id="rId51"/>
    <p:sldId id="494" r:id="rId52"/>
    <p:sldId id="495" r:id="rId53"/>
    <p:sldId id="496" r:id="rId54"/>
    <p:sldId id="497" r:id="rId55"/>
    <p:sldId id="498" r:id="rId56"/>
    <p:sldId id="499" r:id="rId57"/>
    <p:sldId id="500" r:id="rId58"/>
    <p:sldId id="501" r:id="rId59"/>
    <p:sldId id="502" r:id="rId60"/>
    <p:sldId id="503" r:id="rId61"/>
    <p:sldId id="504" r:id="rId62"/>
    <p:sldId id="505" r:id="rId63"/>
    <p:sldId id="506" r:id="rId64"/>
    <p:sldId id="507" r:id="rId65"/>
    <p:sldId id="508" r:id="rId66"/>
    <p:sldId id="509" r:id="rId67"/>
    <p:sldId id="510" r:id="rId68"/>
    <p:sldId id="511" r:id="rId69"/>
    <p:sldId id="413" r:id="rId70"/>
    <p:sldId id="414" r:id="rId71"/>
    <p:sldId id="512" r:id="rId72"/>
    <p:sldId id="513" r:id="rId73"/>
    <p:sldId id="415" r:id="rId74"/>
    <p:sldId id="514" r:id="rId75"/>
    <p:sldId id="515" r:id="rId76"/>
    <p:sldId id="516" r:id="rId77"/>
    <p:sldId id="517" r:id="rId78"/>
    <p:sldId id="518" r:id="rId79"/>
    <p:sldId id="534" r:id="rId80"/>
    <p:sldId id="519" r:id="rId81"/>
    <p:sldId id="520" r:id="rId82"/>
    <p:sldId id="521" r:id="rId83"/>
    <p:sldId id="522" r:id="rId84"/>
    <p:sldId id="444" r:id="rId85"/>
    <p:sldId id="523" r:id="rId86"/>
    <p:sldId id="446" r:id="rId87"/>
    <p:sldId id="445" r:id="rId88"/>
    <p:sldId id="524" r:id="rId89"/>
    <p:sldId id="525" r:id="rId90"/>
    <p:sldId id="526" r:id="rId91"/>
    <p:sldId id="527" r:id="rId92"/>
    <p:sldId id="528" r:id="rId93"/>
    <p:sldId id="529" r:id="rId94"/>
    <p:sldId id="530" r:id="rId95"/>
    <p:sldId id="531" r:id="rId96"/>
    <p:sldId id="532" r:id="rId97"/>
    <p:sldId id="533" r:id="rId98"/>
    <p:sldId id="461" r:id="rId99"/>
    <p:sldId id="372" r:id="rId100"/>
    <p:sldId id="373" r:id="rId101"/>
    <p:sldId id="375" r:id="rId102"/>
    <p:sldId id="436" r:id="rId103"/>
    <p:sldId id="437" r:id="rId104"/>
    <p:sldId id="439" r:id="rId105"/>
    <p:sldId id="438" r:id="rId106"/>
    <p:sldId id="440" r:id="rId107"/>
    <p:sldId id="441" r:id="rId108"/>
    <p:sldId id="442" r:id="rId109"/>
    <p:sldId id="443" r:id="rId110"/>
    <p:sldId id="377" r:id="rId111"/>
    <p:sldId id="422" r:id="rId112"/>
    <p:sldId id="378" r:id="rId113"/>
    <p:sldId id="447" r:id="rId114"/>
    <p:sldId id="450" r:id="rId115"/>
    <p:sldId id="451" r:id="rId116"/>
    <p:sldId id="448" r:id="rId117"/>
    <p:sldId id="449" r:id="rId118"/>
    <p:sldId id="417" r:id="rId119"/>
    <p:sldId id="418" r:id="rId120"/>
    <p:sldId id="419" r:id="rId121"/>
    <p:sldId id="427" r:id="rId122"/>
    <p:sldId id="420" r:id="rId123"/>
    <p:sldId id="423" r:id="rId124"/>
    <p:sldId id="424" r:id="rId125"/>
    <p:sldId id="428" r:id="rId126"/>
    <p:sldId id="429" r:id="rId127"/>
    <p:sldId id="430" r:id="rId128"/>
    <p:sldId id="431" r:id="rId129"/>
    <p:sldId id="425" r:id="rId130"/>
    <p:sldId id="432" r:id="rId131"/>
    <p:sldId id="433" r:id="rId132"/>
    <p:sldId id="426" r:id="rId133"/>
    <p:sldId id="421" r:id="rId134"/>
    <p:sldId id="379" r:id="rId135"/>
    <p:sldId id="434" r:id="rId136"/>
    <p:sldId id="435" r:id="rId137"/>
    <p:sldId id="385" r:id="rId138"/>
    <p:sldId id="386" r:id="rId139"/>
    <p:sldId id="387" r:id="rId140"/>
    <p:sldId id="388" r:id="rId141"/>
    <p:sldId id="381" r:id="rId142"/>
    <p:sldId id="389" r:id="rId143"/>
    <p:sldId id="390" r:id="rId144"/>
    <p:sldId id="391" r:id="rId145"/>
    <p:sldId id="397" r:id="rId146"/>
    <p:sldId id="396" r:id="rId147"/>
    <p:sldId id="392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6" r:id="rId156"/>
    <p:sldId id="407" r:id="rId157"/>
    <p:sldId id="408" r:id="rId158"/>
    <p:sldId id="405" r:id="rId159"/>
    <p:sldId id="409" r:id="rId160"/>
    <p:sldId id="410" r:id="rId161"/>
    <p:sldId id="411" r:id="rId162"/>
    <p:sldId id="393" r:id="rId163"/>
    <p:sldId id="394" r:id="rId164"/>
    <p:sldId id="416" r:id="rId1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D9F1FF"/>
    <a:srgbClr val="CCE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9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2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0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slide" Target="slides/slide159.xml"/><Relationship Id="rId16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0.wmf"/><Relationship Id="rId4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1762E-0453-45A1-920A-10C153E9DF3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FC3CF-350C-406C-9DF1-A1513D81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5CA7A-D569-4763-B547-4C35CE7CAD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24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5CA7A-D569-4763-B547-4C35CE7CAD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5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92EFB-3477-41FE-B1A0-80775BB892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38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1486F1-5FB8-4CD3-9B3B-351091D6D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974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4D6AE5-0CD4-40B8-9CAD-ECA073E4CDE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02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521666-C1D0-4D3E-8AD6-A61EA02C63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33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60C6-2A61-4562-BD48-2D6AD5E3D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6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9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5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5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B1DB-BFE6-417A-9527-F12AB64AEF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5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31200" y="618310"/>
            <a:ext cx="2859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Vibrationdata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143000"/>
            <a:ext cx="1087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46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F7AC-F0D7-4E73-A543-9D8132617E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5D2AD-2242-4916-B579-32B19DBCD3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6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2CEBE3-0752-499D-936C-43FF75B058A1}" type="slidenum">
              <a:rPr kumimoji="1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89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DD9D8-F3C1-4B6B-AA9C-5D43E0AE0BDD}" type="slidenum">
              <a:rPr kumimoji="1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5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0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0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6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3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6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F7AC-F0D7-4E73-A543-9D8132617E2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5D2AD-2242-4916-B579-32B19DBCD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CLV_Bann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4"/>
            <a:ext cx="121920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5573184" y="6459538"/>
            <a:ext cx="1016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fld id="{4C480972-2BED-4CB6-9BED-C80F5E54C834}" type="slidenum">
              <a:rPr kumimoji="0" lang="en-US" sz="800">
                <a:solidFill>
                  <a:prstClr val="black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 algn="ctr">
                <a:defRPr/>
              </a:pPr>
              <a:t>‹#›</a:t>
            </a:fld>
            <a:endParaRPr kumimoji="0" lang="en-US" sz="800" dirty="0">
              <a:solidFill>
                <a:prstClr val="black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076" name="Picture 58" descr="AeroLogo_208_notag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6384" y="6361113"/>
            <a:ext cx="2123016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1464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9764-537F-4C54-83BE-B754A5236A51}" type="datetime1">
              <a:rPr lang="en-US" smtClean="0"/>
              <a:pPr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65600" y="19812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9D804C-9729-4AB8-8B62-990232CE73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57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50000"/>
        <a:buFont typeface="Monotype Sorts" pitchFamily="2" charset="2"/>
        <a:buChar char="n"/>
        <a:defRPr kumimoji="1" sz="16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75000"/>
        <a:buFont typeface="Monotype Sorts" pitchFamily="2" charset="2"/>
        <a:buChar char="u"/>
        <a:defRPr kumimoji="1" sz="16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Monotype Sorts" pitchFamily="2" charset="2"/>
        <a:buChar char="F"/>
        <a:defRPr kumimoji="1" sz="16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•"/>
        <a:defRPr kumimoji="1"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60800" y="533400"/>
            <a:ext cx="812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to edit Master title style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65600" y="1981200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60A65DA-8E6A-4816-9603-878B8BED7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759200" y="1295401"/>
            <a:ext cx="80708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kumimoji="0" lang="en-US" sz="18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Vibrationdata</a:t>
            </a:r>
            <a:endParaRPr kumimoji="0"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endParaRPr kumimoji="0" lang="en-US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09600" y="1752600"/>
            <a:ext cx="1107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1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50000"/>
        <a:buFont typeface="Monotype Sorts" pitchFamily="2" charset="2"/>
        <a:buChar char="n"/>
        <a:defRPr kumimoji="1" sz="16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75000"/>
        <a:buFont typeface="Monotype Sorts" pitchFamily="2" charset="2"/>
        <a:buChar char="u"/>
        <a:defRPr kumimoji="1" sz="16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Monotype Sorts" pitchFamily="2" charset="2"/>
        <a:buChar char="F"/>
        <a:defRPr kumimoji="1" sz="16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•"/>
        <a:defRPr kumimoji="1"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Char char="–"/>
        <a:defRPr kumimoji="1"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9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2.wmf"/><Relationship Id="rId4" Type="http://schemas.openxmlformats.org/officeDocument/2006/relationships/image" Target="../media/image45.jpe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55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34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wmf"/><Relationship Id="rId20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7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wmf"/><Relationship Id="rId22" Type="http://schemas.openxmlformats.org/officeDocument/2006/relationships/image" Target="../media/image1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4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11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gi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8245" y="1636767"/>
            <a:ext cx="608856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6699"/>
                </a:solidFill>
              </a:rPr>
              <a:t>Damping &amp; Isolation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6699"/>
                </a:solidFill>
              </a:rPr>
              <a:t>Revision A</a:t>
            </a:r>
            <a:br>
              <a:rPr lang="en-US" sz="3200" b="1" dirty="0">
                <a:solidFill>
                  <a:srgbClr val="006699"/>
                </a:solidFill>
              </a:rPr>
            </a:br>
            <a:endParaRPr lang="en-US" sz="3200" b="1" dirty="0">
              <a:solidFill>
                <a:srgbClr val="006699"/>
              </a:solidFill>
            </a:endParaRP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  <a:p>
            <a:pPr algn="ctr"/>
            <a:r>
              <a:rPr lang="en-US" sz="2000" b="1" dirty="0">
                <a:solidFill>
                  <a:srgbClr val="006699"/>
                </a:solidFill>
              </a:rPr>
              <a:t>By Tom Irvine</a:t>
            </a: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9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CA2BA97-4658-4DB3-A74D-B0CB3CDA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6" y="1716265"/>
            <a:ext cx="8055673" cy="38163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DF4845-285D-4379-87F9-F9BAE93FF53C}"/>
              </a:ext>
            </a:extLst>
          </p:cNvPr>
          <p:cNvSpPr/>
          <p:nvPr/>
        </p:nvSpPr>
        <p:spPr>
          <a:xfrm>
            <a:off x="442856" y="415407"/>
            <a:ext cx="6299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b="1" dirty="0">
                <a:solidFill>
                  <a:srgbClr val="006699"/>
                </a:solidFill>
                <a:ea typeface="ＭＳ Ｐゴシック" pitchFamily="34" charset="-128"/>
              </a:rPr>
              <a:t>Steinberg Circuit Board Damping, Sample Cases</a:t>
            </a:r>
            <a:endParaRPr lang="en-US" sz="2200" b="1" dirty="0">
              <a:solidFill>
                <a:srgbClr val="006699"/>
              </a:solidFill>
              <a:ea typeface="ＭＳ Ｐゴシック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F9CCA-434D-4ACA-830D-559388AC81E2}"/>
              </a:ext>
            </a:extLst>
          </p:cNvPr>
          <p:cNvSpPr txBox="1"/>
          <p:nvPr/>
        </p:nvSpPr>
        <p:spPr>
          <a:xfrm>
            <a:off x="8694239" y="2658201"/>
            <a:ext cx="294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Damping can be nonlinear due to microslip at joints, etc.</a:t>
            </a:r>
          </a:p>
        </p:txBody>
      </p:sp>
    </p:spTree>
    <p:extLst>
      <p:ext uri="{BB962C8B-B14F-4D97-AF65-F5344CB8AC3E}">
        <p14:creationId xmlns:p14="http://schemas.microsoft.com/office/powerpoint/2010/main" val="41636108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3469" y="4984641"/>
            <a:ext cx="901849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A single-degree-of-freedom system attenuates energy above </a:t>
            </a:r>
            <a:r>
              <a:rPr lang="en-US" sz="1500" dirty="0">
                <a:ea typeface="Times New Roman" panose="02020603050405020304" pitchFamily="18" charset="0"/>
                <a:sym typeface="Symbol" panose="05050102010706020507" pitchFamily="18" charset="2"/>
              </a:rPr>
              <a:t></a:t>
            </a:r>
            <a:r>
              <a:rPr lang="en-US" sz="1500" dirty="0">
                <a:ea typeface="Times New Roman" panose="02020603050405020304" pitchFamily="18" charset="0"/>
              </a:rPr>
              <a:t>2 times its natural frequency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The isolators thus filter out high-frequency shock and vibration energy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As a trade-off, some amplification occurs at the isolated system’s natural frequency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Ideally, there is sufficient damping to minimize this amplification 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Relative displacement may be another trade-off  </a:t>
            </a:r>
          </a:p>
        </p:txBody>
      </p:sp>
      <p:pic>
        <p:nvPicPr>
          <p:cNvPr id="5" name="Picture 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72" y="1046802"/>
            <a:ext cx="27047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66" y="414195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058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65" y="621347"/>
            <a:ext cx="5685714" cy="2285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4099" y="3173506"/>
            <a:ext cx="792838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Elastomeric isolator mounts are used to break metal-to-metal contact between the avionics component mounting foot and the vehicle mounting structure 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bolt may be a shoulder bolt in order to control the initial compression of the isolator  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initial static deflection is typically 5% to 15%, depending on the vendor’s recommendation 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Usually, four isolator grommets are used for mounting an avionics component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isolators are mounted in parallel with one isolator at each corner   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Note that small components, with mass less than say 3 lbm (1.4 kg), should be mounted via an isolated base plate, which serves as a ballast mass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A base plate may also be required if the component’s feet are too small to accommodate the isolators directly </a:t>
            </a:r>
          </a:p>
        </p:txBody>
      </p:sp>
    </p:spTree>
    <p:extLst>
      <p:ext uri="{BB962C8B-B14F-4D97-AF65-F5344CB8AC3E}">
        <p14:creationId xmlns:p14="http://schemas.microsoft.com/office/powerpoint/2010/main" val="19284811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610" y="2872293"/>
            <a:ext cx="10919012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6699"/>
                </a:solidFill>
              </a:rPr>
              <a:t>Octave Rule</a:t>
            </a:r>
          </a:p>
          <a:p>
            <a:r>
              <a:rPr lang="en-US" sz="1500" dirty="0"/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difference between two frequencies is one octave if the higher frequency is twice the lower frequency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Now assume that one SDOF system is to be attached to another SDOF system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A design rule-of-thumb is that the difference between the individual natural frequencies should be at least one octave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goal is to avoid dynamic coupling of the modes</a:t>
            </a:r>
          </a:p>
          <a:p>
            <a:endParaRPr lang="en-US" sz="1500" dirty="0"/>
          </a:p>
          <a:p>
            <a:r>
              <a:rPr lang="en-US" sz="1500" b="1" dirty="0">
                <a:solidFill>
                  <a:srgbClr val="006699"/>
                </a:solidFill>
              </a:rPr>
              <a:t>Example</a:t>
            </a:r>
          </a:p>
          <a:p>
            <a:r>
              <a:rPr lang="en-US" sz="1500" dirty="0"/>
              <a:t> 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Assume that an avionics box has a circuit board with a natural frequency of 200 Hz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box is to be mounted via isolators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natural frequency of the isolated box should thus be less than or equal to 100 Hz per the octave rule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(Typical avionics isolation frequencies are around 20 Hz)</a:t>
            </a:r>
          </a:p>
          <a:p>
            <a:endParaRPr lang="en-US" dirty="0"/>
          </a:p>
        </p:txBody>
      </p:sp>
      <p:pic>
        <p:nvPicPr>
          <p:cNvPr id="3074" name="Picture 2" descr="Image result for octave defin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37" y="221167"/>
            <a:ext cx="5083399" cy="23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225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3506" y="1170848"/>
            <a:ext cx="644383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The isolators must be able to withstand quasi-static and dynamic loads</a:t>
            </a: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A quasi-static load results from the rigid-body acceleration of the launch vehicle</a:t>
            </a: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This acceleration is primarily in the vehicle’s thrust axis, but lateral acceleration should also be considered.</a:t>
            </a: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The avionics component may “bottom out” if the isolator is overloaded</a:t>
            </a: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A related concern is the clearance or “sway space” between the component and adjacent structures</a:t>
            </a: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ea typeface="Times New Roman" panose="02020603050405020304" pitchFamily="18" charset="0"/>
              </a:rPr>
              <a:t>The clearance should be considered with respect to all sides of the component, undergoing its various peak positive and peak negative relative displacements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700" y="411057"/>
            <a:ext cx="380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Isolator Deflection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0" y="1385468"/>
            <a:ext cx="1895238" cy="3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92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882" y="1434259"/>
            <a:ext cx="706665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514836" y="5487988"/>
            <a:ext cx="6302375" cy="53091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Liftoff                Transonic                                                       Attitude Control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Max-Q                                                         Thrusters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700" y="411057"/>
            <a:ext cx="629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Flight Shock &amp; Vibration Environments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04904" y="1729266"/>
            <a:ext cx="3406588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  <a:buSzPct val="80000"/>
            </a:pPr>
            <a:r>
              <a:rPr lang="en-US" sz="1550" i="1" dirty="0"/>
              <a:t>Isolated Components must withstand</a:t>
            </a:r>
          </a:p>
          <a:p>
            <a:pPr>
              <a:buClr>
                <a:srgbClr val="006699"/>
              </a:buClr>
              <a:buSzPct val="80000"/>
            </a:pPr>
            <a:endParaRPr lang="en-US" sz="15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Shock Environments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Clr>
                <a:srgbClr val="006699"/>
              </a:buClr>
              <a:buSzPct val="80000"/>
              <a:tabLst>
                <a:tab pos="461963" algn="l"/>
              </a:tabLst>
            </a:pPr>
            <a:r>
              <a:rPr lang="en-US" sz="1500" dirty="0"/>
              <a:t>	Motor ignition</a:t>
            </a:r>
            <a:br>
              <a:rPr lang="en-US" sz="1500" dirty="0"/>
            </a:br>
            <a:r>
              <a:rPr lang="en-US" sz="1500" dirty="0"/>
              <a:t>	Stage and shroud separation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Random Vibration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Clr>
                <a:srgbClr val="006699"/>
              </a:buClr>
              <a:buSzPct val="80000"/>
              <a:tabLst>
                <a:tab pos="461963" algn="l"/>
              </a:tabLst>
            </a:pPr>
            <a:r>
              <a:rPr lang="en-US" sz="1500" dirty="0"/>
              <a:t>	Liftoff </a:t>
            </a:r>
            <a:r>
              <a:rPr lang="en-US" sz="1500" dirty="0" err="1"/>
              <a:t>vibroacoustics</a:t>
            </a:r>
            <a:endParaRPr lang="en-US" sz="1500" dirty="0"/>
          </a:p>
          <a:p>
            <a:pPr>
              <a:buClr>
                <a:srgbClr val="006699"/>
              </a:buClr>
              <a:buSzPct val="80000"/>
              <a:tabLst>
                <a:tab pos="461963" algn="l"/>
              </a:tabLst>
            </a:pPr>
            <a:r>
              <a:rPr lang="en-US" sz="1500" dirty="0"/>
              <a:t>	Turbulent boundary layers	</a:t>
            </a:r>
          </a:p>
          <a:p>
            <a:pPr>
              <a:buClr>
                <a:srgbClr val="006699"/>
              </a:buClr>
              <a:buSzPct val="80000"/>
              <a:tabLst>
                <a:tab pos="461963" algn="l"/>
              </a:tabLst>
            </a:pPr>
            <a:r>
              <a:rPr lang="en-US" sz="1500" dirty="0"/>
              <a:t>	Shock waves at transonic &amp; Max-Q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Sine Vibration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tabLst>
                <a:tab pos="461963" algn="l"/>
              </a:tabLst>
            </a:pPr>
            <a:r>
              <a:rPr lang="en-US" sz="1500" dirty="0"/>
              <a:t>	POGO</a:t>
            </a:r>
          </a:p>
          <a:p>
            <a:pPr>
              <a:tabLst>
                <a:tab pos="461963" algn="l"/>
              </a:tabLst>
            </a:pPr>
            <a:r>
              <a:rPr lang="en-US" sz="1500" dirty="0"/>
              <a:t>	Thrust Oscillation</a:t>
            </a:r>
          </a:p>
        </p:txBody>
      </p:sp>
    </p:spTree>
    <p:extLst>
      <p:ext uri="{BB962C8B-B14F-4D97-AF65-F5344CB8AC3E}">
        <p14:creationId xmlns:p14="http://schemas.microsoft.com/office/powerpoint/2010/main" val="20656397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700" y="411057"/>
            <a:ext cx="629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Additional Considerations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6598" y="4028820"/>
            <a:ext cx="88320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The stiffness properties of elastomeric isolators vary frequency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Wire rope isolators are insensitive to temperature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Isolator stiffness may vary with load in nonlinear manner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Some components such as C-band transponders and telemetry transmitters generate significant heat energy and must be hard-mounted to a heat sink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Components with servo-control mechanisms may require hard-mounting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cs typeface="Arial" pitchFamily="34" charset="0"/>
              </a:rPr>
              <a:t>Other components must be hard-mounted in order to maintain optical or mechanical alignment</a:t>
            </a:r>
            <a:endParaRPr lang="en-US" sz="1550" dirty="0"/>
          </a:p>
        </p:txBody>
      </p:sp>
      <p:pic>
        <p:nvPicPr>
          <p:cNvPr id="6146" name="Picture 2" descr="Image result for c-band transpo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6" y="1158335"/>
            <a:ext cx="4313816" cy="166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elemetry transm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490" y="1158335"/>
            <a:ext cx="3129972" cy="19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0014" y="3146259"/>
            <a:ext cx="183955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i="1" dirty="0"/>
              <a:t>Transponder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2612" y="3180983"/>
            <a:ext cx="183955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i="1" dirty="0"/>
              <a:t>Transmitter</a:t>
            </a:r>
          </a:p>
        </p:txBody>
      </p:sp>
      <p:pic>
        <p:nvPicPr>
          <p:cNvPr id="9" name="Picture 8" descr="http://askbobrankin.com/hard-dri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0821" y="795675"/>
            <a:ext cx="2628900" cy="26289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30821" y="3180983"/>
            <a:ext cx="183955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i="1" dirty="0"/>
              <a:t>Hard Drive</a:t>
            </a:r>
          </a:p>
        </p:txBody>
      </p:sp>
    </p:spTree>
    <p:extLst>
      <p:ext uri="{BB962C8B-B14F-4D97-AF65-F5344CB8AC3E}">
        <p14:creationId xmlns:p14="http://schemas.microsoft.com/office/powerpoint/2010/main" val="33208897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028" y="739418"/>
            <a:ext cx="441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8080"/>
                </a:solidFill>
                <a:latin typeface="Calibri"/>
              </a:rPr>
              <a:t>Isolation Option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038600" y="838201"/>
            <a:ext cx="60531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Vibrationdata</a:t>
            </a:r>
            <a:endParaRPr lang="en-US" sz="24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849854" y="1371600"/>
            <a:ext cx="943714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two_dof_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3894" y="1641576"/>
            <a:ext cx="2514600" cy="3789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0110" y="5522064"/>
            <a:ext cx="4269890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Two Stage:  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Circuit Board Mounted in Isolated Avionics Box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966" y="4579184"/>
            <a:ext cx="3827034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Single Stage: 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Circuit Board in Hard-mounted Avionics Box</a:t>
            </a:r>
          </a:p>
        </p:txBody>
      </p:sp>
      <p:pic>
        <p:nvPicPr>
          <p:cNvPr id="10" name="Picture 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805" y="2071787"/>
            <a:ext cx="27047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3735593" y="2369384"/>
            <a:ext cx="2181113" cy="145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60036" y="2058299"/>
            <a:ext cx="143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Circuit Board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5675" y="4409907"/>
            <a:ext cx="994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Isolator</a:t>
            </a:r>
          </a:p>
        </p:txBody>
      </p:sp>
    </p:spTree>
    <p:extLst>
      <p:ext uri="{BB962C8B-B14F-4D97-AF65-F5344CB8AC3E}">
        <p14:creationId xmlns:p14="http://schemas.microsoft.com/office/powerpoint/2010/main" val="20680544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20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SDOF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Circuit Board Model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553028"/>
            <a:ext cx="807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</p:txBody>
      </p:sp>
      <p:pic>
        <p:nvPicPr>
          <p:cNvPr id="6" name="Picture 63" descr="sdd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04" y="1722305"/>
            <a:ext cx="63912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23955" y="4630647"/>
            <a:ext cx="70104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 a circuit board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Mass = 0.5 kg, Stiffness = 1000 N/mm,</a:t>
            </a:r>
            <a:r>
              <a:rPr lang="en-US" altLang="en-US" dirty="0">
                <a:solidFill>
                  <a:prstClr val="black"/>
                </a:solidFill>
                <a:latin typeface="Calibri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225 Hz,  Q=10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9879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B1F9A78-0090-49ED-9E93-5EBB1737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81" y="609600"/>
            <a:ext cx="52006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4361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586143"/>
            <a:ext cx="10600000" cy="568571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63213" y="2012482"/>
            <a:ext cx="2885440" cy="516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6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28" y="41540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938EFE-690E-4A6E-B391-96E1C3C13904}"/>
              </a:ext>
            </a:extLst>
          </p:cNvPr>
          <p:cNvSpPr txBox="1"/>
          <p:nvPr/>
        </p:nvSpPr>
        <p:spPr>
          <a:xfrm>
            <a:off x="442856" y="472497"/>
            <a:ext cx="7220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6699"/>
                </a:solidFill>
                <a:ea typeface="ＭＳ Ｐゴシック" pitchFamily="34" charset="-128"/>
              </a:rPr>
              <a:t>Tom’s Measured Circuit Board Damping Data from Shaker Tests</a:t>
            </a:r>
            <a:endParaRPr lang="en-US" sz="2200" b="1" dirty="0">
              <a:solidFill>
                <a:srgbClr val="006699"/>
              </a:solidFill>
              <a:ea typeface="ＭＳ Ｐゴシック" pitchFamily="34" charset="-128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A25578-EBB2-4ACE-BC70-FF0D85B1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39" y="1345544"/>
            <a:ext cx="6033740" cy="47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422887-6759-4737-A8B3-C9D3D9FABDC4}"/>
              </a:ext>
            </a:extLst>
          </p:cNvPr>
          <p:cNvSpPr txBox="1"/>
          <p:nvPr/>
        </p:nvSpPr>
        <p:spPr>
          <a:xfrm>
            <a:off x="7761830" y="2760944"/>
            <a:ext cx="1876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Range is  9 to 29</a:t>
            </a:r>
          </a:p>
        </p:txBody>
      </p:sp>
    </p:spTree>
    <p:extLst>
      <p:ext uri="{BB962C8B-B14F-4D97-AF65-F5344CB8AC3E}">
        <p14:creationId xmlns:p14="http://schemas.microsoft.com/office/powerpoint/2010/main" val="15643661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52" y="991246"/>
            <a:ext cx="8809524" cy="46571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82282" y="1930596"/>
            <a:ext cx="2885440" cy="516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804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413" y="927724"/>
            <a:ext cx="6295238" cy="50571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48312" y="1985187"/>
            <a:ext cx="2885440" cy="516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05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0" y="733762"/>
            <a:ext cx="8028571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86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28" y="1561717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050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595666"/>
            <a:ext cx="10638095" cy="56666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56357" y="4507453"/>
            <a:ext cx="1807285" cy="6454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01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33" y="870103"/>
            <a:ext cx="9171428" cy="48380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65731" y="2130013"/>
            <a:ext cx="1807285" cy="6454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205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5" y="1023513"/>
            <a:ext cx="5533501" cy="4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18" y="1023513"/>
            <a:ext cx="5549482" cy="41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740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586143"/>
            <a:ext cx="10561905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17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81" y="763610"/>
            <a:ext cx="8476190" cy="5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667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2" y="879329"/>
            <a:ext cx="6663945" cy="4990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2133" y="2920620"/>
            <a:ext cx="34634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Acceleration Response (G)</a:t>
            </a:r>
          </a:p>
          <a:p>
            <a:r>
              <a:rPr lang="en-US" sz="1600" dirty="0"/>
              <a:t> max=   230.2</a:t>
            </a:r>
          </a:p>
          <a:p>
            <a:r>
              <a:rPr lang="en-US" sz="1600" dirty="0"/>
              <a:t> min=  -197.2</a:t>
            </a:r>
          </a:p>
          <a:p>
            <a:r>
              <a:rPr lang="en-US" sz="1600" dirty="0"/>
              <a:t> RMS=   46.92</a:t>
            </a:r>
          </a:p>
          <a:p>
            <a:r>
              <a:rPr lang="en-US" sz="1600" dirty="0"/>
              <a:t> crest factor=   4.91</a:t>
            </a:r>
          </a:p>
          <a:p>
            <a:r>
              <a:rPr lang="en-US" sz="1600" dirty="0"/>
              <a:t> kurtosis=   8.62</a:t>
            </a:r>
          </a:p>
          <a:p>
            <a:endParaRPr lang="en-US" sz="1600" dirty="0"/>
          </a:p>
          <a:p>
            <a:r>
              <a:rPr lang="en-US" sz="1600" dirty="0"/>
              <a:t> Relative Displacement (mm)</a:t>
            </a:r>
          </a:p>
          <a:p>
            <a:r>
              <a:rPr lang="en-US" sz="1600" dirty="0"/>
              <a:t> max=  0.9633</a:t>
            </a:r>
          </a:p>
          <a:p>
            <a:r>
              <a:rPr lang="en-US" sz="1600" dirty="0"/>
              <a:t> min=  -1.122</a:t>
            </a:r>
          </a:p>
          <a:p>
            <a:r>
              <a:rPr lang="en-US" sz="1600" dirty="0"/>
              <a:t> RMS=  0.2292</a:t>
            </a:r>
          </a:p>
        </p:txBody>
      </p:sp>
    </p:spTree>
    <p:extLst>
      <p:ext uri="{BB962C8B-B14F-4D97-AF65-F5344CB8AC3E}">
        <p14:creationId xmlns:p14="http://schemas.microsoft.com/office/powerpoint/2010/main" val="71200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453" y="474151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C6736D2-85E0-425C-A9D7-A137AD7343CE}"/>
              </a:ext>
            </a:extLst>
          </p:cNvPr>
          <p:cNvSpPr/>
          <p:nvPr/>
        </p:nvSpPr>
        <p:spPr>
          <a:xfrm>
            <a:off x="356996" y="531241"/>
            <a:ext cx="713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b="1" dirty="0">
                <a:solidFill>
                  <a:srgbClr val="006699"/>
                </a:solidFill>
              </a:rPr>
              <a:t>Typical Q values for Launch Vehicle Structures and Components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0A5B68-4FD8-4F4A-8FB5-21EF94E50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02240"/>
              </p:ext>
            </p:extLst>
          </p:nvPr>
        </p:nvGraphicFramePr>
        <p:xfrm>
          <a:off x="1002083" y="1413099"/>
          <a:ext cx="8379912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073">
                  <a:extLst>
                    <a:ext uri="{9D8B030D-6E8A-4147-A177-3AD203B41FA5}">
                      <a16:colId xmlns:a16="http://schemas.microsoft.com/office/drawing/2014/main" val="2858196092"/>
                    </a:ext>
                  </a:extLst>
                </a:gridCol>
                <a:gridCol w="1315233">
                  <a:extLst>
                    <a:ext uri="{9D8B030D-6E8A-4147-A177-3AD203B41FA5}">
                      <a16:colId xmlns:a16="http://schemas.microsoft.com/office/drawing/2014/main" val="1476089393"/>
                    </a:ext>
                  </a:extLst>
                </a:gridCol>
                <a:gridCol w="1891430">
                  <a:extLst>
                    <a:ext uri="{9D8B030D-6E8A-4147-A177-3AD203B41FA5}">
                      <a16:colId xmlns:a16="http://schemas.microsoft.com/office/drawing/2014/main" val="3320767852"/>
                    </a:ext>
                  </a:extLst>
                </a:gridCol>
                <a:gridCol w="1528176">
                  <a:extLst>
                    <a:ext uri="{9D8B030D-6E8A-4147-A177-3AD203B41FA5}">
                      <a16:colId xmlns:a16="http://schemas.microsoft.com/office/drawing/2014/main" val="4161353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System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fn</a:t>
                      </a:r>
                      <a:r>
                        <a:rPr lang="en-US" sz="1400" dirty="0">
                          <a:effectLst/>
                        </a:rPr>
                        <a:t> (Hz)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Damping Ratio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Q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9497295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Pegasus XL Launch Vehicle Body-Bending during Drop Transient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19016599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Fairing Ring Frequency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897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3.7%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382909243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Battery Cells inside Foam-lined Box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15.2%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340208952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Avionics Circuit Boards, </a:t>
                      </a:r>
                      <a:r>
                        <a:rPr lang="en-US" sz="1400" dirty="0" err="1">
                          <a:effectLst/>
                        </a:rPr>
                        <a:t>Hardmounted</a:t>
                      </a:r>
                      <a:r>
                        <a:rPr lang="en-US" sz="1400" dirty="0">
                          <a:effectLst/>
                        </a:rPr>
                        <a:t> Boxes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220 to 650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1.7% to 5.6%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 to 29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40489415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Component Mounting Brackets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 to 2000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2% to 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 to 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16107075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Avionics Boxes Mounted via Lord Isolators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 to 31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98129104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Flexible Confined Detonating Cord (FCDC)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 to 107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3861353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Space Integrated GPS/INS (SIGI) Inertial Sensor Assembly (ISA) Isolators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13.5%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616" marR="60616" marT="0" marB="0" anchor="ctr"/>
                </a:tc>
                <a:extLst>
                  <a:ext uri="{0D108BD9-81ED-4DB2-BD59-A6C34878D82A}">
                    <a16:rowId xmlns:a16="http://schemas.microsoft.com/office/drawing/2014/main" val="2629303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9894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619476"/>
            <a:ext cx="10571428" cy="56190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50425" y="2060812"/>
            <a:ext cx="2415654" cy="3684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575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47" y="996008"/>
            <a:ext cx="8771428" cy="464761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87607" y="2019868"/>
            <a:ext cx="2415654" cy="3684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093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173" y="817265"/>
            <a:ext cx="6323809" cy="51142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57852" y="2074459"/>
            <a:ext cx="2415654" cy="3684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480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90" y="1338524"/>
            <a:ext cx="9047619" cy="41809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78927" y="4640238"/>
            <a:ext cx="2415654" cy="6005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552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143" y="609952"/>
            <a:ext cx="8685714" cy="563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00" y="1569493"/>
            <a:ext cx="9962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4661" y="2084263"/>
            <a:ext cx="9962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24660" y="2620824"/>
            <a:ext cx="9962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24659" y="4227131"/>
            <a:ext cx="9962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3260189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6620" y="1795342"/>
            <a:ext cx="59231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Natural    Participation    Effective      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Mode   Frequency      Factor        Modal Mass     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1       19.27 Hz        2.121          4.5   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2       238.8 Hz    -0.004917        2.418e-05   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modal mass sum =      4.5 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ModeShapes =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0.4710   -0.1678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0.4745    1.3322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Modes Shapes are in column format</a:t>
            </a:r>
          </a:p>
        </p:txBody>
      </p:sp>
      <p:pic>
        <p:nvPicPr>
          <p:cNvPr id="5" name="Picture 4" descr="two_dof_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462" y="1377036"/>
            <a:ext cx="2514600" cy="3789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0185" y="559558"/>
            <a:ext cx="836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Natural Frequency Results</a:t>
            </a:r>
          </a:p>
        </p:txBody>
      </p:sp>
    </p:spTree>
    <p:extLst>
      <p:ext uri="{BB962C8B-B14F-4D97-AF65-F5344CB8AC3E}">
        <p14:creationId xmlns:p14="http://schemas.microsoft.com/office/powerpoint/2010/main" val="23944395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211" y="1187761"/>
            <a:ext cx="5238095" cy="4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635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01" y="629683"/>
            <a:ext cx="7561905" cy="5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68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4" y="1165931"/>
            <a:ext cx="5533501" cy="4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49" y="1165931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2142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04" y="695029"/>
            <a:ext cx="8095238" cy="5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5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053" y="474151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B477009-490C-4458-9975-B3E764386985}"/>
              </a:ext>
            </a:extLst>
          </p:cNvPr>
          <p:cNvSpPr/>
          <p:nvPr/>
        </p:nvSpPr>
        <p:spPr>
          <a:xfrm>
            <a:off x="442856" y="531241"/>
            <a:ext cx="7424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b="1" dirty="0">
                <a:solidFill>
                  <a:srgbClr val="006699"/>
                </a:solidFill>
              </a:rPr>
              <a:t>Excerpt from NASA SP-8050, Structural Vibration Prediction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FC38E8-CDC1-47AE-8705-F89AE64B5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878112"/>
              </p:ext>
            </p:extLst>
          </p:nvPr>
        </p:nvGraphicFramePr>
        <p:xfrm>
          <a:off x="962024" y="1301750"/>
          <a:ext cx="9591675" cy="45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225">
                  <a:extLst>
                    <a:ext uri="{9D8B030D-6E8A-4147-A177-3AD203B41FA5}">
                      <a16:colId xmlns:a16="http://schemas.microsoft.com/office/drawing/2014/main" val="2258921784"/>
                    </a:ext>
                  </a:extLst>
                </a:gridCol>
                <a:gridCol w="1765301">
                  <a:extLst>
                    <a:ext uri="{9D8B030D-6E8A-4147-A177-3AD203B41FA5}">
                      <a16:colId xmlns:a16="http://schemas.microsoft.com/office/drawing/2014/main" val="2725084442"/>
                    </a:ext>
                  </a:extLst>
                </a:gridCol>
                <a:gridCol w="4629149">
                  <a:extLst>
                    <a:ext uri="{9D8B030D-6E8A-4147-A177-3AD203B41FA5}">
                      <a16:colId xmlns:a16="http://schemas.microsoft.com/office/drawing/2014/main" val="3973690265"/>
                    </a:ext>
                  </a:extLst>
                </a:gridCol>
              </a:tblGrid>
              <a:tr h="5899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Type of Structure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 of Critical Viscous Damping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Remarks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3102415"/>
                  </a:ext>
                </a:extLst>
              </a:tr>
              <a:tr h="6882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Homogeneous-element configurations (machined brackets, solid beams, welded construction)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to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Damping factor depends on stress levels induced during vibration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23413"/>
                  </a:ext>
                </a:extLst>
              </a:tr>
              <a:tr h="6882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Riveted or bolted structures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to 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Damping cause by friction at joints significantly reduces the vibration amplification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4998823"/>
                  </a:ext>
                </a:extLst>
              </a:tr>
              <a:tr h="3987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Laminated plastics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to 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Phenolic laminate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5335631"/>
                  </a:ext>
                </a:extLst>
              </a:tr>
              <a:tr h="6882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Honeycomb-core panels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to 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Damping factor depends on method of fabrication (brazed versus adhesive bond) and on acoustic radiation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604814"/>
                  </a:ext>
                </a:extLst>
              </a:tr>
              <a:tr h="4588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Vibration-isolated components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 to 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Damping factor depends on the isolator design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4478916"/>
                  </a:ext>
                </a:extLst>
              </a:tr>
              <a:tr h="996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Nonviscous fluids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Frequency &lt; 5 Hz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Hz </a:t>
                      </a: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Frequency </a:t>
                      </a:r>
                      <a:r>
                        <a:rPr lang="en-US" sz="1400" u="sng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15 Hz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Frequency &gt; 15 Hz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6761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2327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two_dof_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017" y="1336093"/>
            <a:ext cx="2310097" cy="3481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1046" y="3070746"/>
            <a:ext cx="30485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Acceleration Response (G)</a:t>
            </a:r>
          </a:p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 min  </a:t>
            </a:r>
          </a:p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 Mass 1:    17.56    -18.38 </a:t>
            </a:r>
          </a:p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 Mass 2:    17.75    -18.41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83" y="125579"/>
            <a:ext cx="6422813" cy="64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285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two_dof_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017" y="1336093"/>
            <a:ext cx="2310097" cy="3481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50" y="827455"/>
            <a:ext cx="5533501" cy="4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4884" y="2224585"/>
            <a:ext cx="4026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Displacement Response (mm) </a:t>
            </a:r>
          </a:p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min  </a:t>
            </a:r>
          </a:p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 Mass 1:    12.22    -11.65 </a:t>
            </a:r>
          </a:p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 Mass 2:    12.31    -11.73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5874" y="5405850"/>
            <a:ext cx="790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The response curves are nearly identical for the two masses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Verify that the isolation can undergo the relative displacement without bottoming-out</a:t>
            </a:r>
          </a:p>
        </p:txBody>
      </p:sp>
    </p:spTree>
    <p:extLst>
      <p:ext uri="{BB962C8B-B14F-4D97-AF65-F5344CB8AC3E}">
        <p14:creationId xmlns:p14="http://schemas.microsoft.com/office/powerpoint/2010/main" val="11672129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two_dof_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4962" y="577051"/>
            <a:ext cx="2514600" cy="3789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4617" y="4287142"/>
            <a:ext cx="4269890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Two Stage:  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Circuit Board Mounted in Isolated Avionics Box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753" y="3217062"/>
            <a:ext cx="3827034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Single Stage: 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Circuit Board in Hard-mounted Avionics Box</a:t>
            </a:r>
          </a:p>
        </p:txBody>
      </p:sp>
      <p:pic>
        <p:nvPicPr>
          <p:cNvPr id="7" name="Picture 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873" y="1007262"/>
            <a:ext cx="27047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3926661" y="1304859"/>
            <a:ext cx="2181113" cy="145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584441"/>
              </p:ext>
            </p:extLst>
          </p:nvPr>
        </p:nvGraphicFramePr>
        <p:xfrm>
          <a:off x="699068" y="5614671"/>
          <a:ext cx="4064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194682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25234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Hard-mounted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Isolated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91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0437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00709" y="936351"/>
            <a:ext cx="143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Circuit Board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772" y="5079923"/>
            <a:ext cx="4626591" cy="37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6699"/>
                </a:solidFill>
              </a:rPr>
              <a:t>Circuit Board Peak Response to Shock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9643" y="3274898"/>
            <a:ext cx="994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Isolator</a:t>
            </a:r>
          </a:p>
        </p:txBody>
      </p:sp>
    </p:spTree>
    <p:extLst>
      <p:ext uri="{BB962C8B-B14F-4D97-AF65-F5344CB8AC3E}">
        <p14:creationId xmlns:p14="http://schemas.microsoft.com/office/powerpoint/2010/main" val="4018044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Isolated Avionics Component Example  </a:t>
            </a:r>
          </a:p>
        </p:txBody>
      </p:sp>
      <p:grpSp>
        <p:nvGrpSpPr>
          <p:cNvPr id="176130" name="Group 2"/>
          <p:cNvGrpSpPr>
            <a:grpSpLocks/>
          </p:cNvGrpSpPr>
          <p:nvPr/>
        </p:nvGrpSpPr>
        <p:grpSpPr bwMode="auto">
          <a:xfrm>
            <a:off x="3733801" y="1752600"/>
            <a:ext cx="5402263" cy="3886200"/>
            <a:chOff x="1191" y="4109"/>
            <a:chExt cx="9947" cy="7482"/>
          </a:xfrm>
        </p:grpSpPr>
        <p:grpSp>
          <p:nvGrpSpPr>
            <p:cNvPr id="176131" name="Group 3"/>
            <p:cNvGrpSpPr>
              <a:grpSpLocks/>
            </p:cNvGrpSpPr>
            <p:nvPr/>
          </p:nvGrpSpPr>
          <p:grpSpPr bwMode="auto">
            <a:xfrm>
              <a:off x="8760" y="9648"/>
              <a:ext cx="1276" cy="1943"/>
              <a:chOff x="2322" y="5558"/>
              <a:chExt cx="1276" cy="1943"/>
            </a:xfrm>
          </p:grpSpPr>
          <p:grpSp>
            <p:nvGrpSpPr>
              <p:cNvPr id="176132" name="Group 4"/>
              <p:cNvGrpSpPr>
                <a:grpSpLocks/>
              </p:cNvGrpSpPr>
              <p:nvPr/>
            </p:nvGrpSpPr>
            <p:grpSpPr bwMode="auto">
              <a:xfrm>
                <a:off x="3395" y="6486"/>
                <a:ext cx="137" cy="815"/>
                <a:chOff x="5012" y="11291"/>
                <a:chExt cx="141" cy="673"/>
              </a:xfrm>
            </p:grpSpPr>
            <p:sp>
              <p:nvSpPr>
                <p:cNvPr id="176133" name="Line 5"/>
                <p:cNvSpPr>
                  <a:spLocks noChangeShapeType="1"/>
                </p:cNvSpPr>
                <p:nvPr/>
              </p:nvSpPr>
              <p:spPr bwMode="auto">
                <a:xfrm>
                  <a:off x="5068" y="11291"/>
                  <a:ext cx="1" cy="7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34" name="Line 6"/>
                <p:cNvSpPr>
                  <a:spLocks noChangeShapeType="1"/>
                </p:cNvSpPr>
                <p:nvPr/>
              </p:nvSpPr>
              <p:spPr bwMode="auto">
                <a:xfrm>
                  <a:off x="5082" y="11907"/>
                  <a:ext cx="1" cy="5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3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5012" y="1156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3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5026" y="11714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3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012" y="1140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38" name="Line 10"/>
                <p:cNvSpPr>
                  <a:spLocks noChangeShapeType="1"/>
                </p:cNvSpPr>
                <p:nvPr/>
              </p:nvSpPr>
              <p:spPr bwMode="auto">
                <a:xfrm>
                  <a:off x="5026" y="11789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39" name="Line 11"/>
                <p:cNvSpPr>
                  <a:spLocks noChangeShapeType="1"/>
                </p:cNvSpPr>
                <p:nvPr/>
              </p:nvSpPr>
              <p:spPr bwMode="auto">
                <a:xfrm>
                  <a:off x="5026" y="11487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0" name="Line 12"/>
                <p:cNvSpPr>
                  <a:spLocks noChangeShapeType="1"/>
                </p:cNvSpPr>
                <p:nvPr/>
              </p:nvSpPr>
              <p:spPr bwMode="auto">
                <a:xfrm>
                  <a:off x="5012" y="11640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5082" y="11865"/>
                  <a:ext cx="57" cy="2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2" name="Line 14"/>
                <p:cNvSpPr>
                  <a:spLocks noChangeShapeType="1"/>
                </p:cNvSpPr>
                <p:nvPr/>
              </p:nvSpPr>
              <p:spPr bwMode="auto">
                <a:xfrm>
                  <a:off x="5068" y="11361"/>
                  <a:ext cx="57" cy="43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6143" name="Group 15"/>
              <p:cNvGrpSpPr>
                <a:grpSpLocks/>
              </p:cNvGrpSpPr>
              <p:nvPr/>
            </p:nvGrpSpPr>
            <p:grpSpPr bwMode="auto">
              <a:xfrm rot="5400000">
                <a:off x="2925" y="6057"/>
                <a:ext cx="129" cy="871"/>
                <a:chOff x="5012" y="11291"/>
                <a:chExt cx="141" cy="673"/>
              </a:xfrm>
            </p:grpSpPr>
            <p:sp>
              <p:nvSpPr>
                <p:cNvPr id="176144" name="Line 16"/>
                <p:cNvSpPr>
                  <a:spLocks noChangeShapeType="1"/>
                </p:cNvSpPr>
                <p:nvPr/>
              </p:nvSpPr>
              <p:spPr bwMode="auto">
                <a:xfrm>
                  <a:off x="5068" y="11291"/>
                  <a:ext cx="1" cy="7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5" name="Line 17"/>
                <p:cNvSpPr>
                  <a:spLocks noChangeShapeType="1"/>
                </p:cNvSpPr>
                <p:nvPr/>
              </p:nvSpPr>
              <p:spPr bwMode="auto">
                <a:xfrm>
                  <a:off x="5082" y="11907"/>
                  <a:ext cx="1" cy="5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5012" y="1156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5026" y="11714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012" y="1140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49" name="Line 21"/>
                <p:cNvSpPr>
                  <a:spLocks noChangeShapeType="1"/>
                </p:cNvSpPr>
                <p:nvPr/>
              </p:nvSpPr>
              <p:spPr bwMode="auto">
                <a:xfrm>
                  <a:off x="5026" y="11789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0" name="Line 22"/>
                <p:cNvSpPr>
                  <a:spLocks noChangeShapeType="1"/>
                </p:cNvSpPr>
                <p:nvPr/>
              </p:nvSpPr>
              <p:spPr bwMode="auto">
                <a:xfrm>
                  <a:off x="5026" y="11487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1" name="Line 23"/>
                <p:cNvSpPr>
                  <a:spLocks noChangeShapeType="1"/>
                </p:cNvSpPr>
                <p:nvPr/>
              </p:nvSpPr>
              <p:spPr bwMode="auto">
                <a:xfrm>
                  <a:off x="5012" y="11640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5082" y="11865"/>
                  <a:ext cx="57" cy="2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3" name="Line 25"/>
                <p:cNvSpPr>
                  <a:spLocks noChangeShapeType="1"/>
                </p:cNvSpPr>
                <p:nvPr/>
              </p:nvSpPr>
              <p:spPr bwMode="auto">
                <a:xfrm>
                  <a:off x="5068" y="11361"/>
                  <a:ext cx="57" cy="43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6154" name="Group 26"/>
              <p:cNvGrpSpPr>
                <a:grpSpLocks/>
              </p:cNvGrpSpPr>
              <p:nvPr/>
            </p:nvGrpSpPr>
            <p:grpSpPr bwMode="auto">
              <a:xfrm rot="-12828036">
                <a:off x="3134" y="5703"/>
                <a:ext cx="129" cy="871"/>
                <a:chOff x="5012" y="11291"/>
                <a:chExt cx="141" cy="673"/>
              </a:xfrm>
            </p:grpSpPr>
            <p:sp>
              <p:nvSpPr>
                <p:cNvPr id="176155" name="Line 27"/>
                <p:cNvSpPr>
                  <a:spLocks noChangeShapeType="1"/>
                </p:cNvSpPr>
                <p:nvPr/>
              </p:nvSpPr>
              <p:spPr bwMode="auto">
                <a:xfrm>
                  <a:off x="5068" y="11291"/>
                  <a:ext cx="1" cy="7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6" name="Line 28"/>
                <p:cNvSpPr>
                  <a:spLocks noChangeShapeType="1"/>
                </p:cNvSpPr>
                <p:nvPr/>
              </p:nvSpPr>
              <p:spPr bwMode="auto">
                <a:xfrm>
                  <a:off x="5082" y="11907"/>
                  <a:ext cx="1" cy="5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5012" y="1156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5026" y="11714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59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5012" y="1140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60" name="Line 32"/>
                <p:cNvSpPr>
                  <a:spLocks noChangeShapeType="1"/>
                </p:cNvSpPr>
                <p:nvPr/>
              </p:nvSpPr>
              <p:spPr bwMode="auto">
                <a:xfrm>
                  <a:off x="5026" y="11789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61" name="Line 33"/>
                <p:cNvSpPr>
                  <a:spLocks noChangeShapeType="1"/>
                </p:cNvSpPr>
                <p:nvPr/>
              </p:nvSpPr>
              <p:spPr bwMode="auto">
                <a:xfrm>
                  <a:off x="5026" y="11487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62" name="Line 34"/>
                <p:cNvSpPr>
                  <a:spLocks noChangeShapeType="1"/>
                </p:cNvSpPr>
                <p:nvPr/>
              </p:nvSpPr>
              <p:spPr bwMode="auto">
                <a:xfrm>
                  <a:off x="5012" y="11640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63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5082" y="11865"/>
                  <a:ext cx="57" cy="2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164" name="Line 36"/>
                <p:cNvSpPr>
                  <a:spLocks noChangeShapeType="1"/>
                </p:cNvSpPr>
                <p:nvPr/>
              </p:nvSpPr>
              <p:spPr bwMode="auto">
                <a:xfrm>
                  <a:off x="5068" y="11361"/>
                  <a:ext cx="57" cy="43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6165" name="AutoShape 37"/>
              <p:cNvSpPr>
                <a:spLocks noChangeArrowheads="1"/>
              </p:cNvSpPr>
              <p:nvPr/>
            </p:nvSpPr>
            <p:spPr bwMode="auto">
              <a:xfrm>
                <a:off x="2322" y="6399"/>
                <a:ext cx="290" cy="232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66" name="AutoShape 38"/>
              <p:cNvSpPr>
                <a:spLocks noChangeArrowheads="1"/>
              </p:cNvSpPr>
              <p:nvPr/>
            </p:nvSpPr>
            <p:spPr bwMode="auto">
              <a:xfrm>
                <a:off x="2786" y="5558"/>
                <a:ext cx="290" cy="232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67" name="AutoShape 39"/>
              <p:cNvSpPr>
                <a:spLocks noChangeArrowheads="1"/>
              </p:cNvSpPr>
              <p:nvPr/>
            </p:nvSpPr>
            <p:spPr bwMode="auto">
              <a:xfrm>
                <a:off x="3308" y="7269"/>
                <a:ext cx="290" cy="232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6168" name="Text Box 40"/>
            <p:cNvSpPr txBox="1">
              <a:spLocks noChangeArrowheads="1"/>
            </p:cNvSpPr>
            <p:nvPr/>
          </p:nvSpPr>
          <p:spPr bwMode="auto">
            <a:xfrm>
              <a:off x="10210" y="10953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ky4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169" name="Text Box 41"/>
            <p:cNvSpPr txBox="1">
              <a:spLocks noChangeArrowheads="1"/>
            </p:cNvSpPr>
            <p:nvPr/>
          </p:nvSpPr>
          <p:spPr bwMode="auto">
            <a:xfrm>
              <a:off x="8383" y="10953"/>
              <a:ext cx="900" cy="5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kx4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170" name="Text Box 42"/>
            <p:cNvSpPr txBox="1">
              <a:spLocks noChangeArrowheads="1"/>
            </p:cNvSpPr>
            <p:nvPr/>
          </p:nvSpPr>
          <p:spPr bwMode="auto">
            <a:xfrm>
              <a:off x="10094" y="9909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kz4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171" name="Text Box 43"/>
            <p:cNvSpPr txBox="1">
              <a:spLocks noChangeArrowheads="1"/>
            </p:cNvSpPr>
            <p:nvPr/>
          </p:nvSpPr>
          <p:spPr bwMode="auto">
            <a:xfrm>
              <a:off x="7078" y="7242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ky2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6172" name="Group 44"/>
            <p:cNvGrpSpPr>
              <a:grpSpLocks/>
            </p:cNvGrpSpPr>
            <p:nvPr/>
          </p:nvGrpSpPr>
          <p:grpSpPr bwMode="auto">
            <a:xfrm>
              <a:off x="7977" y="7067"/>
              <a:ext cx="137" cy="815"/>
              <a:chOff x="5012" y="11291"/>
              <a:chExt cx="141" cy="673"/>
            </a:xfrm>
          </p:grpSpPr>
          <p:sp>
            <p:nvSpPr>
              <p:cNvPr id="176173" name="Line 45"/>
              <p:cNvSpPr>
                <a:spLocks noChangeShapeType="1"/>
              </p:cNvSpPr>
              <p:nvPr/>
            </p:nvSpPr>
            <p:spPr bwMode="auto">
              <a:xfrm>
                <a:off x="5068" y="11291"/>
                <a:ext cx="1" cy="7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4" name="Line 46"/>
              <p:cNvSpPr>
                <a:spLocks noChangeShapeType="1"/>
              </p:cNvSpPr>
              <p:nvPr/>
            </p:nvSpPr>
            <p:spPr bwMode="auto">
              <a:xfrm>
                <a:off x="5082" y="11907"/>
                <a:ext cx="1" cy="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5" name="Line 47"/>
              <p:cNvSpPr>
                <a:spLocks noChangeShapeType="1"/>
              </p:cNvSpPr>
              <p:nvPr/>
            </p:nvSpPr>
            <p:spPr bwMode="auto">
              <a:xfrm flipH="1">
                <a:off x="5012" y="1156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6" name="Line 48"/>
              <p:cNvSpPr>
                <a:spLocks noChangeShapeType="1"/>
              </p:cNvSpPr>
              <p:nvPr/>
            </p:nvSpPr>
            <p:spPr bwMode="auto">
              <a:xfrm flipH="1">
                <a:off x="5026" y="11714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7" name="Line 49"/>
              <p:cNvSpPr>
                <a:spLocks noChangeShapeType="1"/>
              </p:cNvSpPr>
              <p:nvPr/>
            </p:nvSpPr>
            <p:spPr bwMode="auto">
              <a:xfrm flipH="1">
                <a:off x="5012" y="1140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8" name="Line 50"/>
              <p:cNvSpPr>
                <a:spLocks noChangeShapeType="1"/>
              </p:cNvSpPr>
              <p:nvPr/>
            </p:nvSpPr>
            <p:spPr bwMode="auto">
              <a:xfrm>
                <a:off x="5026" y="11789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9" name="Line 51"/>
              <p:cNvSpPr>
                <a:spLocks noChangeShapeType="1"/>
              </p:cNvSpPr>
              <p:nvPr/>
            </p:nvSpPr>
            <p:spPr bwMode="auto">
              <a:xfrm>
                <a:off x="5026" y="11487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0" name="Line 52"/>
              <p:cNvSpPr>
                <a:spLocks noChangeShapeType="1"/>
              </p:cNvSpPr>
              <p:nvPr/>
            </p:nvSpPr>
            <p:spPr bwMode="auto">
              <a:xfrm>
                <a:off x="5012" y="11640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1" name="Line 53"/>
              <p:cNvSpPr>
                <a:spLocks noChangeShapeType="1"/>
              </p:cNvSpPr>
              <p:nvPr/>
            </p:nvSpPr>
            <p:spPr bwMode="auto">
              <a:xfrm flipV="1">
                <a:off x="5082" y="11865"/>
                <a:ext cx="57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2" name="Line 54"/>
              <p:cNvSpPr>
                <a:spLocks noChangeShapeType="1"/>
              </p:cNvSpPr>
              <p:nvPr/>
            </p:nvSpPr>
            <p:spPr bwMode="auto">
              <a:xfrm>
                <a:off x="5068" y="11361"/>
                <a:ext cx="57" cy="4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183" name="Group 55"/>
            <p:cNvGrpSpPr>
              <a:grpSpLocks/>
            </p:cNvGrpSpPr>
            <p:nvPr/>
          </p:nvGrpSpPr>
          <p:grpSpPr bwMode="auto">
            <a:xfrm rot="5400000">
              <a:off x="7507" y="6638"/>
              <a:ext cx="129" cy="871"/>
              <a:chOff x="5012" y="11291"/>
              <a:chExt cx="141" cy="673"/>
            </a:xfrm>
          </p:grpSpPr>
          <p:sp>
            <p:nvSpPr>
              <p:cNvPr id="176184" name="Line 56"/>
              <p:cNvSpPr>
                <a:spLocks noChangeShapeType="1"/>
              </p:cNvSpPr>
              <p:nvPr/>
            </p:nvSpPr>
            <p:spPr bwMode="auto">
              <a:xfrm>
                <a:off x="5068" y="11291"/>
                <a:ext cx="1" cy="7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5" name="Line 57"/>
              <p:cNvSpPr>
                <a:spLocks noChangeShapeType="1"/>
              </p:cNvSpPr>
              <p:nvPr/>
            </p:nvSpPr>
            <p:spPr bwMode="auto">
              <a:xfrm>
                <a:off x="5082" y="11907"/>
                <a:ext cx="1" cy="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6" name="Line 58"/>
              <p:cNvSpPr>
                <a:spLocks noChangeShapeType="1"/>
              </p:cNvSpPr>
              <p:nvPr/>
            </p:nvSpPr>
            <p:spPr bwMode="auto">
              <a:xfrm flipH="1">
                <a:off x="5012" y="1156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7" name="Line 59"/>
              <p:cNvSpPr>
                <a:spLocks noChangeShapeType="1"/>
              </p:cNvSpPr>
              <p:nvPr/>
            </p:nvSpPr>
            <p:spPr bwMode="auto">
              <a:xfrm flipH="1">
                <a:off x="5026" y="11714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8" name="Line 60"/>
              <p:cNvSpPr>
                <a:spLocks noChangeShapeType="1"/>
              </p:cNvSpPr>
              <p:nvPr/>
            </p:nvSpPr>
            <p:spPr bwMode="auto">
              <a:xfrm flipH="1">
                <a:off x="5012" y="1140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9" name="Line 61"/>
              <p:cNvSpPr>
                <a:spLocks noChangeShapeType="1"/>
              </p:cNvSpPr>
              <p:nvPr/>
            </p:nvSpPr>
            <p:spPr bwMode="auto">
              <a:xfrm>
                <a:off x="5026" y="11789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0" name="Line 62"/>
              <p:cNvSpPr>
                <a:spLocks noChangeShapeType="1"/>
              </p:cNvSpPr>
              <p:nvPr/>
            </p:nvSpPr>
            <p:spPr bwMode="auto">
              <a:xfrm>
                <a:off x="5026" y="11487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1" name="Line 63"/>
              <p:cNvSpPr>
                <a:spLocks noChangeShapeType="1"/>
              </p:cNvSpPr>
              <p:nvPr/>
            </p:nvSpPr>
            <p:spPr bwMode="auto">
              <a:xfrm>
                <a:off x="5012" y="11640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2" name="Line 64"/>
              <p:cNvSpPr>
                <a:spLocks noChangeShapeType="1"/>
              </p:cNvSpPr>
              <p:nvPr/>
            </p:nvSpPr>
            <p:spPr bwMode="auto">
              <a:xfrm flipV="1">
                <a:off x="5082" y="11865"/>
                <a:ext cx="57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3" name="Line 65"/>
              <p:cNvSpPr>
                <a:spLocks noChangeShapeType="1"/>
              </p:cNvSpPr>
              <p:nvPr/>
            </p:nvSpPr>
            <p:spPr bwMode="auto">
              <a:xfrm>
                <a:off x="5068" y="11361"/>
                <a:ext cx="57" cy="4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194" name="Group 66"/>
            <p:cNvGrpSpPr>
              <a:grpSpLocks/>
            </p:cNvGrpSpPr>
            <p:nvPr/>
          </p:nvGrpSpPr>
          <p:grpSpPr bwMode="auto">
            <a:xfrm rot="-12828036">
              <a:off x="7716" y="6284"/>
              <a:ext cx="129" cy="871"/>
              <a:chOff x="5012" y="11291"/>
              <a:chExt cx="141" cy="673"/>
            </a:xfrm>
          </p:grpSpPr>
          <p:sp>
            <p:nvSpPr>
              <p:cNvPr id="176195" name="Line 67"/>
              <p:cNvSpPr>
                <a:spLocks noChangeShapeType="1"/>
              </p:cNvSpPr>
              <p:nvPr/>
            </p:nvSpPr>
            <p:spPr bwMode="auto">
              <a:xfrm>
                <a:off x="5068" y="11291"/>
                <a:ext cx="1" cy="7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6" name="Line 68"/>
              <p:cNvSpPr>
                <a:spLocks noChangeShapeType="1"/>
              </p:cNvSpPr>
              <p:nvPr/>
            </p:nvSpPr>
            <p:spPr bwMode="auto">
              <a:xfrm>
                <a:off x="5082" y="11907"/>
                <a:ext cx="1" cy="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7" name="Line 69"/>
              <p:cNvSpPr>
                <a:spLocks noChangeShapeType="1"/>
              </p:cNvSpPr>
              <p:nvPr/>
            </p:nvSpPr>
            <p:spPr bwMode="auto">
              <a:xfrm flipH="1">
                <a:off x="5012" y="1156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8" name="Line 70"/>
              <p:cNvSpPr>
                <a:spLocks noChangeShapeType="1"/>
              </p:cNvSpPr>
              <p:nvPr/>
            </p:nvSpPr>
            <p:spPr bwMode="auto">
              <a:xfrm flipH="1">
                <a:off x="5026" y="11714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9" name="Line 71"/>
              <p:cNvSpPr>
                <a:spLocks noChangeShapeType="1"/>
              </p:cNvSpPr>
              <p:nvPr/>
            </p:nvSpPr>
            <p:spPr bwMode="auto">
              <a:xfrm flipH="1">
                <a:off x="5012" y="1140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00" name="Line 72"/>
              <p:cNvSpPr>
                <a:spLocks noChangeShapeType="1"/>
              </p:cNvSpPr>
              <p:nvPr/>
            </p:nvSpPr>
            <p:spPr bwMode="auto">
              <a:xfrm>
                <a:off x="5026" y="11789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01" name="Line 73"/>
              <p:cNvSpPr>
                <a:spLocks noChangeShapeType="1"/>
              </p:cNvSpPr>
              <p:nvPr/>
            </p:nvSpPr>
            <p:spPr bwMode="auto">
              <a:xfrm>
                <a:off x="5026" y="11487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02" name="Line 74"/>
              <p:cNvSpPr>
                <a:spLocks noChangeShapeType="1"/>
              </p:cNvSpPr>
              <p:nvPr/>
            </p:nvSpPr>
            <p:spPr bwMode="auto">
              <a:xfrm>
                <a:off x="5012" y="11640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03" name="Line 75"/>
              <p:cNvSpPr>
                <a:spLocks noChangeShapeType="1"/>
              </p:cNvSpPr>
              <p:nvPr/>
            </p:nvSpPr>
            <p:spPr bwMode="auto">
              <a:xfrm flipV="1">
                <a:off x="5082" y="11865"/>
                <a:ext cx="57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04" name="Line 76"/>
              <p:cNvSpPr>
                <a:spLocks noChangeShapeType="1"/>
              </p:cNvSpPr>
              <p:nvPr/>
            </p:nvSpPr>
            <p:spPr bwMode="auto">
              <a:xfrm>
                <a:off x="5068" y="11361"/>
                <a:ext cx="57" cy="4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6205" name="AutoShape 77"/>
            <p:cNvSpPr>
              <a:spLocks noChangeArrowheads="1"/>
            </p:cNvSpPr>
            <p:nvPr/>
          </p:nvSpPr>
          <p:spPr bwMode="auto">
            <a:xfrm>
              <a:off x="6904" y="6980"/>
              <a:ext cx="290" cy="23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06" name="AutoShape 78"/>
            <p:cNvSpPr>
              <a:spLocks noChangeArrowheads="1"/>
            </p:cNvSpPr>
            <p:nvPr/>
          </p:nvSpPr>
          <p:spPr bwMode="auto">
            <a:xfrm>
              <a:off x="7368" y="6139"/>
              <a:ext cx="290" cy="23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07" name="AutoShape 79"/>
            <p:cNvSpPr>
              <a:spLocks noChangeArrowheads="1"/>
            </p:cNvSpPr>
            <p:nvPr/>
          </p:nvSpPr>
          <p:spPr bwMode="auto">
            <a:xfrm>
              <a:off x="7890" y="7850"/>
              <a:ext cx="290" cy="23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08" name="Text Box 80"/>
            <p:cNvSpPr txBox="1">
              <a:spLocks noChangeArrowheads="1"/>
            </p:cNvSpPr>
            <p:nvPr/>
          </p:nvSpPr>
          <p:spPr bwMode="auto">
            <a:xfrm>
              <a:off x="5947" y="6993"/>
              <a:ext cx="755" cy="4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kx2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6209" name="Group 81"/>
            <p:cNvGrpSpPr>
              <a:grpSpLocks/>
            </p:cNvGrpSpPr>
            <p:nvPr/>
          </p:nvGrpSpPr>
          <p:grpSpPr bwMode="auto">
            <a:xfrm>
              <a:off x="3743" y="9590"/>
              <a:ext cx="1276" cy="1943"/>
              <a:chOff x="2322" y="5558"/>
              <a:chExt cx="1276" cy="1943"/>
            </a:xfrm>
          </p:grpSpPr>
          <p:grpSp>
            <p:nvGrpSpPr>
              <p:cNvPr id="176210" name="Group 82"/>
              <p:cNvGrpSpPr>
                <a:grpSpLocks/>
              </p:cNvGrpSpPr>
              <p:nvPr/>
            </p:nvGrpSpPr>
            <p:grpSpPr bwMode="auto">
              <a:xfrm>
                <a:off x="3395" y="6486"/>
                <a:ext cx="137" cy="815"/>
                <a:chOff x="5012" y="11291"/>
                <a:chExt cx="141" cy="673"/>
              </a:xfrm>
            </p:grpSpPr>
            <p:sp>
              <p:nvSpPr>
                <p:cNvPr id="176211" name="Line 83"/>
                <p:cNvSpPr>
                  <a:spLocks noChangeShapeType="1"/>
                </p:cNvSpPr>
                <p:nvPr/>
              </p:nvSpPr>
              <p:spPr bwMode="auto">
                <a:xfrm>
                  <a:off x="5068" y="11291"/>
                  <a:ext cx="1" cy="7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2" name="Line 84"/>
                <p:cNvSpPr>
                  <a:spLocks noChangeShapeType="1"/>
                </p:cNvSpPr>
                <p:nvPr/>
              </p:nvSpPr>
              <p:spPr bwMode="auto">
                <a:xfrm>
                  <a:off x="5082" y="11907"/>
                  <a:ext cx="1" cy="5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3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012" y="1156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5026" y="11714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5012" y="1140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6" name="Line 88"/>
                <p:cNvSpPr>
                  <a:spLocks noChangeShapeType="1"/>
                </p:cNvSpPr>
                <p:nvPr/>
              </p:nvSpPr>
              <p:spPr bwMode="auto">
                <a:xfrm>
                  <a:off x="5026" y="11789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7" name="Line 89"/>
                <p:cNvSpPr>
                  <a:spLocks noChangeShapeType="1"/>
                </p:cNvSpPr>
                <p:nvPr/>
              </p:nvSpPr>
              <p:spPr bwMode="auto">
                <a:xfrm>
                  <a:off x="5026" y="11487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8" name="Line 90"/>
                <p:cNvSpPr>
                  <a:spLocks noChangeShapeType="1"/>
                </p:cNvSpPr>
                <p:nvPr/>
              </p:nvSpPr>
              <p:spPr bwMode="auto">
                <a:xfrm>
                  <a:off x="5012" y="11640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19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5082" y="11865"/>
                  <a:ext cx="57" cy="2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0" name="Line 92"/>
                <p:cNvSpPr>
                  <a:spLocks noChangeShapeType="1"/>
                </p:cNvSpPr>
                <p:nvPr/>
              </p:nvSpPr>
              <p:spPr bwMode="auto">
                <a:xfrm>
                  <a:off x="5068" y="11361"/>
                  <a:ext cx="57" cy="43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6221" name="Group 93"/>
              <p:cNvGrpSpPr>
                <a:grpSpLocks/>
              </p:cNvGrpSpPr>
              <p:nvPr/>
            </p:nvGrpSpPr>
            <p:grpSpPr bwMode="auto">
              <a:xfrm rot="5400000">
                <a:off x="2925" y="6057"/>
                <a:ext cx="129" cy="871"/>
                <a:chOff x="5012" y="11291"/>
                <a:chExt cx="141" cy="673"/>
              </a:xfrm>
            </p:grpSpPr>
            <p:sp>
              <p:nvSpPr>
                <p:cNvPr id="176222" name="Line 94"/>
                <p:cNvSpPr>
                  <a:spLocks noChangeShapeType="1"/>
                </p:cNvSpPr>
                <p:nvPr/>
              </p:nvSpPr>
              <p:spPr bwMode="auto">
                <a:xfrm>
                  <a:off x="5068" y="11291"/>
                  <a:ext cx="1" cy="7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3" name="Line 95"/>
                <p:cNvSpPr>
                  <a:spLocks noChangeShapeType="1"/>
                </p:cNvSpPr>
                <p:nvPr/>
              </p:nvSpPr>
              <p:spPr bwMode="auto">
                <a:xfrm>
                  <a:off x="5082" y="11907"/>
                  <a:ext cx="1" cy="5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4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5012" y="1156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5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5026" y="11714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6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5012" y="1140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7" name="Line 99"/>
                <p:cNvSpPr>
                  <a:spLocks noChangeShapeType="1"/>
                </p:cNvSpPr>
                <p:nvPr/>
              </p:nvSpPr>
              <p:spPr bwMode="auto">
                <a:xfrm>
                  <a:off x="5026" y="11789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8" name="Line 100"/>
                <p:cNvSpPr>
                  <a:spLocks noChangeShapeType="1"/>
                </p:cNvSpPr>
                <p:nvPr/>
              </p:nvSpPr>
              <p:spPr bwMode="auto">
                <a:xfrm>
                  <a:off x="5026" y="11487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29" name="Line 101"/>
                <p:cNvSpPr>
                  <a:spLocks noChangeShapeType="1"/>
                </p:cNvSpPr>
                <p:nvPr/>
              </p:nvSpPr>
              <p:spPr bwMode="auto">
                <a:xfrm>
                  <a:off x="5012" y="11640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0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5082" y="11865"/>
                  <a:ext cx="57" cy="2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1" name="Line 103"/>
                <p:cNvSpPr>
                  <a:spLocks noChangeShapeType="1"/>
                </p:cNvSpPr>
                <p:nvPr/>
              </p:nvSpPr>
              <p:spPr bwMode="auto">
                <a:xfrm>
                  <a:off x="5068" y="11361"/>
                  <a:ext cx="57" cy="43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6232" name="Group 104"/>
              <p:cNvGrpSpPr>
                <a:grpSpLocks/>
              </p:cNvGrpSpPr>
              <p:nvPr/>
            </p:nvGrpSpPr>
            <p:grpSpPr bwMode="auto">
              <a:xfrm rot="-12828036">
                <a:off x="3134" y="5703"/>
                <a:ext cx="129" cy="871"/>
                <a:chOff x="5012" y="11291"/>
                <a:chExt cx="141" cy="673"/>
              </a:xfrm>
            </p:grpSpPr>
            <p:sp>
              <p:nvSpPr>
                <p:cNvPr id="176233" name="Line 105"/>
                <p:cNvSpPr>
                  <a:spLocks noChangeShapeType="1"/>
                </p:cNvSpPr>
                <p:nvPr/>
              </p:nvSpPr>
              <p:spPr bwMode="auto">
                <a:xfrm>
                  <a:off x="5068" y="11291"/>
                  <a:ext cx="1" cy="71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4" name="Line 106"/>
                <p:cNvSpPr>
                  <a:spLocks noChangeShapeType="1"/>
                </p:cNvSpPr>
                <p:nvPr/>
              </p:nvSpPr>
              <p:spPr bwMode="auto">
                <a:xfrm>
                  <a:off x="5082" y="11907"/>
                  <a:ext cx="1" cy="5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5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5012" y="1156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6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5026" y="11714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7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5012" y="11402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8" name="Line 110"/>
                <p:cNvSpPr>
                  <a:spLocks noChangeShapeType="1"/>
                </p:cNvSpPr>
                <p:nvPr/>
              </p:nvSpPr>
              <p:spPr bwMode="auto">
                <a:xfrm>
                  <a:off x="5026" y="11789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39" name="Line 111"/>
                <p:cNvSpPr>
                  <a:spLocks noChangeShapeType="1"/>
                </p:cNvSpPr>
                <p:nvPr/>
              </p:nvSpPr>
              <p:spPr bwMode="auto">
                <a:xfrm>
                  <a:off x="5026" y="11487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40" name="Line 112"/>
                <p:cNvSpPr>
                  <a:spLocks noChangeShapeType="1"/>
                </p:cNvSpPr>
                <p:nvPr/>
              </p:nvSpPr>
              <p:spPr bwMode="auto">
                <a:xfrm>
                  <a:off x="5012" y="11640"/>
                  <a:ext cx="127" cy="7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41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5082" y="11865"/>
                  <a:ext cx="57" cy="2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242" name="Line 114"/>
                <p:cNvSpPr>
                  <a:spLocks noChangeShapeType="1"/>
                </p:cNvSpPr>
                <p:nvPr/>
              </p:nvSpPr>
              <p:spPr bwMode="auto">
                <a:xfrm>
                  <a:off x="5068" y="11361"/>
                  <a:ext cx="57" cy="43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6243" name="AutoShape 115"/>
              <p:cNvSpPr>
                <a:spLocks noChangeArrowheads="1"/>
              </p:cNvSpPr>
              <p:nvPr/>
            </p:nvSpPr>
            <p:spPr bwMode="auto">
              <a:xfrm>
                <a:off x="2322" y="6399"/>
                <a:ext cx="290" cy="232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44" name="AutoShape 116"/>
              <p:cNvSpPr>
                <a:spLocks noChangeArrowheads="1"/>
              </p:cNvSpPr>
              <p:nvPr/>
            </p:nvSpPr>
            <p:spPr bwMode="auto">
              <a:xfrm>
                <a:off x="2786" y="5558"/>
                <a:ext cx="290" cy="232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45" name="AutoShape 117"/>
              <p:cNvSpPr>
                <a:spLocks noChangeArrowheads="1"/>
              </p:cNvSpPr>
              <p:nvPr/>
            </p:nvSpPr>
            <p:spPr bwMode="auto">
              <a:xfrm>
                <a:off x="3308" y="7269"/>
                <a:ext cx="290" cy="232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6246" name="Text Box 118"/>
            <p:cNvSpPr txBox="1">
              <a:spLocks noChangeArrowheads="1"/>
            </p:cNvSpPr>
            <p:nvPr/>
          </p:nvSpPr>
          <p:spPr bwMode="auto">
            <a:xfrm>
              <a:off x="5193" y="10895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ky3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47" name="Text Box 119"/>
            <p:cNvSpPr txBox="1">
              <a:spLocks noChangeArrowheads="1"/>
            </p:cNvSpPr>
            <p:nvPr/>
          </p:nvSpPr>
          <p:spPr bwMode="auto">
            <a:xfrm>
              <a:off x="3366" y="10895"/>
              <a:ext cx="900" cy="5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kx3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48" name="Line 120"/>
            <p:cNvSpPr>
              <a:spLocks noChangeShapeType="1"/>
            </p:cNvSpPr>
            <p:nvPr/>
          </p:nvSpPr>
          <p:spPr bwMode="auto">
            <a:xfrm>
              <a:off x="3018" y="6835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49" name="Line 121"/>
            <p:cNvSpPr>
              <a:spLocks noChangeShapeType="1"/>
            </p:cNvSpPr>
            <p:nvPr/>
          </p:nvSpPr>
          <p:spPr bwMode="auto">
            <a:xfrm>
              <a:off x="8035" y="6835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6250" name="Group 122"/>
            <p:cNvGrpSpPr>
              <a:grpSpLocks/>
            </p:cNvGrpSpPr>
            <p:nvPr/>
          </p:nvGrpSpPr>
          <p:grpSpPr bwMode="auto">
            <a:xfrm>
              <a:off x="2902" y="7038"/>
              <a:ext cx="137" cy="815"/>
              <a:chOff x="5012" y="11291"/>
              <a:chExt cx="141" cy="673"/>
            </a:xfrm>
          </p:grpSpPr>
          <p:sp>
            <p:nvSpPr>
              <p:cNvPr id="176251" name="Line 123"/>
              <p:cNvSpPr>
                <a:spLocks noChangeShapeType="1"/>
              </p:cNvSpPr>
              <p:nvPr/>
            </p:nvSpPr>
            <p:spPr bwMode="auto">
              <a:xfrm>
                <a:off x="5068" y="11291"/>
                <a:ext cx="1" cy="7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2" name="Line 124"/>
              <p:cNvSpPr>
                <a:spLocks noChangeShapeType="1"/>
              </p:cNvSpPr>
              <p:nvPr/>
            </p:nvSpPr>
            <p:spPr bwMode="auto">
              <a:xfrm>
                <a:off x="5082" y="11907"/>
                <a:ext cx="1" cy="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3" name="Line 125"/>
              <p:cNvSpPr>
                <a:spLocks noChangeShapeType="1"/>
              </p:cNvSpPr>
              <p:nvPr/>
            </p:nvSpPr>
            <p:spPr bwMode="auto">
              <a:xfrm flipH="1">
                <a:off x="5012" y="1156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4" name="Line 126"/>
              <p:cNvSpPr>
                <a:spLocks noChangeShapeType="1"/>
              </p:cNvSpPr>
              <p:nvPr/>
            </p:nvSpPr>
            <p:spPr bwMode="auto">
              <a:xfrm flipH="1">
                <a:off x="5026" y="11714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5" name="Line 127"/>
              <p:cNvSpPr>
                <a:spLocks noChangeShapeType="1"/>
              </p:cNvSpPr>
              <p:nvPr/>
            </p:nvSpPr>
            <p:spPr bwMode="auto">
              <a:xfrm flipH="1">
                <a:off x="5012" y="1140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6" name="Line 128"/>
              <p:cNvSpPr>
                <a:spLocks noChangeShapeType="1"/>
              </p:cNvSpPr>
              <p:nvPr/>
            </p:nvSpPr>
            <p:spPr bwMode="auto">
              <a:xfrm>
                <a:off x="5026" y="11789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7" name="Line 129"/>
              <p:cNvSpPr>
                <a:spLocks noChangeShapeType="1"/>
              </p:cNvSpPr>
              <p:nvPr/>
            </p:nvSpPr>
            <p:spPr bwMode="auto">
              <a:xfrm>
                <a:off x="5026" y="11487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8" name="Line 130"/>
              <p:cNvSpPr>
                <a:spLocks noChangeShapeType="1"/>
              </p:cNvSpPr>
              <p:nvPr/>
            </p:nvSpPr>
            <p:spPr bwMode="auto">
              <a:xfrm>
                <a:off x="5012" y="11640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9" name="Line 131"/>
              <p:cNvSpPr>
                <a:spLocks noChangeShapeType="1"/>
              </p:cNvSpPr>
              <p:nvPr/>
            </p:nvSpPr>
            <p:spPr bwMode="auto">
              <a:xfrm flipV="1">
                <a:off x="5082" y="11865"/>
                <a:ext cx="57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0" name="Line 132"/>
              <p:cNvSpPr>
                <a:spLocks noChangeShapeType="1"/>
              </p:cNvSpPr>
              <p:nvPr/>
            </p:nvSpPr>
            <p:spPr bwMode="auto">
              <a:xfrm>
                <a:off x="5068" y="11361"/>
                <a:ext cx="57" cy="4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261" name="Group 133"/>
            <p:cNvGrpSpPr>
              <a:grpSpLocks/>
            </p:cNvGrpSpPr>
            <p:nvPr/>
          </p:nvGrpSpPr>
          <p:grpSpPr bwMode="auto">
            <a:xfrm rot="5400000">
              <a:off x="2432" y="6609"/>
              <a:ext cx="129" cy="871"/>
              <a:chOff x="5012" y="11291"/>
              <a:chExt cx="141" cy="673"/>
            </a:xfrm>
          </p:grpSpPr>
          <p:sp>
            <p:nvSpPr>
              <p:cNvPr id="176262" name="Line 134"/>
              <p:cNvSpPr>
                <a:spLocks noChangeShapeType="1"/>
              </p:cNvSpPr>
              <p:nvPr/>
            </p:nvSpPr>
            <p:spPr bwMode="auto">
              <a:xfrm>
                <a:off x="5068" y="11291"/>
                <a:ext cx="1" cy="7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3" name="Line 135"/>
              <p:cNvSpPr>
                <a:spLocks noChangeShapeType="1"/>
              </p:cNvSpPr>
              <p:nvPr/>
            </p:nvSpPr>
            <p:spPr bwMode="auto">
              <a:xfrm>
                <a:off x="5082" y="11907"/>
                <a:ext cx="1" cy="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4" name="Line 136"/>
              <p:cNvSpPr>
                <a:spLocks noChangeShapeType="1"/>
              </p:cNvSpPr>
              <p:nvPr/>
            </p:nvSpPr>
            <p:spPr bwMode="auto">
              <a:xfrm flipH="1">
                <a:off x="5012" y="1156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5" name="Line 137"/>
              <p:cNvSpPr>
                <a:spLocks noChangeShapeType="1"/>
              </p:cNvSpPr>
              <p:nvPr/>
            </p:nvSpPr>
            <p:spPr bwMode="auto">
              <a:xfrm flipH="1">
                <a:off x="5026" y="11714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6" name="Line 138"/>
              <p:cNvSpPr>
                <a:spLocks noChangeShapeType="1"/>
              </p:cNvSpPr>
              <p:nvPr/>
            </p:nvSpPr>
            <p:spPr bwMode="auto">
              <a:xfrm flipH="1">
                <a:off x="5012" y="1140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7" name="Line 139"/>
              <p:cNvSpPr>
                <a:spLocks noChangeShapeType="1"/>
              </p:cNvSpPr>
              <p:nvPr/>
            </p:nvSpPr>
            <p:spPr bwMode="auto">
              <a:xfrm>
                <a:off x="5026" y="11789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8" name="Line 140"/>
              <p:cNvSpPr>
                <a:spLocks noChangeShapeType="1"/>
              </p:cNvSpPr>
              <p:nvPr/>
            </p:nvSpPr>
            <p:spPr bwMode="auto">
              <a:xfrm>
                <a:off x="5026" y="11487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9" name="Line 141"/>
              <p:cNvSpPr>
                <a:spLocks noChangeShapeType="1"/>
              </p:cNvSpPr>
              <p:nvPr/>
            </p:nvSpPr>
            <p:spPr bwMode="auto">
              <a:xfrm>
                <a:off x="5012" y="11640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0" name="Line 142"/>
              <p:cNvSpPr>
                <a:spLocks noChangeShapeType="1"/>
              </p:cNvSpPr>
              <p:nvPr/>
            </p:nvSpPr>
            <p:spPr bwMode="auto">
              <a:xfrm flipV="1">
                <a:off x="5082" y="11865"/>
                <a:ext cx="57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1" name="Line 143"/>
              <p:cNvSpPr>
                <a:spLocks noChangeShapeType="1"/>
              </p:cNvSpPr>
              <p:nvPr/>
            </p:nvSpPr>
            <p:spPr bwMode="auto">
              <a:xfrm>
                <a:off x="5068" y="11361"/>
                <a:ext cx="57" cy="4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272" name="Group 144"/>
            <p:cNvGrpSpPr>
              <a:grpSpLocks/>
            </p:cNvGrpSpPr>
            <p:nvPr/>
          </p:nvGrpSpPr>
          <p:grpSpPr bwMode="auto">
            <a:xfrm rot="-12828036">
              <a:off x="2641" y="6255"/>
              <a:ext cx="129" cy="871"/>
              <a:chOff x="5012" y="11291"/>
              <a:chExt cx="141" cy="673"/>
            </a:xfrm>
          </p:grpSpPr>
          <p:sp>
            <p:nvSpPr>
              <p:cNvPr id="176273" name="Line 145"/>
              <p:cNvSpPr>
                <a:spLocks noChangeShapeType="1"/>
              </p:cNvSpPr>
              <p:nvPr/>
            </p:nvSpPr>
            <p:spPr bwMode="auto">
              <a:xfrm>
                <a:off x="5068" y="11291"/>
                <a:ext cx="1" cy="7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4" name="Line 146"/>
              <p:cNvSpPr>
                <a:spLocks noChangeShapeType="1"/>
              </p:cNvSpPr>
              <p:nvPr/>
            </p:nvSpPr>
            <p:spPr bwMode="auto">
              <a:xfrm>
                <a:off x="5082" y="11907"/>
                <a:ext cx="1" cy="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5" name="Line 147"/>
              <p:cNvSpPr>
                <a:spLocks noChangeShapeType="1"/>
              </p:cNvSpPr>
              <p:nvPr/>
            </p:nvSpPr>
            <p:spPr bwMode="auto">
              <a:xfrm flipH="1">
                <a:off x="5012" y="1156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6" name="Line 148"/>
              <p:cNvSpPr>
                <a:spLocks noChangeShapeType="1"/>
              </p:cNvSpPr>
              <p:nvPr/>
            </p:nvSpPr>
            <p:spPr bwMode="auto">
              <a:xfrm flipH="1">
                <a:off x="5026" y="11714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7" name="Line 149"/>
              <p:cNvSpPr>
                <a:spLocks noChangeShapeType="1"/>
              </p:cNvSpPr>
              <p:nvPr/>
            </p:nvSpPr>
            <p:spPr bwMode="auto">
              <a:xfrm flipH="1">
                <a:off x="5012" y="11402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8" name="Line 150"/>
              <p:cNvSpPr>
                <a:spLocks noChangeShapeType="1"/>
              </p:cNvSpPr>
              <p:nvPr/>
            </p:nvSpPr>
            <p:spPr bwMode="auto">
              <a:xfrm>
                <a:off x="5026" y="11789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9" name="Line 151"/>
              <p:cNvSpPr>
                <a:spLocks noChangeShapeType="1"/>
              </p:cNvSpPr>
              <p:nvPr/>
            </p:nvSpPr>
            <p:spPr bwMode="auto">
              <a:xfrm>
                <a:off x="5026" y="11487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80" name="Line 152"/>
              <p:cNvSpPr>
                <a:spLocks noChangeShapeType="1"/>
              </p:cNvSpPr>
              <p:nvPr/>
            </p:nvSpPr>
            <p:spPr bwMode="auto">
              <a:xfrm>
                <a:off x="5012" y="11640"/>
                <a:ext cx="127" cy="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81" name="Line 153"/>
              <p:cNvSpPr>
                <a:spLocks noChangeShapeType="1"/>
              </p:cNvSpPr>
              <p:nvPr/>
            </p:nvSpPr>
            <p:spPr bwMode="auto">
              <a:xfrm flipV="1">
                <a:off x="5082" y="11865"/>
                <a:ext cx="57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82" name="Line 154"/>
              <p:cNvSpPr>
                <a:spLocks noChangeShapeType="1"/>
              </p:cNvSpPr>
              <p:nvPr/>
            </p:nvSpPr>
            <p:spPr bwMode="auto">
              <a:xfrm>
                <a:off x="5068" y="11361"/>
                <a:ext cx="57" cy="4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6283" name="AutoShape 155"/>
            <p:cNvSpPr>
              <a:spLocks noChangeArrowheads="1"/>
            </p:cNvSpPr>
            <p:nvPr/>
          </p:nvSpPr>
          <p:spPr bwMode="auto">
            <a:xfrm>
              <a:off x="1829" y="6951"/>
              <a:ext cx="290" cy="23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84" name="AutoShape 156"/>
            <p:cNvSpPr>
              <a:spLocks noChangeArrowheads="1"/>
            </p:cNvSpPr>
            <p:nvPr/>
          </p:nvSpPr>
          <p:spPr bwMode="auto">
            <a:xfrm>
              <a:off x="2293" y="6110"/>
              <a:ext cx="290" cy="23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85" name="AutoShape 157"/>
            <p:cNvSpPr>
              <a:spLocks noChangeArrowheads="1"/>
            </p:cNvSpPr>
            <p:nvPr/>
          </p:nvSpPr>
          <p:spPr bwMode="auto">
            <a:xfrm>
              <a:off x="2815" y="7821"/>
              <a:ext cx="290" cy="23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86" name="Text Box 158"/>
            <p:cNvSpPr txBox="1">
              <a:spLocks noChangeArrowheads="1"/>
            </p:cNvSpPr>
            <p:nvPr/>
          </p:nvSpPr>
          <p:spPr bwMode="auto">
            <a:xfrm>
              <a:off x="1684" y="7487"/>
              <a:ext cx="1044" cy="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ky1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87" name="Text Box 159"/>
            <p:cNvSpPr txBox="1">
              <a:spLocks noChangeArrowheads="1"/>
            </p:cNvSpPr>
            <p:nvPr/>
          </p:nvSpPr>
          <p:spPr bwMode="auto">
            <a:xfrm>
              <a:off x="1191" y="6442"/>
              <a:ext cx="812" cy="4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kx1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88" name="Rectangle 160"/>
            <p:cNvSpPr>
              <a:spLocks noChangeArrowheads="1"/>
            </p:cNvSpPr>
            <p:nvPr/>
          </p:nvSpPr>
          <p:spPr bwMode="auto">
            <a:xfrm>
              <a:off x="3018" y="4109"/>
              <a:ext cx="5017" cy="27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89" name="Rectangle 161"/>
            <p:cNvSpPr>
              <a:spLocks noChangeArrowheads="1"/>
            </p:cNvSpPr>
            <p:nvPr/>
          </p:nvSpPr>
          <p:spPr bwMode="auto">
            <a:xfrm>
              <a:off x="4961" y="7705"/>
              <a:ext cx="5017" cy="27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90" name="Line 162"/>
            <p:cNvSpPr>
              <a:spLocks noChangeShapeType="1"/>
            </p:cNvSpPr>
            <p:nvPr/>
          </p:nvSpPr>
          <p:spPr bwMode="auto">
            <a:xfrm>
              <a:off x="3018" y="4109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91" name="Line 163"/>
            <p:cNvSpPr>
              <a:spLocks noChangeShapeType="1"/>
            </p:cNvSpPr>
            <p:nvPr/>
          </p:nvSpPr>
          <p:spPr bwMode="auto">
            <a:xfrm>
              <a:off x="8035" y="4109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92" name="Text Box 164"/>
            <p:cNvSpPr txBox="1">
              <a:spLocks noChangeArrowheads="1"/>
            </p:cNvSpPr>
            <p:nvPr/>
          </p:nvSpPr>
          <p:spPr bwMode="auto">
            <a:xfrm>
              <a:off x="1684" y="5327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kz1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93" name="Text Box 165"/>
            <p:cNvSpPr txBox="1">
              <a:spLocks noChangeArrowheads="1"/>
            </p:cNvSpPr>
            <p:nvPr/>
          </p:nvSpPr>
          <p:spPr bwMode="auto">
            <a:xfrm>
              <a:off x="3076" y="9358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kz3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94" name="Text Box 166"/>
            <p:cNvSpPr txBox="1">
              <a:spLocks noChangeArrowheads="1"/>
            </p:cNvSpPr>
            <p:nvPr/>
          </p:nvSpPr>
          <p:spPr bwMode="auto">
            <a:xfrm>
              <a:off x="6353" y="5891"/>
              <a:ext cx="784" cy="5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kz2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95" name="Oval 167"/>
            <p:cNvSpPr>
              <a:spLocks noChangeArrowheads="1"/>
            </p:cNvSpPr>
            <p:nvPr/>
          </p:nvSpPr>
          <p:spPr bwMode="auto">
            <a:xfrm rot="5400000">
              <a:off x="4932" y="5791"/>
              <a:ext cx="348" cy="34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96" name="Line 168"/>
            <p:cNvSpPr>
              <a:spLocks noChangeShapeType="1"/>
            </p:cNvSpPr>
            <p:nvPr/>
          </p:nvSpPr>
          <p:spPr bwMode="auto">
            <a:xfrm rot="5400000">
              <a:off x="4627" y="6009"/>
              <a:ext cx="95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97" name="Line 169"/>
            <p:cNvSpPr>
              <a:spLocks noChangeShapeType="1"/>
            </p:cNvSpPr>
            <p:nvPr/>
          </p:nvSpPr>
          <p:spPr bwMode="auto">
            <a:xfrm rot="5400000" flipV="1">
              <a:off x="5164" y="5501"/>
              <a:ext cx="0" cy="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298" name="Text Box 170"/>
            <p:cNvSpPr txBox="1">
              <a:spLocks noChangeArrowheads="1"/>
            </p:cNvSpPr>
            <p:nvPr/>
          </p:nvSpPr>
          <p:spPr bwMode="auto">
            <a:xfrm>
              <a:off x="4526" y="4863"/>
              <a:ext cx="1102" cy="4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m, J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299" name="Text Box 171"/>
            <p:cNvSpPr txBox="1">
              <a:spLocks noChangeArrowheads="1"/>
            </p:cNvSpPr>
            <p:nvPr/>
          </p:nvSpPr>
          <p:spPr bwMode="auto">
            <a:xfrm>
              <a:off x="3076" y="6342"/>
              <a:ext cx="522" cy="4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300" name="Oval 172"/>
            <p:cNvSpPr>
              <a:spLocks noChangeArrowheads="1"/>
            </p:cNvSpPr>
            <p:nvPr/>
          </p:nvSpPr>
          <p:spPr bwMode="auto">
            <a:xfrm>
              <a:off x="2960" y="6777"/>
              <a:ext cx="116" cy="11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301" name="Line 173"/>
            <p:cNvSpPr>
              <a:spLocks noChangeShapeType="1"/>
            </p:cNvSpPr>
            <p:nvPr/>
          </p:nvSpPr>
          <p:spPr bwMode="auto">
            <a:xfrm>
              <a:off x="4932" y="5588"/>
              <a:ext cx="406" cy="8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6302" name="Group 174"/>
          <p:cNvGrpSpPr>
            <a:grpSpLocks/>
          </p:cNvGrpSpPr>
          <p:nvPr/>
        </p:nvGrpSpPr>
        <p:grpSpPr bwMode="auto">
          <a:xfrm>
            <a:off x="2362201" y="1371600"/>
            <a:ext cx="1012825" cy="1270000"/>
            <a:chOff x="3105" y="1324"/>
            <a:chExt cx="1595" cy="2001"/>
          </a:xfrm>
        </p:grpSpPr>
        <p:sp>
          <p:nvSpPr>
            <p:cNvPr id="176303" name="Line 175"/>
            <p:cNvSpPr>
              <a:spLocks noChangeShapeType="1"/>
            </p:cNvSpPr>
            <p:nvPr/>
          </p:nvSpPr>
          <p:spPr bwMode="auto">
            <a:xfrm>
              <a:off x="3105" y="1469"/>
              <a:ext cx="0" cy="9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304" name="Line 176"/>
            <p:cNvSpPr>
              <a:spLocks noChangeShapeType="1"/>
            </p:cNvSpPr>
            <p:nvPr/>
          </p:nvSpPr>
          <p:spPr bwMode="auto">
            <a:xfrm rot="5400000">
              <a:off x="3627" y="1962"/>
              <a:ext cx="0" cy="9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305" name="Line 177"/>
            <p:cNvSpPr>
              <a:spLocks noChangeShapeType="1"/>
            </p:cNvSpPr>
            <p:nvPr/>
          </p:nvSpPr>
          <p:spPr bwMode="auto">
            <a:xfrm flipH="1" flipV="1">
              <a:off x="3105" y="2426"/>
              <a:ext cx="282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306" name="Text Box 178"/>
            <p:cNvSpPr txBox="1">
              <a:spLocks noChangeArrowheads="1"/>
            </p:cNvSpPr>
            <p:nvPr/>
          </p:nvSpPr>
          <p:spPr bwMode="auto">
            <a:xfrm>
              <a:off x="4178" y="2165"/>
              <a:ext cx="522" cy="4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x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307" name="Text Box 179"/>
            <p:cNvSpPr txBox="1">
              <a:spLocks noChangeArrowheads="1"/>
            </p:cNvSpPr>
            <p:nvPr/>
          </p:nvSpPr>
          <p:spPr bwMode="auto">
            <a:xfrm>
              <a:off x="3482" y="2832"/>
              <a:ext cx="464" cy="4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z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308" name="Text Box 180"/>
            <p:cNvSpPr txBox="1">
              <a:spLocks noChangeArrowheads="1"/>
            </p:cNvSpPr>
            <p:nvPr/>
          </p:nvSpPr>
          <p:spPr bwMode="auto">
            <a:xfrm>
              <a:off x="3279" y="1324"/>
              <a:ext cx="551" cy="52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07399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569786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Isolated Avionics Component Example (cont)  </a:t>
            </a:r>
          </a:p>
        </p:txBody>
      </p:sp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3733801" y="1447800"/>
            <a:ext cx="5275263" cy="4495800"/>
            <a:chOff x="1655" y="3992"/>
            <a:chExt cx="8787" cy="7308"/>
          </a:xfrm>
        </p:grpSpPr>
        <p:sp>
          <p:nvSpPr>
            <p:cNvPr id="177155" name="Line 3"/>
            <p:cNvSpPr>
              <a:spLocks noChangeShapeType="1"/>
            </p:cNvSpPr>
            <p:nvPr/>
          </p:nvSpPr>
          <p:spPr bwMode="auto">
            <a:xfrm>
              <a:off x="3482" y="7704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56" name="Line 4"/>
            <p:cNvSpPr>
              <a:spLocks noChangeShapeType="1"/>
            </p:cNvSpPr>
            <p:nvPr/>
          </p:nvSpPr>
          <p:spPr bwMode="auto">
            <a:xfrm>
              <a:off x="8499" y="7704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57" name="Rectangle 5"/>
            <p:cNvSpPr>
              <a:spLocks noChangeArrowheads="1"/>
            </p:cNvSpPr>
            <p:nvPr/>
          </p:nvSpPr>
          <p:spPr bwMode="auto">
            <a:xfrm>
              <a:off x="3482" y="4978"/>
              <a:ext cx="5017" cy="27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58" name="Rectangle 6"/>
            <p:cNvSpPr>
              <a:spLocks noChangeArrowheads="1"/>
            </p:cNvSpPr>
            <p:nvPr/>
          </p:nvSpPr>
          <p:spPr bwMode="auto">
            <a:xfrm>
              <a:off x="5425" y="8574"/>
              <a:ext cx="5017" cy="27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59" name="Line 7"/>
            <p:cNvSpPr>
              <a:spLocks noChangeShapeType="1"/>
            </p:cNvSpPr>
            <p:nvPr/>
          </p:nvSpPr>
          <p:spPr bwMode="auto">
            <a:xfrm>
              <a:off x="3482" y="4978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0" name="Line 8"/>
            <p:cNvSpPr>
              <a:spLocks noChangeShapeType="1"/>
            </p:cNvSpPr>
            <p:nvPr/>
          </p:nvSpPr>
          <p:spPr bwMode="auto">
            <a:xfrm>
              <a:off x="8499" y="4978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1" name="Oval 9"/>
            <p:cNvSpPr>
              <a:spLocks noChangeArrowheads="1"/>
            </p:cNvSpPr>
            <p:nvPr/>
          </p:nvSpPr>
          <p:spPr bwMode="auto">
            <a:xfrm rot="5400000">
              <a:off x="5396" y="6660"/>
              <a:ext cx="348" cy="34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2" name="Line 10"/>
            <p:cNvSpPr>
              <a:spLocks noChangeShapeType="1"/>
            </p:cNvSpPr>
            <p:nvPr/>
          </p:nvSpPr>
          <p:spPr bwMode="auto">
            <a:xfrm rot="16200000" flipH="1">
              <a:off x="4396" y="7573"/>
              <a:ext cx="2378" cy="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3" name="Line 11"/>
            <p:cNvSpPr>
              <a:spLocks noChangeShapeType="1"/>
            </p:cNvSpPr>
            <p:nvPr/>
          </p:nvSpPr>
          <p:spPr bwMode="auto">
            <a:xfrm rot="5400000" flipV="1">
              <a:off x="5040" y="5782"/>
              <a:ext cx="8" cy="20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4" name="Text Box 12"/>
            <p:cNvSpPr txBox="1">
              <a:spLocks noChangeArrowheads="1"/>
            </p:cNvSpPr>
            <p:nvPr/>
          </p:nvSpPr>
          <p:spPr bwMode="auto">
            <a:xfrm>
              <a:off x="3540" y="7211"/>
              <a:ext cx="522" cy="4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65" name="Oval 13"/>
            <p:cNvSpPr>
              <a:spLocks noChangeArrowheads="1"/>
            </p:cNvSpPr>
            <p:nvPr/>
          </p:nvSpPr>
          <p:spPr bwMode="auto">
            <a:xfrm>
              <a:off x="3424" y="7646"/>
              <a:ext cx="116" cy="11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6" name="Line 14"/>
            <p:cNvSpPr>
              <a:spLocks noChangeShapeType="1"/>
            </p:cNvSpPr>
            <p:nvPr/>
          </p:nvSpPr>
          <p:spPr bwMode="auto">
            <a:xfrm flipH="1">
              <a:off x="1655" y="8835"/>
              <a:ext cx="21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7" name="Line 15"/>
            <p:cNvSpPr>
              <a:spLocks noChangeShapeType="1"/>
            </p:cNvSpPr>
            <p:nvPr/>
          </p:nvSpPr>
          <p:spPr bwMode="auto">
            <a:xfrm flipH="1">
              <a:off x="2467" y="7704"/>
              <a:ext cx="7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8" name="Line 16"/>
            <p:cNvSpPr>
              <a:spLocks noChangeShapeType="1"/>
            </p:cNvSpPr>
            <p:nvPr/>
          </p:nvSpPr>
          <p:spPr bwMode="auto">
            <a:xfrm flipH="1">
              <a:off x="3482" y="3992"/>
              <a:ext cx="0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69" name="Line 17"/>
            <p:cNvSpPr>
              <a:spLocks noChangeShapeType="1"/>
            </p:cNvSpPr>
            <p:nvPr/>
          </p:nvSpPr>
          <p:spPr bwMode="auto">
            <a:xfrm>
              <a:off x="8470" y="4137"/>
              <a:ext cx="0" cy="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70" name="Line 18"/>
            <p:cNvSpPr>
              <a:spLocks noChangeShapeType="1"/>
            </p:cNvSpPr>
            <p:nvPr/>
          </p:nvSpPr>
          <p:spPr bwMode="auto">
            <a:xfrm>
              <a:off x="4874" y="4050"/>
              <a:ext cx="0" cy="8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71" name="Line 19"/>
            <p:cNvSpPr>
              <a:spLocks noChangeShapeType="1"/>
            </p:cNvSpPr>
            <p:nvPr/>
          </p:nvSpPr>
          <p:spPr bwMode="auto">
            <a:xfrm flipH="1">
              <a:off x="1684" y="6834"/>
              <a:ext cx="20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72" name="Text Box 20"/>
            <p:cNvSpPr txBox="1">
              <a:spLocks noChangeArrowheads="1"/>
            </p:cNvSpPr>
            <p:nvPr/>
          </p:nvSpPr>
          <p:spPr bwMode="auto">
            <a:xfrm>
              <a:off x="1742" y="7153"/>
              <a:ext cx="609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b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73" name="Text Box 21"/>
            <p:cNvSpPr txBox="1">
              <a:spLocks noChangeArrowheads="1"/>
            </p:cNvSpPr>
            <p:nvPr/>
          </p:nvSpPr>
          <p:spPr bwMode="auto">
            <a:xfrm>
              <a:off x="2670" y="8052"/>
              <a:ext cx="609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c1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74" name="Text Box 22"/>
            <p:cNvSpPr txBox="1">
              <a:spLocks noChangeArrowheads="1"/>
            </p:cNvSpPr>
            <p:nvPr/>
          </p:nvSpPr>
          <p:spPr bwMode="auto">
            <a:xfrm>
              <a:off x="3453" y="9792"/>
              <a:ext cx="928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c2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75" name="Text Box 23"/>
            <p:cNvSpPr txBox="1">
              <a:spLocks noChangeArrowheads="1"/>
            </p:cNvSpPr>
            <p:nvPr/>
          </p:nvSpPr>
          <p:spPr bwMode="auto">
            <a:xfrm>
              <a:off x="3917" y="4224"/>
              <a:ext cx="609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a1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76" name="Text Box 24"/>
            <p:cNvSpPr txBox="1">
              <a:spLocks noChangeArrowheads="1"/>
            </p:cNvSpPr>
            <p:nvPr/>
          </p:nvSpPr>
          <p:spPr bwMode="auto">
            <a:xfrm>
              <a:off x="6208" y="4224"/>
              <a:ext cx="1015" cy="5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a2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77" name="Line 25"/>
            <p:cNvSpPr>
              <a:spLocks noChangeShapeType="1"/>
            </p:cNvSpPr>
            <p:nvPr/>
          </p:nvSpPr>
          <p:spPr bwMode="auto">
            <a:xfrm flipH="1">
              <a:off x="3134" y="11300"/>
              <a:ext cx="200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78" name="Line 26"/>
            <p:cNvSpPr>
              <a:spLocks noChangeShapeType="1"/>
            </p:cNvSpPr>
            <p:nvPr/>
          </p:nvSpPr>
          <p:spPr bwMode="auto">
            <a:xfrm flipH="1" flipV="1">
              <a:off x="4816" y="5471"/>
              <a:ext cx="1073" cy="194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79" name="Line 27"/>
            <p:cNvSpPr>
              <a:spLocks noChangeShapeType="1"/>
            </p:cNvSpPr>
            <p:nvPr/>
          </p:nvSpPr>
          <p:spPr bwMode="auto">
            <a:xfrm rot="-5400000">
              <a:off x="4874" y="8139"/>
              <a:ext cx="29" cy="130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0" name="Line 28"/>
            <p:cNvSpPr>
              <a:spLocks noChangeShapeType="1"/>
            </p:cNvSpPr>
            <p:nvPr/>
          </p:nvSpPr>
          <p:spPr bwMode="auto">
            <a:xfrm rot="5400000">
              <a:off x="4584" y="5268"/>
              <a:ext cx="52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1" name="Line 29"/>
            <p:cNvSpPr>
              <a:spLocks noChangeShapeType="1"/>
            </p:cNvSpPr>
            <p:nvPr/>
          </p:nvSpPr>
          <p:spPr bwMode="auto">
            <a:xfrm flipV="1">
              <a:off x="1945" y="6816"/>
              <a:ext cx="0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2" name="Line 30"/>
            <p:cNvSpPr>
              <a:spLocks noChangeShapeType="1"/>
            </p:cNvSpPr>
            <p:nvPr/>
          </p:nvSpPr>
          <p:spPr bwMode="auto">
            <a:xfrm>
              <a:off x="1945" y="7646"/>
              <a:ext cx="0" cy="11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3" name="Line 31"/>
            <p:cNvSpPr>
              <a:spLocks noChangeShapeType="1"/>
            </p:cNvSpPr>
            <p:nvPr/>
          </p:nvSpPr>
          <p:spPr bwMode="auto">
            <a:xfrm>
              <a:off x="3482" y="4485"/>
              <a:ext cx="26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4" name="Line 32"/>
            <p:cNvSpPr>
              <a:spLocks noChangeShapeType="1"/>
            </p:cNvSpPr>
            <p:nvPr/>
          </p:nvSpPr>
          <p:spPr bwMode="auto">
            <a:xfrm>
              <a:off x="4874" y="4485"/>
              <a:ext cx="10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5" name="Line 33"/>
            <p:cNvSpPr>
              <a:spLocks noChangeShapeType="1"/>
            </p:cNvSpPr>
            <p:nvPr/>
          </p:nvSpPr>
          <p:spPr bwMode="auto">
            <a:xfrm flipH="1">
              <a:off x="6991" y="4514"/>
              <a:ext cx="14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6" name="Line 34"/>
            <p:cNvSpPr>
              <a:spLocks noChangeShapeType="1"/>
            </p:cNvSpPr>
            <p:nvPr/>
          </p:nvSpPr>
          <p:spPr bwMode="auto">
            <a:xfrm flipH="1">
              <a:off x="4468" y="4485"/>
              <a:ext cx="4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7" name="Line 35"/>
            <p:cNvSpPr>
              <a:spLocks noChangeShapeType="1"/>
            </p:cNvSpPr>
            <p:nvPr/>
          </p:nvSpPr>
          <p:spPr bwMode="auto">
            <a:xfrm>
              <a:off x="3192" y="8835"/>
              <a:ext cx="406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8" name="Line 36"/>
            <p:cNvSpPr>
              <a:spLocks noChangeShapeType="1"/>
            </p:cNvSpPr>
            <p:nvPr/>
          </p:nvSpPr>
          <p:spPr bwMode="auto">
            <a:xfrm>
              <a:off x="3946" y="10488"/>
              <a:ext cx="435" cy="8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89" name="Line 37"/>
            <p:cNvSpPr>
              <a:spLocks noChangeShapeType="1"/>
            </p:cNvSpPr>
            <p:nvPr/>
          </p:nvSpPr>
          <p:spPr bwMode="auto">
            <a:xfrm>
              <a:off x="2728" y="7704"/>
              <a:ext cx="174" cy="4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90" name="Line 38"/>
            <p:cNvSpPr>
              <a:spLocks noChangeShapeType="1"/>
            </p:cNvSpPr>
            <p:nvPr/>
          </p:nvSpPr>
          <p:spPr bwMode="auto">
            <a:xfrm flipH="1" flipV="1">
              <a:off x="3047" y="8516"/>
              <a:ext cx="145" cy="3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91" name="Text Box 39"/>
            <p:cNvSpPr txBox="1">
              <a:spLocks noChangeArrowheads="1"/>
            </p:cNvSpPr>
            <p:nvPr/>
          </p:nvSpPr>
          <p:spPr bwMode="auto">
            <a:xfrm>
              <a:off x="5947" y="6167"/>
              <a:ext cx="1131" cy="4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2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C. G</a:t>
              </a:r>
              <a:r>
                <a:rPr lang="en-US" sz="12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.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7192" name="Group 40"/>
          <p:cNvGrpSpPr>
            <a:grpSpLocks/>
          </p:cNvGrpSpPr>
          <p:nvPr/>
        </p:nvGrpSpPr>
        <p:grpSpPr bwMode="auto">
          <a:xfrm>
            <a:off x="2286001" y="1752600"/>
            <a:ext cx="1012825" cy="1270000"/>
            <a:chOff x="3105" y="1324"/>
            <a:chExt cx="1595" cy="2001"/>
          </a:xfrm>
        </p:grpSpPr>
        <p:sp>
          <p:nvSpPr>
            <p:cNvPr id="177193" name="Line 41"/>
            <p:cNvSpPr>
              <a:spLocks noChangeShapeType="1"/>
            </p:cNvSpPr>
            <p:nvPr/>
          </p:nvSpPr>
          <p:spPr bwMode="auto">
            <a:xfrm>
              <a:off x="3105" y="1469"/>
              <a:ext cx="0" cy="9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94" name="Line 42"/>
            <p:cNvSpPr>
              <a:spLocks noChangeShapeType="1"/>
            </p:cNvSpPr>
            <p:nvPr/>
          </p:nvSpPr>
          <p:spPr bwMode="auto">
            <a:xfrm rot="5400000">
              <a:off x="3627" y="1962"/>
              <a:ext cx="0" cy="9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95" name="Line 43"/>
            <p:cNvSpPr>
              <a:spLocks noChangeShapeType="1"/>
            </p:cNvSpPr>
            <p:nvPr/>
          </p:nvSpPr>
          <p:spPr bwMode="auto">
            <a:xfrm flipH="1" flipV="1">
              <a:off x="3105" y="2426"/>
              <a:ext cx="282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196" name="Text Box 44"/>
            <p:cNvSpPr txBox="1">
              <a:spLocks noChangeArrowheads="1"/>
            </p:cNvSpPr>
            <p:nvPr/>
          </p:nvSpPr>
          <p:spPr bwMode="auto">
            <a:xfrm>
              <a:off x="4178" y="2165"/>
              <a:ext cx="522" cy="4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x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97" name="Text Box 45"/>
            <p:cNvSpPr txBox="1">
              <a:spLocks noChangeArrowheads="1"/>
            </p:cNvSpPr>
            <p:nvPr/>
          </p:nvSpPr>
          <p:spPr bwMode="auto">
            <a:xfrm>
              <a:off x="3482" y="2832"/>
              <a:ext cx="464" cy="4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z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198" name="Text Box 46"/>
            <p:cNvSpPr txBox="1">
              <a:spLocks noChangeArrowheads="1"/>
            </p:cNvSpPr>
            <p:nvPr/>
          </p:nvSpPr>
          <p:spPr bwMode="auto">
            <a:xfrm>
              <a:off x="3279" y="1324"/>
              <a:ext cx="551" cy="52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14152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569786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Isolated Avionics Component Example (cont)  </a:t>
            </a:r>
          </a:p>
        </p:txBody>
      </p:sp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2438584" y="1295400"/>
            <a:ext cx="5341754" cy="4800600"/>
            <a:chOff x="662" y="2542"/>
            <a:chExt cx="9791" cy="8166"/>
          </a:xfrm>
        </p:grpSpPr>
        <p:sp>
          <p:nvSpPr>
            <p:cNvPr id="178179" name="Text Box 3"/>
            <p:cNvSpPr txBox="1">
              <a:spLocks noChangeArrowheads="1"/>
            </p:cNvSpPr>
            <p:nvPr/>
          </p:nvSpPr>
          <p:spPr bwMode="auto">
            <a:xfrm>
              <a:off x="9553" y="9843"/>
              <a:ext cx="900" cy="5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180" name="Text Box 4"/>
            <p:cNvSpPr txBox="1">
              <a:spLocks noChangeArrowheads="1"/>
            </p:cNvSpPr>
            <p:nvPr/>
          </p:nvSpPr>
          <p:spPr bwMode="auto">
            <a:xfrm>
              <a:off x="7648" y="6192"/>
              <a:ext cx="92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181" name="Text Box 5"/>
            <p:cNvSpPr txBox="1">
              <a:spLocks noChangeArrowheads="1"/>
            </p:cNvSpPr>
            <p:nvPr/>
          </p:nvSpPr>
          <p:spPr bwMode="auto">
            <a:xfrm>
              <a:off x="4161" y="10115"/>
              <a:ext cx="900" cy="5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182" name="Line 6"/>
            <p:cNvSpPr>
              <a:spLocks noChangeShapeType="1"/>
            </p:cNvSpPr>
            <p:nvPr/>
          </p:nvSpPr>
          <p:spPr bwMode="auto">
            <a:xfrm>
              <a:off x="3408" y="6070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83" name="Line 7"/>
            <p:cNvSpPr>
              <a:spLocks noChangeShapeType="1"/>
            </p:cNvSpPr>
            <p:nvPr/>
          </p:nvSpPr>
          <p:spPr bwMode="auto">
            <a:xfrm>
              <a:off x="8425" y="6070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84" name="Text Box 8"/>
            <p:cNvSpPr txBox="1">
              <a:spLocks noChangeArrowheads="1"/>
            </p:cNvSpPr>
            <p:nvPr/>
          </p:nvSpPr>
          <p:spPr bwMode="auto">
            <a:xfrm>
              <a:off x="2271" y="6172"/>
              <a:ext cx="812" cy="4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ky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185" name="Rectangle 9"/>
            <p:cNvSpPr>
              <a:spLocks noChangeArrowheads="1"/>
            </p:cNvSpPr>
            <p:nvPr/>
          </p:nvSpPr>
          <p:spPr bwMode="auto">
            <a:xfrm>
              <a:off x="3408" y="3344"/>
              <a:ext cx="5017" cy="27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86" name="Rectangle 10"/>
            <p:cNvSpPr>
              <a:spLocks noChangeArrowheads="1"/>
            </p:cNvSpPr>
            <p:nvPr/>
          </p:nvSpPr>
          <p:spPr bwMode="auto">
            <a:xfrm>
              <a:off x="5351" y="6940"/>
              <a:ext cx="5017" cy="27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87" name="Line 11"/>
            <p:cNvSpPr>
              <a:spLocks noChangeShapeType="1"/>
            </p:cNvSpPr>
            <p:nvPr/>
          </p:nvSpPr>
          <p:spPr bwMode="auto">
            <a:xfrm>
              <a:off x="3408" y="3344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88" name="Line 12"/>
            <p:cNvSpPr>
              <a:spLocks noChangeShapeType="1"/>
            </p:cNvSpPr>
            <p:nvPr/>
          </p:nvSpPr>
          <p:spPr bwMode="auto">
            <a:xfrm>
              <a:off x="8425" y="3344"/>
              <a:ext cx="1943" cy="3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89" name="Oval 13"/>
            <p:cNvSpPr>
              <a:spLocks noChangeArrowheads="1"/>
            </p:cNvSpPr>
            <p:nvPr/>
          </p:nvSpPr>
          <p:spPr bwMode="auto">
            <a:xfrm rot="5400000">
              <a:off x="5322" y="5026"/>
              <a:ext cx="348" cy="34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90" name="Line 14"/>
            <p:cNvSpPr>
              <a:spLocks noChangeShapeType="1"/>
            </p:cNvSpPr>
            <p:nvPr/>
          </p:nvSpPr>
          <p:spPr bwMode="auto">
            <a:xfrm rot="5400000">
              <a:off x="5017" y="5244"/>
              <a:ext cx="95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91" name="Line 15"/>
            <p:cNvSpPr>
              <a:spLocks noChangeShapeType="1"/>
            </p:cNvSpPr>
            <p:nvPr/>
          </p:nvSpPr>
          <p:spPr bwMode="auto">
            <a:xfrm rot="5400000" flipV="1">
              <a:off x="5554" y="4736"/>
              <a:ext cx="0" cy="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92" name="Text Box 16"/>
            <p:cNvSpPr txBox="1">
              <a:spLocks noChangeArrowheads="1"/>
            </p:cNvSpPr>
            <p:nvPr/>
          </p:nvSpPr>
          <p:spPr bwMode="auto">
            <a:xfrm>
              <a:off x="662" y="7079"/>
              <a:ext cx="978" cy="6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m</a:t>
              </a:r>
              <a:r>
                <a:rPr lang="en-US" baseline="-25000" dirty="0" err="1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b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193" name="Text Box 17"/>
            <p:cNvSpPr txBox="1">
              <a:spLocks noChangeArrowheads="1"/>
            </p:cNvSpPr>
            <p:nvPr/>
          </p:nvSpPr>
          <p:spPr bwMode="auto">
            <a:xfrm>
              <a:off x="3511" y="5457"/>
              <a:ext cx="522" cy="4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194" name="Oval 18"/>
            <p:cNvSpPr>
              <a:spLocks noChangeArrowheads="1"/>
            </p:cNvSpPr>
            <p:nvPr/>
          </p:nvSpPr>
          <p:spPr bwMode="auto">
            <a:xfrm>
              <a:off x="3350" y="6012"/>
              <a:ext cx="116" cy="11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195" name="Line 19"/>
            <p:cNvSpPr>
              <a:spLocks noChangeShapeType="1"/>
            </p:cNvSpPr>
            <p:nvPr/>
          </p:nvSpPr>
          <p:spPr bwMode="auto">
            <a:xfrm>
              <a:off x="5322" y="4823"/>
              <a:ext cx="406" cy="8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78196" name="AutoShape 20"/>
            <p:cNvCxnSpPr>
              <a:cxnSpLocks noChangeShapeType="1"/>
            </p:cNvCxnSpPr>
            <p:nvPr/>
          </p:nvCxnSpPr>
          <p:spPr bwMode="auto">
            <a:xfrm flipH="1">
              <a:off x="1755" y="7068"/>
              <a:ext cx="1665" cy="115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178197" name="AutoShape 21"/>
            <p:cNvCxnSpPr>
              <a:cxnSpLocks noChangeShapeType="1"/>
            </p:cNvCxnSpPr>
            <p:nvPr/>
          </p:nvCxnSpPr>
          <p:spPr bwMode="auto">
            <a:xfrm flipH="1">
              <a:off x="1740" y="6993"/>
              <a:ext cx="6675" cy="12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178198" name="AutoShape 22"/>
            <p:cNvCxnSpPr>
              <a:cxnSpLocks noChangeShapeType="1"/>
            </p:cNvCxnSpPr>
            <p:nvPr/>
          </p:nvCxnSpPr>
          <p:spPr bwMode="auto">
            <a:xfrm flipH="1" flipV="1">
              <a:off x="1710" y="8208"/>
              <a:ext cx="8595" cy="231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178199" name="AutoShape 23"/>
            <p:cNvCxnSpPr>
              <a:cxnSpLocks noChangeShapeType="1"/>
            </p:cNvCxnSpPr>
            <p:nvPr/>
          </p:nvCxnSpPr>
          <p:spPr bwMode="auto">
            <a:xfrm flipH="1" flipV="1">
              <a:off x="1725" y="8208"/>
              <a:ext cx="3585" cy="235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grpSp>
          <p:nvGrpSpPr>
            <p:cNvPr id="178200" name="Group 24"/>
            <p:cNvGrpSpPr>
              <a:grpSpLocks/>
            </p:cNvGrpSpPr>
            <p:nvPr/>
          </p:nvGrpSpPr>
          <p:grpSpPr bwMode="auto">
            <a:xfrm rot="5400000">
              <a:off x="9908" y="10038"/>
              <a:ext cx="871" cy="129"/>
              <a:chOff x="9488" y="9693"/>
              <a:chExt cx="871" cy="129"/>
            </a:xfrm>
          </p:grpSpPr>
          <p:sp>
            <p:nvSpPr>
              <p:cNvPr id="178201" name="Line 25"/>
              <p:cNvSpPr>
                <a:spLocks noChangeShapeType="1"/>
              </p:cNvSpPr>
              <p:nvPr/>
            </p:nvSpPr>
            <p:spPr bwMode="auto">
              <a:xfrm rot="5400000">
                <a:off x="10312" y="9699"/>
                <a:ext cx="1" cy="9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2" name="Line 26"/>
              <p:cNvSpPr>
                <a:spLocks noChangeShapeType="1"/>
              </p:cNvSpPr>
              <p:nvPr/>
            </p:nvSpPr>
            <p:spPr bwMode="auto">
              <a:xfrm rot="5400000">
                <a:off x="9524" y="9721"/>
                <a:ext cx="1" cy="7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3" name="Line 27"/>
              <p:cNvSpPr>
                <a:spLocks noChangeShapeType="1"/>
              </p:cNvSpPr>
              <p:nvPr/>
            </p:nvSpPr>
            <p:spPr bwMode="auto">
              <a:xfrm rot="5400000" flipH="1">
                <a:off x="9901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4" name="Line 28"/>
              <p:cNvSpPr>
                <a:spLocks noChangeShapeType="1"/>
              </p:cNvSpPr>
              <p:nvPr/>
            </p:nvSpPr>
            <p:spPr bwMode="auto">
              <a:xfrm rot="5400000" flipH="1">
                <a:off x="9704" y="9714"/>
                <a:ext cx="116" cy="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5" name="Line 29"/>
              <p:cNvSpPr>
                <a:spLocks noChangeShapeType="1"/>
              </p:cNvSpPr>
              <p:nvPr/>
            </p:nvSpPr>
            <p:spPr bwMode="auto">
              <a:xfrm rot="5400000" flipH="1">
                <a:off x="10108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6" name="Line 30"/>
              <p:cNvSpPr>
                <a:spLocks noChangeShapeType="1"/>
              </p:cNvSpPr>
              <p:nvPr/>
            </p:nvSpPr>
            <p:spPr bwMode="auto">
              <a:xfrm rot="5400000">
                <a:off x="9607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7" name="Line 31"/>
              <p:cNvSpPr>
                <a:spLocks noChangeShapeType="1"/>
              </p:cNvSpPr>
              <p:nvPr/>
            </p:nvSpPr>
            <p:spPr bwMode="auto">
              <a:xfrm rot="5400000">
                <a:off x="9998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8" name="Line 32"/>
              <p:cNvSpPr>
                <a:spLocks noChangeShapeType="1"/>
              </p:cNvSpPr>
              <p:nvPr/>
            </p:nvSpPr>
            <p:spPr bwMode="auto">
              <a:xfrm rot="5400000">
                <a:off x="9800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9" name="Line 33"/>
              <p:cNvSpPr>
                <a:spLocks noChangeShapeType="1"/>
              </p:cNvSpPr>
              <p:nvPr/>
            </p:nvSpPr>
            <p:spPr bwMode="auto">
              <a:xfrm rot="5400000" flipV="1">
                <a:off x="9571" y="9764"/>
                <a:ext cx="52" cy="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10" name="Line 34"/>
              <p:cNvSpPr>
                <a:spLocks noChangeShapeType="1"/>
              </p:cNvSpPr>
              <p:nvPr/>
            </p:nvSpPr>
            <p:spPr bwMode="auto">
              <a:xfrm rot="5400000">
                <a:off x="10214" y="9742"/>
                <a:ext cx="52" cy="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8211" name="Line 35"/>
            <p:cNvSpPr>
              <a:spLocks noChangeShapeType="1"/>
            </p:cNvSpPr>
            <p:nvPr/>
          </p:nvSpPr>
          <p:spPr bwMode="auto">
            <a:xfrm>
              <a:off x="1143" y="8322"/>
              <a:ext cx="352" cy="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2" name="Line 36"/>
            <p:cNvSpPr>
              <a:spLocks noChangeShapeType="1"/>
            </p:cNvSpPr>
            <p:nvPr/>
          </p:nvSpPr>
          <p:spPr bwMode="auto">
            <a:xfrm>
              <a:off x="2051" y="8322"/>
              <a:ext cx="352" cy="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3" name="Rectangle 37"/>
            <p:cNvSpPr>
              <a:spLocks noChangeArrowheads="1"/>
            </p:cNvSpPr>
            <p:nvPr/>
          </p:nvSpPr>
          <p:spPr bwMode="auto">
            <a:xfrm>
              <a:off x="1143" y="7802"/>
              <a:ext cx="908" cy="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4" name="Rectangle 38"/>
            <p:cNvSpPr>
              <a:spLocks noChangeArrowheads="1"/>
            </p:cNvSpPr>
            <p:nvPr/>
          </p:nvSpPr>
          <p:spPr bwMode="auto">
            <a:xfrm>
              <a:off x="1495" y="8489"/>
              <a:ext cx="908" cy="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5" name="Line 39"/>
            <p:cNvSpPr>
              <a:spLocks noChangeShapeType="1"/>
            </p:cNvSpPr>
            <p:nvPr/>
          </p:nvSpPr>
          <p:spPr bwMode="auto">
            <a:xfrm>
              <a:off x="1143" y="7802"/>
              <a:ext cx="352" cy="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6" name="Line 40"/>
            <p:cNvSpPr>
              <a:spLocks noChangeShapeType="1"/>
            </p:cNvSpPr>
            <p:nvPr/>
          </p:nvSpPr>
          <p:spPr bwMode="auto">
            <a:xfrm>
              <a:off x="2051" y="7802"/>
              <a:ext cx="352" cy="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7" name="Line 41"/>
            <p:cNvSpPr>
              <a:spLocks noChangeShapeType="1"/>
            </p:cNvSpPr>
            <p:nvPr/>
          </p:nvSpPr>
          <p:spPr bwMode="auto">
            <a:xfrm flipH="1" flipV="1">
              <a:off x="1727" y="6740"/>
              <a:ext cx="0" cy="14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18" name="Text Box 42"/>
            <p:cNvSpPr txBox="1">
              <a:spLocks noChangeArrowheads="1"/>
            </p:cNvSpPr>
            <p:nvPr/>
          </p:nvSpPr>
          <p:spPr bwMode="auto">
            <a:xfrm>
              <a:off x="1326" y="6187"/>
              <a:ext cx="467" cy="4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v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219" name="Line 43"/>
            <p:cNvSpPr>
              <a:spLocks noChangeShapeType="1"/>
            </p:cNvSpPr>
            <p:nvPr/>
          </p:nvSpPr>
          <p:spPr bwMode="auto">
            <a:xfrm flipV="1">
              <a:off x="5504" y="2913"/>
              <a:ext cx="0" cy="1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20" name="Arc 44"/>
            <p:cNvSpPr>
              <a:spLocks/>
            </p:cNvSpPr>
            <p:nvPr/>
          </p:nvSpPr>
          <p:spPr bwMode="auto">
            <a:xfrm rot="-6006520" flipH="1" flipV="1">
              <a:off x="4510" y="4967"/>
              <a:ext cx="758" cy="2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21" name="Text Box 45"/>
            <p:cNvSpPr txBox="1">
              <a:spLocks noChangeArrowheads="1"/>
            </p:cNvSpPr>
            <p:nvPr/>
          </p:nvSpPr>
          <p:spPr bwMode="auto">
            <a:xfrm>
              <a:off x="4483" y="4317"/>
              <a:ext cx="418" cy="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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222" name="Arc 46"/>
            <p:cNvSpPr>
              <a:spLocks/>
            </p:cNvSpPr>
            <p:nvPr/>
          </p:nvSpPr>
          <p:spPr bwMode="auto">
            <a:xfrm rot="8096626" flipH="1">
              <a:off x="5706" y="5497"/>
              <a:ext cx="435" cy="3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223" name="Text Box 47"/>
            <p:cNvSpPr txBox="1">
              <a:spLocks noChangeArrowheads="1"/>
            </p:cNvSpPr>
            <p:nvPr/>
          </p:nvSpPr>
          <p:spPr bwMode="auto">
            <a:xfrm>
              <a:off x="6193" y="5457"/>
              <a:ext cx="418" cy="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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224" name="Text Box 48"/>
            <p:cNvSpPr txBox="1">
              <a:spLocks noChangeArrowheads="1"/>
            </p:cNvSpPr>
            <p:nvPr/>
          </p:nvSpPr>
          <p:spPr bwMode="auto">
            <a:xfrm>
              <a:off x="5721" y="2542"/>
              <a:ext cx="467" cy="4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3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y</a:t>
              </a: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8225" name="Group 49"/>
            <p:cNvGrpSpPr>
              <a:grpSpLocks/>
            </p:cNvGrpSpPr>
            <p:nvPr/>
          </p:nvGrpSpPr>
          <p:grpSpPr bwMode="auto">
            <a:xfrm rot="5400000">
              <a:off x="4883" y="10023"/>
              <a:ext cx="871" cy="129"/>
              <a:chOff x="9488" y="9693"/>
              <a:chExt cx="871" cy="129"/>
            </a:xfrm>
          </p:grpSpPr>
          <p:sp>
            <p:nvSpPr>
              <p:cNvPr id="178226" name="Line 50"/>
              <p:cNvSpPr>
                <a:spLocks noChangeShapeType="1"/>
              </p:cNvSpPr>
              <p:nvPr/>
            </p:nvSpPr>
            <p:spPr bwMode="auto">
              <a:xfrm rot="5400000">
                <a:off x="10312" y="9699"/>
                <a:ext cx="1" cy="9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27" name="Line 51"/>
              <p:cNvSpPr>
                <a:spLocks noChangeShapeType="1"/>
              </p:cNvSpPr>
              <p:nvPr/>
            </p:nvSpPr>
            <p:spPr bwMode="auto">
              <a:xfrm rot="5400000">
                <a:off x="9524" y="9721"/>
                <a:ext cx="1" cy="7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28" name="Line 52"/>
              <p:cNvSpPr>
                <a:spLocks noChangeShapeType="1"/>
              </p:cNvSpPr>
              <p:nvPr/>
            </p:nvSpPr>
            <p:spPr bwMode="auto">
              <a:xfrm rot="5400000" flipH="1">
                <a:off x="9901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29" name="Line 53"/>
              <p:cNvSpPr>
                <a:spLocks noChangeShapeType="1"/>
              </p:cNvSpPr>
              <p:nvPr/>
            </p:nvSpPr>
            <p:spPr bwMode="auto">
              <a:xfrm rot="5400000" flipH="1">
                <a:off x="9704" y="9714"/>
                <a:ext cx="116" cy="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0" name="Line 54"/>
              <p:cNvSpPr>
                <a:spLocks noChangeShapeType="1"/>
              </p:cNvSpPr>
              <p:nvPr/>
            </p:nvSpPr>
            <p:spPr bwMode="auto">
              <a:xfrm rot="5400000" flipH="1">
                <a:off x="10108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1" name="Line 55"/>
              <p:cNvSpPr>
                <a:spLocks noChangeShapeType="1"/>
              </p:cNvSpPr>
              <p:nvPr/>
            </p:nvSpPr>
            <p:spPr bwMode="auto">
              <a:xfrm rot="5400000">
                <a:off x="9607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2" name="Line 56"/>
              <p:cNvSpPr>
                <a:spLocks noChangeShapeType="1"/>
              </p:cNvSpPr>
              <p:nvPr/>
            </p:nvSpPr>
            <p:spPr bwMode="auto">
              <a:xfrm rot="5400000">
                <a:off x="9998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3" name="Line 57"/>
              <p:cNvSpPr>
                <a:spLocks noChangeShapeType="1"/>
              </p:cNvSpPr>
              <p:nvPr/>
            </p:nvSpPr>
            <p:spPr bwMode="auto">
              <a:xfrm rot="5400000">
                <a:off x="9800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4" name="Line 58"/>
              <p:cNvSpPr>
                <a:spLocks noChangeShapeType="1"/>
              </p:cNvSpPr>
              <p:nvPr/>
            </p:nvSpPr>
            <p:spPr bwMode="auto">
              <a:xfrm rot="5400000" flipV="1">
                <a:off x="9571" y="9764"/>
                <a:ext cx="52" cy="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5" name="Line 59"/>
              <p:cNvSpPr>
                <a:spLocks noChangeShapeType="1"/>
              </p:cNvSpPr>
              <p:nvPr/>
            </p:nvSpPr>
            <p:spPr bwMode="auto">
              <a:xfrm rot="5400000">
                <a:off x="10214" y="9742"/>
                <a:ext cx="52" cy="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236" name="Group 60"/>
            <p:cNvGrpSpPr>
              <a:grpSpLocks/>
            </p:cNvGrpSpPr>
            <p:nvPr/>
          </p:nvGrpSpPr>
          <p:grpSpPr bwMode="auto">
            <a:xfrm rot="5400000">
              <a:off x="2963" y="6543"/>
              <a:ext cx="871" cy="129"/>
              <a:chOff x="9488" y="9693"/>
              <a:chExt cx="871" cy="129"/>
            </a:xfrm>
          </p:grpSpPr>
          <p:sp>
            <p:nvSpPr>
              <p:cNvPr id="178237" name="Line 61"/>
              <p:cNvSpPr>
                <a:spLocks noChangeShapeType="1"/>
              </p:cNvSpPr>
              <p:nvPr/>
            </p:nvSpPr>
            <p:spPr bwMode="auto">
              <a:xfrm rot="5400000">
                <a:off x="10312" y="9699"/>
                <a:ext cx="1" cy="9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8" name="Line 62"/>
              <p:cNvSpPr>
                <a:spLocks noChangeShapeType="1"/>
              </p:cNvSpPr>
              <p:nvPr/>
            </p:nvSpPr>
            <p:spPr bwMode="auto">
              <a:xfrm rot="5400000">
                <a:off x="9524" y="9721"/>
                <a:ext cx="1" cy="7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39" name="Line 63"/>
              <p:cNvSpPr>
                <a:spLocks noChangeShapeType="1"/>
              </p:cNvSpPr>
              <p:nvPr/>
            </p:nvSpPr>
            <p:spPr bwMode="auto">
              <a:xfrm rot="5400000" flipH="1">
                <a:off x="9901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0" name="Line 64"/>
              <p:cNvSpPr>
                <a:spLocks noChangeShapeType="1"/>
              </p:cNvSpPr>
              <p:nvPr/>
            </p:nvSpPr>
            <p:spPr bwMode="auto">
              <a:xfrm rot="5400000" flipH="1">
                <a:off x="9704" y="9714"/>
                <a:ext cx="116" cy="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1" name="Line 65"/>
              <p:cNvSpPr>
                <a:spLocks noChangeShapeType="1"/>
              </p:cNvSpPr>
              <p:nvPr/>
            </p:nvSpPr>
            <p:spPr bwMode="auto">
              <a:xfrm rot="5400000" flipH="1">
                <a:off x="10108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2" name="Line 66"/>
              <p:cNvSpPr>
                <a:spLocks noChangeShapeType="1"/>
              </p:cNvSpPr>
              <p:nvPr/>
            </p:nvSpPr>
            <p:spPr bwMode="auto">
              <a:xfrm rot="5400000">
                <a:off x="9607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3" name="Line 67"/>
              <p:cNvSpPr>
                <a:spLocks noChangeShapeType="1"/>
              </p:cNvSpPr>
              <p:nvPr/>
            </p:nvSpPr>
            <p:spPr bwMode="auto">
              <a:xfrm rot="5400000">
                <a:off x="9998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4" name="Line 68"/>
              <p:cNvSpPr>
                <a:spLocks noChangeShapeType="1"/>
              </p:cNvSpPr>
              <p:nvPr/>
            </p:nvSpPr>
            <p:spPr bwMode="auto">
              <a:xfrm rot="5400000">
                <a:off x="9800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5" name="Line 69"/>
              <p:cNvSpPr>
                <a:spLocks noChangeShapeType="1"/>
              </p:cNvSpPr>
              <p:nvPr/>
            </p:nvSpPr>
            <p:spPr bwMode="auto">
              <a:xfrm rot="5400000" flipV="1">
                <a:off x="9571" y="9764"/>
                <a:ext cx="52" cy="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6" name="Line 70"/>
              <p:cNvSpPr>
                <a:spLocks noChangeShapeType="1"/>
              </p:cNvSpPr>
              <p:nvPr/>
            </p:nvSpPr>
            <p:spPr bwMode="auto">
              <a:xfrm rot="5400000">
                <a:off x="10214" y="9742"/>
                <a:ext cx="52" cy="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247" name="Group 71"/>
            <p:cNvGrpSpPr>
              <a:grpSpLocks/>
            </p:cNvGrpSpPr>
            <p:nvPr/>
          </p:nvGrpSpPr>
          <p:grpSpPr bwMode="auto">
            <a:xfrm rot="5400000">
              <a:off x="7958" y="6453"/>
              <a:ext cx="871" cy="129"/>
              <a:chOff x="9488" y="9693"/>
              <a:chExt cx="871" cy="129"/>
            </a:xfrm>
          </p:grpSpPr>
          <p:sp>
            <p:nvSpPr>
              <p:cNvPr id="178248" name="Line 72"/>
              <p:cNvSpPr>
                <a:spLocks noChangeShapeType="1"/>
              </p:cNvSpPr>
              <p:nvPr/>
            </p:nvSpPr>
            <p:spPr bwMode="auto">
              <a:xfrm rot="5400000">
                <a:off x="10312" y="9699"/>
                <a:ext cx="1" cy="9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49" name="Line 73"/>
              <p:cNvSpPr>
                <a:spLocks noChangeShapeType="1"/>
              </p:cNvSpPr>
              <p:nvPr/>
            </p:nvSpPr>
            <p:spPr bwMode="auto">
              <a:xfrm rot="5400000">
                <a:off x="9524" y="9721"/>
                <a:ext cx="1" cy="7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0" name="Line 74"/>
              <p:cNvSpPr>
                <a:spLocks noChangeShapeType="1"/>
              </p:cNvSpPr>
              <p:nvPr/>
            </p:nvSpPr>
            <p:spPr bwMode="auto">
              <a:xfrm rot="5400000" flipH="1">
                <a:off x="9901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1" name="Line 75"/>
              <p:cNvSpPr>
                <a:spLocks noChangeShapeType="1"/>
              </p:cNvSpPr>
              <p:nvPr/>
            </p:nvSpPr>
            <p:spPr bwMode="auto">
              <a:xfrm rot="5400000" flipH="1">
                <a:off x="9704" y="9714"/>
                <a:ext cx="116" cy="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2" name="Line 76"/>
              <p:cNvSpPr>
                <a:spLocks noChangeShapeType="1"/>
              </p:cNvSpPr>
              <p:nvPr/>
            </p:nvSpPr>
            <p:spPr bwMode="auto">
              <a:xfrm rot="5400000" flipH="1">
                <a:off x="10108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3" name="Line 77"/>
              <p:cNvSpPr>
                <a:spLocks noChangeShapeType="1"/>
              </p:cNvSpPr>
              <p:nvPr/>
            </p:nvSpPr>
            <p:spPr bwMode="auto">
              <a:xfrm rot="5400000">
                <a:off x="9607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4" name="Line 78"/>
              <p:cNvSpPr>
                <a:spLocks noChangeShapeType="1"/>
              </p:cNvSpPr>
              <p:nvPr/>
            </p:nvSpPr>
            <p:spPr bwMode="auto">
              <a:xfrm rot="5400000">
                <a:off x="9998" y="9715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5" name="Line 79"/>
              <p:cNvSpPr>
                <a:spLocks noChangeShapeType="1"/>
              </p:cNvSpPr>
              <p:nvPr/>
            </p:nvSpPr>
            <p:spPr bwMode="auto">
              <a:xfrm rot="5400000">
                <a:off x="9800" y="9702"/>
                <a:ext cx="116" cy="9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6" name="Line 80"/>
              <p:cNvSpPr>
                <a:spLocks noChangeShapeType="1"/>
              </p:cNvSpPr>
              <p:nvPr/>
            </p:nvSpPr>
            <p:spPr bwMode="auto">
              <a:xfrm rot="5400000" flipV="1">
                <a:off x="9571" y="9764"/>
                <a:ext cx="52" cy="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57" name="Line 81"/>
              <p:cNvSpPr>
                <a:spLocks noChangeShapeType="1"/>
              </p:cNvSpPr>
              <p:nvPr/>
            </p:nvSpPr>
            <p:spPr bwMode="auto">
              <a:xfrm rot="5400000">
                <a:off x="10214" y="9742"/>
                <a:ext cx="52" cy="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471513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442" y="66603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Isolated Avionics Component Example (cont)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60975"/>
              </p:ext>
            </p:extLst>
          </p:nvPr>
        </p:nvGraphicFramePr>
        <p:xfrm>
          <a:off x="1066802" y="1629109"/>
          <a:ext cx="4183292" cy="4389120"/>
        </p:xfrm>
        <a:graphic>
          <a:graphicData uri="http://schemas.openxmlformats.org/drawingml/2006/table">
            <a:tbl>
              <a:tblPr/>
              <a:tblGrid>
                <a:gridCol w="106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691">
                  <a:extLst>
                    <a:ext uri="{9D8B030D-6E8A-4147-A177-3AD203B41FA5}">
                      <a16:colId xmlns:a16="http://schemas.microsoft.com/office/drawing/2014/main" val="40620685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4.28 lbm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1.94 kg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Jx</a:t>
                      </a:r>
                      <a:endParaRPr lang="en-US" sz="15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17.5 lbm in^2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0.00511 kg m^2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Jy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32.4 lbm in^2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0.00948 kg m^2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Jz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0.0107 lbm in^2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0.0107 kg m^2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Kx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 lbf/in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14.0 N/mm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Ky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 lbf/in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14.0 N/mm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Kz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 lbf/in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14.0 N/mm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6.18 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157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2.68 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68.1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3.85 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97.8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 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76 mm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 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76 mm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39554" y="3422099"/>
            <a:ext cx="333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99"/>
              </a:buClr>
              <a:buSzPct val="80000"/>
            </a:pPr>
            <a:endParaRPr lang="en-US" sz="16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Assume uniform 8% damping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01465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70" y="545406"/>
            <a:ext cx="10590476" cy="56380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52160" y="1957892"/>
            <a:ext cx="2885440" cy="516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61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57" y="1071857"/>
            <a:ext cx="8914286" cy="47142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38857" y="2076228"/>
            <a:ext cx="2642687" cy="365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659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333" y="852809"/>
            <a:ext cx="6333333" cy="51523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774655" y="1936378"/>
            <a:ext cx="2642687" cy="365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2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E3E0F90-C778-417C-84B4-14CBE642D7D0}"/>
              </a:ext>
            </a:extLst>
          </p:cNvPr>
          <p:cNvSpPr/>
          <p:nvPr/>
        </p:nvSpPr>
        <p:spPr>
          <a:xfrm>
            <a:off x="324290" y="415407"/>
            <a:ext cx="7626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b="1" dirty="0">
                <a:solidFill>
                  <a:srgbClr val="006699"/>
                </a:solidFill>
              </a:rPr>
              <a:t>NASA SP-8079, Structural Interaction with Control Systems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C96F-9762-4071-A400-85F57B912125}"/>
              </a:ext>
            </a:extLst>
          </p:cNvPr>
          <p:cNvSpPr/>
          <p:nvPr/>
        </p:nvSpPr>
        <p:spPr>
          <a:xfrm>
            <a:off x="4302418" y="1614790"/>
            <a:ext cx="3295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Saturn V / Apollo   Modal Test Results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http://space.skyrocket.de/img_lau/saturn-5__apollo-11__2.jpg">
            <a:extLst>
              <a:ext uri="{FF2B5EF4-FFF2-40B4-BE49-F238E27FC236}">
                <a16:creationId xmlns:a16="http://schemas.microsoft.com/office/drawing/2014/main" id="{49E78381-4FA3-4594-99C5-23509856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" y="1524000"/>
            <a:ext cx="2476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2B7AEFF-E5EA-4EC8-A023-5B42993ED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158998"/>
              </p:ext>
            </p:extLst>
          </p:nvPr>
        </p:nvGraphicFramePr>
        <p:xfrm>
          <a:off x="4219575" y="2520950"/>
          <a:ext cx="496030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019">
                  <a:extLst>
                    <a:ext uri="{9D8B030D-6E8A-4147-A177-3AD203B41FA5}">
                      <a16:colId xmlns:a16="http://schemas.microsoft.com/office/drawing/2014/main" val="3053100738"/>
                    </a:ext>
                  </a:extLst>
                </a:gridCol>
                <a:gridCol w="1402915">
                  <a:extLst>
                    <a:ext uri="{9D8B030D-6E8A-4147-A177-3AD203B41FA5}">
                      <a16:colId xmlns:a16="http://schemas.microsoft.com/office/drawing/2014/main" val="2816420898"/>
                    </a:ext>
                  </a:extLst>
                </a:gridCol>
                <a:gridCol w="2104373">
                  <a:extLst>
                    <a:ext uri="{9D8B030D-6E8A-4147-A177-3AD203B41FA5}">
                      <a16:colId xmlns:a16="http://schemas.microsoft.com/office/drawing/2014/main" val="24974162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Vibration Mode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Frequency (Hz)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Damping Ratio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10933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First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11830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Second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02263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Third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69522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Fourth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8899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75930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938" y="708892"/>
            <a:ext cx="6733333" cy="5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721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98" y="150047"/>
            <a:ext cx="10457143" cy="657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42267" y="989704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2267" y="1990943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76914" y="2971662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76914" y="3511445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6914" y="4512684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89818" y="5055253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89818" y="5544219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89818" y="6026675"/>
            <a:ext cx="84985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Step 8</a:t>
            </a:r>
          </a:p>
        </p:txBody>
      </p:sp>
    </p:spTree>
    <p:extLst>
      <p:ext uri="{BB962C8B-B14F-4D97-AF65-F5344CB8AC3E}">
        <p14:creationId xmlns:p14="http://schemas.microsoft.com/office/powerpoint/2010/main" val="304598827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7322" y="2108499"/>
            <a:ext cx="36360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fr-FR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Viscous</a:t>
            </a:r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Mode      Q    Damping Ratio 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1     6.25     0.08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2     6.25     0.08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3     6.25     0.08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4     6.25     0.08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5     6.25     0.08</a:t>
            </a:r>
          </a:p>
          <a:p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6     6.25     0.08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52" y="879105"/>
            <a:ext cx="5676190" cy="4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275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8945" y="441064"/>
            <a:ext cx="703550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Natural Frequencies =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1.      15.45 Hz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2.      18.47 Hz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3.      27.04 Hz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4.      51.05 Hz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5.      59.99 Hz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6.      72.11 Hz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Modes Shapes (rows represent modes)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x       y       z     alpha    beta    theta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1.    0.000    0.000   -0.680   -4.417    0.586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2.    0.613   -0.279    0.000    0.000    0.000   -3.345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3.    0.297    0.654    0.000    0.000    0.000    0.000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4.    0.000    0.000   -0.060    5.807    9.304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5.    0.226   -0.103    0.000    0.000    0.000    9.070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6.    0.000    0.000    0.222  -11.936    4.310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Effective Modal Mass (rows represent modes)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x       y       z     alpha    beta    theta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1.    0.000    0.000    1.740    0.001    0.000    0.000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2.    1.415    0.292    0.000    0.000    0.000    0.001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3.    0.332    1.608    0.000    0.000    0.000    0.000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4.    0.000    0.000    0.014    0.001    0.008    0.000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5.    0.192    0.040    0.000    0.000    0.000    0.009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6.    0.000    0.000    0.186    0.004    0.002    0.000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Total Modal Mass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1.940    1.940    1.940    0.005    0.009    0.011</a:t>
            </a:r>
          </a:p>
        </p:txBody>
      </p:sp>
    </p:spTree>
    <p:extLst>
      <p:ext uri="{BB962C8B-B14F-4D97-AF65-F5344CB8AC3E}">
        <p14:creationId xmlns:p14="http://schemas.microsoft.com/office/powerpoint/2010/main" val="7872157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03" y="1155644"/>
            <a:ext cx="5190476" cy="4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683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8" y="1496849"/>
            <a:ext cx="5533501" cy="4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99" y="1496849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604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77" y="755104"/>
            <a:ext cx="7314286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4583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8" y="949233"/>
            <a:ext cx="5533501" cy="4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48" y="949233"/>
            <a:ext cx="5533501" cy="4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0323" y="5263979"/>
            <a:ext cx="42584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Acceleration Response (G)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 min 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X-axis:    19.38    -16.63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Y-axis:    45.73    -32.85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Z-axis:        0         0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90027" y="5263979"/>
            <a:ext cx="42584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Relative Displacement Response (mm)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min 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X-axis:    7.818    -9.474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Y-axis:       11    -17.08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Z-axis:        0         0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381" y="271508"/>
            <a:ext cx="9032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  <a:cs typeface="Courier New" panose="02070309020205020404" pitchFamily="49" charset="0"/>
              </a:rPr>
              <a:t>Y-axis input    50 G     0.011 sec Half-Sine Pulse 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724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016" y="743112"/>
            <a:ext cx="7295238" cy="5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12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" y="1017541"/>
            <a:ext cx="5533501" cy="4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77" y="1017541"/>
            <a:ext cx="5533501" cy="4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562" y="3045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006699"/>
                </a:solidFill>
              </a:rPr>
              <a:t>Y-axis input    100 G     0.005 sec Half-Sine Pulse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5066" y="5492472"/>
            <a:ext cx="40735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Acceleration Response (G)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 min 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X-axis:    18.87    -16.51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Y-axis:    44.29    -32.13 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Z-axis:        0         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953" y="5546333"/>
            <a:ext cx="40771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Displacement </a:t>
            </a:r>
            <a:r>
              <a:rPr lang="fr-FR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Response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(mm)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min 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X-axis:    7.422    -9.022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Y-axis:    10.68    -16.46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Z-axis:        0         0 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7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1528" y="474151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CE41324-1278-4239-B461-60F9B1305F98}"/>
              </a:ext>
            </a:extLst>
          </p:cNvPr>
          <p:cNvSpPr/>
          <p:nvPr/>
        </p:nvSpPr>
        <p:spPr>
          <a:xfrm>
            <a:off x="442856" y="53124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Typical Damping Ratios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11DA43-2BD5-4702-B9AB-1978748A5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04406"/>
              </p:ext>
            </p:extLst>
          </p:nvPr>
        </p:nvGraphicFramePr>
        <p:xfrm>
          <a:off x="927844" y="1296715"/>
          <a:ext cx="6122444" cy="383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1222">
                  <a:extLst>
                    <a:ext uri="{9D8B030D-6E8A-4147-A177-3AD203B41FA5}">
                      <a16:colId xmlns:a16="http://schemas.microsoft.com/office/drawing/2014/main" val="2822746507"/>
                    </a:ext>
                  </a:extLst>
                </a:gridCol>
                <a:gridCol w="3061222">
                  <a:extLst>
                    <a:ext uri="{9D8B030D-6E8A-4147-A177-3AD203B41FA5}">
                      <a16:colId xmlns:a16="http://schemas.microsoft.com/office/drawing/2014/main" val="2355924537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System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Viscous Damping Ratio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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057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Metals (in elastic range)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351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Continuous Metal Structures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 to 0.04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572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 Structure with Joints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 to 0.07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9396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Aluminum / Steel Transmission Lines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0.0004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006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Small Diameter Piping Systems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 to 0.02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0032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Large Diameter Piping Systems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 to 0.03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4037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Auto Shock Absorbers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766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Rubber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84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Large Buildings during Earthquakes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 to 0.05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61735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B338C5-9F3B-43D7-88C0-54221669EA6A}"/>
              </a:ext>
            </a:extLst>
          </p:cNvPr>
          <p:cNvSpPr txBox="1"/>
          <p:nvPr/>
        </p:nvSpPr>
        <p:spPr>
          <a:xfrm>
            <a:off x="927844" y="5677139"/>
            <a:ext cx="106837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latin typeface="+mj-lt"/>
              </a:rPr>
              <a:t>Reference:    </a:t>
            </a:r>
            <a:br>
              <a:rPr lang="en-US" sz="1400" dirty="0">
                <a:latin typeface="+mj-lt"/>
              </a:rPr>
            </a:br>
            <a:r>
              <a:rPr lang="en-US" sz="1400" dirty="0">
                <a:latin typeface="+mj-lt"/>
              </a:rPr>
              <a:t>V. Adams and A. Askenazi, Building Better Products with Finite Element Analysis,  OnWord Press, Santa Fe, N.M., 1999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2674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378" y="187515"/>
            <a:ext cx="7426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6699"/>
                </a:solidFill>
                <a:ea typeface="ＭＳ Ｐゴシック" pitchFamily="34" charset="-128"/>
              </a:rPr>
              <a:t>Typical SRS Specification</a:t>
            </a:r>
            <a:endParaRPr lang="en-US" sz="2200" b="1" dirty="0">
              <a:solidFill>
                <a:srgbClr val="006699"/>
              </a:solidFill>
              <a:ea typeface="ＭＳ Ｐゴシック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9" y="905069"/>
            <a:ext cx="5306232" cy="37296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334126" y="1769392"/>
          <a:ext cx="1847849" cy="2000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604">
                  <a:extLst>
                    <a:ext uri="{9D8B030D-6E8A-4147-A177-3AD203B41FA5}">
                      <a16:colId xmlns:a16="http://schemas.microsoft.com/office/drawing/2014/main" val="3578778230"/>
                    </a:ext>
                  </a:extLst>
                </a:gridCol>
                <a:gridCol w="955245">
                  <a:extLst>
                    <a:ext uri="{9D8B030D-6E8A-4147-A177-3AD203B41FA5}">
                      <a16:colId xmlns:a16="http://schemas.microsoft.com/office/drawing/2014/main" val="3579293814"/>
                    </a:ext>
                  </a:extLst>
                </a:gridCol>
              </a:tblGrid>
              <a:tr h="438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Natural Frequency (Hz)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Accel</a:t>
                      </a:r>
                      <a:r>
                        <a:rPr lang="en-US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(G)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69829"/>
                  </a:ext>
                </a:extLst>
              </a:tr>
              <a:tr h="4383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081252"/>
                  </a:ext>
                </a:extLst>
              </a:tr>
              <a:tr h="4383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168333"/>
                  </a:ext>
                </a:extLst>
              </a:tr>
              <a:tr h="4383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8035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379" y="4952113"/>
            <a:ext cx="8735646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Typical specification is defined from 100 to 10,000 Hz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Extrapolate down to 10 Hz to cover low frequency modes and for realism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Synthesized acceleration time history and corresponding velocity and displacement should each have zero values for numerical stability</a:t>
            </a:r>
          </a:p>
        </p:txBody>
      </p:sp>
    </p:spTree>
    <p:extLst>
      <p:ext uri="{BB962C8B-B14F-4D97-AF65-F5344CB8AC3E}">
        <p14:creationId xmlns:p14="http://schemas.microsoft.com/office/powerpoint/2010/main" val="3414716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595666"/>
            <a:ext cx="10638095" cy="56666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256357" y="4507453"/>
            <a:ext cx="1807285" cy="6454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5505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33" y="870103"/>
            <a:ext cx="9171428" cy="48380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65731" y="2130013"/>
            <a:ext cx="1807285" cy="6454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0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5" y="1023513"/>
            <a:ext cx="5533501" cy="4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18" y="1023513"/>
            <a:ext cx="5549482" cy="41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543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586143"/>
            <a:ext cx="10647619" cy="56857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31228" y="1749536"/>
            <a:ext cx="1947134" cy="516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17634" y="3424256"/>
            <a:ext cx="2885440" cy="5163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3335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13" y="375399"/>
            <a:ext cx="9990476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175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82" y="657753"/>
            <a:ext cx="6591692" cy="49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04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B1B7D-E939-4C2A-8DA3-E246240F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45" y="944664"/>
            <a:ext cx="7270110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7424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EB1EB-3FDE-4E6C-BE2A-2A8016BDB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1" y="963402"/>
            <a:ext cx="4515001" cy="3395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EF766-0256-4AB7-BD19-52240F5B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19" y="33999"/>
            <a:ext cx="4515001" cy="3395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158363-075D-4D93-924C-57949CC59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2" y="3429000"/>
            <a:ext cx="4515001" cy="3395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52EAB-9B53-47F9-B0AC-591DE36C5616}"/>
              </a:ext>
            </a:extLst>
          </p:cNvPr>
          <p:cNvSpPr txBox="1"/>
          <p:nvPr/>
        </p:nvSpPr>
        <p:spPr>
          <a:xfrm>
            <a:off x="1325880" y="4971356"/>
            <a:ext cx="3670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Y-axis input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Acceleration Response (G)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 min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X-axis:    9.193    -8.485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Y-axis:     21.4    -19.77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Z-axis:        0         0 </a:t>
            </a:r>
          </a:p>
        </p:txBody>
      </p:sp>
    </p:spTree>
    <p:extLst>
      <p:ext uri="{BB962C8B-B14F-4D97-AF65-F5344CB8AC3E}">
        <p14:creationId xmlns:p14="http://schemas.microsoft.com/office/powerpoint/2010/main" val="275286318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132C-7B20-4EE8-B1D7-E9C2B4793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23" y="999979"/>
            <a:ext cx="4515001" cy="339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F3ED1-B67C-4F45-A801-5A7C24B1BB78}"/>
              </a:ext>
            </a:extLst>
          </p:cNvPr>
          <p:cNvSpPr txBox="1"/>
          <p:nvPr/>
        </p:nvSpPr>
        <p:spPr>
          <a:xfrm>
            <a:off x="3072384" y="507492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Relative 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Displacement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Response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(mm) </a:t>
            </a:r>
          </a:p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max      min  </a:t>
            </a:r>
          </a:p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X-axis:    3.878    -3.448 </a:t>
            </a:r>
          </a:p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Y-axis:    6.595    -7.125 </a:t>
            </a:r>
          </a:p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Z-axis:        0         0 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FB61C-D3B4-4EFF-BB9E-B9C282EE2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39" y="999979"/>
            <a:ext cx="4515001" cy="33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1FF68-E1D2-4C10-B42B-4D027819ED8E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114800" y="304800"/>
            <a:ext cx="65532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7391400" y="5181600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Pegasus Vehicle</a:t>
            </a:r>
          </a:p>
        </p:txBody>
      </p:sp>
      <p:pic>
        <p:nvPicPr>
          <p:cNvPr id="12297" name="Picture 9" descr="Image result for pegasus launch veh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8" y="1328058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Image result for pegasus launch vehic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09" y="1328058"/>
            <a:ext cx="8100072" cy="406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8358" y="41631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Pegasus Launch Vehicle</a:t>
            </a:r>
          </a:p>
        </p:txBody>
      </p:sp>
    </p:spTree>
    <p:extLst>
      <p:ext uri="{BB962C8B-B14F-4D97-AF65-F5344CB8AC3E}">
        <p14:creationId xmlns:p14="http://schemas.microsoft.com/office/powerpoint/2010/main" val="170318840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7A638-BACC-4A8B-B250-D7BA2D87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2" y="773971"/>
            <a:ext cx="7483488" cy="5090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25E3FF-B88A-4BF2-80FF-A6DBDC771994}"/>
              </a:ext>
            </a:extLst>
          </p:cNvPr>
          <p:cNvSpPr/>
          <p:nvPr/>
        </p:nvSpPr>
        <p:spPr>
          <a:xfrm>
            <a:off x="8300720" y="1241779"/>
            <a:ext cx="35722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Rigid-Body Acceleration (G)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x         y         z   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0        5        0  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C.G. Displacement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x         y         z   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(mm)      (mm)      (mm) 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-0.583    1.962   0.000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C.G. Rotation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theta-x     theta-y    theta-z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(rad)       (rad)       (rad)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0.000      0.000      0.006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Mounting Displacement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n     x         y         z   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(mm)      (mm)      (mm) 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    -0.582     1.961     0.000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    -0.582     1.963     0.000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3    -0.582     1.961     0.000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    -0.582     1.963     0.000 </a:t>
            </a:r>
          </a:p>
        </p:txBody>
      </p:sp>
    </p:spTree>
    <p:extLst>
      <p:ext uri="{BB962C8B-B14F-4D97-AF65-F5344CB8AC3E}">
        <p14:creationId xmlns:p14="http://schemas.microsoft.com/office/powerpoint/2010/main" val="2020758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1FF68-E1D2-4C10-B42B-4D027819ED8E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09600"/>
            <a:ext cx="30480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114800" y="304800"/>
            <a:ext cx="65532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193800" y="763588"/>
          <a:ext cx="8153400" cy="548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Bitmap Image" r:id="rId4" imgW="4800000" imgH="3228571" progId="Paint.Picture">
                  <p:embed/>
                </p:oleObj>
              </mc:Choice>
              <mc:Fallback>
                <p:oleObj name="Bitmap Image" r:id="rId4" imgW="4800000" imgH="3228571" progId="Paint.Picture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763588"/>
                        <a:ext cx="8153400" cy="548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7391400" y="5181600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Pegasus Vehicle</a:t>
            </a:r>
          </a:p>
        </p:txBody>
      </p:sp>
    </p:spTree>
    <p:extLst>
      <p:ext uri="{BB962C8B-B14F-4D97-AF65-F5344CB8AC3E}">
        <p14:creationId xmlns:p14="http://schemas.microsoft.com/office/powerpoint/2010/main" val="1489977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/>
          </p:nvPr>
        </p:nvGraphicFramePr>
        <p:xfrm>
          <a:off x="2135188" y="1681163"/>
          <a:ext cx="72421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ocument" r:id="rId3" imgW="6782400" imgH="5485320" progId="Word.Document.8">
                  <p:embed/>
                </p:oleObj>
              </mc:Choice>
              <mc:Fallback>
                <p:oleObj name="Document" r:id="rId3" imgW="6782400" imgH="5485320" progId="Word.Document.8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1681163"/>
                        <a:ext cx="72421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52271" y="581978"/>
            <a:ext cx="6762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 Fundamental Bending Mode Shape</a:t>
            </a:r>
          </a:p>
        </p:txBody>
      </p:sp>
    </p:spTree>
    <p:extLst>
      <p:ext uri="{BB962C8B-B14F-4D97-AF65-F5344CB8AC3E}">
        <p14:creationId xmlns:p14="http://schemas.microsoft.com/office/powerpoint/2010/main" val="62733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01" y="667102"/>
            <a:ext cx="10628571" cy="56380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701088" y="4457700"/>
            <a:ext cx="2428875" cy="9001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8701088" y="4457700"/>
            <a:ext cx="2428875" cy="800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9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3145" y="6253719"/>
            <a:ext cx="3335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6699"/>
                </a:solidFill>
              </a:rPr>
              <a:t>https://vibrationdata.wordpress.com/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6" y="390740"/>
            <a:ext cx="7866324" cy="51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1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30" y="657564"/>
            <a:ext cx="9076190" cy="542857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129338" y="3107530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5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7" y="496774"/>
            <a:ext cx="5815430" cy="4355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9287" y="1668237"/>
            <a:ext cx="3483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accelerometer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textbook quality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natural frequency &amp; damping via damped sine curve-fit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6029" y="5584372"/>
            <a:ext cx="886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Array Name:  drop    units: time(sec)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(G)</a:t>
            </a:r>
          </a:p>
        </p:txBody>
      </p:sp>
    </p:spTree>
    <p:extLst>
      <p:ext uri="{BB962C8B-B14F-4D97-AF65-F5344CB8AC3E}">
        <p14:creationId xmlns:p14="http://schemas.microsoft.com/office/powerpoint/2010/main" val="3604902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76" y="455515"/>
            <a:ext cx="10619048" cy="568571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08452" y="3880416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71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0" y="549789"/>
            <a:ext cx="8773890" cy="4294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9685" y="5627914"/>
            <a:ext cx="8262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Case   Amplitude 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(Hz)       damp      Phase(rad)  Delay(sec)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1      0.6895      9.5736      0.0115      5.5695      0.0084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1" y="2046514"/>
            <a:ext cx="244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9.6 Hz,  1.2% damping</a:t>
            </a:r>
          </a:p>
        </p:txBody>
      </p:sp>
    </p:spTree>
    <p:extLst>
      <p:ext uri="{BB962C8B-B14F-4D97-AF65-F5344CB8AC3E}">
        <p14:creationId xmlns:p14="http://schemas.microsoft.com/office/powerpoint/2010/main" val="341173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11ED3C-F67D-48DA-8A44-7D8EEC9B9AE6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7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79650" y="476250"/>
            <a:ext cx="5003800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SDOF System Subjected to Base Excitation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2387600" y="1341438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630" name="Picture 63" descr="sdd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881188"/>
            <a:ext cx="63912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197687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574FD-72A2-4552-9F74-1B5452DB4A10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80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24114" y="476250"/>
            <a:ext cx="2879725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Free Body Diagram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3082" name="Line 7"/>
          <p:cNvSpPr>
            <a:spLocks noChangeShapeType="1"/>
          </p:cNvSpPr>
          <p:nvPr/>
        </p:nvSpPr>
        <p:spPr bwMode="auto">
          <a:xfrm>
            <a:off x="2387600" y="1341438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83" name="Picture 14" descr="s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736725"/>
            <a:ext cx="24336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90"/>
          <p:cNvSpPr txBox="1">
            <a:spLocks noChangeArrowheads="1"/>
          </p:cNvSpPr>
          <p:nvPr/>
        </p:nvSpPr>
        <p:spPr bwMode="auto">
          <a:xfrm>
            <a:off x="4908551" y="1808164"/>
            <a:ext cx="4329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Summation of forces in the vertical direction</a:t>
            </a: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085" name="Text Box 95"/>
          <p:cNvSpPr txBox="1">
            <a:spLocks noChangeArrowheads="1"/>
          </p:cNvSpPr>
          <p:nvPr/>
        </p:nvSpPr>
        <p:spPr bwMode="auto">
          <a:xfrm>
            <a:off x="4872038" y="3681414"/>
            <a:ext cx="547211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</a:t>
            </a:r>
            <a:r>
              <a:rPr kumimoji="1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 = x - y</a:t>
            </a: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The variable </a:t>
            </a:r>
            <a:r>
              <a:rPr kumimoji="1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thus the relative displacement.</a:t>
            </a:r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Substituting the relative displacement yields</a:t>
            </a: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5843589" y="3068639"/>
          <a:ext cx="2339975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5" imgW="2006280" imgH="253800" progId="Equation.3">
                  <p:embed/>
                </p:oleObj>
              </mc:Choice>
              <mc:Fallback>
                <p:oleObj name="Equation" r:id="rId5" imgW="2006280" imgH="253800" progId="Equation.3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3589" y="3068639"/>
                        <a:ext cx="2339975" cy="300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6024563" y="4652963"/>
          <a:ext cx="20685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7" imgW="1638000" imgH="253800" progId="Equation.3">
                  <p:embed/>
                </p:oleObj>
              </mc:Choice>
              <mc:Fallback>
                <p:oleObj name="Equation" r:id="rId7" imgW="1638000" imgH="253800" progId="Equation.3">
                  <p:embed/>
                  <p:pic>
                    <p:nvPicPr>
                      <p:cNvPr id="307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652963"/>
                        <a:ext cx="2068512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9"/>
          <p:cNvGraphicFramePr>
            <a:graphicFrameLocks noChangeAspect="1"/>
          </p:cNvGraphicFramePr>
          <p:nvPr/>
        </p:nvGraphicFramePr>
        <p:xfrm>
          <a:off x="6024563" y="5265738"/>
          <a:ext cx="21717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9" imgW="1726920" imgH="253800" progId="Equation.3">
                  <p:embed/>
                </p:oleObj>
              </mc:Choice>
              <mc:Fallback>
                <p:oleObj name="Equation" r:id="rId9" imgW="1726920" imgH="253800" progId="Equation.3">
                  <p:embed/>
                  <p:pic>
                    <p:nvPicPr>
                      <p:cNvPr id="307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5265738"/>
                        <a:ext cx="21717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10"/>
          <p:cNvGraphicFramePr>
            <a:graphicFrameLocks noChangeAspect="1"/>
          </p:cNvGraphicFramePr>
          <p:nvPr/>
        </p:nvGraphicFramePr>
        <p:xfrm>
          <a:off x="5957889" y="5876925"/>
          <a:ext cx="26066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Equation" r:id="rId11" imgW="2070000" imgH="253800" progId="Equation.3">
                  <p:embed/>
                </p:oleObj>
              </mc:Choice>
              <mc:Fallback>
                <p:oleObj name="Equation" r:id="rId11" imgW="2070000" imgH="253800" progId="Equation.3">
                  <p:embed/>
                  <p:pic>
                    <p:nvPicPr>
                      <p:cNvPr id="307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7889" y="5876925"/>
                        <a:ext cx="2606675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11"/>
          <p:cNvGraphicFramePr>
            <a:graphicFrameLocks noChangeAspect="1"/>
          </p:cNvGraphicFramePr>
          <p:nvPr/>
        </p:nvGraphicFramePr>
        <p:xfrm>
          <a:off x="5916614" y="2349501"/>
          <a:ext cx="12541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Equation" r:id="rId13" imgW="863280" imgH="253800" progId="Equation.3">
                  <p:embed/>
                </p:oleObj>
              </mc:Choice>
              <mc:Fallback>
                <p:oleObj name="Equation" r:id="rId13" imgW="863280" imgH="253800" progId="Equation.3">
                  <p:embed/>
                  <p:pic>
                    <p:nvPicPr>
                      <p:cNvPr id="307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4" y="2349501"/>
                        <a:ext cx="125412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569728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54AF5-F5F6-4952-9E1E-4279DB6D50A1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24114" y="476250"/>
            <a:ext cx="2879725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Equation of Motion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4105" name="Line 7"/>
          <p:cNvSpPr>
            <a:spLocks noChangeShapeType="1"/>
          </p:cNvSpPr>
          <p:nvPr/>
        </p:nvSpPr>
        <p:spPr bwMode="auto">
          <a:xfrm>
            <a:off x="2387600" y="1341438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179763" y="1520825"/>
            <a:ext cx="419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convention,</a:t>
            </a: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475163" y="1881188"/>
          <a:ext cx="1168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4" imgW="1028520" imgH="253800" progId="Equation.3">
                  <p:embed/>
                </p:oleObj>
              </mc:Choice>
              <mc:Fallback>
                <p:oleObj name="Equation" r:id="rId4" imgW="1028520" imgH="253800" progId="Equation.3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163" y="1881188"/>
                        <a:ext cx="11684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4511676" y="2384425"/>
          <a:ext cx="11033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6" imgW="1002960" imgH="317160" progId="Equation.3">
                  <p:embed/>
                </p:oleObj>
              </mc:Choice>
              <mc:Fallback>
                <p:oleObj name="Equation" r:id="rId6" imgW="1002960" imgH="317160" progId="Equation.3">
                  <p:embed/>
                  <p:pic>
                    <p:nvPicPr>
                      <p:cNvPr id="40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676" y="2384425"/>
                        <a:ext cx="1103313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4008438" y="4473575"/>
          <a:ext cx="261461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8" imgW="1993680" imgH="330120" progId="Equation.3">
                  <p:embed/>
                </p:oleObj>
              </mc:Choice>
              <mc:Fallback>
                <p:oleObj name="Equation" r:id="rId8" imgW="1993680" imgH="330120" progId="Equation.3">
                  <p:embed/>
                  <p:pic>
                    <p:nvPicPr>
                      <p:cNvPr id="410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473575"/>
                        <a:ext cx="2614612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87714" y="4041776"/>
            <a:ext cx="5868987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Substituting the convention terms into equation,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432176" y="2997200"/>
          <a:ext cx="4645025" cy="76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9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36" marB="4573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 the natural frequency (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</a:rPr>
                        <a:t>rad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/sec)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36" marB="4573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r>
                        <a:rPr lang="en-US" sz="1800" dirty="0">
                          <a:sym typeface="Symbol"/>
                        </a:rPr>
                        <a:t> </a:t>
                      </a:r>
                      <a:endParaRPr lang="en-US" sz="1800" dirty="0"/>
                    </a:p>
                  </a:txBody>
                  <a:tcPr marL="91450" marR="91450" marT="45736" marB="45736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</a:t>
                      </a:r>
                      <a:r>
                        <a:rPr lang="en-US" sz="1400" baseline="0" dirty="0"/>
                        <a:t> the damping ratio</a:t>
                      </a:r>
                      <a:endParaRPr lang="en-US" sz="1400" dirty="0"/>
                    </a:p>
                  </a:txBody>
                  <a:tcPr marL="91450" marR="91450" marT="45736" marB="457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01" name="Object 10"/>
          <p:cNvGraphicFramePr>
            <a:graphicFrameLocks noChangeAspect="1"/>
          </p:cNvGraphicFramePr>
          <p:nvPr/>
        </p:nvGraphicFramePr>
        <p:xfrm>
          <a:off x="3540125" y="3033713"/>
          <a:ext cx="292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10" imgW="291960" imgH="241200" progId="Equation.3">
                  <p:embed/>
                </p:oleObj>
              </mc:Choice>
              <mc:Fallback>
                <p:oleObj name="Equation" r:id="rId10" imgW="291960" imgH="241200" progId="Equation.3">
                  <p:embed/>
                  <p:pic>
                    <p:nvPicPr>
                      <p:cNvPr id="410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25" y="3033713"/>
                        <a:ext cx="2921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51201" y="5229226"/>
            <a:ext cx="6589713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This is a second-order, linear, non-homogenous, 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ordinary differential equation with constant coefficients.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784256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C78CE-5955-44CD-845E-56C2EE9D436F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6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24113" y="476250"/>
            <a:ext cx="3600450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Equation of Motion (cont)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5128" name="Line 7"/>
          <p:cNvSpPr>
            <a:spLocks noChangeShapeType="1"/>
          </p:cNvSpPr>
          <p:nvPr/>
        </p:nvSpPr>
        <p:spPr bwMode="auto">
          <a:xfrm>
            <a:off x="2387600" y="1341438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827463" y="1808164"/>
          <a:ext cx="2616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4" imgW="1993680" imgH="330120" progId="Equation.3">
                  <p:embed/>
                </p:oleObj>
              </mc:Choice>
              <mc:Fallback>
                <p:oleObj name="Equation" r:id="rId4" imgW="1993680" imgH="33012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1808164"/>
                        <a:ext cx="26162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963864" y="2708275"/>
            <a:ext cx="658812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         Solve for the relative displacement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using Laplace transforms.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         Then, the absolute acceleration is 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835525" y="4616451"/>
          <a:ext cx="10604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6" imgW="672840" imgH="228600" progId="Equation.3">
                  <p:embed/>
                </p:oleObj>
              </mc:Choice>
              <mc:Fallback>
                <p:oleObj name="Equation" r:id="rId6" imgW="672840" imgH="228600" progId="Equation.3">
                  <p:embed/>
                  <p:pic>
                    <p:nvPicPr>
                      <p:cNvPr id="51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4616451"/>
                        <a:ext cx="106045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8"/>
          <p:cNvGraphicFramePr>
            <a:graphicFrameLocks noChangeAspect="1"/>
          </p:cNvGraphicFramePr>
          <p:nvPr/>
        </p:nvGraphicFramePr>
        <p:xfrm>
          <a:off x="3863975" y="2636839"/>
          <a:ext cx="2159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8" imgW="164880" imgH="253800" progId="Equation.3">
                  <p:embed/>
                </p:oleObj>
              </mc:Choice>
              <mc:Fallback>
                <p:oleObj name="Equation" r:id="rId8" imgW="164880" imgH="253800" progId="Equation.3">
                  <p:embed/>
                  <p:pic>
                    <p:nvPicPr>
                      <p:cNvPr id="51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5" y="2636839"/>
                        <a:ext cx="215900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Box 19"/>
          <p:cNvSpPr txBox="1">
            <a:spLocks noChangeArrowheads="1"/>
          </p:cNvSpPr>
          <p:nvPr/>
        </p:nvSpPr>
        <p:spPr bwMode="auto">
          <a:xfrm>
            <a:off x="4259264" y="2673351"/>
            <a:ext cx="475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could be a sine base acceleration or an arbitrary function</a:t>
            </a:r>
          </a:p>
        </p:txBody>
      </p:sp>
    </p:spTree>
    <p:extLst>
      <p:ext uri="{BB962C8B-B14F-4D97-AF65-F5344CB8AC3E}">
        <p14:creationId xmlns:p14="http://schemas.microsoft.com/office/powerpoint/2010/main" val="2988255226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2EDA0A-ECE5-4E31-BCD8-0B70C854FA3A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3827463" y="1808164"/>
          <a:ext cx="23050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3" imgW="1993680" imgH="330120" progId="Equation.3">
                  <p:embed/>
                </p:oleObj>
              </mc:Choice>
              <mc:Fallback>
                <p:oleObj name="Equation" r:id="rId3" imgW="1993680" imgH="33012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1808164"/>
                        <a:ext cx="230505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74939" y="4005264"/>
            <a:ext cx="6842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A convolution integral can be used for the case where the base input is arbitrary.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3251201" y="4508500"/>
          <a:ext cx="4608513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Equation" r:id="rId5" imgW="3327120" imgH="431640" progId="Equation.3">
                  <p:embed/>
                </p:oleObj>
              </mc:Choice>
              <mc:Fallback>
                <p:oleObj name="Equation" r:id="rId5" imgW="3327120" imgH="431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1201" y="4508500"/>
                        <a:ext cx="4608513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4548189" y="5589588"/>
          <a:ext cx="13477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Equation" r:id="rId7" imgW="990360" imgH="317160" progId="Equation.3">
                  <p:embed/>
                </p:oleObj>
              </mc:Choice>
              <mc:Fallback>
                <p:oleObj name="Equation" r:id="rId7" imgW="990360" imgH="317160" progId="Equation.3">
                  <p:embed/>
                  <p:pic>
                    <p:nvPicPr>
                      <p:cNvPr id="6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189" y="5589588"/>
                        <a:ext cx="13477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2566989" y="2528888"/>
            <a:ext cx="70580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unit impulse response function h(t) may be defined for this homogeneous case 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3359150" y="5445126"/>
            <a:ext cx="1081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where</a:t>
            </a:r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3719513" y="3141664"/>
          <a:ext cx="2862262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Equation" r:id="rId9" imgW="2019240" imgH="431640" progId="Equation.3">
                  <p:embed/>
                </p:oleObj>
              </mc:Choice>
              <mc:Fallback>
                <p:oleObj name="Equation" r:id="rId9" imgW="2019240" imgH="431640" progId="Equation.3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3" y="3141664"/>
                        <a:ext cx="2862262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43138" y="441325"/>
            <a:ext cx="3600450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Equation of Motion (cont)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6156" name="Line 7"/>
          <p:cNvSpPr>
            <a:spLocks noChangeShapeType="1"/>
          </p:cNvSpPr>
          <p:nvPr/>
        </p:nvSpPr>
        <p:spPr bwMode="auto">
          <a:xfrm>
            <a:off x="2208213" y="1304925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48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39D504-162A-4B8D-9D4D-3A6A42D23A98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51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43138" y="441325"/>
            <a:ext cx="3600450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Equation of Motion (cont)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2208213" y="1304925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54" name="TextBox 14"/>
          <p:cNvSpPr txBox="1">
            <a:spLocks noChangeArrowheads="1"/>
          </p:cNvSpPr>
          <p:nvPr/>
        </p:nvSpPr>
        <p:spPr bwMode="auto">
          <a:xfrm>
            <a:off x="2351088" y="1665288"/>
            <a:ext cx="74533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convolution integral is numerically inefficient to solve in its equivalent digital-series form.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Instead, use…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Smallwood, ramp invariant, digital recursive filtering relationship!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6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383" y="44618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DAC9F2-09B6-4356-AC63-299F8918B8A8}"/>
              </a:ext>
            </a:extLst>
          </p:cNvPr>
          <p:cNvSpPr txBox="1"/>
          <p:nvPr/>
        </p:nvSpPr>
        <p:spPr>
          <a:xfrm>
            <a:off x="723331" y="1419366"/>
            <a:ext cx="1038594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Damping occurs as vibration energy is convert to heat, sound or some other loss mechanism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Damping is needed to limit the structural resonant response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Common sources are:</a:t>
            </a:r>
          </a:p>
          <a:p>
            <a:pPr lvl="0"/>
            <a:endParaRPr lang="en-US" sz="1400" dirty="0"/>
          </a:p>
          <a:p>
            <a:pPr lvl="0">
              <a:lnSpc>
                <a:spcPts val="2400"/>
              </a:lnSpc>
            </a:pPr>
            <a:r>
              <a:rPr lang="en-US" sz="1400" dirty="0"/>
              <a:t>	viscous effects</a:t>
            </a:r>
          </a:p>
          <a:p>
            <a:pPr lvl="0">
              <a:lnSpc>
                <a:spcPts val="2400"/>
              </a:lnSpc>
            </a:pPr>
            <a:r>
              <a:rPr lang="en-US" sz="1400" dirty="0"/>
              <a:t>	Coulomb damping, dry friction</a:t>
            </a:r>
          </a:p>
          <a:p>
            <a:pPr lvl="0">
              <a:lnSpc>
                <a:spcPts val="2400"/>
              </a:lnSpc>
            </a:pPr>
            <a:r>
              <a:rPr lang="en-US" sz="1400" dirty="0"/>
              <a:t>	aerodynamic drag</a:t>
            </a:r>
          </a:p>
          <a:p>
            <a:pPr lvl="0">
              <a:lnSpc>
                <a:spcPts val="2400"/>
              </a:lnSpc>
            </a:pPr>
            <a:r>
              <a:rPr lang="en-US" sz="1400" dirty="0"/>
              <a:t>	acoustic radiation</a:t>
            </a:r>
          </a:p>
          <a:p>
            <a:pPr lvl="0">
              <a:lnSpc>
                <a:spcPts val="2400"/>
              </a:lnSpc>
            </a:pPr>
            <a:r>
              <a:rPr lang="en-US" sz="1400" dirty="0"/>
              <a:t>	air pumping at joints</a:t>
            </a:r>
          </a:p>
          <a:p>
            <a:pPr lvl="0">
              <a:lnSpc>
                <a:spcPts val="2400"/>
              </a:lnSpc>
            </a:pPr>
            <a:r>
              <a:rPr lang="en-US" sz="1400" dirty="0"/>
              <a:t>	boundary damping</a:t>
            </a:r>
          </a:p>
          <a:p>
            <a:endParaRPr lang="en-US" sz="1400" dirty="0"/>
          </a:p>
          <a:p>
            <a:pPr marL="342900" indent="-3429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dominant source for assembled structures is usually joint friction, which may be nonlinear due to joint microslip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40208-9783-4F9C-BCE7-9ECBEF53A461}"/>
              </a:ext>
            </a:extLst>
          </p:cNvPr>
          <p:cNvSpPr txBox="1"/>
          <p:nvPr/>
        </p:nvSpPr>
        <p:spPr>
          <a:xfrm>
            <a:off x="592982" y="446185"/>
            <a:ext cx="434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</a:rPr>
              <a:t>Damping Mechanisms</a:t>
            </a:r>
          </a:p>
        </p:txBody>
      </p:sp>
    </p:spTree>
    <p:extLst>
      <p:ext uri="{BB962C8B-B14F-4D97-AF65-F5344CB8AC3E}">
        <p14:creationId xmlns:p14="http://schemas.microsoft.com/office/powerpoint/2010/main" val="28926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EFE11-ACF9-4D3E-A78A-3F2C247ACF35}" type="slidenum">
              <a: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2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43138" y="441325"/>
            <a:ext cx="3600450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428750" algn="l"/>
              </a:tabLst>
            </a:pPr>
            <a:r>
              <a:rPr lang="en-US" altLang="en-US" sz="1800"/>
              <a:t>Equation of Motion (cont)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51764" y="76517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Vibrationdata</a:t>
            </a:r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>
            <a:off x="2208213" y="1304925"/>
            <a:ext cx="7740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662238" y="1773238"/>
          <a:ext cx="5270500" cy="37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3" imgW="4140000" imgH="2958840" progId="Equation.3">
                  <p:embed/>
                </p:oleObj>
              </mc:Choice>
              <mc:Fallback>
                <p:oleObj name="Equation" r:id="rId3" imgW="4140000" imgH="2958840" progId="Equation.3">
                  <p:embed/>
                  <p:pic>
                    <p:nvPicPr>
                      <p:cNvPr id="717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238" y="1773238"/>
                        <a:ext cx="5270500" cy="376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376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4" y="624238"/>
            <a:ext cx="10647619" cy="56095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58234" y="2013912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4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23" y="980069"/>
            <a:ext cx="8876190" cy="46761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61544" y="1958494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5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632" y="854534"/>
            <a:ext cx="6276190" cy="503809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622162" y="1944639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07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7" y="0"/>
            <a:ext cx="5142857" cy="666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1343891"/>
            <a:ext cx="502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40 Hz SDOF system with 1 kg mass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Q=10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Generate sine sweep base input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Calculate acceleration response of mass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 transmissibility function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half-power method to measure damping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Numerical simulation of sine sweep shaker table test</a:t>
            </a:r>
          </a:p>
        </p:txBody>
      </p:sp>
    </p:spTree>
    <p:extLst>
      <p:ext uri="{BB962C8B-B14F-4D97-AF65-F5344CB8AC3E}">
        <p14:creationId xmlns:p14="http://schemas.microsoft.com/office/powerpoint/2010/main" val="4013031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5D2AD-2242-4916-B579-32B19DBCD3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364" y="304800"/>
            <a:ext cx="1102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Numerical Simulation of Identifying Natural Frequencies &amp; Damping via Shaker Base Excitation Tests</a:t>
            </a:r>
          </a:p>
        </p:txBody>
      </p:sp>
      <p:pic>
        <p:nvPicPr>
          <p:cNvPr id="23554" name="Picture 2" descr="http://sci.esa.int/science-e-media/img/69/LISA_Pathfinder_ISH_EQM_shock-test_Y-axis_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9" y="2038563"/>
            <a:ext cx="3260045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vibration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91" y="1861556"/>
            <a:ext cx="2095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age result for shaker vibration tes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98" y="280453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52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586143"/>
            <a:ext cx="10552381" cy="56857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27507" y="1279621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1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98" y="437153"/>
            <a:ext cx="9142857" cy="4847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6999" y="5638799"/>
            <a:ext cx="5805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G from 20 Hz to 80 Hz,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octave per minute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sweep rate</a:t>
            </a:r>
          </a:p>
        </p:txBody>
      </p:sp>
    </p:spTree>
    <p:extLst>
      <p:ext uri="{BB962C8B-B14F-4D97-AF65-F5344CB8AC3E}">
        <p14:creationId xmlns:p14="http://schemas.microsoft.com/office/powerpoint/2010/main" val="1841790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7" y="860193"/>
            <a:ext cx="6221345" cy="4502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52" y="923416"/>
            <a:ext cx="6133984" cy="44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9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47" y="539817"/>
            <a:ext cx="10609524" cy="5695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3143" y="2831330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63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D19A09-748E-4F59-A2E1-E224F1B433B9}"/>
              </a:ext>
            </a:extLst>
          </p:cNvPr>
          <p:cNvSpPr txBox="1"/>
          <p:nvPr/>
        </p:nvSpPr>
        <p:spPr>
          <a:xfrm>
            <a:off x="592982" y="446185"/>
            <a:ext cx="434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</a:rPr>
              <a:t>SDOF System Free Vibration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F8E7F-7436-4036-AF48-62874E7B5D45}"/>
              </a:ext>
            </a:extLst>
          </p:cNvPr>
          <p:cNvSpPr txBox="1"/>
          <p:nvPr/>
        </p:nvSpPr>
        <p:spPr>
          <a:xfrm>
            <a:off x="4117996" y="1302675"/>
            <a:ext cx="73710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resulting equation of motion is a second-order, ordinary differential equation, linear, homogenous with constant coefficients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viscous damping coefficient is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viscous damping ratio is 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angular natural frequency in radians/sec is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natural frequency in cycles/second or Hz is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damping coefficient divided by mass can be represented as</a:t>
            </a:r>
          </a:p>
          <a:p>
            <a:pPr>
              <a:buClr>
                <a:srgbClr val="006699"/>
              </a:buClr>
              <a:buSzPct val="80000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BD401E7-D004-48A7-919B-A6FCF47D03DC}"/>
              </a:ext>
            </a:extLst>
          </p:cNvPr>
          <p:cNvGrpSpPr/>
          <p:nvPr/>
        </p:nvGrpSpPr>
        <p:grpSpPr>
          <a:xfrm>
            <a:off x="454641" y="1272239"/>
            <a:ext cx="3312160" cy="1658620"/>
            <a:chOff x="1110656" y="1770380"/>
            <a:chExt cx="3312160" cy="165862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4A569B8-4738-4F09-A219-295B405B8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201" y="2032635"/>
              <a:ext cx="670560" cy="577850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cxnSp>
          <p:nvCxnSpPr>
            <p:cNvPr id="107" name="Line 274">
              <a:extLst>
                <a:ext uri="{FF2B5EF4-FFF2-40B4-BE49-F238E27FC236}">
                  <a16:creationId xmlns:a16="http://schemas.microsoft.com/office/drawing/2014/main" id="{6D72E6C4-87E7-4B8D-8F2E-AA343F8225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6491" y="2356485"/>
              <a:ext cx="224155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Line 275">
              <a:extLst>
                <a:ext uri="{FF2B5EF4-FFF2-40B4-BE49-F238E27FC236}">
                  <a16:creationId xmlns:a16="http://schemas.microsoft.com/office/drawing/2014/main" id="{48C8C261-535D-453C-A2A4-E06936A5D2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300011" y="1958340"/>
              <a:ext cx="0" cy="3981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Line 276">
              <a:extLst>
                <a:ext uri="{FF2B5EF4-FFF2-40B4-BE49-F238E27FC236}">
                  <a16:creationId xmlns:a16="http://schemas.microsoft.com/office/drawing/2014/main" id="{6EEFDBED-C50B-4348-9B19-150B4AE391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4256" y="2609215"/>
              <a:ext cx="0" cy="2336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Line 277">
              <a:extLst>
                <a:ext uri="{FF2B5EF4-FFF2-40B4-BE49-F238E27FC236}">
                  <a16:creationId xmlns:a16="http://schemas.microsoft.com/office/drawing/2014/main" id="{C7674A9B-D8CE-4A6A-8A03-F7B331D368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77101" y="2842895"/>
              <a:ext cx="635" cy="546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Line 278">
              <a:extLst>
                <a:ext uri="{FF2B5EF4-FFF2-40B4-BE49-F238E27FC236}">
                  <a16:creationId xmlns:a16="http://schemas.microsoft.com/office/drawing/2014/main" id="{EBAD612B-B695-4C5A-B0C8-F52F682F4E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77736" y="2843530"/>
              <a:ext cx="1892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Line 279">
              <a:extLst>
                <a:ext uri="{FF2B5EF4-FFF2-40B4-BE49-F238E27FC236}">
                  <a16:creationId xmlns:a16="http://schemas.microsoft.com/office/drawing/2014/main" id="{9E121E0C-8623-4F6B-AA40-71E04469DD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61251" y="2842895"/>
              <a:ext cx="635" cy="546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Line 280">
              <a:extLst>
                <a:ext uri="{FF2B5EF4-FFF2-40B4-BE49-F238E27FC236}">
                  <a16:creationId xmlns:a16="http://schemas.microsoft.com/office/drawing/2014/main" id="{D96D86C7-B1DC-4D1E-AFE4-40BBED402D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20281" y="2893060"/>
              <a:ext cx="112395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Line 281">
              <a:extLst>
                <a:ext uri="{FF2B5EF4-FFF2-40B4-BE49-F238E27FC236}">
                  <a16:creationId xmlns:a16="http://schemas.microsoft.com/office/drawing/2014/main" id="{277080B7-FDBA-4C86-BDCF-3419E09A7A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4256" y="2903220"/>
              <a:ext cx="1270" cy="2171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Line 282">
              <a:extLst>
                <a:ext uri="{FF2B5EF4-FFF2-40B4-BE49-F238E27FC236}">
                  <a16:creationId xmlns:a16="http://schemas.microsoft.com/office/drawing/2014/main" id="{A42FE0A4-149C-41C8-8A69-B05A025D1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40551" y="2609215"/>
              <a:ext cx="635" cy="533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Line 283">
              <a:extLst>
                <a:ext uri="{FF2B5EF4-FFF2-40B4-BE49-F238E27FC236}">
                  <a16:creationId xmlns:a16="http://schemas.microsoft.com/office/drawing/2014/main" id="{6968E866-8678-4715-84E0-5FB8357277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51346" y="3071495"/>
              <a:ext cx="1270" cy="43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Line 284">
              <a:extLst>
                <a:ext uri="{FF2B5EF4-FFF2-40B4-BE49-F238E27FC236}">
                  <a16:creationId xmlns:a16="http://schemas.microsoft.com/office/drawing/2014/main" id="{BB5E3CE4-6C3B-4584-845E-EF70D27FB0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97371" y="2812415"/>
              <a:ext cx="98425" cy="57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Line 285">
              <a:extLst>
                <a:ext uri="{FF2B5EF4-FFF2-40B4-BE49-F238E27FC236}">
                  <a16:creationId xmlns:a16="http://schemas.microsoft.com/office/drawing/2014/main" id="{5FF98249-A850-4D89-B085-C7A821C857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08166" y="2926715"/>
              <a:ext cx="98425" cy="57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Line 286">
              <a:extLst>
                <a:ext uri="{FF2B5EF4-FFF2-40B4-BE49-F238E27FC236}">
                  <a16:creationId xmlns:a16="http://schemas.microsoft.com/office/drawing/2014/main" id="{608022C9-1195-4EAE-9982-7B94C3EB41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97371" y="2692400"/>
              <a:ext cx="98425" cy="57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Line 287">
              <a:extLst>
                <a:ext uri="{FF2B5EF4-FFF2-40B4-BE49-F238E27FC236}">
                  <a16:creationId xmlns:a16="http://schemas.microsoft.com/office/drawing/2014/main" id="{BA7D9489-3EEF-4778-9949-CDA284D161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08166" y="2983230"/>
              <a:ext cx="98425" cy="57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Line 288">
              <a:extLst>
                <a:ext uri="{FF2B5EF4-FFF2-40B4-BE49-F238E27FC236}">
                  <a16:creationId xmlns:a16="http://schemas.microsoft.com/office/drawing/2014/main" id="{8CA45726-CB0B-40F2-87B5-F17763B241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08166" y="2756535"/>
              <a:ext cx="98425" cy="565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Line 289">
              <a:extLst>
                <a:ext uri="{FF2B5EF4-FFF2-40B4-BE49-F238E27FC236}">
                  <a16:creationId xmlns:a16="http://schemas.microsoft.com/office/drawing/2014/main" id="{ABBBEC53-1E60-4E1C-BC7D-5950FC85A5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97371" y="2871470"/>
              <a:ext cx="98425" cy="565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Line 290">
              <a:extLst>
                <a:ext uri="{FF2B5EF4-FFF2-40B4-BE49-F238E27FC236}">
                  <a16:creationId xmlns:a16="http://schemas.microsoft.com/office/drawing/2014/main" id="{5C0F338C-EA58-4D1D-949E-4BEBD495D3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51346" y="3040380"/>
              <a:ext cx="44450" cy="215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Line 291">
              <a:extLst>
                <a:ext uri="{FF2B5EF4-FFF2-40B4-BE49-F238E27FC236}">
                  <a16:creationId xmlns:a16="http://schemas.microsoft.com/office/drawing/2014/main" id="{A2D7F45D-57B2-4B84-A0AD-975F0B94A7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40551" y="2661920"/>
              <a:ext cx="44450" cy="31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C013647-D630-4396-BA62-987DD5F06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756" y="2189480"/>
              <a:ext cx="412750" cy="241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E7CAC0D-F2A0-42B8-874B-76B605834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181" y="2722880"/>
              <a:ext cx="248920" cy="273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marL="0" marR="0" algn="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BBEC81D-9AFD-491A-9265-C49F580EE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431" y="2658745"/>
              <a:ext cx="212090" cy="234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Text Box 2">
              <a:extLst>
                <a:ext uri="{FF2B5EF4-FFF2-40B4-BE49-F238E27FC236}">
                  <a16:creationId xmlns:a16="http://schemas.microsoft.com/office/drawing/2014/main" id="{E20EA491-1280-4CCC-BF55-42651A655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5891" y="1770380"/>
              <a:ext cx="266700" cy="314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9" name="AutoShape 296">
              <a:extLst>
                <a:ext uri="{FF2B5EF4-FFF2-40B4-BE49-F238E27FC236}">
                  <a16:creationId xmlns:a16="http://schemas.microsoft.com/office/drawing/2014/main" id="{1B1E480B-86D1-4F7F-83C4-E9B2AA7826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82411" y="3114675"/>
              <a:ext cx="1156970" cy="63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AutoShape 299">
              <a:extLst>
                <a:ext uri="{FF2B5EF4-FFF2-40B4-BE49-F238E27FC236}">
                  <a16:creationId xmlns:a16="http://schemas.microsoft.com/office/drawing/2014/main" id="{0C23C3E9-5438-4DF4-96C7-6D4F9FCED6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06541" y="3114675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" name="AutoShape 300">
              <a:extLst>
                <a:ext uri="{FF2B5EF4-FFF2-40B4-BE49-F238E27FC236}">
                  <a16:creationId xmlns:a16="http://schemas.microsoft.com/office/drawing/2014/main" id="{154BB622-4BA2-407D-A273-B904186387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58941" y="3120390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AutoShape 301">
              <a:extLst>
                <a:ext uri="{FF2B5EF4-FFF2-40B4-BE49-F238E27FC236}">
                  <a16:creationId xmlns:a16="http://schemas.microsoft.com/office/drawing/2014/main" id="{F8AF856E-70E9-4056-9385-5599214A6D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20866" y="3114675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AutoShape 302">
              <a:extLst>
                <a:ext uri="{FF2B5EF4-FFF2-40B4-BE49-F238E27FC236}">
                  <a16:creationId xmlns:a16="http://schemas.microsoft.com/office/drawing/2014/main" id="{9A62E182-46C6-4167-8E80-61D814F47B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663741" y="3114675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AutoShape 303">
              <a:extLst>
                <a:ext uri="{FF2B5EF4-FFF2-40B4-BE49-F238E27FC236}">
                  <a16:creationId xmlns:a16="http://schemas.microsoft.com/office/drawing/2014/main" id="{B321C565-C2CE-4346-B335-9A70C071B8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20586" y="3120390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AutoShape 304">
              <a:extLst>
                <a:ext uri="{FF2B5EF4-FFF2-40B4-BE49-F238E27FC236}">
                  <a16:creationId xmlns:a16="http://schemas.microsoft.com/office/drawing/2014/main" id="{630A3303-A7A9-40E5-BB86-631A4B302E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75526" y="3114675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AutoShape 305">
              <a:extLst>
                <a:ext uri="{FF2B5EF4-FFF2-40B4-BE49-F238E27FC236}">
                  <a16:creationId xmlns:a16="http://schemas.microsoft.com/office/drawing/2014/main" id="{F331C21F-C023-468E-AF60-CB5BBF1E5C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27926" y="3114675"/>
              <a:ext cx="104775" cy="14097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AFDF05D-113E-474C-9826-8A3CD978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6" y="3215005"/>
              <a:ext cx="1376045" cy="2139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8" name="Text Box 2">
              <a:extLst>
                <a:ext uri="{FF2B5EF4-FFF2-40B4-BE49-F238E27FC236}">
                  <a16:creationId xmlns:a16="http://schemas.microsoft.com/office/drawing/2014/main" id="{70955D5B-943A-493D-9131-80377F302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116" y="1981835"/>
              <a:ext cx="266700" cy="314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9" name="AutoShape 311">
              <a:extLst>
                <a:ext uri="{FF2B5EF4-FFF2-40B4-BE49-F238E27FC236}">
                  <a16:creationId xmlns:a16="http://schemas.microsoft.com/office/drawing/2014/main" id="{A6B5F693-DBF1-4D15-8C7D-5EE7F2E2B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19821" y="2612390"/>
              <a:ext cx="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AutoShape 312">
              <a:extLst>
                <a:ext uri="{FF2B5EF4-FFF2-40B4-BE49-F238E27FC236}">
                  <a16:creationId xmlns:a16="http://schemas.microsoft.com/office/drawing/2014/main" id="{2EFF900F-3B9D-4FA4-AAF8-DFAE2C42B3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21776" y="2602865"/>
              <a:ext cx="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1" name="Text Box 2">
              <a:extLst>
                <a:ext uri="{FF2B5EF4-FFF2-40B4-BE49-F238E27FC236}">
                  <a16:creationId xmlns:a16="http://schemas.microsoft.com/office/drawing/2014/main" id="{0CFA339F-EA0C-46B5-8BAB-72A653668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361" y="2660015"/>
              <a:ext cx="448945" cy="3676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 x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Text Box 2">
              <a:extLst>
                <a:ext uri="{FF2B5EF4-FFF2-40B4-BE49-F238E27FC236}">
                  <a16:creationId xmlns:a16="http://schemas.microsoft.com/office/drawing/2014/main" id="{B7D28902-1A92-4979-9261-BB91D034C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386" y="2665095"/>
              <a:ext cx="402590" cy="4229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 algn="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3" name="AutoShape 315">
              <a:extLst>
                <a:ext uri="{FF2B5EF4-FFF2-40B4-BE49-F238E27FC236}">
                  <a16:creationId xmlns:a16="http://schemas.microsoft.com/office/drawing/2014/main" id="{2C892130-4FEC-42C5-8250-EBF9AB3502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3749081" y="2197100"/>
              <a:ext cx="382270" cy="219075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5D90170-2913-428A-A5BE-26D0FEB54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471" y="2025015"/>
              <a:ext cx="670560" cy="577850"/>
            </a:xfrm>
            <a:prstGeom prst="rect">
              <a:avLst/>
            </a:prstGeom>
            <a:solidFill>
              <a:schemeClr val="bg1">
                <a:lumMod val="100000"/>
                <a:lumOff val="0"/>
              </a:schemeClr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E12EFBB-CD1D-4759-82E7-CE4905BB5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091" y="2176145"/>
              <a:ext cx="412750" cy="241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12700" tIns="12700" rIns="12700" bIns="12700" anchor="t" anchorCtr="0" upright="1"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Text Box 2">
              <a:extLst>
                <a:ext uri="{FF2B5EF4-FFF2-40B4-BE49-F238E27FC236}">
                  <a16:creationId xmlns:a16="http://schemas.microsoft.com/office/drawing/2014/main" id="{4AF9775C-ACA4-4C90-A15B-3E17D56C1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0086" y="2747010"/>
              <a:ext cx="448945" cy="3676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9" name="Object 138">
              <a:extLst>
                <a:ext uri="{FF2B5EF4-FFF2-40B4-BE49-F238E27FC236}">
                  <a16:creationId xmlns:a16="http://schemas.microsoft.com/office/drawing/2014/main" id="{38726183-1464-4824-A2E4-A4320BA2A03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5489254"/>
                </p:ext>
              </p:extLst>
            </p:nvPr>
          </p:nvGraphicFramePr>
          <p:xfrm>
            <a:off x="3844925" y="2787650"/>
            <a:ext cx="266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4" name="Equation" r:id="rId3" imgW="266400" imgH="241200" progId="Equation.DSMT4">
                    <p:embed/>
                  </p:oleObj>
                </mc:Choice>
                <mc:Fallback>
                  <p:oleObj name="Equation" r:id="rId3" imgW="2664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44925" y="2787650"/>
                          <a:ext cx="266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0" name="Rectangle 2">
            <a:extLst>
              <a:ext uri="{FF2B5EF4-FFF2-40B4-BE49-F238E27FC236}">
                <a16:creationId xmlns:a16="http://schemas.microsoft.com/office/drawing/2014/main" id="{44C24D5B-C3F2-4136-ADD3-41A0DE47F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348" y="3775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1" name="Object 140">
            <a:extLst>
              <a:ext uri="{FF2B5EF4-FFF2-40B4-BE49-F238E27FC236}">
                <a16:creationId xmlns:a16="http://schemas.microsoft.com/office/drawing/2014/main" id="{9D50F3DC-3147-4063-9C57-C9C54F1D48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518182"/>
              </p:ext>
            </p:extLst>
          </p:nvPr>
        </p:nvGraphicFramePr>
        <p:xfrm>
          <a:off x="765314" y="3211052"/>
          <a:ext cx="798513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Equation" r:id="rId5" imgW="787320" imgH="291960" progId="Equation.DSMT4">
                  <p:embed/>
                </p:oleObj>
              </mc:Choice>
              <mc:Fallback>
                <p:oleObj name="Equation" r:id="rId5" imgW="7873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14" y="3211052"/>
                        <a:ext cx="798513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" name="Rectangle 6">
            <a:extLst>
              <a:ext uri="{FF2B5EF4-FFF2-40B4-BE49-F238E27FC236}">
                <a16:creationId xmlns:a16="http://schemas.microsoft.com/office/drawing/2014/main" id="{AF528A72-E334-4029-93BB-771C47213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346" y="419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5" name="Object 144">
            <a:extLst>
              <a:ext uri="{FF2B5EF4-FFF2-40B4-BE49-F238E27FC236}">
                <a16:creationId xmlns:a16="http://schemas.microsoft.com/office/drawing/2014/main" id="{38F6A043-6D29-40A7-8DBF-E8F2E693C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974717"/>
              </p:ext>
            </p:extLst>
          </p:nvPr>
        </p:nvGraphicFramePr>
        <p:xfrm>
          <a:off x="814032" y="3728013"/>
          <a:ext cx="1093787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7" imgW="1104840" imgH="228600" progId="Equation.DSMT4">
                  <p:embed/>
                </p:oleObj>
              </mc:Choice>
              <mc:Fallback>
                <p:oleObj name="Equation" r:id="rId7" imgW="11048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032" y="3728013"/>
                        <a:ext cx="1093787" cy="236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Rectangle 8">
            <a:extLst>
              <a:ext uri="{FF2B5EF4-FFF2-40B4-BE49-F238E27FC236}">
                <a16:creationId xmlns:a16="http://schemas.microsoft.com/office/drawing/2014/main" id="{9D8A6A88-5E30-42F4-ACB5-2ED0450C4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93" y="47474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7" name="Object 146">
            <a:extLst>
              <a:ext uri="{FF2B5EF4-FFF2-40B4-BE49-F238E27FC236}">
                <a16:creationId xmlns:a16="http://schemas.microsoft.com/office/drawing/2014/main" id="{16192892-A132-4619-9752-1A554C4F2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853643"/>
              </p:ext>
            </p:extLst>
          </p:nvPr>
        </p:nvGraphicFramePr>
        <p:xfrm>
          <a:off x="807701" y="4225607"/>
          <a:ext cx="1254125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Equation" r:id="rId9" imgW="1257120" imgH="228600" progId="Equation.DSMT4">
                  <p:embed/>
                </p:oleObj>
              </mc:Choice>
              <mc:Fallback>
                <p:oleObj name="Equation" r:id="rId9" imgW="125712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01" y="4225607"/>
                        <a:ext cx="1254125" cy="236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Rectangle 18">
            <a:extLst>
              <a:ext uri="{FF2B5EF4-FFF2-40B4-BE49-F238E27FC236}">
                <a16:creationId xmlns:a16="http://schemas.microsoft.com/office/drawing/2014/main" id="{5F269750-59F2-4DCB-940E-85D4526D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5" y="3181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5" name="Object 154">
            <a:extLst>
              <a:ext uri="{FF2B5EF4-FFF2-40B4-BE49-F238E27FC236}">
                <a16:creationId xmlns:a16="http://schemas.microsoft.com/office/drawing/2014/main" id="{F32B1041-5B3E-476C-A7C5-5F384BD9E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651883"/>
              </p:ext>
            </p:extLst>
          </p:nvPr>
        </p:nvGraphicFramePr>
        <p:xfrm>
          <a:off x="5614926" y="3496073"/>
          <a:ext cx="920750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Equation" r:id="rId11" imgW="914400" imgH="291960" progId="Equation.DSMT4">
                  <p:embed/>
                </p:oleObj>
              </mc:Choice>
              <mc:Fallback>
                <p:oleObj name="Equation" r:id="rId11" imgW="914400" imgH="29196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4926" y="3496073"/>
                        <a:ext cx="920750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" name="Rectangle 20">
            <a:extLst>
              <a:ext uri="{FF2B5EF4-FFF2-40B4-BE49-F238E27FC236}">
                <a16:creationId xmlns:a16="http://schemas.microsoft.com/office/drawing/2014/main" id="{4992005F-43C2-4D07-B39C-A79B52194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7" name="Object 156">
            <a:extLst>
              <a:ext uri="{FF2B5EF4-FFF2-40B4-BE49-F238E27FC236}">
                <a16:creationId xmlns:a16="http://schemas.microsoft.com/office/drawing/2014/main" id="{C944DC40-89F2-43FB-891A-B6732365B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178173"/>
              </p:ext>
            </p:extLst>
          </p:nvPr>
        </p:nvGraphicFramePr>
        <p:xfrm>
          <a:off x="5662611" y="4587018"/>
          <a:ext cx="866775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Equation" r:id="rId13" imgW="876240" imgH="279360" progId="Equation.DSMT4">
                  <p:embed/>
                </p:oleObj>
              </mc:Choice>
              <mc:Fallback>
                <p:oleObj name="Equation" r:id="rId13" imgW="876240" imgH="27936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1" y="4587018"/>
                        <a:ext cx="866775" cy="29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" name="Rectangle 22">
            <a:extLst>
              <a:ext uri="{FF2B5EF4-FFF2-40B4-BE49-F238E27FC236}">
                <a16:creationId xmlns:a16="http://schemas.microsoft.com/office/drawing/2014/main" id="{5DBA889D-5829-4A22-909D-1B1AAE6BF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814" y="53396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9" name="Object 158">
            <a:extLst>
              <a:ext uri="{FF2B5EF4-FFF2-40B4-BE49-F238E27FC236}">
                <a16:creationId xmlns:a16="http://schemas.microsoft.com/office/drawing/2014/main" id="{9F862631-4A29-4C1E-8116-CF921DE233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36038"/>
              </p:ext>
            </p:extLst>
          </p:nvPr>
        </p:nvGraphicFramePr>
        <p:xfrm>
          <a:off x="734517" y="4751708"/>
          <a:ext cx="1684337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15" imgW="1688760" imgH="545760" progId="Equation.DSMT4">
                  <p:embed/>
                </p:oleObj>
              </mc:Choice>
              <mc:Fallback>
                <p:oleObj name="Equation" r:id="rId15" imgW="1688760" imgH="54576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517" y="4751708"/>
                        <a:ext cx="1684337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160">
            <a:extLst>
              <a:ext uri="{FF2B5EF4-FFF2-40B4-BE49-F238E27FC236}">
                <a16:creationId xmlns:a16="http://schemas.microsoft.com/office/drawing/2014/main" id="{C6CAB645-F338-40E9-A934-1208E20C2E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214426"/>
              </p:ext>
            </p:extLst>
          </p:nvPr>
        </p:nvGraphicFramePr>
        <p:xfrm>
          <a:off x="749300" y="5610225"/>
          <a:ext cx="165893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17" imgW="1663560" imgH="330120" progId="Equation.DSMT4">
                  <p:embed/>
                </p:oleObj>
              </mc:Choice>
              <mc:Fallback>
                <p:oleObj name="Equation" r:id="rId17" imgW="1663560" imgH="330120" progId="Equation.DSMT4">
                  <p:embed/>
                  <p:pic>
                    <p:nvPicPr>
                      <p:cNvPr id="159" name="Object 158">
                        <a:extLst>
                          <a:ext uri="{FF2B5EF4-FFF2-40B4-BE49-F238E27FC236}">
                            <a16:creationId xmlns:a16="http://schemas.microsoft.com/office/drawing/2014/main" id="{9F862631-4A29-4C1E-8116-CF921DE233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5610225"/>
                        <a:ext cx="1658938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Rectangle 31">
            <a:extLst>
              <a:ext uri="{FF2B5EF4-FFF2-40B4-BE49-F238E27FC236}">
                <a16:creationId xmlns:a16="http://schemas.microsoft.com/office/drawing/2014/main" id="{3B8C19DE-5F15-4961-A7C6-E211BB881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49146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3" name="Object 162">
            <a:extLst>
              <a:ext uri="{FF2B5EF4-FFF2-40B4-BE49-F238E27FC236}">
                <a16:creationId xmlns:a16="http://schemas.microsoft.com/office/drawing/2014/main" id="{8F0072C2-34D2-4773-AE28-F2536CCF59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81171"/>
              </p:ext>
            </p:extLst>
          </p:nvPr>
        </p:nvGraphicFramePr>
        <p:xfrm>
          <a:off x="5713920" y="5664766"/>
          <a:ext cx="10763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19" imgW="990360" imgH="279360" progId="Equation.DSMT4">
                  <p:embed/>
                </p:oleObj>
              </mc:Choice>
              <mc:Fallback>
                <p:oleObj name="Equation" r:id="rId19" imgW="990360" imgH="27936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920" y="5664766"/>
                        <a:ext cx="1076325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" name="Rectangle 42">
            <a:extLst>
              <a:ext uri="{FF2B5EF4-FFF2-40B4-BE49-F238E27FC236}">
                <a16:creationId xmlns:a16="http://schemas.microsoft.com/office/drawing/2014/main" id="{8277C553-5EE1-49AE-9D84-2C90C76EC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6" name="Rectangle 54">
            <a:extLst>
              <a:ext uri="{FF2B5EF4-FFF2-40B4-BE49-F238E27FC236}">
                <a16:creationId xmlns:a16="http://schemas.microsoft.com/office/drawing/2014/main" id="{E7379D0A-733A-41F6-B862-DFA0D1E14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8" name="Object 167">
            <a:extLst>
              <a:ext uri="{FF2B5EF4-FFF2-40B4-BE49-F238E27FC236}">
                <a16:creationId xmlns:a16="http://schemas.microsoft.com/office/drawing/2014/main" id="{5100F2F3-4AF5-4D18-BE9C-E9A355D5D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71082"/>
              </p:ext>
            </p:extLst>
          </p:nvPr>
        </p:nvGraphicFramePr>
        <p:xfrm>
          <a:off x="6652132" y="2441115"/>
          <a:ext cx="138113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21" imgW="126720" imgH="215640" progId="Equation.DSMT4">
                  <p:embed/>
                </p:oleObj>
              </mc:Choice>
              <mc:Fallback>
                <p:oleObj name="Equation" r:id="rId21" imgW="126720" imgH="215640" progId="Equation.DSMT4">
                  <p:embed/>
                  <p:pic>
                    <p:nvPicPr>
                      <p:cNvPr id="167" name="Object 166">
                        <a:extLst>
                          <a:ext uri="{FF2B5EF4-FFF2-40B4-BE49-F238E27FC236}">
                            <a16:creationId xmlns:a16="http://schemas.microsoft.com/office/drawing/2014/main" id="{979A190B-E8EF-4478-9EE5-1D26B9510C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2132" y="2441115"/>
                        <a:ext cx="138113" cy="223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9247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57" y="693491"/>
            <a:ext cx="8419048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2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5" y="858235"/>
            <a:ext cx="6452061" cy="48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2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33" y="564058"/>
            <a:ext cx="10580952" cy="56190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86179" y="4147753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48579" y="1889462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16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38" y="748459"/>
            <a:ext cx="9409524" cy="5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34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92"/>
            <a:ext cx="7954407" cy="5397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1415" y="1030709"/>
            <a:ext cx="3233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41.92 – 37.85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4.07 Hz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Q  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40/4.07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9.8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ξ = 1/(2*Q)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1/(2*9.8)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0.051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About 5% damping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6145" y="318655"/>
            <a:ext cx="397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Half-Power Bandwidth Damping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566" y="5625436"/>
            <a:ext cx="92548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Q is also equal to the peak transmissibility at resonance for the SDOF system, but this is a special case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Half-power bandwidth method is a more rigorous method for determining damping and is especially needed for MDOF &amp; continuous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6711" y="3015868"/>
            <a:ext cx="234492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half-power points are 1/sqrt(2) for transmissibility</a:t>
            </a:r>
          </a:p>
        </p:txBody>
      </p:sp>
    </p:spTree>
    <p:extLst>
      <p:ext uri="{BB962C8B-B14F-4D97-AF65-F5344CB8AC3E}">
        <p14:creationId xmlns:p14="http://schemas.microsoft.com/office/powerpoint/2010/main" val="867906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586143"/>
            <a:ext cx="10552381" cy="568571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27507" y="1279621"/>
            <a:ext cx="2428875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9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35" y="349321"/>
            <a:ext cx="9447619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5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2" y="1107618"/>
            <a:ext cx="5533501" cy="4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23" y="1107618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1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1" y="845892"/>
            <a:ext cx="8514286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00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63" y="1153581"/>
            <a:ext cx="8372102" cy="4702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564" y="332510"/>
            <a:ext cx="638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 Noise Base Input &amp; SDOF Response</a:t>
            </a:r>
          </a:p>
        </p:txBody>
      </p:sp>
    </p:spTree>
    <p:extLst>
      <p:ext uri="{BB962C8B-B14F-4D97-AF65-F5344CB8AC3E}">
        <p14:creationId xmlns:p14="http://schemas.microsoft.com/office/powerpoint/2010/main" val="117865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9BC5A4-49D8-49A7-BC35-17A2AD841B39}"/>
              </a:ext>
            </a:extLst>
          </p:cNvPr>
          <p:cNvSpPr txBox="1"/>
          <p:nvPr/>
        </p:nvSpPr>
        <p:spPr>
          <a:xfrm>
            <a:off x="592982" y="446185"/>
            <a:ext cx="434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</a:rPr>
              <a:t>Damping Cross-References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D756B-BA5F-45A0-B62D-5E427E6EC764}"/>
              </a:ext>
            </a:extLst>
          </p:cNvPr>
          <p:cNvSpPr txBox="1"/>
          <p:nvPr/>
        </p:nvSpPr>
        <p:spPr>
          <a:xfrm>
            <a:off x="592982" y="1354034"/>
            <a:ext cx="101607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viscous damping ratio is defined in terms of the damping coefficients as</a:t>
            </a:r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critical damping coefficient is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cs typeface="Times New Roman" panose="02020603050405020304" pitchFamily="18" charset="0"/>
            </a:endParaRPr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amplification factor is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cs typeface="Times New Roman" panose="02020603050405020304" pitchFamily="18" charset="0"/>
            </a:endParaRPr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amplification factor can be calculated from measured frequency response function data via the half-power method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endParaRPr lang="en-US" sz="1400" dirty="0"/>
          </a:p>
          <a:p>
            <a:pPr>
              <a:buClr>
                <a:srgbClr val="006699"/>
              </a:buClr>
              <a:buSzPct val="80000"/>
            </a:pPr>
            <a:r>
              <a:rPr lang="en-US" sz="1400" dirty="0"/>
              <a:t>             where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 </a:t>
            </a:r>
            <a:r>
              <a:rPr lang="en-US" sz="1400" dirty="0"/>
              <a:t>is the center frequency  and </a:t>
            </a:r>
            <a:r>
              <a:rPr lang="el-GR" sz="1400" dirty="0"/>
              <a:t>Δ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dirty="0">
                <a:cs typeface="Times New Roman" panose="02020603050405020304" pitchFamily="18" charset="0"/>
              </a:rPr>
              <a:t>  </a:t>
            </a:r>
            <a:r>
              <a:rPr lang="en-US" sz="1400" dirty="0"/>
              <a:t>is the difference between the two -3 dB points on either side of the peak</a:t>
            </a: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loss factor is</a:t>
            </a:r>
          </a:p>
          <a:p>
            <a:pPr>
              <a:buClr>
                <a:srgbClr val="006699"/>
              </a:buClr>
              <a:buSzPct val="80000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BBB97BE-C6E5-450F-B124-6595896A3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F8345F2-F391-4680-9531-915F92E5D9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474501"/>
              </p:ext>
            </p:extLst>
          </p:nvPr>
        </p:nvGraphicFramePr>
        <p:xfrm>
          <a:off x="6780212" y="1354034"/>
          <a:ext cx="7207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3" imgW="660240" imgH="241200" progId="Equation.DSMT4">
                  <p:embed/>
                </p:oleObj>
              </mc:Choice>
              <mc:Fallback>
                <p:oleObj name="Equation" r:id="rId3" imgW="66024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2" y="1354034"/>
                        <a:ext cx="720725" cy="247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6C699127-29EF-4603-92C5-CE666B1AC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8FD2D55-5DD8-4DCE-815A-B94B2FCF63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269753"/>
              </p:ext>
            </p:extLst>
          </p:nvPr>
        </p:nvGraphicFramePr>
        <p:xfrm>
          <a:off x="3690938" y="1975671"/>
          <a:ext cx="13668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5" imgW="1257120" imgH="291960" progId="Equation.DSMT4">
                  <p:embed/>
                </p:oleObj>
              </mc:Choice>
              <mc:Fallback>
                <p:oleObj name="Equation" r:id="rId5" imgW="1257120" imgH="291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938" y="1975671"/>
                        <a:ext cx="1366837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>
            <a:extLst>
              <a:ext uri="{FF2B5EF4-FFF2-40B4-BE49-F238E27FC236}">
                <a16:creationId xmlns:a16="http://schemas.microsoft.com/office/drawing/2014/main" id="{6C7D9572-4E4E-4CB4-831F-748B4B58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B45C13C-6B01-4A0C-A36B-40778948B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828912"/>
              </p:ext>
            </p:extLst>
          </p:nvPr>
        </p:nvGraphicFramePr>
        <p:xfrm>
          <a:off x="3328988" y="2884435"/>
          <a:ext cx="9652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7" imgW="888840" imgH="266400" progId="Equation.DSMT4">
                  <p:embed/>
                </p:oleObj>
              </mc:Choice>
              <mc:Fallback>
                <p:oleObj name="Equation" r:id="rId7" imgW="888840" imgH="266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2884435"/>
                        <a:ext cx="965200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>
            <a:extLst>
              <a:ext uri="{FF2B5EF4-FFF2-40B4-BE49-F238E27FC236}">
                <a16:creationId xmlns:a16="http://schemas.microsoft.com/office/drawing/2014/main" id="{07BC5EAF-D222-44BD-926E-3C3880AA5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0" y="5000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CF6D1FD-C3A7-47C3-9557-3B730D4CF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435965"/>
              </p:ext>
            </p:extLst>
          </p:nvPr>
        </p:nvGraphicFramePr>
        <p:xfrm>
          <a:off x="2468286" y="5303224"/>
          <a:ext cx="550862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9" imgW="507960" imgH="228600" progId="Equation.DSMT4">
                  <p:embed/>
                </p:oleObj>
              </mc:Choice>
              <mc:Fallback>
                <p:oleObj name="Equation" r:id="rId9" imgW="50796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286" y="5303224"/>
                        <a:ext cx="550862" cy="23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>
            <a:extLst>
              <a:ext uri="{FF2B5EF4-FFF2-40B4-BE49-F238E27FC236}">
                <a16:creationId xmlns:a16="http://schemas.microsoft.com/office/drawing/2014/main" id="{C6461A4B-778F-4040-BA14-A72FF25CC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131F368-8B5F-4D46-A17B-1D58134C12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961303"/>
              </p:ext>
            </p:extLst>
          </p:nvPr>
        </p:nvGraphicFramePr>
        <p:xfrm>
          <a:off x="2435225" y="4129087"/>
          <a:ext cx="693738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11" imgW="698400" imgH="241200" progId="Equation.DSMT4">
                  <p:embed/>
                </p:oleObj>
              </mc:Choice>
              <mc:Fallback>
                <p:oleObj name="Equation" r:id="rId11" imgW="698400" imgH="241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225" y="4129087"/>
                        <a:ext cx="693738" cy="249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166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23" y="591336"/>
            <a:ext cx="10685714" cy="56476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50416" y="3211547"/>
            <a:ext cx="3732129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91580" y="2554239"/>
            <a:ext cx="2831584" cy="407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00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3" y="71857"/>
            <a:ext cx="11085714" cy="6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15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3420" y="2258293"/>
            <a:ext cx="2909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PSD curves are little noisy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power transmissibility calculation cleans up noise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7" y="710190"/>
            <a:ext cx="6008714" cy="449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30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05052" y="1307799"/>
            <a:ext cx="3233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41.91 – 37.71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4.2 Hz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Q  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40/4.2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9.5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ξ = 1/(2*Q)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1/(2*9.5)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0.053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5% damping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24"/>
            <a:ext cx="7539395" cy="5456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5417" y="364769"/>
            <a:ext cx="397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Half-Power Bandwidth Damping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073" y="430876"/>
            <a:ext cx="2147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Transmissibility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6128" y="4364182"/>
            <a:ext cx="25908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half-power points are 0.5 for power transmissibility</a:t>
            </a:r>
          </a:p>
        </p:txBody>
      </p:sp>
    </p:spTree>
    <p:extLst>
      <p:ext uri="{BB962C8B-B14F-4D97-AF65-F5344CB8AC3E}">
        <p14:creationId xmlns:p14="http://schemas.microsoft.com/office/powerpoint/2010/main" val="3806619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14" y="575697"/>
            <a:ext cx="10628571" cy="56761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42598" y="1646351"/>
            <a:ext cx="2817729" cy="362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89798" y="3232329"/>
            <a:ext cx="3122529" cy="362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58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90" y="29000"/>
            <a:ext cx="11647619" cy="6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13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2" y="1343145"/>
            <a:ext cx="5533501" cy="4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121" y="447895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Extension of the Half-Power Bandwidth Method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6750" y="2161310"/>
            <a:ext cx="418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Trial-and-error curve-fit with convergence using textbook transmissibility function</a:t>
            </a:r>
          </a:p>
        </p:txBody>
      </p:sp>
    </p:spTree>
    <p:extLst>
      <p:ext uri="{BB962C8B-B14F-4D97-AF65-F5344CB8AC3E}">
        <p14:creationId xmlns:p14="http://schemas.microsoft.com/office/powerpoint/2010/main" val="924768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984" y="433033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Response to Base Excitation</a:t>
            </a:r>
          </a:p>
        </p:txBody>
      </p:sp>
      <p:pic>
        <p:nvPicPr>
          <p:cNvPr id="32793" name="Picture 25" descr="https://vibrationdata.files.wordpress.com/2012/12/bb_beam.png?w=12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4" y="1524000"/>
            <a:ext cx="5969574" cy="31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1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90" y="284810"/>
            <a:ext cx="9495238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33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7" y="1121473"/>
            <a:ext cx="5533501" cy="4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68" y="1121473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2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5DCA592-BA6E-4403-8766-C8D44B34D96E}"/>
              </a:ext>
            </a:extLst>
          </p:cNvPr>
          <p:cNvSpPr txBox="1"/>
          <p:nvPr/>
        </p:nvSpPr>
        <p:spPr>
          <a:xfrm>
            <a:off x="592982" y="446185"/>
            <a:ext cx="434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</a:rPr>
              <a:t>Four Damping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9096F7-8162-4B80-885F-70C04B6D832F}"/>
              </a:ext>
            </a:extLst>
          </p:cNvPr>
          <p:cNvSpPr txBox="1"/>
          <p:nvPr/>
        </p:nvSpPr>
        <p:spPr>
          <a:xfrm>
            <a:off x="592982" y="1600200"/>
            <a:ext cx="101607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description is for the free vibration of a single-degree-of-freedom system due to initial displacement or velocity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underdamped case is the common concern for aerospace engineering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4BC87D-2B98-494C-993C-C64743D8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17" y="2831306"/>
            <a:ext cx="7050908" cy="1612953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7027D13-A0F2-459C-AB58-003CAEB3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DC830B83-ED85-4350-8439-8CEF7C78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B3F98C5-D199-4BCF-95DA-D6F239A4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3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>
            <a:extLst>
              <a:ext uri="{FF2B5EF4-FFF2-40B4-BE49-F238E27FC236}">
                <a16:creationId xmlns:a16="http://schemas.microsoft.com/office/drawing/2014/main" id="{C88DDF91-9942-48A2-B63C-D5D72845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3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63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567095"/>
            <a:ext cx="10609524" cy="57238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91980" y="2096257"/>
            <a:ext cx="3122529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06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16" y="1114283"/>
            <a:ext cx="8895238" cy="46571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40416" y="2664293"/>
            <a:ext cx="3122529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698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66" y="994234"/>
            <a:ext cx="8819048" cy="44761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40416" y="2262511"/>
            <a:ext cx="3122529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188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12" y="478774"/>
            <a:ext cx="8819048" cy="5761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7672" y="5043055"/>
            <a:ext cx="77585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00654" y="5153892"/>
            <a:ext cx="775855" cy="327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1846527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09" y="833762"/>
            <a:ext cx="7552381" cy="5190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7745" y="1510146"/>
            <a:ext cx="77585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7745" y="4641274"/>
            <a:ext cx="77585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28972726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66" y="1024238"/>
            <a:ext cx="9266667" cy="4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608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886" y="475604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 Input &amp; Beam Response at Free End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5" y="1343145"/>
            <a:ext cx="5533501" cy="41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96" y="1343145"/>
            <a:ext cx="5533501" cy="4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230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57" y="571857"/>
            <a:ext cx="10714286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19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62" y="124238"/>
            <a:ext cx="11190476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0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2" y="1246163"/>
            <a:ext cx="5533501" cy="4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50" y="1246163"/>
            <a:ext cx="5533501" cy="4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886" y="475604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Response at Free End</a:t>
            </a:r>
          </a:p>
        </p:txBody>
      </p:sp>
    </p:spTree>
    <p:extLst>
      <p:ext uri="{BB962C8B-B14F-4D97-AF65-F5344CB8AC3E}">
        <p14:creationId xmlns:p14="http://schemas.microsoft.com/office/powerpoint/2010/main" val="160079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678" y="310692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6" name="Graphic 191818">
            <a:extLst>
              <a:ext uri="{FF2B5EF4-FFF2-40B4-BE49-F238E27FC236}">
                <a16:creationId xmlns:a16="http://schemas.microsoft.com/office/drawing/2014/main" id="{52E21D82-CC29-41BB-A723-4F7D524C1C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0"/>
            <a:ext cx="5943600" cy="6619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ABCE48-639B-4D38-ADD9-101F8E82AE1F}"/>
              </a:ext>
            </a:extLst>
          </p:cNvPr>
          <p:cNvSpPr txBox="1"/>
          <p:nvPr/>
        </p:nvSpPr>
        <p:spPr>
          <a:xfrm>
            <a:off x="6334125" y="1352550"/>
            <a:ext cx="522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SDOF Response to Initial Displacement for Three Damping Cases</a:t>
            </a:r>
          </a:p>
        </p:txBody>
      </p:sp>
    </p:spTree>
    <p:extLst>
      <p:ext uri="{BB962C8B-B14F-4D97-AF65-F5344CB8AC3E}">
        <p14:creationId xmlns:p14="http://schemas.microsoft.com/office/powerpoint/2010/main" val="36204065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78" y="419889"/>
            <a:ext cx="10628571" cy="56857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86235" y="3744948"/>
            <a:ext cx="3122529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50416" y="3050110"/>
            <a:ext cx="3122529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4429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643285"/>
            <a:ext cx="10495238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82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0" y="806443"/>
            <a:ext cx="5717768" cy="4281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6907" y="1252381"/>
            <a:ext cx="3233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48.0 – 43.3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4.6 Hz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Q  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45.78/4.6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9.95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ξ = 1/(2*Q)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1/(2*9.95)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0.050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5% damping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9512" y="406333"/>
            <a:ext cx="397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Half-Power Bandwidth Damping</a:t>
            </a:r>
          </a:p>
        </p:txBody>
      </p:sp>
    </p:spTree>
    <p:extLst>
      <p:ext uri="{BB962C8B-B14F-4D97-AF65-F5344CB8AC3E}">
        <p14:creationId xmlns:p14="http://schemas.microsoft.com/office/powerpoint/2010/main" val="922949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46616" y="1149307"/>
            <a:ext cx="3233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293.5 – 279.2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14.3 Hz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Q  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Δf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286.9/14.3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= 20.1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ξ = 1/(2*20.1)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1/(2*9.95)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= 0.025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2.5% damping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1730" y="406333"/>
            <a:ext cx="397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Half-Power Bandwidth Damping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33"/>
            <a:ext cx="7539395" cy="5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014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15157" y="804864"/>
            <a:ext cx="6096000" cy="1143000"/>
          </a:xfrm>
        </p:spPr>
        <p:txBody>
          <a:bodyPr/>
          <a:lstStyle/>
          <a:p>
            <a:r>
              <a:rPr lang="en-US" sz="2100" dirty="0"/>
              <a:t>Half-Power Bandwidth Guidelines 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D4318-CE3C-4DAB-8F4A-C22A6AD9E8AB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05400" y="2819401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62" name="Rectangle 7"/>
          <p:cNvSpPr>
            <a:spLocks noChangeArrowheads="1"/>
          </p:cNvSpPr>
          <p:nvPr/>
        </p:nvSpPr>
        <p:spPr bwMode="auto">
          <a:xfrm>
            <a:off x="1524001" y="-22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037" y="2046120"/>
            <a:ext cx="10408443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half-power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 for a frequency separation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f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tabLst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006699"/>
              </a:buClr>
              <a:buSzPct val="80000"/>
              <a:defRPr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f = 2  f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</a:p>
          <a:p>
            <a:pPr lvl="0">
              <a:buClr>
                <a:srgbClr val="006699"/>
              </a:buClr>
              <a:buSzPct val="80000"/>
              <a:defRPr/>
            </a:pPr>
            <a:endParaRPr kumimoji="0" lang="en-US" sz="2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0">
              <a:buClr>
                <a:srgbClr val="006699"/>
              </a:buClr>
              <a:buSzPct val="80000"/>
              <a:defRPr/>
            </a:pP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where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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is the damping ratio and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is the natural frequency </a:t>
            </a:r>
          </a:p>
          <a:p>
            <a:pPr lvl="0">
              <a:buClr>
                <a:srgbClr val="006699"/>
              </a:buClr>
              <a:buSzPct val="80000"/>
              <a:defRPr/>
            </a:pPr>
            <a:endParaRPr kumimoji="0" lang="en-US" sz="2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rule-of-thumb, the frequency resolution of the FRF should be such that there are at least five points within the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f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   (per Mary Baker, Jim Akers, et al)</a:t>
            </a:r>
          </a:p>
          <a:p>
            <a:pPr marL="285750" lvl="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 duration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single Fourier transform or FRF covering the entire time history is</a:t>
            </a:r>
          </a:p>
          <a:p>
            <a:pPr marL="285750" lvl="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=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 / f  =  / ( 2  f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  ,       </a:t>
            </a:r>
            <a:r>
              <a:rPr lang="en-US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&gt;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5  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recommended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268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15157" y="804864"/>
            <a:ext cx="6096000" cy="1143000"/>
          </a:xfrm>
        </p:spPr>
        <p:txBody>
          <a:bodyPr/>
          <a:lstStyle/>
          <a:p>
            <a:r>
              <a:rPr lang="en-US" sz="2100" dirty="0"/>
              <a:t>SDOF System, Applied Force 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D4318-CE3C-4DAB-8F4A-C22A6AD9E8AB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44" name="Picture 6" descr="sdof_fo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650" y="2286000"/>
            <a:ext cx="2754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05400" y="2819401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2438400"/>
          <a:ext cx="3200400" cy="1905000"/>
        </p:xfrm>
        <a:graphic>
          <a:graphicData uri="http://schemas.openxmlformats.org/drawingml/2006/table">
            <a:tbl>
              <a:tblPr/>
              <a:tblGrid>
                <a:gridCol w="474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itchFamily="34" charset="0"/>
                          <a:ea typeface="Times New Roman"/>
                          <a:cs typeface="Times New Roman"/>
                        </a:rPr>
                        <a:t>mass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viscous damping coefficient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stiffness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latin typeface="Calibri" pitchFamily="34" charset="0"/>
                          <a:ea typeface="Times New Roman"/>
                          <a:cs typeface="Times New Roman"/>
                        </a:rPr>
                        <a:t>displacement of the mass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f(t)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</a:rPr>
                        <a:t>=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applied force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62" name="Rectangle 7"/>
          <p:cNvSpPr>
            <a:spLocks noChangeArrowheads="1"/>
          </p:cNvSpPr>
          <p:nvPr/>
        </p:nvSpPr>
        <p:spPr bwMode="auto">
          <a:xfrm>
            <a:off x="1524001" y="-22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1273" y="5389418"/>
            <a:ext cx="9407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force can be applied by an impulse hammer or a small shaker for modal testing</a:t>
            </a:r>
          </a:p>
        </p:txBody>
      </p:sp>
    </p:spTree>
    <p:extLst>
      <p:ext uri="{BB962C8B-B14F-4D97-AF65-F5344CB8AC3E}">
        <p14:creationId xmlns:p14="http://schemas.microsoft.com/office/powerpoint/2010/main" val="39353066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/>
          <p:cNvSpPr>
            <a:spLocks noGrp="1"/>
          </p:cNvSpPr>
          <p:nvPr>
            <p:ph type="title"/>
          </p:nvPr>
        </p:nvSpPr>
        <p:spPr>
          <a:xfrm>
            <a:off x="519545" y="838200"/>
            <a:ext cx="6096000" cy="1143000"/>
          </a:xfrm>
        </p:spPr>
        <p:txBody>
          <a:bodyPr/>
          <a:lstStyle/>
          <a:p>
            <a:r>
              <a:rPr lang="en-US" sz="2200" dirty="0"/>
              <a:t>Free Body Diagram</a:t>
            </a:r>
          </a:p>
        </p:txBody>
      </p:sp>
      <p:sp>
        <p:nvSpPr>
          <p:cNvPr id="1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7AD8E-D304-42EA-BBFC-0649C14AA4D4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Rectangle 1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Rectangle 1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Rectangle 20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Rectangle 2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Rectangle 2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Rectangle 2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745" y="1981200"/>
            <a:ext cx="56388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35"/>
          <p:cNvSpPr txBox="1">
            <a:spLocks noChangeArrowheads="1"/>
          </p:cNvSpPr>
          <p:nvPr/>
        </p:nvSpPr>
        <p:spPr bwMode="auto">
          <a:xfrm>
            <a:off x="7527635" y="2320636"/>
            <a:ext cx="393007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Solve using Laplace transform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Convolution integral for case of arbitrary excitation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Convolution integral can be solved in terms of a digital recursive filtering relationship for efficiency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0831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671945" y="748508"/>
            <a:ext cx="6096000" cy="1143000"/>
          </a:xfrm>
        </p:spPr>
        <p:txBody>
          <a:bodyPr/>
          <a:lstStyle/>
          <a:p>
            <a:r>
              <a:rPr lang="en-US" sz="2000" dirty="0"/>
              <a:t>SDOF Acceleration</a:t>
            </a:r>
          </a:p>
        </p:txBody>
      </p:sp>
      <p:sp>
        <p:nvSpPr>
          <p:cNvPr id="30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BB146E-A337-47C9-BEC0-31FD66F2E7F4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149927" y="2254648"/>
            <a:ext cx="6858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 an arbitrary applied force, the acceleration is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971801"/>
            <a:ext cx="51625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51195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58091" y="673100"/>
            <a:ext cx="6096000" cy="1143000"/>
          </a:xfrm>
        </p:spPr>
        <p:txBody>
          <a:bodyPr/>
          <a:lstStyle/>
          <a:p>
            <a:r>
              <a:rPr lang="en-US" sz="2000" dirty="0"/>
              <a:t>Frequency Response Function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9D69A8-C754-43C6-8D0F-5E43D820AD14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62545" y="2260600"/>
          <a:ext cx="7924800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Dimension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Displacement/Force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Velocity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/Force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Acceleration/Force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Admittance,</a:t>
                      </a:r>
                    </a:p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Compliance,</a:t>
                      </a:r>
                    </a:p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Receptance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Mobility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Accelerance,</a:t>
                      </a:r>
                    </a:p>
                    <a:p>
                      <a:r>
                        <a:rPr lang="en-US" sz="1600" b="0" dirty="0" err="1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Inertance</a:t>
                      </a:r>
                      <a:endParaRPr lang="en-US" sz="1600" b="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2545" y="4414520"/>
          <a:ext cx="792480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Dimension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Force/Displacement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Force/Velocity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Force/Acceleration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Dynamic Stiffness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Mechanical</a:t>
                      </a:r>
                      <a:r>
                        <a:rPr lang="en-US" sz="1600" b="0" baseline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 Impedance</a:t>
                      </a:r>
                      <a:endParaRPr lang="en-US" sz="1600" b="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Apparent Mass,</a:t>
                      </a:r>
                    </a:p>
                    <a:p>
                      <a:r>
                        <a:rPr lang="en-US" sz="1600" b="0" dirty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Dynamic Mass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2607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647700" y="806450"/>
            <a:ext cx="6096000" cy="1143000"/>
          </a:xfrm>
        </p:spPr>
        <p:txBody>
          <a:bodyPr/>
          <a:lstStyle/>
          <a:p>
            <a:r>
              <a:rPr lang="en-US" dirty="0"/>
              <a:t>FRF Estimators</a:t>
            </a:r>
          </a:p>
        </p:txBody>
      </p:sp>
      <p:sp>
        <p:nvSpPr>
          <p:cNvPr id="410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F6A3E-E79E-4114-85F8-7A86E5B4BBFE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2286000" y="2286000"/>
          <a:ext cx="15557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3" imgW="1143000" imgH="444500" progId="Equation.3">
                  <p:embed/>
                </p:oleObj>
              </mc:Choice>
              <mc:Fallback>
                <p:oleObj name="Equation" r:id="rId3" imgW="1143000" imgH="444500" progId="Equation.3">
                  <p:embed/>
                  <p:pic>
                    <p:nvPicPr>
                      <p:cNvPr id="409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286000"/>
                        <a:ext cx="15557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4267200" y="2286000"/>
            <a:ext cx="5715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Cross spectrum between force and response divided by autospectrum of force</a:t>
            </a:r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>
            <a:off x="2133600" y="3429000"/>
            <a:ext cx="73152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Cross spectrum is complex conjugate of first variable </a:t>
            </a:r>
            <a:b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Fourier transform  times the second variable Fourier transform.</a:t>
            </a:r>
          </a:p>
        </p:txBody>
      </p:sp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06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07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2743200" y="4343400"/>
          <a:ext cx="19050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5" imgW="1320227" imgH="253890" progId="Equation.3">
                  <p:embed/>
                </p:oleObj>
              </mc:Choice>
              <mc:Fallback>
                <p:oleObj name="Equation" r:id="rId5" imgW="1320227" imgH="253890" progId="Equation.3">
                  <p:embed/>
                  <p:pic>
                    <p:nvPicPr>
                      <p:cNvPr id="40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43400"/>
                        <a:ext cx="19050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TextBox 15"/>
          <p:cNvSpPr txBox="1">
            <a:spLocks noChangeArrowheads="1"/>
          </p:cNvSpPr>
          <p:nvPr/>
        </p:nvSpPr>
        <p:spPr bwMode="auto">
          <a:xfrm>
            <a:off x="2286000" y="4953000"/>
            <a:ext cx="495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* Denotes complex conjugate</a:t>
            </a:r>
          </a:p>
        </p:txBody>
      </p:sp>
      <p:sp>
        <p:nvSpPr>
          <p:cNvPr id="4109" name="TextBox 16"/>
          <p:cNvSpPr txBox="1">
            <a:spLocks noChangeArrowheads="1"/>
          </p:cNvSpPr>
          <p:nvPr/>
        </p:nvSpPr>
        <p:spPr bwMode="auto">
          <a:xfrm>
            <a:off x="2286000" y="5715001"/>
            <a:ext cx="73152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response can be acceleration, velocity or displacement.</a:t>
            </a:r>
          </a:p>
        </p:txBody>
      </p:sp>
    </p:spTree>
    <p:extLst>
      <p:ext uri="{BB962C8B-B14F-4D97-AF65-F5344CB8AC3E}">
        <p14:creationId xmlns:p14="http://schemas.microsoft.com/office/powerpoint/2010/main" val="1418443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>
            <a:cxnSpLocks/>
          </p:cNvCxnSpPr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9E9FF5B-104A-4C74-AA14-462D70010904}"/>
              </a:ext>
            </a:extLst>
          </p:cNvPr>
          <p:cNvSpPr txBox="1"/>
          <p:nvPr/>
        </p:nvSpPr>
        <p:spPr>
          <a:xfrm>
            <a:off x="592982" y="446185"/>
            <a:ext cx="434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</a:rPr>
              <a:t>Transamerica Pyramid</a:t>
            </a:r>
          </a:p>
        </p:txBody>
      </p:sp>
      <p:pic>
        <p:nvPicPr>
          <p:cNvPr id="8" name="Picture 7" descr="http://www.vibrationdata.com/earthquakes/Resources/pyramid1.jpg">
            <a:extLst>
              <a:ext uri="{FF2B5EF4-FFF2-40B4-BE49-F238E27FC236}">
                <a16:creationId xmlns:a16="http://schemas.microsoft.com/office/drawing/2014/main" id="{8184F8C8-3603-4EDA-966D-D2CEB8F1B3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9" y="1444530"/>
            <a:ext cx="3152775" cy="45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D11E07-A5D4-4A99-A392-19A826691734}"/>
              </a:ext>
            </a:extLst>
          </p:cNvPr>
          <p:cNvSpPr txBox="1"/>
          <p:nvPr/>
        </p:nvSpPr>
        <p:spPr>
          <a:xfrm>
            <a:off x="4176215" y="1419366"/>
            <a:ext cx="767004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Transamerica Pyramid is built from a steel frame, with a truss system at the base, height is 850 ft (260 m)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Natural frequency and damping as obtained in the 1989 Loma </a:t>
            </a:r>
            <a:r>
              <a:rPr lang="en-US" sz="1400" dirty="0" err="1"/>
              <a:t>Prieta</a:t>
            </a:r>
            <a:r>
              <a:rPr lang="en-US" sz="1400" dirty="0"/>
              <a:t> earthquake and from ambient vibration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ambient vibration was presumably due to wind, low level micro-tremors, mechanical equipment, outside street traffic, etc.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results show non-linear behavior with an increase in damping during the severe earthquake relative to the benign ambient vibration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4A284C9-4616-4554-8A8C-4B9283050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101177"/>
              </p:ext>
            </p:extLst>
          </p:nvPr>
        </p:nvGraphicFramePr>
        <p:xfrm>
          <a:off x="4808419" y="4519200"/>
          <a:ext cx="571500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7310">
                  <a:extLst>
                    <a:ext uri="{9D8B030D-6E8A-4147-A177-3AD203B41FA5}">
                      <a16:colId xmlns:a16="http://schemas.microsoft.com/office/drawing/2014/main" val="550228375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46434581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01758751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1849005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31251538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Direction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Loma Prieta Earthquake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Ambient Vibration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3041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fn (Hz)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Damping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fn (Hz)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Damping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65430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North-South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4.9%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0.8%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81508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East-West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1.4%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357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9913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le 1"/>
          <p:cNvSpPr>
            <a:spLocks noGrp="1"/>
          </p:cNvSpPr>
          <p:nvPr>
            <p:ph type="title"/>
          </p:nvPr>
        </p:nvSpPr>
        <p:spPr>
          <a:xfrm>
            <a:off x="556419" y="841375"/>
            <a:ext cx="6096000" cy="1143000"/>
          </a:xfrm>
        </p:spPr>
        <p:txBody>
          <a:bodyPr/>
          <a:lstStyle/>
          <a:p>
            <a:r>
              <a:rPr lang="en-US" dirty="0"/>
              <a:t>FRF Estimators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51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67E9F-B049-4FED-B7F2-D8CD5631BB8E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270125" y="2293939"/>
          <a:ext cx="158908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3" imgW="1168200" imgH="431640" progId="Equation.3">
                  <p:embed/>
                </p:oleObj>
              </mc:Choice>
              <mc:Fallback>
                <p:oleObj name="Equation" r:id="rId3" imgW="1168200" imgH="43164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25" y="2293939"/>
                        <a:ext cx="1589088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4267200" y="2286000"/>
            <a:ext cx="5715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Autospectrum of response divided by cross spectrum between response and force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30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31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32" name="TextBox 12"/>
          <p:cNvSpPr txBox="1">
            <a:spLocks noChangeArrowheads="1"/>
          </p:cNvSpPr>
          <p:nvPr/>
        </p:nvSpPr>
        <p:spPr bwMode="auto">
          <a:xfrm>
            <a:off x="2057400" y="3505200"/>
            <a:ext cx="7543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Coherence Function </a:t>
            </a: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</a:t>
            </a:r>
            <a:r>
              <a:rPr kumimoji="1" lang="en-US" sz="17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is used to assess linearity, measurement, noise, leakage error, etc.    Coherence is ideally equal to one.</a:t>
            </a:r>
          </a:p>
        </p:txBody>
      </p:sp>
      <p:sp>
        <p:nvSpPr>
          <p:cNvPr id="5133" name="Rectangle 5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2667000" y="4495800"/>
          <a:ext cx="22812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5" imgW="1739900" imgH="520700" progId="Equation.3">
                  <p:embed/>
                </p:oleObj>
              </mc:Choice>
              <mc:Fallback>
                <p:oleObj name="Equation" r:id="rId5" imgW="1739900" imgH="520700" progId="Equation.3">
                  <p:embed/>
                  <p:pic>
                    <p:nvPicPr>
                      <p:cNvPr id="51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495800"/>
                        <a:ext cx="228123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Rectangle 7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2971800" y="5715000"/>
          <a:ext cx="12652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7" imgW="888614" imgH="266584" progId="Equation.3">
                  <p:embed/>
                </p:oleObj>
              </mc:Choice>
              <mc:Fallback>
                <p:oleObj name="Equation" r:id="rId7" imgW="888614" imgH="266584" progId="Equation.3">
                  <p:embed/>
                  <p:pic>
                    <p:nvPicPr>
                      <p:cNvPr id="512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715000"/>
                        <a:ext cx="12652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2131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51872" y="805201"/>
            <a:ext cx="8079509" cy="1143000"/>
          </a:xfrm>
        </p:spPr>
        <p:txBody>
          <a:bodyPr/>
          <a:lstStyle/>
          <a:p>
            <a:r>
              <a:rPr lang="en-US" sz="1800" dirty="0"/>
              <a:t>Time Domain Calculation for SDOF Response to Applied Force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FE781-71E7-44E2-B243-A9D2B1AE9EE4}" type="slidenum"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269" name="Picture 6" descr="sdof_fo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383" y="2256646"/>
            <a:ext cx="2964873" cy="237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03172" y="2879564"/>
            <a:ext cx="1484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= 100 Hz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Q=10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mass = 2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1383" y="5361709"/>
            <a:ext cx="833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Apply white noise time history force</a:t>
            </a:r>
          </a:p>
        </p:txBody>
      </p:sp>
    </p:spTree>
    <p:extLst>
      <p:ext uri="{BB962C8B-B14F-4D97-AF65-F5344CB8AC3E}">
        <p14:creationId xmlns:p14="http://schemas.microsoft.com/office/powerpoint/2010/main" val="2083991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64" y="459296"/>
            <a:ext cx="9552381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8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0" y="1357000"/>
            <a:ext cx="5533501" cy="414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357000"/>
            <a:ext cx="5357550" cy="42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072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609090"/>
            <a:ext cx="10523809" cy="569523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38089" y="1803200"/>
            <a:ext cx="2069584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63091" y="2579411"/>
            <a:ext cx="2479964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2889" y="3780893"/>
            <a:ext cx="2069584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713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95" y="1580029"/>
            <a:ext cx="5533501" cy="4390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718" y="556552"/>
            <a:ext cx="4539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SDOF Velocity Response to Applied Force</a:t>
            </a:r>
          </a:p>
        </p:txBody>
      </p:sp>
    </p:spTree>
    <p:extLst>
      <p:ext uri="{BB962C8B-B14F-4D97-AF65-F5344CB8AC3E}">
        <p14:creationId xmlns:p14="http://schemas.microsoft.com/office/powerpoint/2010/main" val="17176985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93" y="571857"/>
            <a:ext cx="10666667" cy="571428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30982" y="1484902"/>
            <a:ext cx="2479964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1760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409" y="1117263"/>
            <a:ext cx="8352381" cy="38476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81200" y="2615801"/>
            <a:ext cx="2479964" cy="4252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2062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010" y="979637"/>
            <a:ext cx="6561905" cy="470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5744" y="3768436"/>
            <a:ext cx="77585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5743" y="4403252"/>
            <a:ext cx="775855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41919217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8219" y="334880"/>
            <a:ext cx="409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SDOF Velocity Response to Applied Force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5" y="975364"/>
            <a:ext cx="10190476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8AF90E-B3C0-489B-91B8-71F66F6F712C}"/>
              </a:ext>
            </a:extLst>
          </p:cNvPr>
          <p:cNvSpPr txBox="1"/>
          <p:nvPr/>
        </p:nvSpPr>
        <p:spPr>
          <a:xfrm>
            <a:off x="592982" y="446185"/>
            <a:ext cx="434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</a:rPr>
              <a:t>Nonlinear Damping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E3263-2F25-44A8-8B99-53BD8B3B10D2}"/>
              </a:ext>
            </a:extLst>
          </p:cNvPr>
          <p:cNvSpPr txBox="1"/>
          <p:nvPr/>
        </p:nvSpPr>
        <p:spPr>
          <a:xfrm>
            <a:off x="557156" y="1278852"/>
            <a:ext cx="10210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The damping value tends to increase at higher excitation levels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Damping may also decrease as the natural frequency increases, such that the amplification factor increases with natural frequency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/>
              <a:t>Steinberg formula for circuit boards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b="1" dirty="0"/>
              <a:t>Beam structures: </a:t>
            </a:r>
            <a:r>
              <a:rPr lang="en-US" sz="1400" dirty="0"/>
              <a:t> several electronic components with some interconnecting wires or cables.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b="1" dirty="0"/>
              <a:t>PCB: </a:t>
            </a:r>
            <a:r>
              <a:rPr lang="en-US" sz="1400" dirty="0"/>
              <a:t>  printed circuit board well-populated with an assortment of electronic components.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b="1" dirty="0"/>
              <a:t>Small electronic chassis:  </a:t>
            </a:r>
            <a:r>
              <a:rPr lang="en-US" sz="1400" dirty="0"/>
              <a:t> 8-30 inches in its longest dimension, with a bolted cover to provide access to various types of electronic components such as PCBs, harnesses, cables, and connectors.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CFC202-C2C7-4197-B1C1-8B3863201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F54A37D-E1F1-4D53-9D27-92BDD9E0BE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815544"/>
              </p:ext>
            </p:extLst>
          </p:nvPr>
        </p:nvGraphicFramePr>
        <p:xfrm>
          <a:off x="1222099" y="2784475"/>
          <a:ext cx="1544637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3" imgW="1549080" imgH="723600" progId="Equation.DSMT4">
                  <p:embed/>
                </p:oleObj>
              </mc:Choice>
              <mc:Fallback>
                <p:oleObj name="Equation" r:id="rId3" imgW="1549080" imgH="723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099" y="2784475"/>
                        <a:ext cx="1544637" cy="728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0C4096-29E9-4CE7-A074-628BCC3D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136767"/>
              </p:ext>
            </p:extLst>
          </p:nvPr>
        </p:nvGraphicFramePr>
        <p:xfrm>
          <a:off x="4586121" y="2502407"/>
          <a:ext cx="4929354" cy="1226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7834">
                  <a:extLst>
                    <a:ext uri="{9D8B030D-6E8A-4147-A177-3AD203B41FA5}">
                      <a16:colId xmlns:a16="http://schemas.microsoft.com/office/drawing/2014/main" val="254791877"/>
                    </a:ext>
                  </a:extLst>
                </a:gridCol>
                <a:gridCol w="4241520">
                  <a:extLst>
                    <a:ext uri="{9D8B030D-6E8A-4147-A177-3AD203B41FA5}">
                      <a16:colId xmlns:a16="http://schemas.microsoft.com/office/drawing/2014/main" val="269215755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= 1.0 for beam-type structures</a:t>
                      </a:r>
                      <a:b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= 0.5 for plug-in PCBs or perimeter supported PCBs</a:t>
                      </a:r>
                      <a:b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= 0.25 for small electronic chassis or electronic boxes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034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</a:rPr>
                        <a:t>Sine Base Input (G)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43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656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02" y="1135327"/>
            <a:ext cx="6327370" cy="4738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8219" y="334880"/>
            <a:ext cx="409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SDOF Velocity Response to Applied Force</a:t>
            </a:r>
          </a:p>
        </p:txBody>
      </p:sp>
    </p:spTree>
    <p:extLst>
      <p:ext uri="{BB962C8B-B14F-4D97-AF65-F5344CB8AC3E}">
        <p14:creationId xmlns:p14="http://schemas.microsoft.com/office/powerpoint/2010/main" val="15891139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614714"/>
            <a:ext cx="10647619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00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36" y="605190"/>
            <a:ext cx="7647619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92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92290" y="1468582"/>
            <a:ext cx="339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curve-fit is made for real and imaginary, which is equivalent to magnitude &amp; phase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7" y="761254"/>
            <a:ext cx="6396642" cy="47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854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CCEA87B-073D-46C8-8C03-5D946F1883E3}"/>
              </a:ext>
            </a:extLst>
          </p:cNvPr>
          <p:cNvSpPr txBox="1"/>
          <p:nvPr/>
        </p:nvSpPr>
        <p:spPr>
          <a:xfrm>
            <a:off x="4200525" y="271462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99"/>
                </a:solidFill>
              </a:rPr>
              <a:t>Shock Isolation</a:t>
            </a:r>
          </a:p>
        </p:txBody>
      </p:sp>
    </p:spTree>
    <p:extLst>
      <p:ext uri="{BB962C8B-B14F-4D97-AF65-F5344CB8AC3E}">
        <p14:creationId xmlns:p14="http://schemas.microsoft.com/office/powerpoint/2010/main" val="28877786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4" name="Picture 2" descr="ScudB_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54000"/>
            <a:ext cx="54768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8875" y="381000"/>
            <a:ext cx="546735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6699"/>
                </a:solidFill>
              </a:rPr>
              <a:t>SCUD-B Typical Avionics Component</a:t>
            </a:r>
          </a:p>
          <a:p>
            <a:pPr fontAlgn="base"/>
            <a:br>
              <a:rPr lang="en-US" sz="1550" dirty="0"/>
            </a:br>
            <a:endParaRPr lang="en-US" sz="1550" dirty="0"/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avionics shelves were made from hardwood</a:t>
            </a:r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wooden fibers may provide better damping then, say, an aluminum shelf</a:t>
            </a:r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A possible disadvantage of wood is that the shelf would be unable to serve as an electrical or thermal ground plane</a:t>
            </a:r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bushings are made from some type of rubber or elastomeric compound</a:t>
            </a:r>
          </a:p>
          <a:p>
            <a:pPr fontAlgn="base">
              <a:buClr>
                <a:srgbClr val="006699"/>
              </a:buClr>
              <a:buSzPct val="80000"/>
            </a:pPr>
            <a:endParaRPr lang="en-US" sz="1500" dirty="0"/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bushings provide damping, but their main benefits are:</a:t>
            </a:r>
          </a:p>
          <a:p>
            <a:pPr fontAlgn="base"/>
            <a:endParaRPr lang="en-US" sz="1500" dirty="0"/>
          </a:p>
          <a:p>
            <a:pPr marL="1074420" indent="-342900" fontAlgn="base">
              <a:buFont typeface="+mj-lt"/>
              <a:buAutoNum type="arabicPeriod"/>
            </a:pPr>
            <a:r>
              <a:rPr lang="en-US" sz="1500" dirty="0"/>
              <a:t>To render the isolated system as a single-degree-of-freedom system</a:t>
            </a:r>
          </a:p>
          <a:p>
            <a:pPr marL="1074420" indent="-342900" fontAlgn="base">
              <a:buFont typeface="+mj-lt"/>
              <a:buAutoNum type="arabicPeriod"/>
            </a:pPr>
            <a:r>
              <a:rPr lang="en-US" sz="1500" dirty="0"/>
              <a:t>To lower the natural frequency of the system</a:t>
            </a:r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fontAlgn="base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/>
              <a:t>The isolators thus attenuate the shock and vibration energy which flows from the instrument shelf into the avionics component</a:t>
            </a:r>
          </a:p>
        </p:txBody>
      </p:sp>
    </p:spTree>
    <p:extLst>
      <p:ext uri="{BB962C8B-B14F-4D97-AF65-F5344CB8AC3E}">
        <p14:creationId xmlns:p14="http://schemas.microsoft.com/office/powerpoint/2010/main" val="2252013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0178" name="Picture 2" descr="imu_isol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495425"/>
            <a:ext cx="33432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6300" y="1495425"/>
            <a:ext cx="6372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European Space Agency Inertial Measurement Unit (IMU) </a:t>
            </a:r>
          </a:p>
          <a:p>
            <a:endParaRPr lang="en-US" sz="16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Mounted to outer bracket via four black conical isolators, vibration test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238375" y="2914650"/>
            <a:ext cx="152400" cy="1895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14575" y="4886325"/>
            <a:ext cx="2809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Conical isolator, 1 of 4</a:t>
            </a:r>
          </a:p>
        </p:txBody>
      </p:sp>
    </p:spTree>
    <p:extLst>
      <p:ext uri="{BB962C8B-B14F-4D97-AF65-F5344CB8AC3E}">
        <p14:creationId xmlns:p14="http://schemas.microsoft.com/office/powerpoint/2010/main" val="4253391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3970" y="933860"/>
            <a:ext cx="55186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Launch vehicle avionics components contain sensitive electronic parts that my fail when subjected to shock and vibration excitation during flight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A crystal oscillator may shatter or a solder joint may fail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Mechanical relays may chatter 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The failure mode may be ultimate stress, yielding, buckling, fatigue, relative displacement, or loss-of-clearance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Fatigue is usually the most critical mode for vibration</a:t>
            </a:r>
          </a:p>
          <a:p>
            <a:endParaRPr lang="en-US" dirty="0"/>
          </a:p>
        </p:txBody>
      </p:sp>
      <p:pic>
        <p:nvPicPr>
          <p:cNvPr id="1026" name="Picture 2" descr="Image result for circuit board crystal oscill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3" y="933860"/>
            <a:ext cx="3738694" cy="247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ircuit board re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4" y="3494728"/>
            <a:ext cx="4109421" cy="25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246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14278" y="815848"/>
            <a:ext cx="605655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Avionics components may be mounted via isolators to reduce the shock and vibration energy transmitted from the mounting location to the component itself</a:t>
            </a:r>
          </a:p>
          <a:p>
            <a:pPr>
              <a:buClr>
                <a:srgbClr val="006699"/>
              </a:buClr>
              <a:buSzPct val="80000"/>
            </a:pPr>
            <a:endParaRPr lang="en-US" sz="1600" dirty="0"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The isolators are typically made from a rubber-like elastomeric or thermoplastic material 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Elastomeric materials are considered as incompressible since their volume tends to remains constant regardless of the load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Nevertheless, the elastomeric isolator’s deflection depends on the load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The isolator’s edges bulge outward to maintain the constant volume during loading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</a:rPr>
              <a:t>Wire rope is another isolator type</a:t>
            </a:r>
            <a:endParaRPr lang="en-US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Image result for isolator gromm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600694"/>
            <a:ext cx="4256155" cy="23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solator l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3370728"/>
            <a:ext cx="17621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solator l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48" y="3370728"/>
            <a:ext cx="1934803" cy="17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3020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4885" y="844045"/>
            <a:ext cx="5933231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Ideally, the isolators render the component as a single-degree-of-freedom (SDOF) system with respect to each axis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Ideal avionics components have a well-behaved center-of-gravity (CG) to minimize static coupling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The isolators also lower the component’s natural frequency</a:t>
            </a:r>
          </a:p>
          <a:p>
            <a:pPr>
              <a:buClr>
                <a:srgbClr val="006699"/>
              </a:buClr>
              <a:buSzPct val="80000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The isolators also provide damping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Damping reduces the amplitude of resonant vibration by converting a portion of the energy into low-grade heat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Internal friction is the mechanism for this energy conversion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/>
              <a:t>This is hysteretic damping, although it can be modeled as viscous damping for calculation purposes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/>
          </a:p>
          <a:p>
            <a:endParaRPr lang="en-US" dirty="0"/>
          </a:p>
        </p:txBody>
      </p:sp>
      <p:pic>
        <p:nvPicPr>
          <p:cNvPr id="7" name="Picture 2" descr="jpl_wire_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2" y="1660477"/>
            <a:ext cx="40195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592" y="787170"/>
            <a:ext cx="61436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6699"/>
                </a:solidFill>
              </a:rPr>
              <a:t>NASA/JPL, </a:t>
            </a:r>
            <a:r>
              <a:rPr lang="en-US" b="1" i="1" dirty="0">
                <a:solidFill>
                  <a:srgbClr val="006699"/>
                </a:solidFill>
              </a:rPr>
              <a:t>Mars Science Laboratory</a:t>
            </a:r>
          </a:p>
          <a:p>
            <a:pPr fontAlgn="base"/>
            <a:endParaRPr lang="en-US" sz="16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117" y="4358464"/>
            <a:ext cx="393533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rgbClr val="006699"/>
              </a:buClr>
              <a:buSzPct val="80000"/>
            </a:pPr>
            <a:r>
              <a:rPr lang="en-US" sz="1550" i="1" dirty="0"/>
              <a:t>Sensor Support Electronics mounted on wire rope isolators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151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1d\u1d_s4.mp3"/>
  <p:tag name="PPSNARRATION" val="100,1678382384,C:\unit_22b\NA_Unit_22b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Generic (Standard)">
  <a:themeElements>
    <a:clrScheme name="Generic (Standard)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000000"/>
        </a:dk1>
        <a:lt1>
          <a:srgbClr val="FFFFFF"/>
        </a:lt1>
        <a:dk2>
          <a:srgbClr val="000000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Generic (Standard)">
  <a:themeElements>
    <a:clrScheme name="Generic (Standard)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000000"/>
        </a:dk1>
        <a:lt1>
          <a:srgbClr val="FFFFFF"/>
        </a:lt1>
        <a:dk2>
          <a:srgbClr val="000000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4690</TotalTime>
  <Words>3285</Words>
  <Application>Microsoft Office PowerPoint</Application>
  <PresentationFormat>Widescreen</PresentationFormat>
  <Paragraphs>926</Paragraphs>
  <Slides>160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160</vt:i4>
      </vt:variant>
    </vt:vector>
  </HeadingPairs>
  <TitlesOfParts>
    <vt:vector size="178" baseType="lpstr">
      <vt:lpstr>MS PGothic</vt:lpstr>
      <vt:lpstr>Arial</vt:lpstr>
      <vt:lpstr>Arial Black</vt:lpstr>
      <vt:lpstr>Calibri</vt:lpstr>
      <vt:lpstr>Calibri Light</vt:lpstr>
      <vt:lpstr>Courier New</vt:lpstr>
      <vt:lpstr>Helvetica</vt:lpstr>
      <vt:lpstr>Monotype Sorts</vt:lpstr>
      <vt:lpstr>Symbol</vt:lpstr>
      <vt:lpstr>Times New Roman</vt:lpstr>
      <vt:lpstr>Office Theme</vt:lpstr>
      <vt:lpstr>62_Office Theme</vt:lpstr>
      <vt:lpstr>2_Office Theme</vt:lpstr>
      <vt:lpstr>1_Generic (Standard)</vt:lpstr>
      <vt:lpstr>2_Generic (Standard)</vt:lpstr>
      <vt:lpstr>Equation</vt:lpstr>
      <vt:lpstr>Bitmap Image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SDOF System Subjected to Base Excitation </vt:lpstr>
      <vt:lpstr>Free Body Diagram </vt:lpstr>
      <vt:lpstr>Equation of Motion </vt:lpstr>
      <vt:lpstr>Equation of Motion (cont) </vt:lpstr>
      <vt:lpstr>Equation of Motion (cont) </vt:lpstr>
      <vt:lpstr>Equation of Motion (cont) </vt:lpstr>
      <vt:lpstr>Equation of Motion (cont)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Half-Power Bandwidth Guidelines </vt:lpstr>
      <vt:lpstr>SDOF System, Applied Force </vt:lpstr>
      <vt:lpstr>Free Body Diagram</vt:lpstr>
      <vt:lpstr>SDOF Acceleration</vt:lpstr>
      <vt:lpstr>Frequency Response Function</vt:lpstr>
      <vt:lpstr>FRF Estimators</vt:lpstr>
      <vt:lpstr>FRF Estimators (cont)</vt:lpstr>
      <vt:lpstr>Time Domain Calculation for SDOF Response to Applied Force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Dynamic Concepts,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tirvine</dc:creator>
  <cp:lastModifiedBy>Irvine, Tom</cp:lastModifiedBy>
  <cp:revision>258</cp:revision>
  <dcterms:created xsi:type="dcterms:W3CDTF">2018-04-26T16:19:49Z</dcterms:created>
  <dcterms:modified xsi:type="dcterms:W3CDTF">2019-01-09T17:32:57Z</dcterms:modified>
</cp:coreProperties>
</file>