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0" r:id="rId3"/>
  </p:sldMasterIdLst>
  <p:notesMasterIdLst>
    <p:notesMasterId r:id="rId40"/>
  </p:notesMasterIdLst>
  <p:sldIdLst>
    <p:sldId id="267" r:id="rId4"/>
    <p:sldId id="371" r:id="rId5"/>
    <p:sldId id="462" r:id="rId6"/>
    <p:sldId id="454" r:id="rId7"/>
    <p:sldId id="463" r:id="rId8"/>
    <p:sldId id="489" r:id="rId9"/>
    <p:sldId id="464" r:id="rId10"/>
    <p:sldId id="465" r:id="rId11"/>
    <p:sldId id="480" r:id="rId12"/>
    <p:sldId id="466" r:id="rId13"/>
    <p:sldId id="481" r:id="rId14"/>
    <p:sldId id="476" r:id="rId15"/>
    <p:sldId id="467" r:id="rId16"/>
    <p:sldId id="468" r:id="rId17"/>
    <p:sldId id="469" r:id="rId18"/>
    <p:sldId id="471" r:id="rId19"/>
    <p:sldId id="470" r:id="rId20"/>
    <p:sldId id="472" r:id="rId21"/>
    <p:sldId id="474" r:id="rId22"/>
    <p:sldId id="473" r:id="rId23"/>
    <p:sldId id="475" r:id="rId24"/>
    <p:sldId id="482" r:id="rId25"/>
    <p:sldId id="483" r:id="rId26"/>
    <p:sldId id="484" r:id="rId27"/>
    <p:sldId id="477" r:id="rId28"/>
    <p:sldId id="485" r:id="rId29"/>
    <p:sldId id="487" r:id="rId30"/>
    <p:sldId id="488" r:id="rId31"/>
    <p:sldId id="478" r:id="rId32"/>
    <p:sldId id="493" r:id="rId33"/>
    <p:sldId id="494" r:id="rId34"/>
    <p:sldId id="490" r:id="rId35"/>
    <p:sldId id="486" r:id="rId36"/>
    <p:sldId id="491" r:id="rId37"/>
    <p:sldId id="495" r:id="rId38"/>
    <p:sldId id="4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D9F1FF"/>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9" autoAdjust="0"/>
    <p:restoredTop sz="94660"/>
  </p:normalViewPr>
  <p:slideViewPr>
    <p:cSldViewPr snapToGrid="0">
      <p:cViewPr varScale="1">
        <p:scale>
          <a:sx n="78" d="100"/>
          <a:sy n="78" d="100"/>
        </p:scale>
        <p:origin x="114" y="61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4.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1762E-0453-45A1-920A-10C153E9DF33}"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FC3CF-350C-406C-9DF1-A1513D81DAB8}" type="slidenum">
              <a:rPr lang="en-US" smtClean="0"/>
              <a:t>‹#›</a:t>
            </a:fld>
            <a:endParaRPr lang="en-US"/>
          </a:p>
        </p:txBody>
      </p:sp>
    </p:spTree>
    <p:extLst>
      <p:ext uri="{BB962C8B-B14F-4D97-AF65-F5344CB8AC3E}">
        <p14:creationId xmlns:p14="http://schemas.microsoft.com/office/powerpoint/2010/main" val="81672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57F7AC-F0D7-4E73-A543-9D8132617E21}"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380319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7F7AC-F0D7-4E73-A543-9D8132617E21}"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333365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7F7AC-F0D7-4E73-A543-9D8132617E21}"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30116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BB1DB-BFE6-417A-9527-F12AB64AEF19}" type="datetime1">
              <a:rPr lang="en-US" smtClean="0">
                <a:solidFill>
                  <a:prstClr val="black">
                    <a:tint val="75000"/>
                  </a:prstClr>
                </a:solidFill>
              </a:rPr>
              <a:pPr/>
              <a:t>12/31/2018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84842E-5D5F-47DB-8A50-E3874C6A64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25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57F7AC-F0D7-4E73-A543-9D8132617E21}"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30370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57F7AC-F0D7-4E73-A543-9D8132617E21}"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76967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57F7AC-F0D7-4E73-A543-9D8132617E21}"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33210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57F7AC-F0D7-4E73-A543-9D8132617E21}"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256826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57F7AC-F0D7-4E73-A543-9D8132617E21}"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82087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7F7AC-F0D7-4E73-A543-9D8132617E21}"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189333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57F7AC-F0D7-4E73-A543-9D8132617E21}"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209596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57F7AC-F0D7-4E73-A543-9D8132617E21}"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5D2AD-2242-4916-B579-32B19DBCD320}" type="slidenum">
              <a:rPr lang="en-US" smtClean="0"/>
              <a:t>‹#›</a:t>
            </a:fld>
            <a:endParaRPr lang="en-US"/>
          </a:p>
        </p:txBody>
      </p:sp>
    </p:spTree>
    <p:extLst>
      <p:ext uri="{BB962C8B-B14F-4D97-AF65-F5344CB8AC3E}">
        <p14:creationId xmlns:p14="http://schemas.microsoft.com/office/powerpoint/2010/main" val="42579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7F7AC-F0D7-4E73-A543-9D8132617E21}"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5D2AD-2242-4916-B579-32B19DBCD320}" type="slidenum">
              <a:rPr lang="en-US" smtClean="0"/>
              <a:t>‹#›</a:t>
            </a:fld>
            <a:endParaRPr lang="en-US"/>
          </a:p>
        </p:txBody>
      </p:sp>
    </p:spTree>
    <p:extLst>
      <p:ext uri="{BB962C8B-B14F-4D97-AF65-F5344CB8AC3E}">
        <p14:creationId xmlns:p14="http://schemas.microsoft.com/office/powerpoint/2010/main" val="2414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4" descr="SCLV_Banner.jpg"/>
          <p:cNvPicPr>
            <a:picLocks noChangeAspect="1"/>
          </p:cNvPicPr>
          <p:nvPr userDrawn="1"/>
        </p:nvPicPr>
        <p:blipFill>
          <a:blip r:embed="rId2" cstate="print"/>
          <a:srcRect/>
          <a:stretch>
            <a:fillRect/>
          </a:stretch>
        </p:blipFill>
        <p:spPr bwMode="auto">
          <a:xfrm>
            <a:off x="0" y="100014"/>
            <a:ext cx="12192000" cy="2560637"/>
          </a:xfrm>
          <a:prstGeom prst="rect">
            <a:avLst/>
          </a:prstGeom>
          <a:noFill/>
          <a:ln w="9525">
            <a:noFill/>
            <a:miter lim="800000"/>
            <a:headEnd/>
            <a:tailEnd/>
          </a:ln>
        </p:spPr>
      </p:pic>
      <p:sp>
        <p:nvSpPr>
          <p:cNvPr id="8" name="TextBox 7"/>
          <p:cNvSpPr txBox="1"/>
          <p:nvPr userDrawn="1"/>
        </p:nvSpPr>
        <p:spPr>
          <a:xfrm>
            <a:off x="5573184" y="6459538"/>
            <a:ext cx="1016000" cy="215900"/>
          </a:xfrm>
          <a:prstGeom prst="rect">
            <a:avLst/>
          </a:prstGeom>
          <a:noFill/>
        </p:spPr>
        <p:txBody>
          <a:bodyPr>
            <a:spAutoFit/>
          </a:bodyPr>
          <a:lstStyle/>
          <a:p>
            <a:pPr algn="ctr">
              <a:defRPr/>
            </a:pPr>
            <a:fld id="{4C480972-2BED-4CB6-9BED-C80F5E54C834}" type="slidenum">
              <a:rPr kumimoji="0" lang="en-US" sz="800">
                <a:solidFill>
                  <a:prstClr val="black"/>
                </a:solidFill>
                <a:latin typeface="Arial" pitchFamily="-110" charset="0"/>
                <a:ea typeface="ＭＳ Ｐゴシック" pitchFamily="-110" charset="-128"/>
                <a:cs typeface="ＭＳ Ｐゴシック" pitchFamily="-110" charset="-128"/>
              </a:rPr>
              <a:pPr algn="ctr">
                <a:defRPr/>
              </a:pPr>
              <a:t>‹#›</a:t>
            </a:fld>
            <a:endParaRPr kumimoji="0" lang="en-US" sz="800" dirty="0">
              <a:solidFill>
                <a:prstClr val="black"/>
              </a:solidFill>
              <a:latin typeface="Arial" pitchFamily="-110" charset="0"/>
              <a:ea typeface="ＭＳ Ｐゴシック" pitchFamily="-110" charset="-128"/>
              <a:cs typeface="ＭＳ Ｐゴシック" pitchFamily="-110" charset="-128"/>
            </a:endParaRPr>
          </a:p>
        </p:txBody>
      </p:sp>
      <p:pic>
        <p:nvPicPr>
          <p:cNvPr id="3076" name="Picture 58" descr="AeroLogo_208_notag3"/>
          <p:cNvPicPr>
            <a:picLocks noChangeAspect="1" noChangeArrowheads="1"/>
          </p:cNvPicPr>
          <p:nvPr userDrawn="1"/>
        </p:nvPicPr>
        <p:blipFill>
          <a:blip r:embed="rId3" cstate="print"/>
          <a:srcRect/>
          <a:stretch>
            <a:fillRect/>
          </a:stretch>
        </p:blipFill>
        <p:spPr bwMode="auto">
          <a:xfrm>
            <a:off x="9586384" y="6361113"/>
            <a:ext cx="2123016" cy="374650"/>
          </a:xfrm>
          <a:prstGeom prst="rect">
            <a:avLst/>
          </a:prstGeom>
          <a:noFill/>
          <a:ln w="9525">
            <a:noFill/>
            <a:miter lim="800000"/>
            <a:headEnd/>
            <a:tailEnd/>
          </a:ln>
        </p:spPr>
      </p:pic>
    </p:spTree>
    <p:extLst>
      <p:ext uri="{BB962C8B-B14F-4D97-AF65-F5344CB8AC3E}">
        <p14:creationId xmlns:p14="http://schemas.microsoft.com/office/powerpoint/2010/main" val="2797146414"/>
      </p:ext>
    </p:extLst>
  </p:cSld>
  <p:clrMap bg1="lt1" tx1="dk1" bg2="lt2" tx2="dk2" accent1="accent1" accent2="accent2" accent3="accent3" accent4="accent4" accent5="accent5" accent6="accent6" hlink="hlink" folHlink="folHlink"/>
  <p:txStyles>
    <p:titleStyle>
      <a:lvl1pPr algn="l" defTabSz="457200" rtl="0" eaLnBrk="0" fontAlgn="base" hangingPunct="0">
        <a:spcBef>
          <a:spcPct val="0"/>
        </a:spcBef>
        <a:spcAft>
          <a:spcPct val="0"/>
        </a:spcAft>
        <a:defRPr sz="2400" kern="1200">
          <a:solidFill>
            <a:schemeClr val="tx1"/>
          </a:solidFill>
          <a:latin typeface="+mj-lt"/>
          <a:ea typeface="+mj-ea"/>
          <a:cs typeface="+mj-cs"/>
        </a:defRPr>
      </a:lvl1pPr>
      <a:lvl2pPr algn="l" defTabSz="457200" rtl="0" eaLnBrk="0" fontAlgn="base" hangingPunct="0">
        <a:spcBef>
          <a:spcPct val="0"/>
        </a:spcBef>
        <a:spcAft>
          <a:spcPct val="0"/>
        </a:spcAft>
        <a:defRPr sz="2400">
          <a:solidFill>
            <a:schemeClr val="tx1"/>
          </a:solidFill>
          <a:latin typeface="Arial" charset="0"/>
        </a:defRPr>
      </a:lvl2pPr>
      <a:lvl3pPr algn="l" defTabSz="457200" rtl="0" eaLnBrk="0" fontAlgn="base" hangingPunct="0">
        <a:spcBef>
          <a:spcPct val="0"/>
        </a:spcBef>
        <a:spcAft>
          <a:spcPct val="0"/>
        </a:spcAft>
        <a:defRPr sz="2400">
          <a:solidFill>
            <a:schemeClr val="tx1"/>
          </a:solidFill>
          <a:latin typeface="Arial" charset="0"/>
        </a:defRPr>
      </a:lvl3pPr>
      <a:lvl4pPr algn="l" defTabSz="457200" rtl="0" eaLnBrk="0" fontAlgn="base" hangingPunct="0">
        <a:spcBef>
          <a:spcPct val="0"/>
        </a:spcBef>
        <a:spcAft>
          <a:spcPct val="0"/>
        </a:spcAft>
        <a:defRPr sz="2400">
          <a:solidFill>
            <a:schemeClr val="tx1"/>
          </a:solidFill>
          <a:latin typeface="Arial" charset="0"/>
        </a:defRPr>
      </a:lvl4pPr>
      <a:lvl5pPr algn="l" defTabSz="457200" rtl="0" eaLnBrk="0" fontAlgn="base" hangingPunct="0">
        <a:spcBef>
          <a:spcPct val="0"/>
        </a:spcBef>
        <a:spcAft>
          <a:spcPct val="0"/>
        </a:spcAft>
        <a:defRPr sz="2400">
          <a:solidFill>
            <a:schemeClr val="tx1"/>
          </a:solidFill>
          <a:latin typeface="Arial" charset="0"/>
        </a:defRPr>
      </a:lvl5pPr>
      <a:lvl6pPr marL="457200" algn="l" defTabSz="457200" rtl="0" fontAlgn="base">
        <a:spcBef>
          <a:spcPct val="0"/>
        </a:spcBef>
        <a:spcAft>
          <a:spcPct val="0"/>
        </a:spcAft>
        <a:defRPr sz="2400">
          <a:solidFill>
            <a:schemeClr val="tx1"/>
          </a:solidFill>
          <a:latin typeface="Arial" charset="0"/>
        </a:defRPr>
      </a:lvl6pPr>
      <a:lvl7pPr marL="914400" algn="l" defTabSz="457200" rtl="0" fontAlgn="base">
        <a:spcBef>
          <a:spcPct val="0"/>
        </a:spcBef>
        <a:spcAft>
          <a:spcPct val="0"/>
        </a:spcAft>
        <a:defRPr sz="2400">
          <a:solidFill>
            <a:schemeClr val="tx1"/>
          </a:solidFill>
          <a:latin typeface="Arial" charset="0"/>
        </a:defRPr>
      </a:lvl7pPr>
      <a:lvl8pPr marL="1371600" algn="l" defTabSz="457200" rtl="0" fontAlgn="base">
        <a:spcBef>
          <a:spcPct val="0"/>
        </a:spcBef>
        <a:spcAft>
          <a:spcPct val="0"/>
        </a:spcAft>
        <a:defRPr sz="2400">
          <a:solidFill>
            <a:schemeClr val="tx1"/>
          </a:solidFill>
          <a:latin typeface="Arial" charset="0"/>
        </a:defRPr>
      </a:lvl8pPr>
      <a:lvl9pPr marL="1828800" algn="l" defTabSz="457200" rtl="0" fontAlgn="base">
        <a:spcBef>
          <a:spcPct val="0"/>
        </a:spcBef>
        <a:spcAft>
          <a:spcPct val="0"/>
        </a:spcAft>
        <a:defRPr sz="2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89764-537F-4C54-83BE-B754A5236A51}" type="datetime1">
              <a:rPr lang="en-US" smtClean="0"/>
              <a:pPr/>
              <a:t>12/31/2018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842E-5D5F-47DB-8A50-E3874C6A648E}" type="slidenum">
              <a:rPr lang="en-US" smtClean="0"/>
              <a:pPr/>
              <a:t>‹#›</a:t>
            </a:fld>
            <a:endParaRPr lang="en-US"/>
          </a:p>
        </p:txBody>
      </p:sp>
    </p:spTree>
    <p:extLst>
      <p:ext uri="{BB962C8B-B14F-4D97-AF65-F5344CB8AC3E}">
        <p14:creationId xmlns:p14="http://schemas.microsoft.com/office/powerpoint/2010/main" val="2692453292"/>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2.png"/><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4.wmf"/><Relationship Id="rId5" Type="http://schemas.openxmlformats.org/officeDocument/2006/relationships/oleObject" Target="../embeddings/oleObject20.bin"/><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8.wmf"/><Relationship Id="rId5" Type="http://schemas.openxmlformats.org/officeDocument/2006/relationships/oleObject" Target="../embeddings/oleObject21.bin"/><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45.png"/><Relationship Id="rId7" Type="http://schemas.openxmlformats.org/officeDocument/2006/relationships/image" Target="../media/image43.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42.wmf"/><Relationship Id="rId4" Type="http://schemas.openxmlformats.org/officeDocument/2006/relationships/oleObject" Target="../embeddings/oleObject22.bin"/><Relationship Id="rId9" Type="http://schemas.openxmlformats.org/officeDocument/2006/relationships/image" Target="../media/image4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52.wmf"/></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53.w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34.wmf"/><Relationship Id="rId5" Type="http://schemas.openxmlformats.org/officeDocument/2006/relationships/oleObject" Target="../embeddings/oleObject28.bin"/><Relationship Id="rId4" Type="http://schemas.openxmlformats.org/officeDocument/2006/relationships/image" Target="../media/image5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wmf"/><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5.pn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10" Type="http://schemas.openxmlformats.org/officeDocument/2006/relationships/image" Target="../media/image14.wmf"/><Relationship Id="rId4" Type="http://schemas.openxmlformats.org/officeDocument/2006/relationships/image" Target="../media/image16.png"/><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9.bin"/><Relationship Id="rId18" Type="http://schemas.openxmlformats.org/officeDocument/2006/relationships/image" Target="../media/image23.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0.wmf"/><Relationship Id="rId17" Type="http://schemas.openxmlformats.org/officeDocument/2006/relationships/oleObject" Target="../embeddings/oleObject11.bin"/><Relationship Id="rId2" Type="http://schemas.openxmlformats.org/officeDocument/2006/relationships/slideLayout" Target="../slideLayouts/slideLayout1.xml"/><Relationship Id="rId16" Type="http://schemas.openxmlformats.org/officeDocument/2006/relationships/image" Target="../media/image22.wmf"/><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19.wmf"/><Relationship Id="rId4" Type="http://schemas.openxmlformats.org/officeDocument/2006/relationships/image" Target="../media/image14.wmf"/><Relationship Id="rId9" Type="http://schemas.openxmlformats.org/officeDocument/2006/relationships/oleObject" Target="../embeddings/oleObject7.bin"/><Relationship Id="rId14" Type="http://schemas.openxmlformats.org/officeDocument/2006/relationships/image" Target="../media/image21.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12.bin"/><Relationship Id="rId7" Type="http://schemas.openxmlformats.org/officeDocument/2006/relationships/image" Target="../media/image25.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image" Target="../media/image27.png"/><Relationship Id="rId4" Type="http://schemas.openxmlformats.org/officeDocument/2006/relationships/image" Target="../media/image24.wmf"/><Relationship Id="rId9"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1925" y="1911087"/>
            <a:ext cx="6088565" cy="3416320"/>
          </a:xfrm>
          <a:prstGeom prst="rect">
            <a:avLst/>
          </a:prstGeom>
          <a:noFill/>
        </p:spPr>
        <p:txBody>
          <a:bodyPr wrap="square" rtlCol="0">
            <a:spAutoFit/>
          </a:bodyPr>
          <a:lstStyle/>
          <a:p>
            <a:pPr algn="ctr"/>
            <a:r>
              <a:rPr lang="en-US" sz="3200" b="1" dirty="0">
                <a:solidFill>
                  <a:srgbClr val="006699"/>
                </a:solidFill>
              </a:rPr>
              <a:t>Equivalent Static Loads for Random Vibration</a:t>
            </a:r>
            <a:br>
              <a:rPr lang="en-US" sz="3200" b="1" dirty="0">
                <a:solidFill>
                  <a:srgbClr val="006699"/>
                </a:solidFill>
              </a:rPr>
            </a:br>
            <a:endParaRPr lang="en-US" sz="3200" b="1" dirty="0">
              <a:solidFill>
                <a:srgbClr val="006699"/>
              </a:solidFill>
            </a:endParaRPr>
          </a:p>
          <a:p>
            <a:pPr algn="ctr"/>
            <a:endParaRPr lang="en-US" sz="2400" b="1" dirty="0">
              <a:solidFill>
                <a:srgbClr val="006699"/>
              </a:solidFill>
            </a:endParaRPr>
          </a:p>
          <a:p>
            <a:pPr algn="ctr"/>
            <a:r>
              <a:rPr lang="en-US" sz="2400" b="1" dirty="0">
                <a:solidFill>
                  <a:srgbClr val="006699"/>
                </a:solidFill>
              </a:rPr>
              <a:t>By Tom Irvine</a:t>
            </a:r>
          </a:p>
          <a:p>
            <a:pPr algn="ctr"/>
            <a:endParaRPr lang="en-US" sz="2400" b="1" dirty="0">
              <a:solidFill>
                <a:srgbClr val="006699"/>
              </a:solidFill>
            </a:endParaRPr>
          </a:p>
          <a:p>
            <a:pPr algn="ctr"/>
            <a:endParaRPr lang="en-US" sz="2400" b="1" dirty="0">
              <a:solidFill>
                <a:srgbClr val="006699"/>
              </a:solidFill>
            </a:endParaRPr>
          </a:p>
          <a:p>
            <a:pPr algn="ctr"/>
            <a:endParaRPr lang="en-US" sz="2400" b="1" dirty="0">
              <a:solidFill>
                <a:srgbClr val="006699"/>
              </a:solidFill>
            </a:endParaRPr>
          </a:p>
        </p:txBody>
      </p:sp>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895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4347508" cy="461665"/>
          </a:xfrm>
          <a:prstGeom prst="rect">
            <a:avLst/>
          </a:prstGeom>
          <a:noFill/>
        </p:spPr>
        <p:txBody>
          <a:bodyPr wrap="square" rtlCol="0">
            <a:spAutoFit/>
          </a:bodyPr>
          <a:lstStyle/>
          <a:p>
            <a:r>
              <a:rPr lang="en-US" sz="2400" b="1" dirty="0">
                <a:solidFill>
                  <a:srgbClr val="006699"/>
                </a:solidFill>
              </a:rPr>
              <a:t>Miles Equation</a:t>
            </a:r>
          </a:p>
        </p:txBody>
      </p:sp>
      <p:sp>
        <p:nvSpPr>
          <p:cNvPr id="7" name="TextBox 6">
            <a:extLst>
              <a:ext uri="{FF2B5EF4-FFF2-40B4-BE49-F238E27FC236}">
                <a16:creationId xmlns:a16="http://schemas.microsoft.com/office/drawing/2014/main" id="{BDCD756B-BA5F-45A0-B62D-5E427E6EC764}"/>
              </a:ext>
            </a:extLst>
          </p:cNvPr>
          <p:cNvSpPr txBox="1"/>
          <p:nvPr/>
        </p:nvSpPr>
        <p:spPr>
          <a:xfrm>
            <a:off x="592982" y="1354034"/>
            <a:ext cx="10486144" cy="3477875"/>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latin typeface="Calibri" pitchFamily="34" charset="0"/>
                <a:cs typeface="Times New Roman" pitchFamily="18" charset="0"/>
              </a:rPr>
              <a:t>The Miles equation is a simplified method of calculating the response of a single-degree-of-freedom system to a random vibration base input, where the input is in the form of a power spectral density</a:t>
            </a:r>
          </a:p>
          <a:p>
            <a:pPr marL="285750" indent="-285750">
              <a:buClr>
                <a:srgbClr val="006699"/>
              </a:buClr>
              <a:buSzPct val="80000"/>
              <a:buFont typeface="Arial" panose="020B0604020202020204" pitchFamily="34" charset="0"/>
              <a:buChar char="•"/>
            </a:pPr>
            <a:endParaRPr lang="en-US" sz="1500" dirty="0">
              <a:latin typeface="Calibri" pitchFamily="34" charset="0"/>
              <a:cs typeface="Times New Roman" pitchFamily="18" charset="0"/>
            </a:endParaRPr>
          </a:p>
          <a:p>
            <a:pPr marL="285750" indent="-285750">
              <a:buClr>
                <a:srgbClr val="006699"/>
              </a:buClr>
              <a:buSzPct val="80000"/>
              <a:buFont typeface="Arial" panose="020B0604020202020204" pitchFamily="34" charset="0"/>
              <a:buChar char="•"/>
            </a:pPr>
            <a:r>
              <a:rPr lang="en-US" sz="1500" dirty="0">
                <a:latin typeface="Calibri" pitchFamily="34" charset="0"/>
                <a:cs typeface="Times New Roman" pitchFamily="18" charset="0"/>
              </a:rPr>
              <a:t>It can be derived from the equation of motion on the previous slide</a:t>
            </a:r>
          </a:p>
          <a:p>
            <a:pPr marL="285750" indent="-285750">
              <a:buClr>
                <a:srgbClr val="006699"/>
              </a:buClr>
              <a:buSzPct val="80000"/>
              <a:buFont typeface="Arial" panose="020B0604020202020204" pitchFamily="34" charset="0"/>
              <a:buChar char="•"/>
            </a:pPr>
            <a:endParaRPr lang="en-US" sz="1500" dirty="0">
              <a:latin typeface="Calibri" pitchFamily="34" charset="0"/>
              <a:cs typeface="Times New Roman" pitchFamily="18" charset="0"/>
            </a:endParaRPr>
          </a:p>
          <a:p>
            <a:pPr marL="285750" indent="-285750">
              <a:buClr>
                <a:srgbClr val="006699"/>
              </a:buClr>
              <a:buSzPct val="80000"/>
              <a:buFont typeface="Arial" panose="020B0604020202020204" pitchFamily="34" charset="0"/>
              <a:buChar char="•"/>
            </a:pPr>
            <a:r>
              <a:rPr lang="en-US" sz="1500" dirty="0">
                <a:latin typeface="Calibri" pitchFamily="34" charset="0"/>
              </a:rPr>
              <a:t>Furthermore, the Miles equation is an approximate formula which assumes a flat power spectral density from zero to infinity Hz</a:t>
            </a:r>
          </a:p>
          <a:p>
            <a:pPr marL="285750" indent="-285750">
              <a:buClr>
                <a:srgbClr val="006699"/>
              </a:buClr>
              <a:buSzPct val="80000"/>
              <a:buFont typeface="Arial" panose="020B0604020202020204" pitchFamily="34" charset="0"/>
              <a:buChar char="•"/>
            </a:pPr>
            <a:endParaRPr lang="en-US" sz="1500" dirty="0">
              <a:latin typeface="Calibri" pitchFamily="34" charset="0"/>
            </a:endParaRPr>
          </a:p>
          <a:p>
            <a:pPr marL="285750" indent="-285750">
              <a:buClr>
                <a:srgbClr val="006699"/>
              </a:buClr>
              <a:buSzPct val="80000"/>
              <a:buFont typeface="Arial" panose="020B0604020202020204" pitchFamily="34" charset="0"/>
              <a:buChar char="•"/>
            </a:pPr>
            <a:r>
              <a:rPr lang="en-US" sz="1500" dirty="0">
                <a:latin typeface="Calibri" pitchFamily="34" charset="0"/>
              </a:rPr>
              <a:t>As a rule-of-thumb, it may be used if the power spectral density is flat over at least two octaves centered at the natural frequency</a:t>
            </a:r>
          </a:p>
          <a:p>
            <a:pPr marL="285750" indent="-285750">
              <a:buClr>
                <a:srgbClr val="006699"/>
              </a:buClr>
              <a:buSzPct val="80000"/>
              <a:buFont typeface="Arial" panose="020B0604020202020204" pitchFamily="34" charset="0"/>
              <a:buChar char="•"/>
            </a:pPr>
            <a:endParaRPr lang="en-US" sz="1500" dirty="0">
              <a:latin typeface="Calibri" pitchFamily="34" charset="0"/>
            </a:endParaRPr>
          </a:p>
          <a:p>
            <a:pPr marL="285750" indent="-285750">
              <a:buClr>
                <a:srgbClr val="006699"/>
              </a:buClr>
              <a:buSzPct val="80000"/>
              <a:buFont typeface="Arial" panose="020B0604020202020204" pitchFamily="34" charset="0"/>
              <a:buChar char="•"/>
            </a:pPr>
            <a:r>
              <a:rPr lang="en-US" sz="1500" dirty="0">
                <a:latin typeface="Calibri" pitchFamily="34" charset="0"/>
              </a:rPr>
              <a:t>The overall response acceleration is</a:t>
            </a:r>
          </a:p>
          <a:p>
            <a:pPr>
              <a:buClr>
                <a:srgbClr val="006699"/>
              </a:buClr>
              <a:buSzPct val="80000"/>
            </a:pPr>
            <a:endParaRPr lang="en-US" sz="1500" dirty="0">
              <a:latin typeface="Calibri" pitchFamily="34" charset="0"/>
            </a:endParaRPr>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6">
            <a:extLst>
              <a:ext uri="{FF2B5EF4-FFF2-40B4-BE49-F238E27FC236}">
                <a16:creationId xmlns:a16="http://schemas.microsoft.com/office/drawing/2014/main" id="{CB240A2F-AA67-4B5D-9341-B308BB6B3B16}"/>
              </a:ext>
            </a:extLst>
          </p:cNvPr>
          <p:cNvSpPr txBox="1"/>
          <p:nvPr/>
        </p:nvSpPr>
        <p:spPr>
          <a:xfrm>
            <a:off x="6929997" y="3749640"/>
            <a:ext cx="3170825" cy="1754326"/>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dirty="0"/>
          </a:p>
          <a:p>
            <a:r>
              <a:rPr lang="en-US" sz="1800" dirty="0"/>
              <a:t>    </a:t>
            </a:r>
            <a:r>
              <a:rPr lang="en-US" sz="1600" dirty="0" err="1"/>
              <a:t>f</a:t>
            </a:r>
            <a:r>
              <a:rPr lang="en-US" sz="2200" baseline="-25000" dirty="0" err="1"/>
              <a:t>n</a:t>
            </a:r>
            <a:r>
              <a:rPr lang="en-US" sz="1600" dirty="0"/>
              <a:t> </a:t>
            </a:r>
            <a:r>
              <a:rPr lang="en-US" sz="1800" dirty="0"/>
              <a:t>  </a:t>
            </a:r>
            <a:r>
              <a:rPr lang="en-US" sz="1500" dirty="0">
                <a:latin typeface="+mn-lt"/>
              </a:rPr>
              <a:t>= natural frequency</a:t>
            </a:r>
          </a:p>
          <a:p>
            <a:endParaRPr lang="en-US" sz="1800" dirty="0"/>
          </a:p>
          <a:p>
            <a:r>
              <a:rPr lang="en-US" sz="1800" dirty="0"/>
              <a:t>    </a:t>
            </a:r>
            <a:r>
              <a:rPr lang="en-US" sz="1600" dirty="0"/>
              <a:t>P  </a:t>
            </a:r>
            <a:r>
              <a:rPr lang="en-US" sz="1800" dirty="0"/>
              <a:t>   </a:t>
            </a:r>
            <a:r>
              <a:rPr lang="en-US" sz="1500" dirty="0">
                <a:latin typeface="Calibri" panose="020F0502020204030204" pitchFamily="34" charset="0"/>
                <a:cs typeface="Calibri" panose="020F0502020204030204" pitchFamily="34" charset="0"/>
              </a:rPr>
              <a:t>= PSD level at </a:t>
            </a:r>
            <a:r>
              <a:rPr lang="en-US" sz="1600" dirty="0"/>
              <a:t>fn</a:t>
            </a:r>
          </a:p>
          <a:p>
            <a:endParaRPr lang="en-US" sz="1800" dirty="0"/>
          </a:p>
          <a:p>
            <a:r>
              <a:rPr lang="en-US" sz="1800" dirty="0"/>
              <a:t>   </a:t>
            </a:r>
            <a:r>
              <a:rPr lang="en-US" sz="1600" dirty="0"/>
              <a:t> Q    </a:t>
            </a:r>
            <a:r>
              <a:rPr lang="en-US" sz="1500" dirty="0">
                <a:latin typeface="+mn-lt"/>
              </a:rPr>
              <a:t>= amplification factor</a:t>
            </a:r>
          </a:p>
        </p:txBody>
      </p:sp>
      <p:cxnSp>
        <p:nvCxnSpPr>
          <p:cNvPr id="16" name="Straight Connector 15">
            <a:extLst>
              <a:ext uri="{FF2B5EF4-FFF2-40B4-BE49-F238E27FC236}">
                <a16:creationId xmlns:a16="http://schemas.microsoft.com/office/drawing/2014/main" id="{9A8AC6A8-06C7-4F1A-8F45-4340E0FC3528}"/>
              </a:ext>
            </a:extLst>
          </p:cNvPr>
          <p:cNvCxnSpPr/>
          <p:nvPr/>
        </p:nvCxnSpPr>
        <p:spPr>
          <a:xfrm>
            <a:off x="6528390" y="3880318"/>
            <a:ext cx="0" cy="2650445"/>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6361C83-83C8-44FF-81EE-BBAA65807CBD}"/>
              </a:ext>
            </a:extLst>
          </p:cNvPr>
          <p:cNvSpPr>
            <a:spLocks noChangeArrowheads="1"/>
          </p:cNvSpPr>
          <p:nvPr/>
        </p:nvSpPr>
        <p:spPr bwMode="auto">
          <a:xfrm>
            <a:off x="1529427" y="41696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82E07401-4B66-4D01-85CA-861F91820242}"/>
              </a:ext>
            </a:extLst>
          </p:cNvPr>
          <p:cNvGraphicFramePr>
            <a:graphicFrameLocks noChangeAspect="1"/>
          </p:cNvGraphicFramePr>
          <p:nvPr>
            <p:extLst>
              <p:ext uri="{D42A27DB-BD31-4B8C-83A1-F6EECF244321}">
                <p14:modId xmlns:p14="http://schemas.microsoft.com/office/powerpoint/2010/main" val="1675184773"/>
              </p:ext>
            </p:extLst>
          </p:nvPr>
        </p:nvGraphicFramePr>
        <p:xfrm>
          <a:off x="1578649" y="4229324"/>
          <a:ext cx="3348589" cy="1696255"/>
        </p:xfrm>
        <a:graphic>
          <a:graphicData uri="http://schemas.openxmlformats.org/presentationml/2006/ole">
            <mc:AlternateContent xmlns:mc="http://schemas.openxmlformats.org/markup-compatibility/2006">
              <mc:Choice xmlns:v="urn:schemas-microsoft-com:vml" Requires="v">
                <p:oleObj spid="_x0000_s28718" name="Equation" r:id="rId3" imgW="3504960" imgH="1777680" progId="Equation.DSMT4">
                  <p:embed/>
                </p:oleObj>
              </mc:Choice>
              <mc:Fallback>
                <p:oleObj name="Equation" r:id="rId3" imgW="3504960" imgH="1777680" progId="Equation.DSMT4">
                  <p:embed/>
                  <p:pic>
                    <p:nvPicPr>
                      <p:cNvPr id="0" name="Object 1"/>
                      <p:cNvPicPr>
                        <a:picLocks noChangeAspect="1" noChangeArrowheads="1"/>
                      </p:cNvPicPr>
                      <p:nvPr/>
                    </p:nvPicPr>
                    <p:blipFill>
                      <a:blip r:embed="rId4"/>
                      <a:srcRect/>
                      <a:stretch>
                        <a:fillRect/>
                      </a:stretch>
                    </p:blipFill>
                    <p:spPr bwMode="auto">
                      <a:xfrm>
                        <a:off x="1578649" y="4229324"/>
                        <a:ext cx="3348589" cy="169625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C89B910E-DD54-4558-BE1D-5FCE7C7BD614}"/>
              </a:ext>
            </a:extLst>
          </p:cNvPr>
          <p:cNvGraphicFramePr>
            <a:graphicFrameLocks noChangeAspect="1"/>
          </p:cNvGraphicFramePr>
          <p:nvPr>
            <p:extLst>
              <p:ext uri="{D42A27DB-BD31-4B8C-83A1-F6EECF244321}">
                <p14:modId xmlns:p14="http://schemas.microsoft.com/office/powerpoint/2010/main" val="3843717366"/>
              </p:ext>
            </p:extLst>
          </p:nvPr>
        </p:nvGraphicFramePr>
        <p:xfrm>
          <a:off x="7832207" y="5834288"/>
          <a:ext cx="1028701" cy="327314"/>
        </p:xfrm>
        <a:graphic>
          <a:graphicData uri="http://schemas.openxmlformats.org/presentationml/2006/ole">
            <mc:AlternateContent xmlns:mc="http://schemas.openxmlformats.org/markup-compatibility/2006">
              <mc:Choice xmlns:v="urn:schemas-microsoft-com:vml" Requires="v">
                <p:oleObj spid="_x0000_s28719" name="Equation" r:id="rId5" imgW="774364" imgH="253890" progId="Equation.DSMT4">
                  <p:embed/>
                </p:oleObj>
              </mc:Choice>
              <mc:Fallback>
                <p:oleObj name="Equation" r:id="rId5" imgW="774364" imgH="253890" progId="Equation.DSMT4">
                  <p:embed/>
                  <p:pic>
                    <p:nvPicPr>
                      <p:cNvPr id="38" name="Object 37">
                        <a:extLst>
                          <a:ext uri="{FF2B5EF4-FFF2-40B4-BE49-F238E27FC236}">
                            <a16:creationId xmlns:a16="http://schemas.microsoft.com/office/drawing/2014/main" id="{08D7E940-6E5C-4E38-B401-870B1AF27D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2207" y="5834288"/>
                        <a:ext cx="1028701" cy="327314"/>
                      </a:xfrm>
                      <a:prstGeom prst="rect">
                        <a:avLst/>
                      </a:prstGeom>
                      <a:noFill/>
                    </p:spPr>
                  </p:pic>
                </p:oleObj>
              </mc:Fallback>
            </mc:AlternateContent>
          </a:graphicData>
        </a:graphic>
      </p:graphicFrame>
    </p:spTree>
    <p:extLst>
      <p:ext uri="{BB962C8B-B14F-4D97-AF65-F5344CB8AC3E}">
        <p14:creationId xmlns:p14="http://schemas.microsoft.com/office/powerpoint/2010/main" val="3459755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4347508" cy="461665"/>
          </a:xfrm>
          <a:prstGeom prst="rect">
            <a:avLst/>
          </a:prstGeom>
          <a:noFill/>
        </p:spPr>
        <p:txBody>
          <a:bodyPr wrap="square" rtlCol="0">
            <a:spAutoFit/>
          </a:bodyPr>
          <a:lstStyle/>
          <a:p>
            <a:r>
              <a:rPr lang="en-US" sz="2400" b="1" dirty="0">
                <a:solidFill>
                  <a:srgbClr val="006699"/>
                </a:solidFill>
              </a:rPr>
              <a:t>General Method</a:t>
            </a:r>
          </a:p>
        </p:txBody>
      </p:sp>
      <p:sp>
        <p:nvSpPr>
          <p:cNvPr id="7" name="TextBox 6">
            <a:extLst>
              <a:ext uri="{FF2B5EF4-FFF2-40B4-BE49-F238E27FC236}">
                <a16:creationId xmlns:a16="http://schemas.microsoft.com/office/drawing/2014/main" id="{BDCD756B-BA5F-45A0-B62D-5E427E6EC764}"/>
              </a:ext>
            </a:extLst>
          </p:cNvPr>
          <p:cNvSpPr txBox="1"/>
          <p:nvPr/>
        </p:nvSpPr>
        <p:spPr>
          <a:xfrm>
            <a:off x="592982" y="1354034"/>
            <a:ext cx="10486144" cy="480131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00" dirty="0"/>
              <a:t>Note that the Miles equation, may lead to error, particularly if the acceleration power spectral density function has significant variation with frequency</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Thus, the general method is preferred</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The general method allows the power spectral density to vary with frequency</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It also allows for power spectral density inputs with finite frequency limits</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Not a hand-calculation, but easy to implement via software code</a:t>
            </a:r>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6361C83-83C8-44FF-81EE-BBAA65807CBD}"/>
              </a:ext>
            </a:extLst>
          </p:cNvPr>
          <p:cNvSpPr>
            <a:spLocks noChangeArrowheads="1"/>
          </p:cNvSpPr>
          <p:nvPr/>
        </p:nvSpPr>
        <p:spPr bwMode="auto">
          <a:xfrm>
            <a:off x="1529427" y="41696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87D1F101-008E-461C-A17B-A318A6C57D51}"/>
              </a:ext>
            </a:extLst>
          </p:cNvPr>
          <p:cNvSpPr>
            <a:spLocks noChangeArrowheads="1"/>
          </p:cNvSpPr>
          <p:nvPr/>
        </p:nvSpPr>
        <p:spPr bwMode="auto">
          <a:xfrm>
            <a:off x="2477385" y="4277351"/>
            <a:ext cx="1261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A01CE583-30FF-4291-AB64-09C7D6050F61}"/>
              </a:ext>
            </a:extLst>
          </p:cNvPr>
          <p:cNvGraphicFramePr>
            <a:graphicFrameLocks noChangeAspect="1"/>
          </p:cNvGraphicFramePr>
          <p:nvPr>
            <p:extLst>
              <p:ext uri="{D42A27DB-BD31-4B8C-83A1-F6EECF244321}">
                <p14:modId xmlns:p14="http://schemas.microsoft.com/office/powerpoint/2010/main" val="2597518191"/>
              </p:ext>
            </p:extLst>
          </p:nvPr>
        </p:nvGraphicFramePr>
        <p:xfrm>
          <a:off x="1671843" y="3989099"/>
          <a:ext cx="5267535" cy="939433"/>
        </p:xfrm>
        <a:graphic>
          <a:graphicData uri="http://schemas.openxmlformats.org/presentationml/2006/ole">
            <mc:AlternateContent xmlns:mc="http://schemas.openxmlformats.org/markup-compatibility/2006">
              <mc:Choice xmlns:v="urn:schemas-microsoft-com:vml" Requires="v">
                <p:oleObj spid="_x0000_s33815" name="Equation" r:id="rId3" imgW="4483100" imgH="800100" progId="Equation.DSMT4">
                  <p:embed/>
                </p:oleObj>
              </mc:Choice>
              <mc:Fallback>
                <p:oleObj name="Equation" r:id="rId3" imgW="4483100" imgH="800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843" y="3989099"/>
                        <a:ext cx="5267535" cy="939433"/>
                      </a:xfrm>
                      <a:prstGeom prst="rect">
                        <a:avLst/>
                      </a:prstGeom>
                      <a:noFill/>
                    </p:spPr>
                  </p:pic>
                </p:oleObj>
              </mc:Fallback>
            </mc:AlternateContent>
          </a:graphicData>
        </a:graphic>
      </p:graphicFrame>
    </p:spTree>
    <p:extLst>
      <p:ext uri="{BB962C8B-B14F-4D97-AF65-F5344CB8AC3E}">
        <p14:creationId xmlns:p14="http://schemas.microsoft.com/office/powerpoint/2010/main" val="278881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4347508" cy="461665"/>
          </a:xfrm>
          <a:prstGeom prst="rect">
            <a:avLst/>
          </a:prstGeom>
          <a:noFill/>
        </p:spPr>
        <p:txBody>
          <a:bodyPr wrap="square" rtlCol="0">
            <a:spAutoFit/>
          </a:bodyPr>
          <a:lstStyle/>
          <a:p>
            <a:r>
              <a:rPr lang="en-US" sz="2400" b="1" dirty="0">
                <a:solidFill>
                  <a:srgbClr val="006699"/>
                </a:solidFill>
              </a:rPr>
              <a:t>NASA Experience</a:t>
            </a:r>
          </a:p>
        </p:txBody>
      </p:sp>
      <p:sp>
        <p:nvSpPr>
          <p:cNvPr id="7" name="TextBox 6">
            <a:extLst>
              <a:ext uri="{FF2B5EF4-FFF2-40B4-BE49-F238E27FC236}">
                <a16:creationId xmlns:a16="http://schemas.microsoft.com/office/drawing/2014/main" id="{BDCD756B-BA5F-45A0-B62D-5E427E6EC764}"/>
              </a:ext>
            </a:extLst>
          </p:cNvPr>
          <p:cNvSpPr txBox="1"/>
          <p:nvPr/>
        </p:nvSpPr>
        <p:spPr>
          <a:xfrm>
            <a:off x="592982" y="1354034"/>
            <a:ext cx="10379818" cy="507831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t>NASA engineers performed experimental static and vibration testing an “AEPI fiberglass pedestal” structure with The following conclusions</a:t>
            </a:r>
          </a:p>
          <a:p>
            <a:pPr>
              <a:buClr>
                <a:srgbClr val="006699"/>
              </a:buClr>
              <a:buSzPct val="80000"/>
            </a:pPr>
            <a:endParaRPr lang="en-US" sz="1500" dirty="0"/>
          </a:p>
          <a:p>
            <a:pPr marL="285750" lvl="0" indent="-285750">
              <a:buClr>
                <a:srgbClr val="006699"/>
              </a:buClr>
              <a:buSzPct val="80000"/>
              <a:buFont typeface="Arial" panose="020B0604020202020204" pitchFamily="34" charset="0"/>
              <a:buChar char="•"/>
            </a:pPr>
            <a:r>
              <a:rPr lang="en-US" sz="1500" dirty="0"/>
              <a:t>Strain, in general, is lower during random testing than during an equivalent static loading as predicted by Miles’ equation.</a:t>
            </a:r>
          </a:p>
          <a:p>
            <a:pPr lvl="0">
              <a:buClr>
                <a:srgbClr val="006699"/>
              </a:buClr>
              <a:buSzPct val="80000"/>
            </a:pPr>
            <a:r>
              <a:rPr lang="en-US" sz="1500" dirty="0"/>
              <a:t> </a:t>
            </a:r>
          </a:p>
          <a:p>
            <a:pPr marL="285750" lvl="0" indent="-285750">
              <a:buClr>
                <a:srgbClr val="006699"/>
              </a:buClr>
              <a:buSzPct val="80000"/>
              <a:buFont typeface="Arial" panose="020B0604020202020204" pitchFamily="34" charset="0"/>
              <a:buChar char="•"/>
            </a:pPr>
            <a:r>
              <a:rPr lang="en-US" sz="1500" dirty="0"/>
              <a:t>The Miles’ equation equivalent static loading clearly develops stresses an order of magnitude above those created by the random environments</a:t>
            </a:r>
          </a:p>
          <a:p>
            <a:pPr lvl="0">
              <a:buClr>
                <a:srgbClr val="006699"/>
              </a:buClr>
              <a:buSzPct val="80000"/>
            </a:pPr>
            <a:r>
              <a:rPr lang="en-US" sz="1500" dirty="0"/>
              <a:t> </a:t>
            </a:r>
          </a:p>
          <a:p>
            <a:pPr marL="285750" indent="-285750">
              <a:buClr>
                <a:srgbClr val="006699"/>
              </a:buClr>
              <a:buSzPct val="80000"/>
              <a:buFont typeface="Arial" panose="020B0604020202020204" pitchFamily="34" charset="0"/>
              <a:buChar char="•"/>
            </a:pPr>
            <a:r>
              <a:rPr lang="en-US" sz="1500" dirty="0"/>
              <a:t>The reference also noted:</a:t>
            </a:r>
          </a:p>
          <a:p>
            <a:pPr marL="285750" indent="-285750">
              <a:buClr>
                <a:srgbClr val="006699"/>
              </a:buClr>
              <a:buSzPct val="80000"/>
              <a:buFont typeface="Arial" panose="020B0604020202020204" pitchFamily="34" charset="0"/>
              <a:buChar char="•"/>
            </a:pPr>
            <a:endParaRPr lang="en-US" sz="1500" dirty="0"/>
          </a:p>
          <a:p>
            <a:pPr marL="182880">
              <a:buClr>
                <a:srgbClr val="006699"/>
              </a:buClr>
              <a:buSzPct val="80000"/>
              <a:tabLst>
                <a:tab pos="461963" algn="l"/>
              </a:tabLst>
            </a:pPr>
            <a:r>
              <a:rPr lang="en-US" sz="1500" dirty="0"/>
              <a:t>	A study completed in 1993 by the Marshall Space Flight Center (MSFC) Random Loads/Criteria Issues Team concluded, after 	an extensive literature search, that almost no analytical or empirical documentation exists on the subject of the relationship 	between random limit load (stress) and static limit load (stress).  The consensus of the team was that it is a complex subject 	and requires a carefully planned effort to produce and effective, yet practical solution.</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endParaRPr lang="en-US" sz="1500" dirty="0"/>
          </a:p>
          <a:p>
            <a:pPr marL="285750" lvl="0" indent="-285750">
              <a:buClr>
                <a:srgbClr val="006699"/>
              </a:buClr>
              <a:buSzPct val="80000"/>
              <a:buFont typeface="Arial" panose="020B0604020202020204" pitchFamily="34" charset="0"/>
              <a:buChar char="•"/>
            </a:pPr>
            <a:r>
              <a:rPr lang="en-US" sz="1500" dirty="0"/>
              <a:t>H. Lee, Testing for Random Limit Load Versus Static Limit Load, NASA TM-108542, 1997</a:t>
            </a:r>
          </a:p>
          <a:p>
            <a:pPr marL="285750" indent="-285750">
              <a:buClr>
                <a:srgbClr val="006699"/>
              </a:buClr>
              <a:buSzPct val="80000"/>
              <a:buFont typeface="Arial" panose="020B0604020202020204" pitchFamily="34" charset="0"/>
              <a:buChar char="•"/>
            </a:pPr>
            <a:r>
              <a:rPr lang="en-US" sz="1500" dirty="0"/>
              <a:t>H. Lee, A Simplistic Look at Limit Stresses from Random Loading, NASA TM-108427, 1993</a:t>
            </a:r>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r>
              <a:rPr lang="en-US" sz="1500" i="1" dirty="0"/>
              <a:t>Tom Irvine needs to do further investigation to verify this</a:t>
            </a:r>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9778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5924776" cy="461665"/>
          </a:xfrm>
          <a:prstGeom prst="rect">
            <a:avLst/>
          </a:prstGeom>
          <a:noFill/>
        </p:spPr>
        <p:txBody>
          <a:bodyPr wrap="square" rtlCol="0">
            <a:spAutoFit/>
          </a:bodyPr>
          <a:lstStyle/>
          <a:p>
            <a:r>
              <a:rPr lang="en-US" sz="2400" b="1" dirty="0">
                <a:solidFill>
                  <a:srgbClr val="006699"/>
                </a:solidFill>
              </a:rPr>
              <a:t>Relative Displacement &amp; Spring Force</a:t>
            </a:r>
          </a:p>
        </p:txBody>
      </p:sp>
      <p:sp>
        <p:nvSpPr>
          <p:cNvPr id="7" name="TextBox 6">
            <a:extLst>
              <a:ext uri="{FF2B5EF4-FFF2-40B4-BE49-F238E27FC236}">
                <a16:creationId xmlns:a16="http://schemas.microsoft.com/office/drawing/2014/main" id="{BDCD756B-BA5F-45A0-B62D-5E427E6EC764}"/>
              </a:ext>
            </a:extLst>
          </p:cNvPr>
          <p:cNvSpPr txBox="1"/>
          <p:nvPr/>
        </p:nvSpPr>
        <p:spPr>
          <a:xfrm>
            <a:off x="13313276" y="3923545"/>
            <a:ext cx="1203920" cy="86177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400" dirty="0"/>
              <a:t>The</a:t>
            </a: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A19FD013-9682-4024-9B8E-E70C6F52A119}"/>
              </a:ext>
            </a:extLst>
          </p:cNvPr>
          <p:cNvSpPr txBox="1"/>
          <p:nvPr/>
        </p:nvSpPr>
        <p:spPr>
          <a:xfrm>
            <a:off x="1293375" y="2789637"/>
            <a:ext cx="7038178" cy="338554"/>
          </a:xfrm>
          <a:prstGeom prst="rect">
            <a:avLst/>
          </a:prstGeom>
          <a:noFill/>
        </p:spPr>
        <p:txBody>
          <a:bodyPr wrap="square" rtlCol="0">
            <a:spAutoFit/>
          </a:bodyPr>
          <a:lstStyle/>
          <a:p>
            <a:r>
              <a:rPr lang="en-US" sz="1600" dirty="0"/>
              <a:t> </a:t>
            </a:r>
          </a:p>
        </p:txBody>
      </p:sp>
      <p:sp>
        <p:nvSpPr>
          <p:cNvPr id="13" name="Rectangle 2">
            <a:extLst>
              <a:ext uri="{FF2B5EF4-FFF2-40B4-BE49-F238E27FC236}">
                <a16:creationId xmlns:a16="http://schemas.microsoft.com/office/drawing/2014/main" id="{19D2020D-738B-46D3-BB4E-28FD75A872CF}"/>
              </a:ext>
            </a:extLst>
          </p:cNvPr>
          <p:cNvSpPr>
            <a:spLocks noChangeArrowheads="1"/>
          </p:cNvSpPr>
          <p:nvPr/>
        </p:nvSpPr>
        <p:spPr bwMode="auto">
          <a:xfrm>
            <a:off x="3232298" y="20943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F869F299-B413-4C43-A42A-93E201F3170B}"/>
              </a:ext>
            </a:extLst>
          </p:cNvPr>
          <p:cNvSpPr txBox="1"/>
          <p:nvPr/>
        </p:nvSpPr>
        <p:spPr>
          <a:xfrm>
            <a:off x="737883" y="1255021"/>
            <a:ext cx="10160742" cy="520142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00" dirty="0"/>
              <a:t>Consider a single-degree-of-freedom (SDOF) system subject to a white noise base input and with constant damping</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r>
              <a:rPr lang="en-US" sz="1600" dirty="0"/>
              <a:t>The Miles’ equation set shows the following with respect to the natural frequency  </a:t>
            </a:r>
            <a:r>
              <a:rPr lang="en-US" sz="1600" dirty="0" err="1">
                <a:latin typeface="Times New Roman" panose="02020603050405020304" pitchFamily="18" charset="0"/>
                <a:cs typeface="Times New Roman" panose="02020603050405020304" pitchFamily="18" charset="0"/>
              </a:rPr>
              <a:t>f</a:t>
            </a:r>
            <a:r>
              <a:rPr lang="en-US" sz="2400" baseline="-25000" dirty="0" err="1">
                <a:latin typeface="Times New Roman" panose="02020603050405020304" pitchFamily="18" charset="0"/>
                <a:cs typeface="Times New Roman" panose="02020603050405020304" pitchFamily="18" charset="0"/>
              </a:rPr>
              <a:t>n</a:t>
            </a:r>
            <a:endParaRPr lang="en-US" sz="2400" baseline="-25000" dirty="0">
              <a:latin typeface="Times New Roman" panose="02020603050405020304" pitchFamily="18" charset="0"/>
              <a:cs typeface="Times New Roman" panose="02020603050405020304" pitchFamily="18" charset="0"/>
            </a:endParaRPr>
          </a:p>
          <a:p>
            <a:endParaRPr lang="en-US" sz="2400" dirty="0"/>
          </a:p>
          <a:p>
            <a:r>
              <a:rPr lang="en-US" sz="2400" dirty="0"/>
              <a:t>	</a:t>
            </a:r>
            <a:r>
              <a:rPr lang="en-US" sz="1600" dirty="0"/>
              <a:t>Response Acceleration   </a:t>
            </a:r>
            <a:r>
              <a:rPr lang="en-US" sz="1600" dirty="0">
                <a:latin typeface="Times New Roman" panose="02020603050405020304" pitchFamily="18" charset="0"/>
                <a:cs typeface="Times New Roman" panose="02020603050405020304" pitchFamily="18" charset="0"/>
              </a:rPr>
              <a:t>∝  f </a:t>
            </a:r>
            <a:r>
              <a:rPr lang="en-US" sz="2400" baseline="-25000" dirty="0">
                <a:latin typeface="Times New Roman" panose="02020603050405020304" pitchFamily="18" charset="0"/>
                <a:cs typeface="Times New Roman" panose="02020603050405020304" pitchFamily="18" charset="0"/>
              </a:rPr>
              <a:t>n</a:t>
            </a:r>
            <a:r>
              <a:rPr lang="en-US" sz="2000" baseline="30000" dirty="0">
                <a:latin typeface="Times New Roman" panose="02020603050405020304" pitchFamily="18" charset="0"/>
                <a:cs typeface="Times New Roman" panose="02020603050405020304" pitchFamily="18" charset="0"/>
              </a:rPr>
              <a:t>0.5</a:t>
            </a:r>
            <a:endParaRPr lang="en-US" sz="2000" baseline="-25000" dirty="0">
              <a:latin typeface="Times New Roman" panose="02020603050405020304" pitchFamily="18" charset="0"/>
              <a:cs typeface="Times New Roman" panose="02020603050405020304" pitchFamily="18" charset="0"/>
            </a:endParaRPr>
          </a:p>
          <a:p>
            <a:endParaRPr lang="en-US" sz="2400" dirty="0"/>
          </a:p>
          <a:p>
            <a:r>
              <a:rPr lang="en-US" sz="2400" dirty="0"/>
              <a:t>	</a:t>
            </a:r>
            <a:r>
              <a:rPr lang="en-US" sz="1600" dirty="0"/>
              <a:t>Relative Displacement     </a:t>
            </a:r>
            <a:r>
              <a:rPr lang="en-US" sz="1600" dirty="0">
                <a:latin typeface="Times New Roman" panose="02020603050405020304" pitchFamily="18" charset="0"/>
                <a:cs typeface="Times New Roman" panose="02020603050405020304" pitchFamily="18" charset="0"/>
              </a:rPr>
              <a:t>∝  1/ f </a:t>
            </a:r>
            <a:r>
              <a:rPr lang="en-US" sz="2400" baseline="-25000" dirty="0">
                <a:latin typeface="Times New Roman" panose="02020603050405020304" pitchFamily="18" charset="0"/>
                <a:cs typeface="Times New Roman" panose="02020603050405020304" pitchFamily="18" charset="0"/>
              </a:rPr>
              <a:t>n</a:t>
            </a:r>
            <a:r>
              <a:rPr lang="en-US" sz="2000" baseline="30000" dirty="0">
                <a:latin typeface="Times New Roman" panose="02020603050405020304" pitchFamily="18" charset="0"/>
                <a:cs typeface="Times New Roman" panose="02020603050405020304" pitchFamily="18" charset="0"/>
              </a:rPr>
              <a:t>1.5</a:t>
            </a:r>
            <a:endParaRPr lang="en-US" sz="2000" dirty="0">
              <a:latin typeface="Times New Roman" panose="02020603050405020304" pitchFamily="18" charset="0"/>
              <a:cs typeface="Times New Roman" panose="02020603050405020304" pitchFamily="18" charset="0"/>
            </a:endParaRPr>
          </a:p>
          <a:p>
            <a:endParaRPr lang="en-US" sz="2400" dirty="0"/>
          </a:p>
          <a:p>
            <a:r>
              <a:rPr lang="en-US" sz="2400" dirty="0"/>
              <a:t>	</a:t>
            </a:r>
            <a:r>
              <a:rPr lang="en-US" sz="1600" dirty="0"/>
              <a:t>Relative Displacement =  Response Acceleration</a:t>
            </a:r>
            <a:r>
              <a:rPr lang="en-US" sz="1600" dirty="0">
                <a:latin typeface="Times New Roman" panose="02020603050405020304" pitchFamily="18" charset="0"/>
                <a:cs typeface="Times New Roman" panose="02020603050405020304" pitchFamily="18" charset="0"/>
              </a:rPr>
              <a:t> / </a:t>
            </a:r>
            <a:r>
              <a:rPr lang="el-GR" sz="1600" dirty="0">
                <a:latin typeface="Times New Roman" panose="02020603050405020304" pitchFamily="18" charset="0"/>
                <a:cs typeface="Times New Roman" panose="02020603050405020304" pitchFamily="18" charset="0"/>
              </a:rPr>
              <a:t>ω</a:t>
            </a:r>
            <a:r>
              <a:rPr lang="en-US" sz="2400" baseline="-25000" dirty="0">
                <a:latin typeface="Times New Roman" panose="02020603050405020304" pitchFamily="18" charset="0"/>
                <a:cs typeface="Times New Roman" panose="02020603050405020304" pitchFamily="18" charset="0"/>
              </a:rPr>
              <a:t>n</a:t>
            </a:r>
            <a:r>
              <a:rPr lang="en-US" sz="2000" baseline="30000" dirty="0">
                <a:latin typeface="Times New Roman" panose="02020603050405020304" pitchFamily="18" charset="0"/>
                <a:cs typeface="Times New Roman" panose="02020603050405020304" pitchFamily="18" charset="0"/>
              </a:rPr>
              <a:t>2</a:t>
            </a:r>
          </a:p>
          <a:p>
            <a:endParaRPr lang="en-US" sz="2000" baseline="30000" dirty="0">
              <a:latin typeface="Times New Roman" panose="02020603050405020304" pitchFamily="18" charset="0"/>
              <a:cs typeface="Times New Roman" panose="02020603050405020304" pitchFamily="18" charset="0"/>
            </a:endParaRPr>
          </a:p>
          <a:p>
            <a:pPr>
              <a:buClr>
                <a:srgbClr val="006699"/>
              </a:buClr>
              <a:buSzPct val="80000"/>
            </a:pPr>
            <a:endParaRPr lang="en-US" sz="2000" baseline="30000" dirty="0">
              <a:latin typeface="Times New Roman" panose="02020603050405020304" pitchFamily="18" charset="0"/>
              <a:cs typeface="Times New Roman" panose="02020603050405020304" pitchFamily="18" charset="0"/>
            </a:endParaRPr>
          </a:p>
          <a:p>
            <a:pPr marL="342900" indent="-342900">
              <a:buClr>
                <a:srgbClr val="006699"/>
              </a:buClr>
              <a:buSzPct val="80000"/>
              <a:buFont typeface="Arial" panose="020B0604020202020204" pitchFamily="34" charset="0"/>
              <a:buChar char="•"/>
            </a:pPr>
            <a:r>
              <a:rPr lang="en-US" sz="1600" dirty="0"/>
              <a:t>Consider that the stress is proportional to the force transmitted through the mounting spring</a:t>
            </a:r>
          </a:p>
          <a:p>
            <a:pPr marL="342900" indent="-342900">
              <a:buClr>
                <a:srgbClr val="006699"/>
              </a:buClr>
              <a:buSzPct val="80000"/>
              <a:buFont typeface="Arial" panose="020B0604020202020204" pitchFamily="34" charset="0"/>
              <a:buChar char="•"/>
            </a:pPr>
            <a:endParaRPr lang="en-US" sz="1600" dirty="0"/>
          </a:p>
          <a:p>
            <a:pPr marL="342900" indent="-342900">
              <a:buClr>
                <a:srgbClr val="006699"/>
              </a:buClr>
              <a:buSzPct val="80000"/>
              <a:buFont typeface="Arial" panose="020B0604020202020204" pitchFamily="34" charset="0"/>
              <a:buChar char="•"/>
            </a:pPr>
            <a:r>
              <a:rPr lang="en-US" sz="1600" dirty="0"/>
              <a:t>The spring force </a:t>
            </a:r>
            <a:r>
              <a:rPr lang="en-US" sz="1600" dirty="0">
                <a:latin typeface="Times New Roman" panose="02020603050405020304" pitchFamily="18" charset="0"/>
                <a:cs typeface="Times New Roman" panose="02020603050405020304" pitchFamily="18" charset="0"/>
              </a:rPr>
              <a:t>F</a:t>
            </a:r>
            <a:r>
              <a:rPr lang="en-US" sz="1600" dirty="0"/>
              <a:t> is equal to the stiffness </a:t>
            </a:r>
            <a:r>
              <a:rPr lang="en-US" sz="1600" dirty="0">
                <a:latin typeface="Times New Roman" panose="02020603050405020304" pitchFamily="18" charset="0"/>
                <a:cs typeface="Times New Roman" panose="02020603050405020304" pitchFamily="18" charset="0"/>
              </a:rPr>
              <a:t>k</a:t>
            </a:r>
            <a:r>
              <a:rPr lang="en-US" sz="1600" dirty="0"/>
              <a:t> times the relative displacement</a:t>
            </a:r>
            <a:r>
              <a:rPr lang="en-US" sz="1600" dirty="0">
                <a:latin typeface="Times New Roman" panose="02020603050405020304" pitchFamily="18" charset="0"/>
                <a:cs typeface="Times New Roman" panose="02020603050405020304" pitchFamily="18" charset="0"/>
              </a:rPr>
              <a:t> z</a:t>
            </a:r>
          </a:p>
          <a:p>
            <a:pPr marL="342900" indent="-342900">
              <a:buClr>
                <a:srgbClr val="006699"/>
              </a:buClr>
              <a:buSzPct val="80000"/>
              <a:buFont typeface="Arial" panose="020B0604020202020204" pitchFamily="34" charset="0"/>
              <a:buChar char="•"/>
            </a:pPr>
            <a:endParaRPr lang="en-US" sz="1600" baseline="30000" dirty="0">
              <a:latin typeface="Times New Roman" panose="02020603050405020304" pitchFamily="18" charset="0"/>
              <a:cs typeface="Times New Roman" panose="02020603050405020304" pitchFamily="18" charset="0"/>
            </a:endParaRPr>
          </a:p>
          <a:p>
            <a:pPr>
              <a:buClr>
                <a:srgbClr val="006699"/>
              </a:buClr>
              <a:buSzPct val="80000"/>
            </a:pPr>
            <a:r>
              <a:rPr lang="en-US" sz="1600" baseline="30000" dirty="0">
                <a:latin typeface="Times New Roman" panose="02020603050405020304" pitchFamily="18" charset="0"/>
                <a:cs typeface="Times New Roman" panose="02020603050405020304" pitchFamily="18" charset="0"/>
              </a:rPr>
              <a:t>	</a:t>
            </a:r>
            <a:endParaRPr lang="en-US" sz="2400" baseline="30000" dirty="0">
              <a:latin typeface="Times New Roman" panose="02020603050405020304" pitchFamily="18" charset="0"/>
              <a:cs typeface="Times New Roman" panose="02020603050405020304" pitchFamily="18" charset="0"/>
            </a:endParaRPr>
          </a:p>
          <a:p>
            <a:pPr>
              <a:buClr>
                <a:srgbClr val="006699"/>
              </a:buClr>
              <a:buSzPct val="80000"/>
            </a:pPr>
            <a:r>
              <a:rPr lang="en-US" sz="2400" baseline="30000" dirty="0">
                <a:latin typeface="Times New Roman" panose="02020603050405020304" pitchFamily="18" charset="0"/>
                <a:cs typeface="Times New Roman" panose="02020603050405020304" pitchFamily="18" charset="0"/>
              </a:rPr>
              <a:t>	                     </a:t>
            </a:r>
            <a:r>
              <a:rPr lang="en-US" sz="2600" baseline="30000" dirty="0">
                <a:latin typeface="Times New Roman" panose="02020603050405020304" pitchFamily="18" charset="0"/>
                <a:cs typeface="Times New Roman" panose="02020603050405020304" pitchFamily="18" charset="0"/>
              </a:rPr>
              <a:t>F = k z</a:t>
            </a:r>
            <a:endParaRPr lang="en-US" dirty="0"/>
          </a:p>
          <a:p>
            <a:pPr marL="285750" indent="-285750">
              <a:buClr>
                <a:srgbClr val="006699"/>
              </a:buClr>
              <a:buSzPct val="80000"/>
              <a:buFont typeface="Arial" panose="020B0604020202020204" pitchFamily="34" charset="0"/>
              <a:buChar char="•"/>
            </a:pPr>
            <a:endParaRPr lang="en-US" dirty="0"/>
          </a:p>
        </p:txBody>
      </p:sp>
      <p:sp>
        <p:nvSpPr>
          <p:cNvPr id="19" name="Rectangle 6">
            <a:extLst>
              <a:ext uri="{FF2B5EF4-FFF2-40B4-BE49-F238E27FC236}">
                <a16:creationId xmlns:a16="http://schemas.microsoft.com/office/drawing/2014/main" id="{E704B07B-DD12-41F4-A3C6-3379B2312E9F}"/>
              </a:ext>
            </a:extLst>
          </p:cNvPr>
          <p:cNvSpPr>
            <a:spLocks noChangeArrowheads="1"/>
          </p:cNvSpPr>
          <p:nvPr/>
        </p:nvSpPr>
        <p:spPr bwMode="auto">
          <a:xfrm>
            <a:off x="8708572"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02244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4347508" cy="461665"/>
          </a:xfrm>
          <a:prstGeom prst="rect">
            <a:avLst/>
          </a:prstGeom>
          <a:noFill/>
        </p:spPr>
        <p:txBody>
          <a:bodyPr wrap="square" rtlCol="0">
            <a:spAutoFit/>
          </a:bodyPr>
          <a:lstStyle/>
          <a:p>
            <a:r>
              <a:rPr lang="en-US" sz="2400" b="1" dirty="0">
                <a:solidFill>
                  <a:srgbClr val="006699"/>
                </a:solidFill>
              </a:rPr>
              <a:t>RMS and Standard Deviation</a:t>
            </a:r>
          </a:p>
        </p:txBody>
      </p:sp>
      <p:sp>
        <p:nvSpPr>
          <p:cNvPr id="7" name="TextBox 6">
            <a:extLst>
              <a:ext uri="{FF2B5EF4-FFF2-40B4-BE49-F238E27FC236}">
                <a16:creationId xmlns:a16="http://schemas.microsoft.com/office/drawing/2014/main" id="{BDCD756B-BA5F-45A0-B62D-5E427E6EC764}"/>
              </a:ext>
            </a:extLst>
          </p:cNvPr>
          <p:cNvSpPr txBox="1"/>
          <p:nvPr/>
        </p:nvSpPr>
        <p:spPr>
          <a:xfrm>
            <a:off x="826898" y="1313648"/>
            <a:ext cx="9433521" cy="469359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t>The RMS value is related the mean and standard deviation </a:t>
            </a:r>
            <a:r>
              <a:rPr lang="el-GR" sz="1500" dirty="0"/>
              <a:t>σ</a:t>
            </a:r>
            <a:r>
              <a:rPr lang="en-US" sz="1500" dirty="0"/>
              <a:t> values as follows:</a:t>
            </a:r>
          </a:p>
          <a:p>
            <a:pPr>
              <a:buClr>
                <a:srgbClr val="006699"/>
              </a:buClr>
              <a:buSzPct val="80000"/>
            </a:pPr>
            <a:endParaRPr lang="en-US" sz="1500" dirty="0"/>
          </a:p>
          <a:p>
            <a:pPr>
              <a:buClr>
                <a:srgbClr val="006699"/>
              </a:buClr>
              <a:buSzPct val="80000"/>
            </a:pPr>
            <a:endParaRPr lang="en-US" sz="1500" dirty="0"/>
          </a:p>
          <a:p>
            <a:pPr>
              <a:buClr>
                <a:srgbClr val="006699"/>
              </a:buClr>
              <a:buSzPct val="80000"/>
            </a:pPr>
            <a:r>
              <a:rPr lang="en-US" sz="1500" dirty="0"/>
              <a:t>	RMS</a:t>
            </a:r>
            <a:r>
              <a:rPr lang="en-US" sz="2000" baseline="30000" dirty="0"/>
              <a:t>2</a:t>
            </a:r>
            <a:r>
              <a:rPr lang="en-US" sz="1500" dirty="0"/>
              <a:t> = mean</a:t>
            </a:r>
            <a:r>
              <a:rPr lang="en-US" sz="2000" baseline="30000" dirty="0"/>
              <a:t>2</a:t>
            </a:r>
            <a:r>
              <a:rPr lang="en-US" sz="1500" dirty="0"/>
              <a:t> + </a:t>
            </a:r>
            <a:r>
              <a:rPr lang="el-GR" sz="1600" dirty="0">
                <a:latin typeface="Times New Roman" panose="02020603050405020304" pitchFamily="18" charset="0"/>
                <a:cs typeface="Times New Roman" panose="02020603050405020304" pitchFamily="18" charset="0"/>
              </a:rPr>
              <a:t>σ</a:t>
            </a:r>
            <a:r>
              <a:rPr lang="en-US" sz="2000" baseline="30000" dirty="0"/>
              <a:t>2</a:t>
            </a:r>
            <a:r>
              <a:rPr lang="en-US" sz="2000" dirty="0"/>
              <a:t>              </a:t>
            </a:r>
          </a:p>
          <a:p>
            <a:pPr>
              <a:buClr>
                <a:srgbClr val="006699"/>
              </a:buClr>
              <a:buSzPct val="80000"/>
            </a:pPr>
            <a:r>
              <a:rPr lang="en-US" sz="1500" dirty="0"/>
              <a:t>                                                                </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Note that the RMS value is equal to the 1</a:t>
            </a:r>
            <a:r>
              <a:rPr lang="el-GR" sz="1500" dirty="0"/>
              <a:t>σ</a:t>
            </a:r>
            <a:r>
              <a:rPr lang="en-US" sz="1500" dirty="0"/>
              <a:t> value assuming a zero mean</a:t>
            </a:r>
          </a:p>
          <a:p>
            <a:pPr>
              <a:buClr>
                <a:srgbClr val="006699"/>
              </a:buClr>
              <a:buSzPct val="80000"/>
            </a:pPr>
            <a:r>
              <a:rPr lang="en-US" sz="1500" dirty="0"/>
              <a:t> </a:t>
            </a:r>
          </a:p>
          <a:p>
            <a:pPr marL="285750" indent="-285750">
              <a:buClr>
                <a:srgbClr val="006699"/>
              </a:buClr>
              <a:buSzPct val="80000"/>
              <a:buFont typeface="Arial" panose="020B0604020202020204" pitchFamily="34" charset="0"/>
              <a:buChar char="•"/>
            </a:pPr>
            <a:r>
              <a:rPr lang="en-US" sz="1500" dirty="0"/>
              <a:t>A 3</a:t>
            </a:r>
            <a:r>
              <a:rPr lang="el-GR" sz="1500" dirty="0"/>
              <a:t>σ</a:t>
            </a:r>
            <a:r>
              <a:rPr lang="en-US" sz="1500" dirty="0"/>
              <a:t> value is thus three times the RMS value for a zero mean</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There is no method to predict the exact peak acceleration value for a random time history</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An instantaneous peak value of 3</a:t>
            </a:r>
            <a:r>
              <a:rPr lang="el-GR" sz="1500" dirty="0"/>
              <a:t>σ</a:t>
            </a:r>
            <a:r>
              <a:rPr lang="en-US" sz="1500" dirty="0"/>
              <a:t> is often taken as the peak equivalent static acceleration</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A higher or lower value may be appropriate for given situation</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5243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9385949" y="464261"/>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442855" y="446185"/>
            <a:ext cx="8254577" cy="369332"/>
          </a:xfrm>
          <a:prstGeom prst="rect">
            <a:avLst/>
          </a:prstGeom>
          <a:noFill/>
        </p:spPr>
        <p:txBody>
          <a:bodyPr wrap="square" rtlCol="0">
            <a:spAutoFit/>
          </a:bodyPr>
          <a:lstStyle/>
          <a:p>
            <a:r>
              <a:rPr lang="en-US" b="1" dirty="0">
                <a:solidFill>
                  <a:srgbClr val="006699"/>
                </a:solidFill>
              </a:rPr>
              <a:t>Sample Design Guidelines for Peak Response Acceleration or Transmitted Force</a:t>
            </a:r>
            <a:endParaRPr lang="en-US" sz="2400" b="1" dirty="0">
              <a:solidFill>
                <a:srgbClr val="006699"/>
              </a:solidFill>
            </a:endParaRP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B98FB27A-209A-42E2-8CD7-EF97F16F59E1}"/>
              </a:ext>
            </a:extLst>
          </p:cNvPr>
          <p:cNvGraphicFramePr>
            <a:graphicFrameLocks noGrp="1"/>
          </p:cNvGraphicFramePr>
          <p:nvPr>
            <p:extLst>
              <p:ext uri="{D42A27DB-BD31-4B8C-83A1-F6EECF244321}">
                <p14:modId xmlns:p14="http://schemas.microsoft.com/office/powerpoint/2010/main" val="2311566185"/>
              </p:ext>
            </p:extLst>
          </p:nvPr>
        </p:nvGraphicFramePr>
        <p:xfrm>
          <a:off x="851785" y="1547831"/>
          <a:ext cx="10099749" cy="4109720"/>
        </p:xfrm>
        <a:graphic>
          <a:graphicData uri="http://schemas.openxmlformats.org/drawingml/2006/table">
            <a:tbl>
              <a:tblPr firstRow="1" bandRow="1">
                <a:tableStyleId>{5C22544A-7EE6-4342-B048-85BDC9FD1C3A}</a:tableStyleId>
              </a:tblPr>
              <a:tblGrid>
                <a:gridCol w="2350247">
                  <a:extLst>
                    <a:ext uri="{9D8B030D-6E8A-4147-A177-3AD203B41FA5}">
                      <a16:colId xmlns:a16="http://schemas.microsoft.com/office/drawing/2014/main" val="2982590448"/>
                    </a:ext>
                  </a:extLst>
                </a:gridCol>
                <a:gridCol w="1697902">
                  <a:extLst>
                    <a:ext uri="{9D8B030D-6E8A-4147-A177-3AD203B41FA5}">
                      <a16:colId xmlns:a16="http://schemas.microsoft.com/office/drawing/2014/main" val="1676595630"/>
                    </a:ext>
                  </a:extLst>
                </a:gridCol>
                <a:gridCol w="6051600">
                  <a:extLst>
                    <a:ext uri="{9D8B030D-6E8A-4147-A177-3AD203B41FA5}">
                      <a16:colId xmlns:a16="http://schemas.microsoft.com/office/drawing/2014/main" val="1767447324"/>
                    </a:ext>
                  </a:extLst>
                </a:gridCol>
              </a:tblGrid>
              <a:tr h="370840">
                <a:tc>
                  <a:txBody>
                    <a:bodyPr/>
                    <a:lstStyle/>
                    <a:p>
                      <a:pPr algn="ctr"/>
                      <a:r>
                        <a:rPr lang="en-US" dirty="0"/>
                        <a:t>Reference</a:t>
                      </a:r>
                    </a:p>
                  </a:txBody>
                  <a:tcPr/>
                </a:tc>
                <a:tc>
                  <a:txBody>
                    <a:bodyPr/>
                    <a:lstStyle/>
                    <a:p>
                      <a:pPr algn="ctr"/>
                      <a:r>
                        <a:rPr lang="en-US" dirty="0"/>
                        <a:t>Design Level</a:t>
                      </a:r>
                    </a:p>
                  </a:txBody>
                  <a:tcPr/>
                </a:tc>
                <a:tc>
                  <a:txBody>
                    <a:bodyPr/>
                    <a:lstStyle/>
                    <a:p>
                      <a:pPr algn="ctr"/>
                      <a:r>
                        <a:rPr lang="en-US" dirty="0"/>
                        <a:t>Comment</a:t>
                      </a:r>
                    </a:p>
                  </a:txBody>
                  <a:tcPr/>
                </a:tc>
                <a:extLst>
                  <a:ext uri="{0D108BD9-81ED-4DB2-BD59-A6C34878D82A}">
                    <a16:rowId xmlns:a16="http://schemas.microsoft.com/office/drawing/2014/main" val="799399143"/>
                  </a:ext>
                </a:extLst>
              </a:tr>
              <a:tr h="370840">
                <a:tc>
                  <a:txBody>
                    <a:bodyPr/>
                    <a:lstStyle/>
                    <a:p>
                      <a:pPr marL="64135" marR="0" algn="l">
                        <a:spcBef>
                          <a:spcPts val="0"/>
                        </a:spcBef>
                        <a:spcAft>
                          <a:spcPts val="0"/>
                        </a:spcAft>
                      </a:pPr>
                      <a:r>
                        <a:rPr lang="en-US" sz="1500" spc="-5" dirty="0" err="1">
                          <a:effectLst/>
                          <a:latin typeface="+mn-lt"/>
                          <a:ea typeface="Times New Roman" panose="02020603050405020304" pitchFamily="18" charset="0"/>
                        </a:rPr>
                        <a:t>H</a:t>
                      </a:r>
                      <a:r>
                        <a:rPr lang="en-US" sz="1500" dirty="0" err="1">
                          <a:effectLst/>
                          <a:latin typeface="+mn-lt"/>
                          <a:ea typeface="Times New Roman" panose="02020603050405020304" pitchFamily="18" charset="0"/>
                        </a:rPr>
                        <a:t>im</a:t>
                      </a:r>
                      <a:r>
                        <a:rPr lang="en-US" sz="1500" spc="-5" dirty="0" err="1">
                          <a:effectLst/>
                          <a:latin typeface="+mn-lt"/>
                          <a:ea typeface="Times New Roman" panose="02020603050405020304" pitchFamily="18" charset="0"/>
                        </a:rPr>
                        <a:t>e</a:t>
                      </a:r>
                      <a:r>
                        <a:rPr lang="en-US" sz="1500" dirty="0" err="1">
                          <a:effectLst/>
                          <a:latin typeface="+mn-lt"/>
                          <a:ea typeface="Times New Roman" panose="02020603050405020304" pitchFamily="18" charset="0"/>
                        </a:rPr>
                        <a:t>lbl</a:t>
                      </a:r>
                      <a:r>
                        <a:rPr lang="en-US" sz="1500" spc="-5" dirty="0" err="1">
                          <a:effectLst/>
                          <a:latin typeface="+mn-lt"/>
                          <a:ea typeface="Times New Roman" panose="02020603050405020304" pitchFamily="18" charset="0"/>
                        </a:rPr>
                        <a:t>a</a:t>
                      </a:r>
                      <a:r>
                        <a:rPr lang="en-US" sz="1500" dirty="0" err="1">
                          <a:effectLst/>
                          <a:latin typeface="+mn-lt"/>
                          <a:ea typeface="Times New Roman" panose="02020603050405020304" pitchFamily="18" charset="0"/>
                        </a:rPr>
                        <a:t>u</a:t>
                      </a:r>
                      <a:r>
                        <a:rPr lang="en-US" sz="1500" dirty="0">
                          <a:effectLst/>
                          <a:latin typeface="+mn-lt"/>
                          <a:ea typeface="Times New Roman" panose="02020603050405020304" pitchFamily="18" charset="0"/>
                        </a:rPr>
                        <a:t>, et al</a:t>
                      </a:r>
                    </a:p>
                  </a:txBody>
                  <a:tcPr marL="0" marR="0" marT="0" marB="0" anchor="ctr"/>
                </a:tc>
                <a:tc>
                  <a:txBody>
                    <a:bodyPr/>
                    <a:lstStyle/>
                    <a:p>
                      <a:pPr marL="64135"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dirty="0">
                          <a:effectLst/>
                          <a:latin typeface="Symbol" panose="05050102010706020507" pitchFamily="18" charset="2"/>
                          <a:ea typeface="Times New Roman" panose="02020603050405020304" pitchFamily="18" charset="0"/>
                          <a:cs typeface="Symbol" panose="05050102010706020507" pitchFamily="18" charset="2"/>
                        </a:rPr>
                        <a:t>s</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4135" marR="0">
                        <a:spcBef>
                          <a:spcPts val="0"/>
                        </a:spcBef>
                        <a:spcAft>
                          <a:spcPts val="0"/>
                        </a:spcAft>
                      </a:pPr>
                      <a:r>
                        <a:rPr lang="en-US" sz="1500" dirty="0">
                          <a:effectLst/>
                          <a:latin typeface="+mn-lt"/>
                          <a:ea typeface="Times New Roman" panose="02020603050405020304" pitchFamily="18" charset="0"/>
                        </a:rPr>
                        <a:t>However, the response may be non-linear and  non-Gaussian</a:t>
                      </a:r>
                    </a:p>
                  </a:txBody>
                  <a:tcPr marL="0" marR="0" marT="0" marB="0" anchor="ctr"/>
                </a:tc>
                <a:extLst>
                  <a:ext uri="{0D108BD9-81ED-4DB2-BD59-A6C34878D82A}">
                    <a16:rowId xmlns:a16="http://schemas.microsoft.com/office/drawing/2014/main" val="2016158588"/>
                  </a:ext>
                </a:extLst>
              </a:tr>
              <a:tr h="370840">
                <a:tc>
                  <a:txBody>
                    <a:bodyPr/>
                    <a:lstStyle/>
                    <a:p>
                      <a:pPr marL="64135" marR="0" algn="l">
                        <a:spcBef>
                          <a:spcPts val="0"/>
                        </a:spcBef>
                        <a:spcAft>
                          <a:spcPts val="0"/>
                        </a:spcAft>
                      </a:pPr>
                      <a:r>
                        <a:rPr lang="en-US" sz="1500" spc="-5">
                          <a:effectLst/>
                          <a:latin typeface="+mn-lt"/>
                          <a:ea typeface="Times New Roman" panose="02020603050405020304" pitchFamily="18" charset="0"/>
                        </a:rPr>
                        <a:t>Fack</a:t>
                      </a:r>
                      <a:r>
                        <a:rPr lang="en-US" sz="1500">
                          <a:effectLst/>
                          <a:latin typeface="+mn-lt"/>
                          <a:ea typeface="Times New Roman" panose="02020603050405020304" pitchFamily="18" charset="0"/>
                        </a:rPr>
                        <a:t>l</a:t>
                      </a:r>
                      <a:r>
                        <a:rPr lang="en-US" sz="1500" spc="-5">
                          <a:effectLst/>
                          <a:latin typeface="+mn-lt"/>
                          <a:ea typeface="Times New Roman" panose="02020603050405020304" pitchFamily="18" charset="0"/>
                        </a:rPr>
                        <a:t>er</a:t>
                      </a:r>
                      <a:endParaRPr lang="en-US" sz="1500">
                        <a:effectLst/>
                        <a:latin typeface="+mn-lt"/>
                        <a:ea typeface="Times New Roman" panose="02020603050405020304" pitchFamily="18" charset="0"/>
                      </a:endParaRPr>
                    </a:p>
                  </a:txBody>
                  <a:tcPr marL="0" marR="0" marT="0" marB="0" anchor="ctr"/>
                </a:tc>
                <a:tc>
                  <a:txBody>
                    <a:bodyPr/>
                    <a:lstStyle/>
                    <a:p>
                      <a:pPr marL="64135"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dirty="0">
                          <a:effectLst/>
                          <a:latin typeface="Symbol" panose="05050102010706020507" pitchFamily="18" charset="2"/>
                          <a:ea typeface="Times New Roman" panose="02020603050405020304" pitchFamily="18" charset="0"/>
                          <a:cs typeface="Symbol" panose="05050102010706020507" pitchFamily="18" charset="2"/>
                        </a:rPr>
                        <a:t>s</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4135" marR="0">
                        <a:spcBef>
                          <a:spcPts val="0"/>
                        </a:spcBef>
                        <a:spcAft>
                          <a:spcPts val="0"/>
                        </a:spcAft>
                      </a:pPr>
                      <a:r>
                        <a:rPr lang="en-US" sz="1500" dirty="0">
                          <a:effectLst/>
                          <a:latin typeface="+mn-lt"/>
                          <a:ea typeface="Times New Roman" panose="02020603050405020304" pitchFamily="18" charset="0"/>
                        </a:rPr>
                        <a:t>3</a:t>
                      </a:r>
                      <a:r>
                        <a:rPr lang="en-US" sz="1600" dirty="0">
                          <a:effectLst/>
                          <a:latin typeface="Symbol" panose="05050102010706020507" pitchFamily="18" charset="2"/>
                          <a:ea typeface="Times New Roman" panose="02020603050405020304" pitchFamily="18" charset="0"/>
                          <a:cs typeface="Symbol" panose="05050102010706020507" pitchFamily="18" charset="2"/>
                        </a:rPr>
                        <a:t>s</a:t>
                      </a:r>
                      <a:r>
                        <a:rPr lang="en-US" sz="1500" spc="-5" dirty="0">
                          <a:effectLst/>
                          <a:latin typeface="+mn-lt"/>
                          <a:ea typeface="Times New Roman" panose="02020603050405020304" pitchFamily="18" charset="0"/>
                        </a:rPr>
                        <a:t> </a:t>
                      </a:r>
                      <a:r>
                        <a:rPr lang="en-US" sz="1500" dirty="0">
                          <a:effectLst/>
                          <a:latin typeface="+mn-lt"/>
                          <a:ea typeface="Times New Roman" panose="02020603050405020304" pitchFamily="18" charset="0"/>
                        </a:rPr>
                        <a:t>is the</a:t>
                      </a:r>
                      <a:r>
                        <a:rPr lang="en-US" sz="1500" spc="-5" dirty="0">
                          <a:effectLst/>
                          <a:latin typeface="+mn-lt"/>
                          <a:ea typeface="Times New Roman" panose="02020603050405020304" pitchFamily="18" charset="0"/>
                        </a:rPr>
                        <a:t> </a:t>
                      </a:r>
                      <a:r>
                        <a:rPr lang="en-US" sz="1500" dirty="0">
                          <a:effectLst/>
                          <a:latin typeface="+mn-lt"/>
                          <a:ea typeface="Times New Roman" panose="02020603050405020304" pitchFamily="18" charset="0"/>
                        </a:rPr>
                        <a:t>usu</a:t>
                      </a:r>
                      <a:r>
                        <a:rPr lang="en-US" sz="1500" spc="-5" dirty="0">
                          <a:effectLst/>
                          <a:latin typeface="+mn-lt"/>
                          <a:ea typeface="Times New Roman" panose="02020603050405020304" pitchFamily="18" charset="0"/>
                        </a:rPr>
                        <a:t>a</a:t>
                      </a:r>
                      <a:r>
                        <a:rPr lang="en-US" sz="1500" dirty="0">
                          <a:effectLst/>
                          <a:latin typeface="+mn-lt"/>
                          <a:ea typeface="Times New Roman" panose="02020603050405020304" pitchFamily="18" charset="0"/>
                        </a:rPr>
                        <a:t>l </a:t>
                      </a:r>
                      <a:r>
                        <a:rPr lang="en-US" sz="1500" spc="-5" dirty="0">
                          <a:effectLst/>
                          <a:latin typeface="+mn-lt"/>
                          <a:ea typeface="Times New Roman" panose="02020603050405020304" pitchFamily="18" charset="0"/>
                        </a:rPr>
                        <a:t>a</a:t>
                      </a:r>
                      <a:r>
                        <a:rPr lang="en-US" sz="1500" dirty="0">
                          <a:effectLst/>
                          <a:latin typeface="+mn-lt"/>
                          <a:ea typeface="Times New Roman" panose="02020603050405020304" pitchFamily="18" charset="0"/>
                        </a:rPr>
                        <a:t>ssumption </a:t>
                      </a:r>
                      <a:r>
                        <a:rPr lang="en-US" sz="1500" spc="-5" dirty="0">
                          <a:effectLst/>
                          <a:latin typeface="+mn-lt"/>
                          <a:ea typeface="Times New Roman" panose="02020603050405020304" pitchFamily="18" charset="0"/>
                        </a:rPr>
                        <a:t>f</a:t>
                      </a:r>
                      <a:r>
                        <a:rPr lang="en-US" sz="1500" dirty="0">
                          <a:effectLst/>
                          <a:latin typeface="+mn-lt"/>
                          <a:ea typeface="Times New Roman" panose="02020603050405020304" pitchFamily="18" charset="0"/>
                        </a:rPr>
                        <a:t>or the equivalent peak sinusoidal l</a:t>
                      </a:r>
                      <a:r>
                        <a:rPr lang="en-US" sz="1500" spc="-5" dirty="0">
                          <a:effectLst/>
                          <a:latin typeface="+mn-lt"/>
                          <a:ea typeface="Times New Roman" panose="02020603050405020304" pitchFamily="18" charset="0"/>
                        </a:rPr>
                        <a:t>e</a:t>
                      </a:r>
                      <a:r>
                        <a:rPr lang="en-US" sz="1500" dirty="0">
                          <a:effectLst/>
                          <a:latin typeface="+mn-lt"/>
                          <a:ea typeface="Times New Roman" panose="02020603050405020304" pitchFamily="18" charset="0"/>
                        </a:rPr>
                        <a:t>v</a:t>
                      </a:r>
                      <a:r>
                        <a:rPr lang="en-US" sz="1500" spc="-5" dirty="0">
                          <a:effectLst/>
                          <a:latin typeface="+mn-lt"/>
                          <a:ea typeface="Times New Roman" panose="02020603050405020304" pitchFamily="18" charset="0"/>
                        </a:rPr>
                        <a:t>e</a:t>
                      </a:r>
                      <a:r>
                        <a:rPr lang="en-US" sz="1500" dirty="0">
                          <a:effectLst/>
                          <a:latin typeface="+mn-lt"/>
                          <a:ea typeface="Times New Roman" panose="02020603050405020304" pitchFamily="18" charset="0"/>
                        </a:rPr>
                        <a:t>l</a:t>
                      </a:r>
                    </a:p>
                  </a:txBody>
                  <a:tcPr marL="0" marR="0" marT="0" marB="0" anchor="ctr"/>
                </a:tc>
                <a:extLst>
                  <a:ext uri="{0D108BD9-81ED-4DB2-BD59-A6C34878D82A}">
                    <a16:rowId xmlns:a16="http://schemas.microsoft.com/office/drawing/2014/main" val="975123745"/>
                  </a:ext>
                </a:extLst>
              </a:tr>
              <a:tr h="370840">
                <a:tc>
                  <a:txBody>
                    <a:bodyPr/>
                    <a:lstStyle/>
                    <a:p>
                      <a:pPr marL="64135" marR="0" algn="l">
                        <a:spcBef>
                          <a:spcPts val="0"/>
                        </a:spcBef>
                        <a:spcAft>
                          <a:spcPts val="0"/>
                        </a:spcAft>
                      </a:pPr>
                      <a:r>
                        <a:rPr lang="en-US" sz="1500" spc="-25">
                          <a:effectLst/>
                          <a:latin typeface="+mn-lt"/>
                          <a:ea typeface="Times New Roman" panose="02020603050405020304" pitchFamily="18" charset="0"/>
                        </a:rPr>
                        <a:t>L</a:t>
                      </a:r>
                      <a:r>
                        <a:rPr lang="en-US" sz="1500">
                          <a:effectLst/>
                          <a:latin typeface="+mn-lt"/>
                          <a:ea typeface="Times New Roman" panose="02020603050405020304" pitchFamily="18" charset="0"/>
                        </a:rPr>
                        <a:t>uhrs</a:t>
                      </a:r>
                    </a:p>
                  </a:txBody>
                  <a:tcPr marL="0" marR="0" marT="0" marB="0" anchor="ctr"/>
                </a:tc>
                <a:tc>
                  <a:txBody>
                    <a:bodyPr/>
                    <a:lstStyle/>
                    <a:p>
                      <a:pPr marL="64135"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dirty="0">
                          <a:effectLst/>
                          <a:latin typeface="Symbol" panose="05050102010706020507" pitchFamily="18" charset="2"/>
                          <a:ea typeface="Times New Roman" panose="02020603050405020304" pitchFamily="18" charset="0"/>
                          <a:cs typeface="Symbol" panose="05050102010706020507" pitchFamily="18" charset="2"/>
                        </a:rPr>
                        <a:t>s</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4135" marR="0" indent="-635">
                        <a:spcBef>
                          <a:spcPts val="0"/>
                        </a:spcBef>
                        <a:spcAft>
                          <a:spcPts val="0"/>
                        </a:spcAft>
                      </a:pPr>
                      <a:r>
                        <a:rPr lang="en-US" sz="1500" spc="-5" dirty="0">
                          <a:effectLst/>
                          <a:latin typeface="+mn-lt"/>
                          <a:ea typeface="Times New Roman" panose="02020603050405020304" pitchFamily="18" charset="0"/>
                        </a:rPr>
                        <a:t>Theore</a:t>
                      </a:r>
                      <a:r>
                        <a:rPr lang="en-US" sz="1500" dirty="0">
                          <a:effectLst/>
                          <a:latin typeface="+mn-lt"/>
                          <a:ea typeface="Times New Roman" panose="02020603050405020304" pitchFamily="18" charset="0"/>
                        </a:rPr>
                        <a:t>ti</a:t>
                      </a:r>
                      <a:r>
                        <a:rPr lang="en-US" sz="1500" spc="-5" dirty="0">
                          <a:effectLst/>
                          <a:latin typeface="+mn-lt"/>
                          <a:ea typeface="Times New Roman" panose="02020603050405020304" pitchFamily="18" charset="0"/>
                        </a:rPr>
                        <a:t>ca</a:t>
                      </a:r>
                      <a:r>
                        <a:rPr lang="en-US" sz="1500" dirty="0">
                          <a:effectLst/>
                          <a:latin typeface="+mn-lt"/>
                          <a:ea typeface="Times New Roman" panose="02020603050405020304" pitchFamily="18" charset="0"/>
                        </a:rPr>
                        <a:t>ll</a:t>
                      </a:r>
                      <a:r>
                        <a:rPr lang="en-US" sz="1500" spc="-35" dirty="0">
                          <a:effectLst/>
                          <a:latin typeface="+mn-lt"/>
                          <a:ea typeface="Times New Roman" panose="02020603050405020304" pitchFamily="18" charset="0"/>
                        </a:rPr>
                        <a:t>y</a:t>
                      </a:r>
                      <a:r>
                        <a:rPr lang="en-US" sz="1500" dirty="0">
                          <a:effectLst/>
                          <a:latin typeface="+mn-lt"/>
                          <a:ea typeface="Times New Roman" panose="02020603050405020304" pitchFamily="18" charset="0"/>
                        </a:rPr>
                        <a:t>,</a:t>
                      </a:r>
                      <a:r>
                        <a:rPr lang="en-US" sz="1500" spc="-5" dirty="0">
                          <a:effectLst/>
                          <a:latin typeface="+mn-lt"/>
                          <a:ea typeface="Times New Roman" panose="02020603050405020304" pitchFamily="18" charset="0"/>
                        </a:rPr>
                        <a:t> an</a:t>
                      </a:r>
                      <a:r>
                        <a:rPr lang="en-US" sz="1500" dirty="0">
                          <a:effectLst/>
                          <a:latin typeface="+mn-lt"/>
                          <a:ea typeface="Times New Roman" panose="02020603050405020304" pitchFamily="18" charset="0"/>
                        </a:rPr>
                        <a:t>y</a:t>
                      </a:r>
                      <a:r>
                        <a:rPr lang="en-US" sz="1500" spc="-35" dirty="0">
                          <a:effectLst/>
                          <a:latin typeface="+mn-lt"/>
                          <a:ea typeface="Times New Roman" panose="02020603050405020304" pitchFamily="18" charset="0"/>
                        </a:rPr>
                        <a:t> </a:t>
                      </a:r>
                      <a:r>
                        <a:rPr lang="en-US" sz="1500" dirty="0">
                          <a:effectLst/>
                          <a:latin typeface="+mn-lt"/>
                          <a:ea typeface="Times New Roman" panose="02020603050405020304" pitchFamily="18" charset="0"/>
                        </a:rPr>
                        <a:t>l</a:t>
                      </a:r>
                      <a:r>
                        <a:rPr lang="en-US" sz="1500" spc="-5" dirty="0">
                          <a:effectLst/>
                          <a:latin typeface="+mn-lt"/>
                          <a:ea typeface="Times New Roman" panose="02020603050405020304" pitchFamily="18" charset="0"/>
                        </a:rPr>
                        <a:t>ar</a:t>
                      </a:r>
                      <a:r>
                        <a:rPr lang="en-US" sz="1500" spc="-15" dirty="0">
                          <a:effectLst/>
                          <a:latin typeface="+mn-lt"/>
                          <a:ea typeface="Times New Roman" panose="02020603050405020304" pitchFamily="18" charset="0"/>
                        </a:rPr>
                        <a:t>g</a:t>
                      </a:r>
                      <a:r>
                        <a:rPr lang="en-US" sz="1500" spc="-5" dirty="0">
                          <a:effectLst/>
                          <a:latin typeface="+mn-lt"/>
                          <a:ea typeface="Times New Roman" panose="02020603050405020304" pitchFamily="18" charset="0"/>
                        </a:rPr>
                        <a:t>e acce</a:t>
                      </a:r>
                      <a:r>
                        <a:rPr lang="en-US" sz="1500" dirty="0">
                          <a:effectLst/>
                          <a:latin typeface="+mn-lt"/>
                          <a:ea typeface="Times New Roman" panose="02020603050405020304" pitchFamily="18" charset="0"/>
                        </a:rPr>
                        <a:t>l</a:t>
                      </a:r>
                      <a:r>
                        <a:rPr lang="en-US" sz="1500" spc="-5" dirty="0">
                          <a:effectLst/>
                          <a:latin typeface="+mn-lt"/>
                          <a:ea typeface="Times New Roman" panose="02020603050405020304" pitchFamily="18" charset="0"/>
                        </a:rPr>
                        <a:t>era</a:t>
                      </a:r>
                      <a:r>
                        <a:rPr lang="en-US" sz="1500" dirty="0">
                          <a:effectLst/>
                          <a:latin typeface="+mn-lt"/>
                          <a:ea typeface="Times New Roman" panose="02020603050405020304" pitchFamily="18" charset="0"/>
                        </a:rPr>
                        <a:t>ti</a:t>
                      </a:r>
                      <a:r>
                        <a:rPr lang="en-US" sz="1500" spc="-5" dirty="0">
                          <a:effectLst/>
                          <a:latin typeface="+mn-lt"/>
                          <a:ea typeface="Times New Roman" panose="02020603050405020304" pitchFamily="18" charset="0"/>
                        </a:rPr>
                        <a:t>o</a:t>
                      </a:r>
                      <a:r>
                        <a:rPr lang="en-US" sz="1500" dirty="0">
                          <a:effectLst/>
                          <a:latin typeface="+mn-lt"/>
                          <a:ea typeface="Times New Roman" panose="02020603050405020304" pitchFamily="18" charset="0"/>
                        </a:rPr>
                        <a:t>n</a:t>
                      </a:r>
                      <a:r>
                        <a:rPr lang="en-US" sz="1500" spc="-5" dirty="0">
                          <a:effectLst/>
                          <a:latin typeface="+mn-lt"/>
                          <a:ea typeface="Times New Roman" panose="02020603050405020304" pitchFamily="18" charset="0"/>
                        </a:rPr>
                        <a:t> </a:t>
                      </a:r>
                      <a:r>
                        <a:rPr lang="en-US" sz="1500" dirty="0">
                          <a:effectLst/>
                          <a:latin typeface="+mn-lt"/>
                          <a:ea typeface="Times New Roman" panose="02020603050405020304" pitchFamily="18" charset="0"/>
                        </a:rPr>
                        <a:t>m</a:t>
                      </a:r>
                      <a:r>
                        <a:rPr lang="en-US" sz="1500" spc="-5" dirty="0">
                          <a:effectLst/>
                          <a:latin typeface="+mn-lt"/>
                          <a:ea typeface="Times New Roman" panose="02020603050405020304" pitchFamily="18" charset="0"/>
                        </a:rPr>
                        <a:t>a</a:t>
                      </a:r>
                      <a:r>
                        <a:rPr lang="en-US" sz="1500" dirty="0">
                          <a:effectLst/>
                          <a:latin typeface="+mn-lt"/>
                          <a:ea typeface="Times New Roman" panose="02020603050405020304" pitchFamily="18" charset="0"/>
                        </a:rPr>
                        <a:t>y</a:t>
                      </a:r>
                      <a:r>
                        <a:rPr lang="en-US" sz="1500" spc="-35" dirty="0">
                          <a:effectLst/>
                          <a:latin typeface="+mn-lt"/>
                          <a:ea typeface="Times New Roman" panose="02020603050405020304" pitchFamily="18" charset="0"/>
                        </a:rPr>
                        <a:t> </a:t>
                      </a:r>
                      <a:r>
                        <a:rPr lang="en-US" sz="1500" spc="-5" dirty="0">
                          <a:effectLst/>
                          <a:latin typeface="+mn-lt"/>
                          <a:ea typeface="Times New Roman" panose="02020603050405020304" pitchFamily="18" charset="0"/>
                        </a:rPr>
                        <a:t>occur</a:t>
                      </a:r>
                      <a:endParaRPr lang="en-US" sz="1500" dirty="0">
                        <a:effectLst/>
                        <a:latin typeface="+mn-lt"/>
                        <a:ea typeface="Times New Roman" panose="02020603050405020304" pitchFamily="18" charset="0"/>
                      </a:endParaRPr>
                    </a:p>
                  </a:txBody>
                  <a:tcPr marL="0" marR="0" marT="0" marB="0" anchor="ctr"/>
                </a:tc>
                <a:extLst>
                  <a:ext uri="{0D108BD9-81ED-4DB2-BD59-A6C34878D82A}">
                    <a16:rowId xmlns:a16="http://schemas.microsoft.com/office/drawing/2014/main" val="667768416"/>
                  </a:ext>
                </a:extLst>
              </a:tr>
              <a:tr h="370840">
                <a:tc>
                  <a:txBody>
                    <a:bodyPr/>
                    <a:lstStyle/>
                    <a:p>
                      <a:pPr marL="64135" marR="0" algn="l">
                        <a:spcBef>
                          <a:spcPts val="0"/>
                        </a:spcBef>
                        <a:spcAft>
                          <a:spcPts val="0"/>
                        </a:spcAft>
                      </a:pPr>
                      <a:r>
                        <a:rPr lang="en-US" sz="1500" dirty="0">
                          <a:effectLst/>
                          <a:latin typeface="+mn-lt"/>
                          <a:ea typeface="Times New Roman" panose="02020603050405020304" pitchFamily="18" charset="0"/>
                        </a:rPr>
                        <a:t>NASA</a:t>
                      </a:r>
                    </a:p>
                  </a:txBody>
                  <a:tcPr marL="0" marR="0" marT="0" marB="0" anchor="ctr"/>
                </a:tc>
                <a:tc>
                  <a:txBody>
                    <a:bodyPr/>
                    <a:lstStyle/>
                    <a:p>
                      <a:pPr marL="64135"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dirty="0">
                          <a:effectLst/>
                          <a:latin typeface="Symbol" panose="05050102010706020507" pitchFamily="18" charset="2"/>
                          <a:ea typeface="Times New Roman" panose="02020603050405020304" pitchFamily="18" charset="0"/>
                          <a:cs typeface="Symbol" panose="05050102010706020507" pitchFamily="18" charset="2"/>
                        </a:rPr>
                        <a:t>s</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a:effectLst/>
                          <a:latin typeface="Calibri" panose="020F0502020204030204" pitchFamily="34" charset="0"/>
                          <a:ea typeface="Times New Roman" panose="02020603050405020304" pitchFamily="18" charset="0"/>
                          <a:cs typeface="Calibri" panose="020F0502020204030204" pitchFamily="34" charset="0"/>
                        </a:rPr>
                        <a:t>for</a:t>
                      </a:r>
                    </a:p>
                    <a:p>
                      <a:pPr marL="64135" marR="0" algn="ctr">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STS Payloads</a:t>
                      </a:r>
                    </a:p>
                    <a:p>
                      <a:pPr marL="64135"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64135"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400" dirty="0">
                          <a:effectLst/>
                          <a:latin typeface="Symbol" panose="05050102010706020507" pitchFamily="18" charset="2"/>
                          <a:ea typeface="Times New Roman" panose="02020603050405020304" pitchFamily="18" charset="0"/>
                          <a:cs typeface="Symbol" panose="05050102010706020507" pitchFamily="18" charset="2"/>
                        </a:rPr>
                        <a:t>s</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a:effectLst/>
                          <a:latin typeface="+mn-lt"/>
                          <a:ea typeface="Times New Roman" panose="02020603050405020304" pitchFamily="18" charset="0"/>
                          <a:cs typeface="Times New Roman" panose="02020603050405020304" pitchFamily="18" charset="0"/>
                        </a:rPr>
                        <a:t>for</a:t>
                      </a:r>
                    </a:p>
                    <a:p>
                      <a:pPr marL="64135" marR="0" algn="ctr">
                        <a:spcBef>
                          <a:spcPts val="0"/>
                        </a:spcBef>
                        <a:spcAft>
                          <a:spcPts val="0"/>
                        </a:spcAft>
                      </a:pPr>
                      <a:r>
                        <a:rPr lang="en-US" sz="1500" dirty="0">
                          <a:effectLst/>
                          <a:latin typeface="+mn-lt"/>
                          <a:ea typeface="Times New Roman" panose="02020603050405020304" pitchFamily="18" charset="0"/>
                          <a:cs typeface="Times New Roman" panose="02020603050405020304" pitchFamily="18" charset="0"/>
                        </a:rPr>
                        <a:t>ELV Payloads</a:t>
                      </a:r>
                    </a:p>
                  </a:txBody>
                  <a:tcPr marL="0" marR="0" marT="0" marB="0" anchor="ctr"/>
                </a:tc>
                <a:tc>
                  <a:txBody>
                    <a:bodyPr/>
                    <a:lstStyle/>
                    <a:p>
                      <a:pPr marL="64135" marR="0" algn="l">
                        <a:spcBef>
                          <a:spcPts val="0"/>
                        </a:spcBef>
                        <a:spcAft>
                          <a:spcPts val="0"/>
                        </a:spcAft>
                      </a:pPr>
                      <a:r>
                        <a:rPr lang="en-US" sz="1500" dirty="0">
                          <a:effectLst/>
                          <a:latin typeface="+mn-lt"/>
                          <a:ea typeface="Times New Roman" panose="02020603050405020304" pitchFamily="18" charset="0"/>
                        </a:rPr>
                        <a:t>Minimum Probability Level Requirements</a:t>
                      </a:r>
                    </a:p>
                  </a:txBody>
                  <a:tcPr marL="0" marR="0" marT="0" marB="0" anchor="ctr"/>
                </a:tc>
                <a:extLst>
                  <a:ext uri="{0D108BD9-81ED-4DB2-BD59-A6C34878D82A}">
                    <a16:rowId xmlns:a16="http://schemas.microsoft.com/office/drawing/2014/main" val="1526588558"/>
                  </a:ext>
                </a:extLst>
              </a:tr>
              <a:tr h="370840">
                <a:tc>
                  <a:txBody>
                    <a:bodyPr/>
                    <a:lstStyle/>
                    <a:p>
                      <a:pPr marL="64135" marR="0" algn="l">
                        <a:spcBef>
                          <a:spcPts val="0"/>
                        </a:spcBef>
                        <a:spcAft>
                          <a:spcPts val="0"/>
                        </a:spcAft>
                      </a:pPr>
                      <a:r>
                        <a:rPr lang="en-US" sz="1500" spc="-5" dirty="0">
                          <a:effectLst/>
                          <a:latin typeface="+mn-lt"/>
                          <a:ea typeface="Times New Roman" panose="02020603050405020304" pitchFamily="18" charset="0"/>
                        </a:rPr>
                        <a:t>McDonnell</a:t>
                      </a:r>
                      <a:r>
                        <a:rPr lang="en-US" sz="1500" spc="0" dirty="0">
                          <a:effectLst/>
                          <a:latin typeface="+mn-lt"/>
                          <a:ea typeface="Times New Roman" panose="02020603050405020304" pitchFamily="18" charset="0"/>
                        </a:rPr>
                        <a:t> </a:t>
                      </a:r>
                      <a:r>
                        <a:rPr lang="en-US" sz="1500" spc="-5" dirty="0">
                          <a:effectLst/>
                          <a:latin typeface="+mn-lt"/>
                          <a:ea typeface="Times New Roman" panose="02020603050405020304" pitchFamily="18" charset="0"/>
                        </a:rPr>
                        <a:t>Douglas</a:t>
                      </a:r>
                      <a:endParaRPr lang="en-US" sz="1500" dirty="0">
                        <a:effectLst/>
                        <a:latin typeface="+mn-lt"/>
                        <a:ea typeface="Times New Roman" panose="02020603050405020304" pitchFamily="18" charset="0"/>
                      </a:endParaRPr>
                    </a:p>
                  </a:txBody>
                  <a:tcPr marL="0" marR="0" marT="0" marB="0" anchor="ctr"/>
                </a:tc>
                <a:tc>
                  <a:txBody>
                    <a:bodyPr/>
                    <a:lstStyle/>
                    <a:p>
                      <a:pPr marL="64135" marR="0" algn="ctr">
                        <a:spcBef>
                          <a:spcPts val="0"/>
                        </a:spcBef>
                        <a:spcAft>
                          <a:spcPts val="0"/>
                        </a:spcAft>
                      </a:pPr>
                      <a:r>
                        <a:rPr lang="en-US" sz="1500" spc="-5"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400" dirty="0">
                          <a:effectLst/>
                          <a:latin typeface="Symbol" panose="05050102010706020507" pitchFamily="18" charset="2"/>
                          <a:ea typeface="Times New Roman" panose="02020603050405020304" pitchFamily="18" charset="0"/>
                          <a:cs typeface="Symbol" panose="05050102010706020507" pitchFamily="18" charset="2"/>
                        </a:rPr>
                        <a:t>s</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4135" marR="0" algn="l">
                        <a:spcBef>
                          <a:spcPts val="0"/>
                        </a:spcBef>
                        <a:spcAft>
                          <a:spcPts val="0"/>
                        </a:spcAft>
                      </a:pPr>
                      <a:r>
                        <a:rPr lang="en-US" sz="1500" spc="-5">
                          <a:effectLst/>
                          <a:latin typeface="+mn-lt"/>
                          <a:ea typeface="Times New Roman" panose="02020603050405020304" pitchFamily="18" charset="0"/>
                        </a:rPr>
                        <a:t>Equivalent Static Load</a:t>
                      </a:r>
                      <a:endParaRPr lang="en-US" sz="1500">
                        <a:effectLst/>
                        <a:latin typeface="+mn-lt"/>
                        <a:ea typeface="Times New Roman" panose="02020603050405020304" pitchFamily="18" charset="0"/>
                      </a:endParaRPr>
                    </a:p>
                  </a:txBody>
                  <a:tcPr marL="0" marR="0" marT="0" marB="0" anchor="ctr"/>
                </a:tc>
                <a:extLst>
                  <a:ext uri="{0D108BD9-81ED-4DB2-BD59-A6C34878D82A}">
                    <a16:rowId xmlns:a16="http://schemas.microsoft.com/office/drawing/2014/main" val="1680833216"/>
                  </a:ext>
                </a:extLst>
              </a:tr>
              <a:tr h="370840">
                <a:tc>
                  <a:txBody>
                    <a:bodyPr/>
                    <a:lstStyle/>
                    <a:p>
                      <a:pPr marL="64135" marR="0" algn="l">
                        <a:spcBef>
                          <a:spcPts val="0"/>
                        </a:spcBef>
                        <a:spcAft>
                          <a:spcPts val="0"/>
                        </a:spcAft>
                      </a:pPr>
                      <a:r>
                        <a:rPr lang="en-US" sz="1500" spc="-5" dirty="0">
                          <a:effectLst/>
                          <a:latin typeface="+mn-lt"/>
                          <a:ea typeface="Times New Roman" panose="02020603050405020304" pitchFamily="18" charset="0"/>
                        </a:rPr>
                        <a:t>Scharton &amp; Pankow</a:t>
                      </a:r>
                      <a:endParaRPr lang="en-US" sz="1500" dirty="0">
                        <a:effectLst/>
                        <a:latin typeface="+mn-lt"/>
                        <a:ea typeface="Times New Roman" panose="02020603050405020304" pitchFamily="18" charset="0"/>
                      </a:endParaRPr>
                    </a:p>
                  </a:txBody>
                  <a:tcPr marL="0" marR="0" marT="0" marB="0" anchor="ctr"/>
                </a:tc>
                <a:tc>
                  <a:txBody>
                    <a:bodyPr/>
                    <a:lstStyle/>
                    <a:p>
                      <a:pPr marL="64135" marR="0" algn="ctr">
                        <a:spcBef>
                          <a:spcPts val="0"/>
                        </a:spcBef>
                        <a:spcAft>
                          <a:spcPts val="0"/>
                        </a:spcAft>
                      </a:pPr>
                      <a:r>
                        <a:rPr lang="en-US" sz="1500" spc="-5"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1400" dirty="0">
                          <a:effectLst/>
                          <a:latin typeface="Symbol" panose="05050102010706020507" pitchFamily="18" charset="2"/>
                          <a:ea typeface="Times New Roman" panose="02020603050405020304" pitchFamily="18" charset="0"/>
                          <a:cs typeface="Symbol" panose="05050102010706020507" pitchFamily="18" charset="2"/>
                        </a:rPr>
                        <a:t>s</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4135" marR="0" algn="l">
                        <a:spcBef>
                          <a:spcPts val="0"/>
                        </a:spcBef>
                        <a:spcAft>
                          <a:spcPts val="0"/>
                        </a:spcAft>
                      </a:pPr>
                      <a:r>
                        <a:rPr lang="en-US" sz="1500" spc="-5" dirty="0">
                          <a:effectLst/>
                          <a:latin typeface="+mn-lt"/>
                          <a:ea typeface="Times New Roman" panose="02020603050405020304" pitchFamily="18" charset="0"/>
                        </a:rPr>
                        <a:t>Upcoming slide</a:t>
                      </a:r>
                      <a:endParaRPr lang="en-US" sz="1500" dirty="0">
                        <a:effectLst/>
                        <a:latin typeface="+mn-lt"/>
                        <a:ea typeface="Times New Roman" panose="02020603050405020304" pitchFamily="18" charset="0"/>
                      </a:endParaRPr>
                    </a:p>
                  </a:txBody>
                  <a:tcPr marL="0" marR="0" marT="0" marB="0" anchor="ctr"/>
                </a:tc>
                <a:extLst>
                  <a:ext uri="{0D108BD9-81ED-4DB2-BD59-A6C34878D82A}">
                    <a16:rowId xmlns:a16="http://schemas.microsoft.com/office/drawing/2014/main" val="1165470637"/>
                  </a:ext>
                </a:extLst>
              </a:tr>
              <a:tr h="370840">
                <a:tc>
                  <a:txBody>
                    <a:bodyPr/>
                    <a:lstStyle/>
                    <a:p>
                      <a:pPr marL="64135" marR="0" algn="l">
                        <a:spcBef>
                          <a:spcPts val="0"/>
                        </a:spcBef>
                        <a:spcAft>
                          <a:spcPts val="0"/>
                        </a:spcAft>
                      </a:pPr>
                      <a:r>
                        <a:rPr lang="en-US" sz="1500" spc="-5">
                          <a:effectLst/>
                          <a:latin typeface="+mn-lt"/>
                          <a:ea typeface="Times New Roman" panose="02020603050405020304" pitchFamily="18" charset="0"/>
                        </a:rPr>
                        <a:t>DiMaggio, Sako, Rubin</a:t>
                      </a:r>
                      <a:endParaRPr lang="en-US" sz="1500">
                        <a:effectLst/>
                        <a:latin typeface="+mn-lt"/>
                        <a:ea typeface="Times New Roman" panose="02020603050405020304" pitchFamily="18" charset="0"/>
                      </a:endParaRPr>
                    </a:p>
                  </a:txBody>
                  <a:tcPr marL="0" marR="0" marT="0" marB="0" anchor="ctr"/>
                </a:tc>
                <a:tc>
                  <a:txBody>
                    <a:bodyPr/>
                    <a:lstStyle/>
                    <a:p>
                      <a:pPr marL="64135" marR="0" algn="ctr">
                        <a:spcBef>
                          <a:spcPts val="0"/>
                        </a:spcBef>
                        <a:spcAft>
                          <a:spcPts val="0"/>
                        </a:spcAft>
                      </a:pPr>
                      <a:r>
                        <a:rPr lang="en-US" sz="1500" spc="-5"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600" dirty="0">
                          <a:effectLst/>
                          <a:latin typeface="Symbol" panose="05050102010706020507" pitchFamily="18" charset="2"/>
                          <a:ea typeface="Times New Roman" panose="02020603050405020304" pitchFamily="18" charset="0"/>
                          <a:cs typeface="Symbol" panose="05050102010706020507" pitchFamily="18" charset="2"/>
                        </a:rPr>
                        <a:t>s</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4135" marR="0" lvl="0" indent="0" algn="l" defTabSz="914400" rtl="0" eaLnBrk="1" fontAlgn="auto" latinLnBrk="0" hangingPunct="1">
                        <a:lnSpc>
                          <a:spcPct val="100000"/>
                        </a:lnSpc>
                        <a:spcBef>
                          <a:spcPts val="0"/>
                        </a:spcBef>
                        <a:spcAft>
                          <a:spcPts val="0"/>
                        </a:spcAft>
                        <a:buClrTx/>
                        <a:buSzTx/>
                        <a:buFontTx/>
                        <a:buNone/>
                        <a:tabLst/>
                        <a:defRPr/>
                      </a:pPr>
                      <a:r>
                        <a:rPr lang="en-US" sz="1500" spc="-5" dirty="0">
                          <a:effectLst/>
                          <a:latin typeface="+mn-lt"/>
                          <a:ea typeface="Times New Roman" panose="02020603050405020304" pitchFamily="18" charset="0"/>
                        </a:rPr>
                        <a:t>Upcoming slide</a:t>
                      </a:r>
                      <a:endParaRPr lang="en-US" sz="1500" dirty="0">
                        <a:effectLst/>
                        <a:latin typeface="+mn-lt"/>
                        <a:ea typeface="Times New Roman" panose="02020603050405020304" pitchFamily="18" charset="0"/>
                      </a:endParaRPr>
                    </a:p>
                  </a:txBody>
                  <a:tcPr marL="0" marR="0" marT="0" marB="0" anchor="ctr"/>
                </a:tc>
                <a:extLst>
                  <a:ext uri="{0D108BD9-81ED-4DB2-BD59-A6C34878D82A}">
                    <a16:rowId xmlns:a16="http://schemas.microsoft.com/office/drawing/2014/main" val="1435106877"/>
                  </a:ext>
                </a:extLst>
              </a:tr>
              <a:tr h="370840">
                <a:tc>
                  <a:txBody>
                    <a:bodyPr/>
                    <a:lstStyle/>
                    <a:p>
                      <a:pPr marL="64135" marR="0" algn="l">
                        <a:spcBef>
                          <a:spcPts val="0"/>
                        </a:spcBef>
                        <a:spcAft>
                          <a:spcPts val="0"/>
                        </a:spcAft>
                      </a:pPr>
                      <a:r>
                        <a:rPr lang="en-US" sz="1500" spc="-5" dirty="0">
                          <a:effectLst/>
                          <a:latin typeface="+mn-lt"/>
                          <a:ea typeface="Times New Roman" panose="02020603050405020304" pitchFamily="18" charset="0"/>
                        </a:rPr>
                        <a:t>Ahlin</a:t>
                      </a:r>
                      <a:endParaRPr lang="en-US" sz="1500" dirty="0">
                        <a:effectLst/>
                        <a:latin typeface="+mn-lt"/>
                        <a:ea typeface="Times New Roman" panose="02020603050405020304" pitchFamily="18" charset="0"/>
                      </a:endParaRPr>
                    </a:p>
                  </a:txBody>
                  <a:tcPr marL="0" marR="0" marT="0" marB="0" anchor="ctr"/>
                </a:tc>
                <a:tc>
                  <a:txBody>
                    <a:bodyPr/>
                    <a:lstStyle/>
                    <a:p>
                      <a:pPr marL="64135" marR="0" algn="ctr">
                        <a:spcBef>
                          <a:spcPts val="0"/>
                        </a:spcBef>
                        <a:spcAft>
                          <a:spcPts val="0"/>
                        </a:spcAft>
                      </a:pPr>
                      <a:r>
                        <a:rPr lang="en-US" sz="1500" spc="-5" dirty="0">
                          <a:effectLst/>
                          <a:latin typeface="Times New Roman" panose="02020603050405020304" pitchFamily="18" charset="0"/>
                          <a:ea typeface="Times New Roman" panose="02020603050405020304" pitchFamily="18" charset="0"/>
                          <a:cs typeface="Times New Roman" panose="02020603050405020304" pitchFamily="18" charset="0"/>
                        </a:rPr>
                        <a:t>Cn  </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4135" marR="0" lvl="0" indent="0" algn="l" defTabSz="914400" rtl="0" eaLnBrk="1" fontAlgn="auto" latinLnBrk="0" hangingPunct="1">
                        <a:lnSpc>
                          <a:spcPct val="100000"/>
                        </a:lnSpc>
                        <a:spcBef>
                          <a:spcPts val="0"/>
                        </a:spcBef>
                        <a:spcAft>
                          <a:spcPts val="0"/>
                        </a:spcAft>
                        <a:buClrTx/>
                        <a:buSzTx/>
                        <a:buFontTx/>
                        <a:buNone/>
                        <a:tabLst/>
                        <a:defRPr/>
                      </a:pPr>
                      <a:r>
                        <a:rPr lang="en-US" sz="1500" spc="-5" dirty="0">
                          <a:effectLst/>
                          <a:latin typeface="+mn-lt"/>
                          <a:ea typeface="Times New Roman" panose="02020603050405020304" pitchFamily="18" charset="0"/>
                        </a:rPr>
                        <a:t>Upcoming slide</a:t>
                      </a:r>
                      <a:endParaRPr lang="en-US" sz="1500" dirty="0">
                        <a:effectLst/>
                        <a:latin typeface="+mn-lt"/>
                        <a:ea typeface="Times New Roman" panose="02020603050405020304" pitchFamily="18" charset="0"/>
                      </a:endParaRPr>
                    </a:p>
                  </a:txBody>
                  <a:tcPr marL="0" marR="0" marT="0" marB="0" anchor="ctr"/>
                </a:tc>
                <a:extLst>
                  <a:ext uri="{0D108BD9-81ED-4DB2-BD59-A6C34878D82A}">
                    <a16:rowId xmlns:a16="http://schemas.microsoft.com/office/drawing/2014/main" val="3777236924"/>
                  </a:ext>
                </a:extLst>
              </a:tr>
            </a:tbl>
          </a:graphicData>
        </a:graphic>
      </p:graphicFrame>
    </p:spTree>
    <p:extLst>
      <p:ext uri="{BB962C8B-B14F-4D97-AF65-F5344CB8AC3E}">
        <p14:creationId xmlns:p14="http://schemas.microsoft.com/office/powerpoint/2010/main" val="414876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1" y="446185"/>
            <a:ext cx="6084265" cy="461665"/>
          </a:xfrm>
          <a:prstGeom prst="rect">
            <a:avLst/>
          </a:prstGeom>
          <a:noFill/>
        </p:spPr>
        <p:txBody>
          <a:bodyPr wrap="square" rtlCol="0">
            <a:spAutoFit/>
          </a:bodyPr>
          <a:lstStyle/>
          <a:p>
            <a:r>
              <a:rPr lang="en-US" sz="2300" b="1" dirty="0">
                <a:solidFill>
                  <a:srgbClr val="006699"/>
                </a:solidFill>
              </a:rPr>
              <a:t>Rayleigh Distribution, Absolute Local Peaks</a:t>
            </a:r>
          </a:p>
        </p:txBody>
      </p:sp>
      <p:sp>
        <p:nvSpPr>
          <p:cNvPr id="7" name="TextBox 6">
            <a:extLst>
              <a:ext uri="{FF2B5EF4-FFF2-40B4-BE49-F238E27FC236}">
                <a16:creationId xmlns:a16="http://schemas.microsoft.com/office/drawing/2014/main" id="{BDCD756B-BA5F-45A0-B62D-5E427E6EC764}"/>
              </a:ext>
            </a:extLst>
          </p:cNvPr>
          <p:cNvSpPr txBox="1"/>
          <p:nvPr/>
        </p:nvSpPr>
        <p:spPr>
          <a:xfrm>
            <a:off x="5667153" y="1266317"/>
            <a:ext cx="5837441" cy="3416320"/>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t>The probability density function for instantaneous peak values in narrowband random vibration response</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The X-axis represents a scale factor A times the standard deviation, as denoted by which is used to denote the absolute value of x</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The area under the curve from zero to a given A value represents probability of occurrence</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The total area under the curve is one</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Probability table</a:t>
            </a:r>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Graphic 53">
            <a:extLst>
              <a:ext uri="{FF2B5EF4-FFF2-40B4-BE49-F238E27FC236}">
                <a16:creationId xmlns:a16="http://schemas.microsoft.com/office/drawing/2014/main" id="{CD0DCB50-8ED9-4C2B-807B-937F607090D9}"/>
              </a:ext>
            </a:extLst>
          </p:cNvPr>
          <p:cNvPicPr/>
          <p:nvPr/>
        </p:nvPicPr>
        <p:blipFill>
          <a:blip r:embed="rId3">
            <a:extLst>
              <a:ext uri="{28A0092B-C50C-407E-A947-70E740481C1C}">
                <a14:useLocalDpi xmlns:a14="http://schemas.microsoft.com/office/drawing/2010/main"/>
              </a:ext>
            </a:extLst>
          </a:blip>
          <a:stretch>
            <a:fillRect/>
          </a:stretch>
        </p:blipFill>
        <p:spPr>
          <a:xfrm>
            <a:off x="442856" y="1278852"/>
            <a:ext cx="5334000" cy="4000500"/>
          </a:xfrm>
          <a:prstGeom prst="rect">
            <a:avLst/>
          </a:prstGeom>
        </p:spPr>
      </p:pic>
      <p:sp>
        <p:nvSpPr>
          <p:cNvPr id="15" name="Rectangle 5">
            <a:extLst>
              <a:ext uri="{FF2B5EF4-FFF2-40B4-BE49-F238E27FC236}">
                <a16:creationId xmlns:a16="http://schemas.microsoft.com/office/drawing/2014/main" id="{535AFFC8-227C-43AE-B287-842258727047}"/>
              </a:ext>
            </a:extLst>
          </p:cNvPr>
          <p:cNvSpPr>
            <a:spLocks noChangeArrowheads="1"/>
          </p:cNvSpPr>
          <p:nvPr/>
        </p:nvSpPr>
        <p:spPr bwMode="auto">
          <a:xfrm>
            <a:off x="6602818" y="33386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a:extLst>
              <a:ext uri="{FF2B5EF4-FFF2-40B4-BE49-F238E27FC236}">
                <a16:creationId xmlns:a16="http://schemas.microsoft.com/office/drawing/2014/main" id="{A62048EB-1250-4F79-B6CC-1A3BB63FB523}"/>
              </a:ext>
            </a:extLst>
          </p:cNvPr>
          <p:cNvGraphicFramePr>
            <a:graphicFrameLocks noChangeAspect="1"/>
          </p:cNvGraphicFramePr>
          <p:nvPr>
            <p:extLst>
              <p:ext uri="{D42A27DB-BD31-4B8C-83A1-F6EECF244321}">
                <p14:modId xmlns:p14="http://schemas.microsoft.com/office/powerpoint/2010/main" val="1055076519"/>
              </p:ext>
            </p:extLst>
          </p:nvPr>
        </p:nvGraphicFramePr>
        <p:xfrm>
          <a:off x="1622389" y="5668555"/>
          <a:ext cx="2288694" cy="616643"/>
        </p:xfrm>
        <a:graphic>
          <a:graphicData uri="http://schemas.openxmlformats.org/presentationml/2006/ole">
            <mc:AlternateContent xmlns:mc="http://schemas.openxmlformats.org/markup-compatibility/2006">
              <mc:Choice xmlns:v="urn:schemas-microsoft-com:vml" Requires="v">
                <p:oleObj spid="_x0000_s23577" name="Equation" r:id="rId4" imgW="1828800" imgH="508000" progId="Equation.DSMT4">
                  <p:embed/>
                </p:oleObj>
              </mc:Choice>
              <mc:Fallback>
                <p:oleObj name="Equation" r:id="rId4" imgW="1828800" imgH="508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389" y="5668555"/>
                        <a:ext cx="2288694" cy="616643"/>
                      </a:xfrm>
                      <a:prstGeom prst="rect">
                        <a:avLst/>
                      </a:prstGeom>
                      <a:noFill/>
                    </p:spPr>
                  </p:pic>
                </p:oleObj>
              </mc:Fallback>
            </mc:AlternateContent>
          </a:graphicData>
        </a:graphic>
      </p:graphicFrame>
      <p:pic>
        <p:nvPicPr>
          <p:cNvPr id="18" name="Picture 17">
            <a:extLst>
              <a:ext uri="{FF2B5EF4-FFF2-40B4-BE49-F238E27FC236}">
                <a16:creationId xmlns:a16="http://schemas.microsoft.com/office/drawing/2014/main" id="{355A0890-C202-4C09-87A0-05CAF5F74E4C}"/>
              </a:ext>
            </a:extLst>
          </p:cNvPr>
          <p:cNvPicPr>
            <a:picLocks noChangeAspect="1"/>
          </p:cNvPicPr>
          <p:nvPr/>
        </p:nvPicPr>
        <p:blipFill>
          <a:blip r:embed="rId6"/>
          <a:stretch>
            <a:fillRect/>
          </a:stretch>
        </p:blipFill>
        <p:spPr>
          <a:xfrm>
            <a:off x="6926161" y="4456964"/>
            <a:ext cx="2885581" cy="1353852"/>
          </a:xfrm>
          <a:prstGeom prst="rect">
            <a:avLst/>
          </a:prstGeom>
        </p:spPr>
      </p:pic>
    </p:spTree>
    <p:extLst>
      <p:ext uri="{BB962C8B-B14F-4D97-AF65-F5344CB8AC3E}">
        <p14:creationId xmlns:p14="http://schemas.microsoft.com/office/powerpoint/2010/main" val="591456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9194562" y="399581"/>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1" y="446185"/>
            <a:ext cx="7615353" cy="430887"/>
          </a:xfrm>
          <a:prstGeom prst="rect">
            <a:avLst/>
          </a:prstGeom>
          <a:noFill/>
        </p:spPr>
        <p:txBody>
          <a:bodyPr wrap="square" rtlCol="0">
            <a:spAutoFit/>
          </a:bodyPr>
          <a:lstStyle/>
          <a:p>
            <a:r>
              <a:rPr lang="en-US" sz="2200" b="1" dirty="0">
                <a:solidFill>
                  <a:srgbClr val="006699"/>
                </a:solidFill>
              </a:rPr>
              <a:t>Expected Peak Value, Derived from Rayleigh Distribution</a:t>
            </a:r>
          </a:p>
        </p:txBody>
      </p:sp>
      <p:sp>
        <p:nvSpPr>
          <p:cNvPr id="7" name="TextBox 6">
            <a:extLst>
              <a:ext uri="{FF2B5EF4-FFF2-40B4-BE49-F238E27FC236}">
                <a16:creationId xmlns:a16="http://schemas.microsoft.com/office/drawing/2014/main" id="{BDCD756B-BA5F-45A0-B62D-5E427E6EC764}"/>
              </a:ext>
            </a:extLst>
          </p:cNvPr>
          <p:cNvSpPr txBox="1"/>
          <p:nvPr/>
        </p:nvSpPr>
        <p:spPr>
          <a:xfrm>
            <a:off x="592982" y="1097617"/>
            <a:ext cx="10160742" cy="5186035"/>
          </a:xfrm>
          <a:prstGeom prst="rect">
            <a:avLst/>
          </a:prstGeom>
          <a:noFill/>
        </p:spPr>
        <p:txBody>
          <a:bodyPr wrap="square" rtlCol="0">
            <a:spAutoFit/>
          </a:bodyPr>
          <a:lstStyle/>
          <a:p>
            <a:pPr>
              <a:buClr>
                <a:srgbClr val="006699"/>
              </a:buClr>
              <a:buSzPct val="80000"/>
            </a:pPr>
            <a:endParaRPr lang="en-US" sz="1400" dirty="0"/>
          </a:p>
          <a:p>
            <a:pPr marL="285750" indent="-285750">
              <a:buClr>
                <a:srgbClr val="006699"/>
              </a:buClr>
              <a:buSzPct val="80000"/>
              <a:buFont typeface="Arial" panose="020B0604020202020204" pitchFamily="34" charset="0"/>
              <a:buChar char="•"/>
            </a:pPr>
            <a:r>
              <a:rPr lang="en-US" sz="1400" dirty="0"/>
              <a:t>Oscillator standard deviation response is: </a:t>
            </a:r>
            <a:r>
              <a:rPr lang="en-US" sz="1400" dirty="0">
                <a:sym typeface="Symbol" panose="05050102010706020507" pitchFamily="18" charset="2"/>
              </a:rPr>
              <a:t>                   Natural frequency:  </a:t>
            </a:r>
            <a:r>
              <a:rPr lang="en-US" sz="1600" dirty="0" err="1">
                <a:latin typeface="Times New Roman" panose="02020603050405020304" pitchFamily="18" charset="0"/>
                <a:cs typeface="Times New Roman" panose="02020603050405020304" pitchFamily="18" charset="0"/>
              </a:rPr>
              <a:t>f</a:t>
            </a:r>
            <a:r>
              <a:rPr lang="en-US" sz="2200" baseline="-25000" dirty="0" err="1">
                <a:latin typeface="Times New Roman" panose="02020603050405020304" pitchFamily="18" charset="0"/>
                <a:cs typeface="Times New Roman" panose="02020603050405020304" pitchFamily="18" charset="0"/>
              </a:rPr>
              <a:t>n</a:t>
            </a:r>
            <a:r>
              <a:rPr lang="en-US" sz="1600" dirty="0">
                <a:latin typeface="Times New Roman" panose="02020603050405020304" pitchFamily="18" charset="0"/>
                <a:cs typeface="Times New Roman" panose="02020603050405020304" pitchFamily="18" charset="0"/>
              </a:rPr>
              <a:t>               </a:t>
            </a:r>
            <a:r>
              <a:rPr lang="en-US" sz="1400" dirty="0"/>
              <a:t>Test duration is:  </a:t>
            </a:r>
            <a:r>
              <a:rPr lang="en-US" sz="1600" dirty="0">
                <a:latin typeface="Times New Roman" panose="02020603050405020304" pitchFamily="18" charset="0"/>
                <a:cs typeface="Times New Roman" panose="02020603050405020304" pitchFamily="18" charset="0"/>
              </a:rPr>
              <a:t> T</a:t>
            </a:r>
          </a:p>
          <a:p>
            <a:pPr marL="285750" indent="-285750">
              <a:buClr>
                <a:srgbClr val="006699"/>
              </a:buClr>
              <a:buSzPct val="800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Clr>
                <a:srgbClr val="006699"/>
              </a:buClr>
              <a:buSzPct val="80000"/>
              <a:buFont typeface="Arial" panose="020B0604020202020204" pitchFamily="34" charset="0"/>
              <a:buChar char="•"/>
            </a:pPr>
            <a:r>
              <a:rPr lang="en-US" sz="1500" dirty="0">
                <a:latin typeface="Calibri" panose="020F0502020204030204" pitchFamily="34" charset="0"/>
                <a:cs typeface="Calibri" panose="020F0502020204030204" pitchFamily="34" charset="0"/>
              </a:rPr>
              <a:t>Natural frequency is replaced by positive slope zero-crossing rate for MDOF system response</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Expected crest factor  </a:t>
            </a:r>
            <a:r>
              <a:rPr lang="en-US" sz="1600" dirty="0">
                <a:sym typeface="Symbol" panose="05050102010706020507" pitchFamily="18" charset="2"/>
              </a:rPr>
              <a:t>:</a:t>
            </a:r>
          </a:p>
          <a:p>
            <a:pPr marL="285750" indent="-285750">
              <a:buClr>
                <a:srgbClr val="006699"/>
              </a:buClr>
              <a:buSzPct val="80000"/>
              <a:buFont typeface="Arial" panose="020B0604020202020204" pitchFamily="34" charset="0"/>
              <a:buChar char="•"/>
            </a:pPr>
            <a:endParaRPr lang="en-US" sz="1600" dirty="0">
              <a:sym typeface="Symbol" panose="05050102010706020507" pitchFamily="18" charset="2"/>
            </a:endParaRPr>
          </a:p>
          <a:p>
            <a:pPr lvl="2">
              <a:buClr>
                <a:srgbClr val="006699"/>
              </a:buClr>
              <a:buSzPct val="80000"/>
            </a:pPr>
            <a:r>
              <a:rPr lang="en-US" sz="1600" dirty="0">
                <a:latin typeface="Times New Roman" panose="02020603050405020304" pitchFamily="18" charset="0"/>
                <a:cs typeface="Times New Roman" panose="02020603050405020304" pitchFamily="18" charset="0"/>
                <a:sym typeface="Symbol" panose="05050102010706020507" pitchFamily="18" charset="2"/>
              </a:rPr>
              <a:t>                             A</a:t>
            </a:r>
            <a:r>
              <a:rPr lang="en-US" sz="1000" dirty="0">
                <a:latin typeface="Times New Roman" panose="02020603050405020304" pitchFamily="18" charset="0"/>
                <a:cs typeface="Times New Roman" panose="02020603050405020304" pitchFamily="18" charset="0"/>
                <a:sym typeface="Symbol" panose="05050102010706020507" pitchFamily="18" charset="2"/>
              </a:rPr>
              <a:t> </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peak</a:t>
            </a:r>
            <a:r>
              <a:rPr lang="en-US" sz="1600" dirty="0">
                <a:sym typeface="Symbol" panose="05050102010706020507" pitchFamily="18" charset="2"/>
              </a:rPr>
              <a:t> = </a:t>
            </a:r>
          </a:p>
          <a:p>
            <a:pPr lvl="2">
              <a:buClr>
                <a:srgbClr val="006699"/>
              </a:buClr>
              <a:buSzPct val="80000"/>
            </a:pPr>
            <a:endParaRPr lang="en-US" sz="1600" dirty="0"/>
          </a:p>
          <a:p>
            <a:pPr>
              <a:buClr>
                <a:srgbClr val="006699"/>
              </a:buClr>
              <a:buSzPct val="80000"/>
            </a:pPr>
            <a:endParaRPr lang="en-US" sz="1400" dirty="0"/>
          </a:p>
          <a:p>
            <a:pPr marL="285750" indent="-285750">
              <a:buClr>
                <a:srgbClr val="006699"/>
              </a:buClr>
              <a:buSzPct val="80000"/>
              <a:buFont typeface="Arial" panose="020B0604020202020204" pitchFamily="34" charset="0"/>
              <a:buChar char="•"/>
            </a:pPr>
            <a:r>
              <a:rPr lang="en-US" sz="1400" dirty="0"/>
              <a:t>DiMaggio, Sako, Rubin:</a:t>
            </a:r>
          </a:p>
          <a:p>
            <a:pPr>
              <a:buClr>
                <a:srgbClr val="006699"/>
              </a:buClr>
              <a:buSzPct val="80000"/>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Ahlin: </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a:buClr>
                <a:srgbClr val="006699"/>
              </a:buClr>
              <a:buSzPct val="80000"/>
            </a:pPr>
            <a:endParaRPr lang="en-US" sz="1400" dirty="0"/>
          </a:p>
          <a:p>
            <a:pPr marL="285750" indent="-285750">
              <a:buClr>
                <a:srgbClr val="006699"/>
              </a:buClr>
              <a:buSzPct val="80000"/>
              <a:buFont typeface="Arial" panose="020B0604020202020204" pitchFamily="34" charset="0"/>
              <a:buChar char="•"/>
            </a:pPr>
            <a:r>
              <a:rPr lang="en-US" sz="1400" dirty="0"/>
              <a:t>(Ahlin used </a:t>
            </a:r>
            <a:r>
              <a:rPr lang="en-US" sz="1500"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n</a:t>
            </a:r>
            <a:r>
              <a:rPr lang="en-US" sz="1400" dirty="0"/>
              <a:t> in place of </a:t>
            </a:r>
            <a:r>
              <a:rPr lang="en-US" sz="1400" dirty="0">
                <a:sym typeface="Symbol" panose="05050102010706020507" pitchFamily="18" charset="2"/>
              </a:rPr>
              <a:t>) </a:t>
            </a:r>
            <a:r>
              <a:rPr lang="en-US" sz="1400" dirty="0"/>
              <a:t>            </a:t>
            </a: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5D91B251-8A55-4792-AB43-F9F192E76470}"/>
              </a:ext>
            </a:extLst>
          </p:cNvPr>
          <p:cNvSpPr>
            <a:spLocks noChangeArrowheads="1"/>
          </p:cNvSpPr>
          <p:nvPr/>
        </p:nvSpPr>
        <p:spPr bwMode="auto">
          <a:xfrm>
            <a:off x="1999680" y="2091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4FB70FAC-AAE6-4D7E-B3C4-4B96C05F28D2}"/>
              </a:ext>
            </a:extLst>
          </p:cNvPr>
          <p:cNvGraphicFramePr>
            <a:graphicFrameLocks noChangeAspect="1"/>
          </p:cNvGraphicFramePr>
          <p:nvPr>
            <p:extLst>
              <p:ext uri="{D42A27DB-BD31-4B8C-83A1-F6EECF244321}">
                <p14:modId xmlns:p14="http://schemas.microsoft.com/office/powerpoint/2010/main" val="1901131917"/>
              </p:ext>
            </p:extLst>
          </p:nvPr>
        </p:nvGraphicFramePr>
        <p:xfrm>
          <a:off x="3032125" y="3790950"/>
          <a:ext cx="1190625" cy="306388"/>
        </p:xfrm>
        <a:graphic>
          <a:graphicData uri="http://schemas.openxmlformats.org/presentationml/2006/ole">
            <mc:AlternateContent xmlns:mc="http://schemas.openxmlformats.org/markup-compatibility/2006">
              <mc:Choice xmlns:v="urn:schemas-microsoft-com:vml" Requires="v">
                <p:oleObj spid="_x0000_s24638" name="Equation" r:id="rId3" imgW="1282680" imgH="330120" progId="Equation.DSMT4">
                  <p:embed/>
                </p:oleObj>
              </mc:Choice>
              <mc:Fallback>
                <p:oleObj name="Equation" r:id="rId3" imgW="1282680" imgH="330120" progId="Equation.DSMT4">
                  <p:embed/>
                  <p:pic>
                    <p:nvPicPr>
                      <p:cNvPr id="0" name="Object 1"/>
                      <p:cNvPicPr>
                        <a:picLocks noChangeAspect="1" noChangeArrowheads="1"/>
                      </p:cNvPicPr>
                      <p:nvPr/>
                    </p:nvPicPr>
                    <p:blipFill>
                      <a:blip r:embed="rId4"/>
                      <a:srcRect/>
                      <a:stretch>
                        <a:fillRect/>
                      </a:stretch>
                    </p:blipFill>
                    <p:spPr bwMode="auto">
                      <a:xfrm>
                        <a:off x="3032125" y="3790950"/>
                        <a:ext cx="1190625" cy="306388"/>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476D4492-DA3F-446A-8ED4-985917CFE42B}"/>
              </a:ext>
            </a:extLst>
          </p:cNvPr>
          <p:cNvGraphicFramePr>
            <a:graphicFrameLocks noChangeAspect="1"/>
          </p:cNvGraphicFramePr>
          <p:nvPr>
            <p:extLst>
              <p:ext uri="{D42A27DB-BD31-4B8C-83A1-F6EECF244321}">
                <p14:modId xmlns:p14="http://schemas.microsoft.com/office/powerpoint/2010/main" val="4111028844"/>
              </p:ext>
            </p:extLst>
          </p:nvPr>
        </p:nvGraphicFramePr>
        <p:xfrm>
          <a:off x="3042663" y="4567766"/>
          <a:ext cx="2624137" cy="600075"/>
        </p:xfrm>
        <a:graphic>
          <a:graphicData uri="http://schemas.openxmlformats.org/presentationml/2006/ole">
            <mc:AlternateContent xmlns:mc="http://schemas.openxmlformats.org/markup-compatibility/2006">
              <mc:Choice xmlns:v="urn:schemas-microsoft-com:vml" Requires="v">
                <p:oleObj spid="_x0000_s24639" name="Equation" r:id="rId5" imgW="2616120" imgH="596880" progId="Equation.DSMT4">
                  <p:embed/>
                </p:oleObj>
              </mc:Choice>
              <mc:Fallback>
                <p:oleObj name="Equation" r:id="rId5" imgW="2616120" imgH="596880" progId="Equation.DSMT4">
                  <p:embed/>
                  <p:pic>
                    <p:nvPicPr>
                      <p:cNvPr id="9" name="Object 8">
                        <a:extLst>
                          <a:ext uri="{FF2B5EF4-FFF2-40B4-BE49-F238E27FC236}">
                            <a16:creationId xmlns:a16="http://schemas.microsoft.com/office/drawing/2014/main" id="{4FB70FAC-AAE6-4D7E-B3C4-4B96C05F28D2}"/>
                          </a:ext>
                        </a:extLst>
                      </p:cNvPr>
                      <p:cNvPicPr>
                        <a:picLocks noChangeAspect="1" noChangeArrowheads="1"/>
                      </p:cNvPicPr>
                      <p:nvPr/>
                    </p:nvPicPr>
                    <p:blipFill>
                      <a:blip r:embed="rId6"/>
                      <a:srcRect/>
                      <a:stretch>
                        <a:fillRect/>
                      </a:stretch>
                    </p:blipFill>
                    <p:spPr bwMode="auto">
                      <a:xfrm>
                        <a:off x="3042663" y="4567766"/>
                        <a:ext cx="2624137" cy="600075"/>
                      </a:xfrm>
                      <a:prstGeom prst="rect">
                        <a:avLst/>
                      </a:prstGeom>
                      <a:noFill/>
                    </p:spPr>
                  </p:pic>
                </p:oleObj>
              </mc:Fallback>
            </mc:AlternateContent>
          </a:graphicData>
        </a:graphic>
      </p:graphicFrame>
    </p:spTree>
    <p:extLst>
      <p:ext uri="{BB962C8B-B14F-4D97-AF65-F5344CB8AC3E}">
        <p14:creationId xmlns:p14="http://schemas.microsoft.com/office/powerpoint/2010/main" val="2643511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801158" y="436560"/>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6764748" cy="461665"/>
          </a:xfrm>
          <a:prstGeom prst="rect">
            <a:avLst/>
          </a:prstGeom>
          <a:noFill/>
        </p:spPr>
        <p:txBody>
          <a:bodyPr wrap="square" rtlCol="0">
            <a:spAutoFit/>
          </a:bodyPr>
          <a:lstStyle/>
          <a:p>
            <a:r>
              <a:rPr lang="en-US" sz="2300" b="1" dirty="0">
                <a:solidFill>
                  <a:srgbClr val="006699"/>
                </a:solidFill>
              </a:rPr>
              <a:t>White Noise Input &amp; Response Example</a:t>
            </a:r>
          </a:p>
        </p:txBody>
      </p:sp>
      <p:sp>
        <p:nvSpPr>
          <p:cNvPr id="7" name="TextBox 6">
            <a:extLst>
              <a:ext uri="{FF2B5EF4-FFF2-40B4-BE49-F238E27FC236}">
                <a16:creationId xmlns:a16="http://schemas.microsoft.com/office/drawing/2014/main" id="{BDCD756B-BA5F-45A0-B62D-5E427E6EC764}"/>
              </a:ext>
            </a:extLst>
          </p:cNvPr>
          <p:cNvSpPr txBox="1"/>
          <p:nvPr/>
        </p:nvSpPr>
        <p:spPr>
          <a:xfrm>
            <a:off x="6301395" y="2933849"/>
            <a:ext cx="5298726" cy="3924151"/>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t>Stationary white noise base input excitation is applied to the SDOF model </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The system has a natural frequency of 600 Hz and an amplification factor of Q equal to 10, or 5% damping</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The input time history has a Gaussian distribution and a standard deviation of 10 G</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The response is calculated using the Smallwood ramp invariant digital recursive filtering relationship</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The response likewise has a Gaussian distribution</a:t>
            </a:r>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Graphic 31">
            <a:extLst>
              <a:ext uri="{FF2B5EF4-FFF2-40B4-BE49-F238E27FC236}">
                <a16:creationId xmlns:a16="http://schemas.microsoft.com/office/drawing/2014/main" id="{E382F66B-E297-4798-B1BF-F1A3E1F7ED4C}"/>
              </a:ext>
            </a:extLst>
          </p:cNvPr>
          <p:cNvPicPr/>
          <p:nvPr/>
        </p:nvPicPr>
        <p:blipFill>
          <a:blip r:embed="rId2">
            <a:extLst>
              <a:ext uri="{28A0092B-C50C-407E-A947-70E740481C1C}">
                <a14:useLocalDpi xmlns:a14="http://schemas.microsoft.com/office/drawing/2010/main"/>
              </a:ext>
            </a:extLst>
          </a:blip>
          <a:stretch>
            <a:fillRect/>
          </a:stretch>
        </p:blipFill>
        <p:spPr>
          <a:xfrm>
            <a:off x="357795" y="1354033"/>
            <a:ext cx="5943600" cy="4829175"/>
          </a:xfrm>
          <a:prstGeom prst="rect">
            <a:avLst/>
          </a:prstGeom>
        </p:spPr>
      </p:pic>
      <p:pic>
        <p:nvPicPr>
          <p:cNvPr id="9" name="Picture 8">
            <a:extLst>
              <a:ext uri="{FF2B5EF4-FFF2-40B4-BE49-F238E27FC236}">
                <a16:creationId xmlns:a16="http://schemas.microsoft.com/office/drawing/2014/main" id="{4F6ACB4D-848C-4378-A142-5AA268CC404E}"/>
              </a:ext>
            </a:extLst>
          </p:cNvPr>
          <p:cNvPicPr>
            <a:picLocks noChangeAspect="1"/>
          </p:cNvPicPr>
          <p:nvPr/>
        </p:nvPicPr>
        <p:blipFill>
          <a:blip r:embed="rId3"/>
          <a:stretch>
            <a:fillRect/>
          </a:stretch>
        </p:blipFill>
        <p:spPr>
          <a:xfrm>
            <a:off x="6600587" y="1238504"/>
            <a:ext cx="1514286" cy="1542857"/>
          </a:xfrm>
          <a:prstGeom prst="rect">
            <a:avLst/>
          </a:prstGeom>
        </p:spPr>
      </p:pic>
    </p:spTree>
    <p:extLst>
      <p:ext uri="{BB962C8B-B14F-4D97-AF65-F5344CB8AC3E}">
        <p14:creationId xmlns:p14="http://schemas.microsoft.com/office/powerpoint/2010/main" val="580332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099409" y="468191"/>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385321" y="492176"/>
            <a:ext cx="6201223" cy="461665"/>
          </a:xfrm>
          <a:prstGeom prst="rect">
            <a:avLst/>
          </a:prstGeom>
          <a:noFill/>
        </p:spPr>
        <p:txBody>
          <a:bodyPr wrap="square" rtlCol="0">
            <a:spAutoFit/>
          </a:bodyPr>
          <a:lstStyle/>
          <a:p>
            <a:r>
              <a:rPr lang="en-US" sz="2300" b="1" dirty="0">
                <a:solidFill>
                  <a:srgbClr val="006699"/>
                </a:solidFill>
              </a:rPr>
              <a:t>Rayleigh Distribution of Local Response Peaks</a:t>
            </a: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Graphic 36">
            <a:extLst>
              <a:ext uri="{FF2B5EF4-FFF2-40B4-BE49-F238E27FC236}">
                <a16:creationId xmlns:a16="http://schemas.microsoft.com/office/drawing/2014/main" id="{05FCB48F-81A0-46B1-AADD-67E12AD8F200}"/>
              </a:ext>
            </a:extLst>
          </p:cNvPr>
          <p:cNvPicPr/>
          <p:nvPr/>
        </p:nvPicPr>
        <p:blipFill>
          <a:blip r:embed="rId2">
            <a:extLst>
              <a:ext uri="{28A0092B-C50C-407E-A947-70E740481C1C}">
                <a14:useLocalDpi xmlns:a14="http://schemas.microsoft.com/office/drawing/2010/main"/>
              </a:ext>
            </a:extLst>
          </a:blip>
          <a:stretch>
            <a:fillRect/>
          </a:stretch>
        </p:blipFill>
        <p:spPr>
          <a:xfrm>
            <a:off x="1399125" y="1602193"/>
            <a:ext cx="6551428" cy="3398397"/>
          </a:xfrm>
          <a:prstGeom prst="rect">
            <a:avLst/>
          </a:prstGeom>
        </p:spPr>
      </p:pic>
    </p:spTree>
    <p:extLst>
      <p:ext uri="{BB962C8B-B14F-4D97-AF65-F5344CB8AC3E}">
        <p14:creationId xmlns:p14="http://schemas.microsoft.com/office/powerpoint/2010/main" val="234020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a:solidFill>
                  <a:prstClr val="black">
                    <a:tint val="75000"/>
                  </a:prstClr>
                </a:solidFill>
                <a:latin typeface="Calibri"/>
              </a:rPr>
              <a:pPr/>
              <a:t>2</a:t>
            </a:fld>
            <a:endParaRPr lang="en-US">
              <a:solidFill>
                <a:prstClr val="black">
                  <a:tint val="75000"/>
                </a:prstClr>
              </a:solidFill>
              <a:latin typeface="Calibri"/>
            </a:endParaRPr>
          </a:p>
        </p:txBody>
      </p:sp>
      <p:sp>
        <p:nvSpPr>
          <p:cNvPr id="7" name="Rectangle 6"/>
          <p:cNvSpPr/>
          <p:nvPr/>
        </p:nvSpPr>
        <p:spPr>
          <a:xfrm>
            <a:off x="3323145" y="6253719"/>
            <a:ext cx="3335850" cy="338554"/>
          </a:xfrm>
          <a:prstGeom prst="rect">
            <a:avLst/>
          </a:prstGeom>
        </p:spPr>
        <p:txBody>
          <a:bodyPr wrap="none">
            <a:spAutoFit/>
          </a:bodyPr>
          <a:lstStyle/>
          <a:p>
            <a:r>
              <a:rPr lang="en-US" sz="1600" dirty="0">
                <a:solidFill>
                  <a:srgbClr val="006699"/>
                </a:solidFill>
              </a:rPr>
              <a:t>https://vibrationdata.wordpress.com/</a:t>
            </a:r>
          </a:p>
        </p:txBody>
      </p:sp>
      <p:pic>
        <p:nvPicPr>
          <p:cNvPr id="8" name="Picture 7"/>
          <p:cNvPicPr>
            <a:picLocks noChangeAspect="1"/>
          </p:cNvPicPr>
          <p:nvPr/>
        </p:nvPicPr>
        <p:blipFill>
          <a:blip r:embed="rId2"/>
          <a:stretch>
            <a:fillRect/>
          </a:stretch>
        </p:blipFill>
        <p:spPr>
          <a:xfrm>
            <a:off x="871276" y="390740"/>
            <a:ext cx="7866324" cy="5105186"/>
          </a:xfrm>
          <a:prstGeom prst="rect">
            <a:avLst/>
          </a:prstGeom>
        </p:spPr>
      </p:pic>
    </p:spTree>
    <p:extLst>
      <p:ext uri="{BB962C8B-B14F-4D97-AF65-F5344CB8AC3E}">
        <p14:creationId xmlns:p14="http://schemas.microsoft.com/office/powerpoint/2010/main" val="1428913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4347508" cy="461665"/>
          </a:xfrm>
          <a:prstGeom prst="rect">
            <a:avLst/>
          </a:prstGeom>
          <a:noFill/>
        </p:spPr>
        <p:txBody>
          <a:bodyPr wrap="square" rtlCol="0">
            <a:spAutoFit/>
          </a:bodyPr>
          <a:lstStyle/>
          <a:p>
            <a:r>
              <a:rPr lang="en-US" sz="2400" b="1" dirty="0">
                <a:solidFill>
                  <a:srgbClr val="006699"/>
                </a:solidFill>
              </a:rPr>
              <a:t>Close-up View</a:t>
            </a:r>
          </a:p>
        </p:txBody>
      </p:sp>
      <p:sp>
        <p:nvSpPr>
          <p:cNvPr id="7" name="TextBox 6">
            <a:extLst>
              <a:ext uri="{FF2B5EF4-FFF2-40B4-BE49-F238E27FC236}">
                <a16:creationId xmlns:a16="http://schemas.microsoft.com/office/drawing/2014/main" id="{BDCD756B-BA5F-45A0-B62D-5E427E6EC764}"/>
              </a:ext>
            </a:extLst>
          </p:cNvPr>
          <p:cNvSpPr txBox="1"/>
          <p:nvPr/>
        </p:nvSpPr>
        <p:spPr>
          <a:xfrm>
            <a:off x="5869172" y="1421836"/>
            <a:ext cx="5975498" cy="5293757"/>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400" dirty="0"/>
              <a:t>Narrowband random response with statistics</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Expected crest factor</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500" dirty="0"/>
              <a:t>The crest factor for sample problem was 4.28, which is 10% lower than the expected value</a:t>
            </a:r>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Graphic 384">
            <a:extLst>
              <a:ext uri="{FF2B5EF4-FFF2-40B4-BE49-F238E27FC236}">
                <a16:creationId xmlns:a16="http://schemas.microsoft.com/office/drawing/2014/main" id="{3E540552-6322-4F6D-839F-0587E21747D7}"/>
              </a:ext>
            </a:extLst>
          </p:cNvPr>
          <p:cNvPicPr/>
          <p:nvPr/>
        </p:nvPicPr>
        <p:blipFill>
          <a:blip r:embed="rId3">
            <a:extLst>
              <a:ext uri="{28A0092B-C50C-407E-A947-70E740481C1C}">
                <a14:useLocalDpi xmlns:a14="http://schemas.microsoft.com/office/drawing/2010/main"/>
              </a:ext>
            </a:extLst>
          </a:blip>
          <a:stretch>
            <a:fillRect/>
          </a:stretch>
        </p:blipFill>
        <p:spPr>
          <a:xfrm>
            <a:off x="442856" y="1278852"/>
            <a:ext cx="5334000" cy="4000500"/>
          </a:xfrm>
          <a:prstGeom prst="rect">
            <a:avLst/>
          </a:prstGeom>
        </p:spPr>
      </p:pic>
      <p:pic>
        <p:nvPicPr>
          <p:cNvPr id="3" name="Picture 2">
            <a:extLst>
              <a:ext uri="{FF2B5EF4-FFF2-40B4-BE49-F238E27FC236}">
                <a16:creationId xmlns:a16="http://schemas.microsoft.com/office/drawing/2014/main" id="{304372FA-65B4-4ECA-A79A-8C78FDD2CCF1}"/>
              </a:ext>
            </a:extLst>
          </p:cNvPr>
          <p:cNvPicPr>
            <a:picLocks noChangeAspect="1"/>
          </p:cNvPicPr>
          <p:nvPr/>
        </p:nvPicPr>
        <p:blipFill>
          <a:blip r:embed="rId4"/>
          <a:stretch>
            <a:fillRect/>
          </a:stretch>
        </p:blipFill>
        <p:spPr>
          <a:xfrm>
            <a:off x="6648697" y="1984135"/>
            <a:ext cx="3961905" cy="1561905"/>
          </a:xfrm>
          <a:prstGeom prst="rect">
            <a:avLst/>
          </a:prstGeom>
        </p:spPr>
      </p:pic>
      <p:graphicFrame>
        <p:nvGraphicFramePr>
          <p:cNvPr id="13" name="Object 12">
            <a:extLst>
              <a:ext uri="{FF2B5EF4-FFF2-40B4-BE49-F238E27FC236}">
                <a16:creationId xmlns:a16="http://schemas.microsoft.com/office/drawing/2014/main" id="{157D2837-D882-4C35-8B1F-60A61CB87965}"/>
              </a:ext>
            </a:extLst>
          </p:cNvPr>
          <p:cNvGraphicFramePr>
            <a:graphicFrameLocks noChangeAspect="1"/>
          </p:cNvGraphicFramePr>
          <p:nvPr>
            <p:extLst>
              <p:ext uri="{D42A27DB-BD31-4B8C-83A1-F6EECF244321}">
                <p14:modId xmlns:p14="http://schemas.microsoft.com/office/powerpoint/2010/main" val="1707743244"/>
              </p:ext>
            </p:extLst>
          </p:nvPr>
        </p:nvGraphicFramePr>
        <p:xfrm>
          <a:off x="6648697" y="4521396"/>
          <a:ext cx="4978045" cy="552077"/>
        </p:xfrm>
        <a:graphic>
          <a:graphicData uri="http://schemas.openxmlformats.org/presentationml/2006/ole">
            <mc:AlternateContent xmlns:mc="http://schemas.openxmlformats.org/markup-compatibility/2006">
              <mc:Choice xmlns:v="urn:schemas-microsoft-com:vml" Requires="v">
                <p:oleObj spid="_x0000_s21524" name="Equation" r:id="rId5" imgW="4203360" imgH="507960" progId="Equation.DSMT4">
                  <p:embed/>
                </p:oleObj>
              </mc:Choice>
              <mc:Fallback>
                <p:oleObj name="Equation" r:id="rId5" imgW="4203360" imgH="507960" progId="Equation.DSMT4">
                  <p:embed/>
                  <p:pic>
                    <p:nvPicPr>
                      <p:cNvPr id="0" name="Object 1"/>
                      <p:cNvPicPr>
                        <a:picLocks noChangeAspect="1" noChangeArrowheads="1"/>
                      </p:cNvPicPr>
                      <p:nvPr/>
                    </p:nvPicPr>
                    <p:blipFill>
                      <a:blip r:embed="rId6"/>
                      <a:srcRect/>
                      <a:stretch>
                        <a:fillRect/>
                      </a:stretch>
                    </p:blipFill>
                    <p:spPr bwMode="auto">
                      <a:xfrm>
                        <a:off x="6648697" y="4521396"/>
                        <a:ext cx="4978045" cy="552077"/>
                      </a:xfrm>
                      <a:prstGeom prst="rect">
                        <a:avLst/>
                      </a:prstGeom>
                      <a:noFill/>
                    </p:spPr>
                  </p:pic>
                </p:oleObj>
              </mc:Fallback>
            </mc:AlternateContent>
          </a:graphicData>
        </a:graphic>
      </p:graphicFrame>
    </p:spTree>
    <p:extLst>
      <p:ext uri="{BB962C8B-B14F-4D97-AF65-F5344CB8AC3E}">
        <p14:creationId xmlns:p14="http://schemas.microsoft.com/office/powerpoint/2010/main" val="2635599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4347508" cy="461665"/>
          </a:xfrm>
          <a:prstGeom prst="rect">
            <a:avLst/>
          </a:prstGeom>
          <a:noFill/>
        </p:spPr>
        <p:txBody>
          <a:bodyPr wrap="square" rtlCol="0">
            <a:spAutoFit/>
          </a:bodyPr>
          <a:lstStyle/>
          <a:p>
            <a:r>
              <a:rPr lang="en-US" sz="2400" b="1" dirty="0">
                <a:solidFill>
                  <a:srgbClr val="006699"/>
                </a:solidFill>
              </a:rPr>
              <a:t>Crest Factor Numerical Study</a:t>
            </a:r>
          </a:p>
        </p:txBody>
      </p:sp>
      <p:sp>
        <p:nvSpPr>
          <p:cNvPr id="7" name="TextBox 6">
            <a:extLst>
              <a:ext uri="{FF2B5EF4-FFF2-40B4-BE49-F238E27FC236}">
                <a16:creationId xmlns:a16="http://schemas.microsoft.com/office/drawing/2014/main" id="{BDCD756B-BA5F-45A0-B62D-5E427E6EC764}"/>
              </a:ext>
            </a:extLst>
          </p:cNvPr>
          <p:cNvSpPr txBox="1"/>
          <p:nvPr/>
        </p:nvSpPr>
        <p:spPr>
          <a:xfrm>
            <a:off x="5776856" y="1428750"/>
            <a:ext cx="5738205" cy="5539978"/>
          </a:xfrm>
          <a:prstGeom prst="rect">
            <a:avLst/>
          </a:prstGeom>
          <a:noFill/>
        </p:spPr>
        <p:txBody>
          <a:bodyPr wrap="square" rtlCol="0">
            <a:spAutoFit/>
          </a:bodyPr>
          <a:lstStyle/>
          <a:p>
            <a:pPr marL="285750" indent="-285750">
              <a:spcBef>
                <a:spcPts val="600"/>
              </a:spcBef>
              <a:spcAft>
                <a:spcPts val="600"/>
              </a:spcAft>
              <a:buClr>
                <a:srgbClr val="006699"/>
              </a:buClr>
              <a:buSzPct val="80000"/>
              <a:buFont typeface="Arial" panose="020B0604020202020204" pitchFamily="34" charset="0"/>
              <a:buChar char="•"/>
            </a:pPr>
            <a:r>
              <a:rPr lang="en-US" sz="1500" dirty="0"/>
              <a:t>The white noise synthesis and response calculation steps for the previous example were repeated 20,000 times</a:t>
            </a:r>
          </a:p>
          <a:p>
            <a:pPr marL="285750" indent="-285750">
              <a:spcBef>
                <a:spcPts val="600"/>
              </a:spcBef>
              <a:spcAft>
                <a:spcPts val="600"/>
              </a:spcAft>
              <a:buClr>
                <a:srgbClr val="006699"/>
              </a:buClr>
              <a:buSzPct val="80000"/>
              <a:buFont typeface="Arial" panose="020B0604020202020204" pitchFamily="34" charset="0"/>
              <a:buChar char="•"/>
            </a:pPr>
            <a:r>
              <a:rPr lang="en-US" sz="1500" dirty="0"/>
              <a:t>A crest factor was calculated for each trial</a:t>
            </a:r>
          </a:p>
          <a:p>
            <a:pPr marL="285750" indent="-285750">
              <a:spcBef>
                <a:spcPts val="600"/>
              </a:spcBef>
              <a:spcAft>
                <a:spcPts val="600"/>
              </a:spcAft>
              <a:buClr>
                <a:srgbClr val="006699"/>
              </a:buClr>
              <a:buSzPct val="80000"/>
              <a:buFont typeface="Arial" panose="020B0604020202020204" pitchFamily="34" charset="0"/>
              <a:buChar char="•"/>
            </a:pPr>
            <a:r>
              <a:rPr lang="en-US" sz="1500" dirty="0"/>
              <a:t>The crest factor histogram has a shape somewhat similar to a Rayleigh distribution, but further investigation is needed to properly characterize it</a:t>
            </a:r>
          </a:p>
          <a:p>
            <a:pPr marL="285750" indent="-285750">
              <a:spcBef>
                <a:spcPts val="600"/>
              </a:spcBef>
              <a:spcAft>
                <a:spcPts val="600"/>
              </a:spcAft>
              <a:buClr>
                <a:srgbClr val="006699"/>
              </a:buClr>
              <a:buSzPct val="80000"/>
              <a:buFont typeface="Arial" panose="020B0604020202020204" pitchFamily="34" charset="0"/>
              <a:buChar char="•"/>
            </a:pPr>
            <a:r>
              <a:rPr lang="en-US" sz="1500" dirty="0"/>
              <a:t>The crest factors ranged from 4.14 to 6.62, with a mean of 4.76   </a:t>
            </a:r>
          </a:p>
          <a:p>
            <a:pPr marL="285750" indent="-285750">
              <a:spcBef>
                <a:spcPts val="600"/>
              </a:spcBef>
              <a:spcAft>
                <a:spcPts val="600"/>
              </a:spcAft>
              <a:buClr>
                <a:srgbClr val="006699"/>
              </a:buClr>
              <a:buSzPct val="80000"/>
              <a:buFont typeface="Arial" panose="020B0604020202020204" pitchFamily="34" charset="0"/>
              <a:buChar char="•"/>
            </a:pPr>
            <a:r>
              <a:rPr lang="en-US" sz="1500" dirty="0"/>
              <a:t>This experimental mean value was 1.1% higher than the theoretical 4.71 value    </a:t>
            </a:r>
          </a:p>
          <a:p>
            <a:pPr marL="285750" indent="-285750">
              <a:spcBef>
                <a:spcPts val="600"/>
              </a:spcBef>
              <a:spcAft>
                <a:spcPts val="600"/>
              </a:spcAft>
              <a:buClr>
                <a:srgbClr val="006699"/>
              </a:buClr>
              <a:buSzPct val="80000"/>
              <a:buFont typeface="Arial" panose="020B0604020202020204" pitchFamily="34" charset="0"/>
              <a:buChar char="•"/>
            </a:pPr>
            <a:r>
              <a:rPr lang="en-US" sz="1500" dirty="0"/>
              <a:t>Stationary random vibration time history with Gaussian distributions typically have peaks ranging from 4</a:t>
            </a:r>
            <a:r>
              <a:rPr lang="el-GR" sz="1500" dirty="0"/>
              <a:t>σ</a:t>
            </a:r>
            <a:r>
              <a:rPr lang="en-US" sz="1500" dirty="0"/>
              <a:t> to 5σ, but higher crest values may also occur</a:t>
            </a:r>
          </a:p>
          <a:p>
            <a:pPr marL="285750" indent="-285750">
              <a:spcBef>
                <a:spcPts val="600"/>
              </a:spcBef>
              <a:spcAft>
                <a:spcPts val="600"/>
              </a:spcAft>
              <a:buClr>
                <a:srgbClr val="006699"/>
              </a:buClr>
              <a:buSzPct val="80000"/>
              <a:buFont typeface="Arial" panose="020B0604020202020204" pitchFamily="34" charset="0"/>
              <a:buChar char="•"/>
            </a:pPr>
            <a:r>
              <a:rPr lang="en-US" sz="1500" dirty="0"/>
              <a:t>This is true both for broadband inputs and narrowband responses</a:t>
            </a:r>
          </a:p>
          <a:p>
            <a:pPr marL="285750" indent="-285750">
              <a:spcBef>
                <a:spcPts val="600"/>
              </a:spcBef>
              <a:spcAft>
                <a:spcPts val="600"/>
              </a:spcAft>
              <a:buClr>
                <a:srgbClr val="006699"/>
              </a:buClr>
              <a:buSzPct val="80000"/>
              <a:buFont typeface="Arial" panose="020B0604020202020204" pitchFamily="34" charset="0"/>
              <a:buChar char="•"/>
            </a:pPr>
            <a:r>
              <a:rPr lang="en-US" sz="1500" dirty="0"/>
              <a:t>Designing structures and components for 3σ vibration loads is thus insufficient, even though this is a common rule-of-thumb</a:t>
            </a:r>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Graphic 387">
            <a:extLst>
              <a:ext uri="{FF2B5EF4-FFF2-40B4-BE49-F238E27FC236}">
                <a16:creationId xmlns:a16="http://schemas.microsoft.com/office/drawing/2014/main" id="{13A584F8-4CDB-4445-AB4B-7309FB755B3B}"/>
              </a:ext>
            </a:extLst>
          </p:cNvPr>
          <p:cNvPicPr/>
          <p:nvPr/>
        </p:nvPicPr>
        <p:blipFill>
          <a:blip r:embed="rId2">
            <a:extLst>
              <a:ext uri="{28A0092B-C50C-407E-A947-70E740481C1C}">
                <a14:useLocalDpi xmlns:a14="http://schemas.microsoft.com/office/drawing/2010/main"/>
              </a:ext>
            </a:extLst>
          </a:blip>
          <a:stretch>
            <a:fillRect/>
          </a:stretch>
        </p:blipFill>
        <p:spPr>
          <a:xfrm>
            <a:off x="442856" y="1354034"/>
            <a:ext cx="5334000" cy="4000500"/>
          </a:xfrm>
          <a:prstGeom prst="rect">
            <a:avLst/>
          </a:prstGeom>
        </p:spPr>
      </p:pic>
    </p:spTree>
    <p:extLst>
      <p:ext uri="{BB962C8B-B14F-4D97-AF65-F5344CB8AC3E}">
        <p14:creationId xmlns:p14="http://schemas.microsoft.com/office/powerpoint/2010/main" val="279788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309301" y="411059"/>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6848342" cy="461665"/>
          </a:xfrm>
          <a:prstGeom prst="rect">
            <a:avLst/>
          </a:prstGeom>
          <a:noFill/>
        </p:spPr>
        <p:txBody>
          <a:bodyPr wrap="square" rtlCol="0">
            <a:spAutoFit/>
          </a:bodyPr>
          <a:lstStyle/>
          <a:p>
            <a:r>
              <a:rPr lang="en-US" sz="2400" b="1" dirty="0">
                <a:solidFill>
                  <a:srgbClr val="006699"/>
                </a:solidFill>
              </a:rPr>
              <a:t>Cantilever Beam, Base Excitation Example</a:t>
            </a:r>
          </a:p>
        </p:txBody>
      </p:sp>
      <p:sp>
        <p:nvSpPr>
          <p:cNvPr id="7" name="TextBox 6">
            <a:extLst>
              <a:ext uri="{FF2B5EF4-FFF2-40B4-BE49-F238E27FC236}">
                <a16:creationId xmlns:a16="http://schemas.microsoft.com/office/drawing/2014/main" id="{BDCD756B-BA5F-45A0-B62D-5E427E6EC764}"/>
              </a:ext>
            </a:extLst>
          </p:cNvPr>
          <p:cNvSpPr txBox="1"/>
          <p:nvPr/>
        </p:nvSpPr>
        <p:spPr>
          <a:xfrm>
            <a:off x="6488313" y="1524146"/>
            <a:ext cx="4424803" cy="3877985"/>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400" dirty="0"/>
              <a:t>The relative displacement </a:t>
            </a:r>
            <a:r>
              <a:rPr lang="en-US" sz="1400" dirty="0">
                <a:latin typeface="Times New Roman" panose="02020603050405020304" pitchFamily="18" charset="0"/>
                <a:cs typeface="Times New Roman" panose="02020603050405020304" pitchFamily="18" charset="0"/>
              </a:rPr>
              <a:t>Y(x,</a:t>
            </a:r>
            <a:r>
              <a:rPr lang="en-US" sz="1400" dirty="0">
                <a:latin typeface="Times New Roman" panose="02020603050405020304" pitchFamily="18" charset="0"/>
                <a:cs typeface="Times New Roman" panose="02020603050405020304" pitchFamily="18" charset="0"/>
                <a:sym typeface="Symbol" panose="05050102010706020507" pitchFamily="18" charset="2"/>
              </a:rPr>
              <a:t></a:t>
            </a:r>
            <a:r>
              <a:rPr lang="en-US" sz="1400" dirty="0">
                <a:latin typeface="Times New Roman" panose="02020603050405020304" pitchFamily="18" charset="0"/>
                <a:cs typeface="Times New Roman" panose="02020603050405020304" pitchFamily="18" charset="0"/>
              </a:rPr>
              <a:t>) </a:t>
            </a:r>
            <a:r>
              <a:rPr lang="en-US" sz="1400" dirty="0"/>
              <a:t>to base excitation is</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The bending moment is</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The bending stress is</a:t>
            </a: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4818" name="Picture 2">
            <a:extLst>
              <a:ext uri="{FF2B5EF4-FFF2-40B4-BE49-F238E27FC236}">
                <a16:creationId xmlns:a16="http://schemas.microsoft.com/office/drawing/2014/main" id="{6C3FA142-8EC1-473D-A152-F24BB75C2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91" y="1634592"/>
            <a:ext cx="5464152" cy="344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a:extLst>
              <a:ext uri="{FF2B5EF4-FFF2-40B4-BE49-F238E27FC236}">
                <a16:creationId xmlns:a16="http://schemas.microsoft.com/office/drawing/2014/main" id="{CB8DD79C-D69C-4780-AAE8-2577E94D6744}"/>
              </a:ext>
            </a:extLst>
          </p:cNvPr>
          <p:cNvSpPr>
            <a:spLocks noChangeArrowheads="1"/>
          </p:cNvSpPr>
          <p:nvPr/>
        </p:nvSpPr>
        <p:spPr bwMode="auto">
          <a:xfrm>
            <a:off x="7767144" y="2301091"/>
            <a:ext cx="130980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A0616393-4801-4AAF-B493-66BB6FB71B64}"/>
              </a:ext>
            </a:extLst>
          </p:cNvPr>
          <p:cNvGraphicFramePr>
            <a:graphicFrameLocks noChangeAspect="1"/>
          </p:cNvGraphicFramePr>
          <p:nvPr>
            <p:extLst>
              <p:ext uri="{D42A27DB-BD31-4B8C-83A1-F6EECF244321}">
                <p14:modId xmlns:p14="http://schemas.microsoft.com/office/powerpoint/2010/main" val="1895909999"/>
              </p:ext>
            </p:extLst>
          </p:nvPr>
        </p:nvGraphicFramePr>
        <p:xfrm>
          <a:off x="7374116" y="2094368"/>
          <a:ext cx="3145972" cy="861768"/>
        </p:xfrm>
        <a:graphic>
          <a:graphicData uri="http://schemas.openxmlformats.org/presentationml/2006/ole">
            <mc:AlternateContent xmlns:mc="http://schemas.openxmlformats.org/markup-compatibility/2006">
              <mc:Choice xmlns:v="urn:schemas-microsoft-com:vml" Requires="v">
                <p:oleObj spid="_x0000_s34876" name="Equation" r:id="rId4" imgW="2882900" imgH="787400" progId="Equation.DSMT4">
                  <p:embed/>
                </p:oleObj>
              </mc:Choice>
              <mc:Fallback>
                <p:oleObj name="Equation" r:id="rId4" imgW="2882900" imgH="7874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116" y="2094368"/>
                        <a:ext cx="3145972" cy="861768"/>
                      </a:xfrm>
                      <a:prstGeom prst="rect">
                        <a:avLst/>
                      </a:prstGeom>
                      <a:noFill/>
                    </p:spPr>
                  </p:pic>
                </p:oleObj>
              </mc:Fallback>
            </mc:AlternateContent>
          </a:graphicData>
        </a:graphic>
      </p:graphicFrame>
      <p:sp>
        <p:nvSpPr>
          <p:cNvPr id="16" name="Rectangle 9">
            <a:extLst>
              <a:ext uri="{FF2B5EF4-FFF2-40B4-BE49-F238E27FC236}">
                <a16:creationId xmlns:a16="http://schemas.microsoft.com/office/drawing/2014/main" id="{D129406A-9C89-4882-94CF-40C6198B44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DFB9FAF5-6062-4CDF-9EA0-52EE257825E0}"/>
              </a:ext>
            </a:extLst>
          </p:cNvPr>
          <p:cNvGraphicFramePr>
            <a:graphicFrameLocks noChangeAspect="1"/>
          </p:cNvGraphicFramePr>
          <p:nvPr>
            <p:extLst>
              <p:ext uri="{D42A27DB-BD31-4B8C-83A1-F6EECF244321}">
                <p14:modId xmlns:p14="http://schemas.microsoft.com/office/powerpoint/2010/main" val="3682973013"/>
              </p:ext>
            </p:extLst>
          </p:nvPr>
        </p:nvGraphicFramePr>
        <p:xfrm>
          <a:off x="7513963" y="3742340"/>
          <a:ext cx="1707071" cy="531543"/>
        </p:xfrm>
        <a:graphic>
          <a:graphicData uri="http://schemas.openxmlformats.org/presentationml/2006/ole">
            <mc:AlternateContent xmlns:mc="http://schemas.openxmlformats.org/markup-compatibility/2006">
              <mc:Choice xmlns:v="urn:schemas-microsoft-com:vml" Requires="v">
                <p:oleObj spid="_x0000_s34877" name="Equation" r:id="rId6" imgW="1586811" imgH="495085" progId="Equation.DSMT4">
                  <p:embed/>
                </p:oleObj>
              </mc:Choice>
              <mc:Fallback>
                <p:oleObj name="Equation" r:id="rId6" imgW="1586811" imgH="495085"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3963" y="3742340"/>
                        <a:ext cx="1707071" cy="531543"/>
                      </a:xfrm>
                      <a:prstGeom prst="rect">
                        <a:avLst/>
                      </a:prstGeom>
                      <a:noFill/>
                    </p:spPr>
                  </p:pic>
                </p:oleObj>
              </mc:Fallback>
            </mc:AlternateContent>
          </a:graphicData>
        </a:graphic>
      </p:graphicFrame>
      <p:sp>
        <p:nvSpPr>
          <p:cNvPr id="18" name="Rectangle 11">
            <a:extLst>
              <a:ext uri="{FF2B5EF4-FFF2-40B4-BE49-F238E27FC236}">
                <a16:creationId xmlns:a16="http://schemas.microsoft.com/office/drawing/2014/main" id="{38AF3F89-F5FF-43A3-B1BB-E7DF410BC39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A53D0A67-DAFC-4520-ACC5-F0C58185DB72}"/>
              </a:ext>
            </a:extLst>
          </p:cNvPr>
          <p:cNvGraphicFramePr>
            <a:graphicFrameLocks noChangeAspect="1"/>
          </p:cNvGraphicFramePr>
          <p:nvPr>
            <p:extLst>
              <p:ext uri="{D42A27DB-BD31-4B8C-83A1-F6EECF244321}">
                <p14:modId xmlns:p14="http://schemas.microsoft.com/office/powerpoint/2010/main" val="483721056"/>
              </p:ext>
            </p:extLst>
          </p:nvPr>
        </p:nvGraphicFramePr>
        <p:xfrm>
          <a:off x="7441324" y="5000625"/>
          <a:ext cx="3321269" cy="988157"/>
        </p:xfrm>
        <a:graphic>
          <a:graphicData uri="http://schemas.openxmlformats.org/presentationml/2006/ole">
            <mc:AlternateContent xmlns:mc="http://schemas.openxmlformats.org/markup-compatibility/2006">
              <mc:Choice xmlns:v="urn:schemas-microsoft-com:vml" Requires="v">
                <p:oleObj spid="_x0000_s34878" name="Equation" r:id="rId8" imgW="3974760" imgH="1193760" progId="Equation.DSMT4">
                  <p:embed/>
                </p:oleObj>
              </mc:Choice>
              <mc:Fallback>
                <p:oleObj name="Equation" r:id="rId8" imgW="3974760" imgH="1193760" progId="Equation.DSMT4">
                  <p:embed/>
                  <p:pic>
                    <p:nvPicPr>
                      <p:cNvPr id="0" name="Object 10"/>
                      <p:cNvPicPr>
                        <a:picLocks noChangeAspect="1" noChangeArrowheads="1"/>
                      </p:cNvPicPr>
                      <p:nvPr/>
                    </p:nvPicPr>
                    <p:blipFill>
                      <a:blip r:embed="rId9"/>
                      <a:srcRect/>
                      <a:stretch>
                        <a:fillRect/>
                      </a:stretch>
                    </p:blipFill>
                    <p:spPr bwMode="auto">
                      <a:xfrm>
                        <a:off x="7441324" y="5000625"/>
                        <a:ext cx="3321269" cy="988157"/>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6001D18F-0BF1-4F1E-B4C7-3FD6975B7300}"/>
              </a:ext>
            </a:extLst>
          </p:cNvPr>
          <p:cNvSpPr txBox="1"/>
          <p:nvPr/>
        </p:nvSpPr>
        <p:spPr>
          <a:xfrm>
            <a:off x="592982" y="5759669"/>
            <a:ext cx="5376894" cy="553998"/>
          </a:xfrm>
          <a:prstGeom prst="rect">
            <a:avLst/>
          </a:prstGeom>
          <a:noFill/>
        </p:spPr>
        <p:txBody>
          <a:bodyPr wrap="square" rtlCol="0">
            <a:spAutoFit/>
          </a:bodyPr>
          <a:lstStyle/>
          <a:p>
            <a:r>
              <a:rPr lang="en-US" sz="1500" i="1" dirty="0"/>
              <a:t>Reference:  T. Irvine, Steady-State Vibration Response of a Cantilever Beam Subjected to Base Excitation, Rev A, 2009</a:t>
            </a:r>
          </a:p>
        </p:txBody>
      </p:sp>
    </p:spTree>
    <p:extLst>
      <p:ext uri="{BB962C8B-B14F-4D97-AF65-F5344CB8AC3E}">
        <p14:creationId xmlns:p14="http://schemas.microsoft.com/office/powerpoint/2010/main" val="64385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1" y="446185"/>
            <a:ext cx="6448949" cy="461665"/>
          </a:xfrm>
          <a:prstGeom prst="rect">
            <a:avLst/>
          </a:prstGeom>
          <a:noFill/>
        </p:spPr>
        <p:txBody>
          <a:bodyPr wrap="square" rtlCol="0">
            <a:spAutoFit/>
          </a:bodyPr>
          <a:lstStyle/>
          <a:p>
            <a:r>
              <a:rPr lang="en-US" sz="2400" b="1" dirty="0">
                <a:solidFill>
                  <a:srgbClr val="006699"/>
                </a:solidFill>
              </a:rPr>
              <a:t>Cantilever Beam Parameters</a:t>
            </a: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DB36BE31-D647-4D4C-BBE9-A99418E7F005}"/>
              </a:ext>
            </a:extLst>
          </p:cNvPr>
          <p:cNvGraphicFramePr>
            <a:graphicFrameLocks noGrp="1"/>
          </p:cNvGraphicFramePr>
          <p:nvPr>
            <p:extLst>
              <p:ext uri="{D42A27DB-BD31-4B8C-83A1-F6EECF244321}">
                <p14:modId xmlns:p14="http://schemas.microsoft.com/office/powerpoint/2010/main" val="1183191411"/>
              </p:ext>
            </p:extLst>
          </p:nvPr>
        </p:nvGraphicFramePr>
        <p:xfrm>
          <a:off x="865351" y="1857375"/>
          <a:ext cx="6775670" cy="4079240"/>
        </p:xfrm>
        <a:graphic>
          <a:graphicData uri="http://schemas.openxmlformats.org/drawingml/2006/table">
            <a:tbl>
              <a:tblPr firstRow="1" bandRow="1">
                <a:tableStyleId>{5C22544A-7EE6-4342-B048-85BDC9FD1C3A}</a:tableStyleId>
              </a:tblPr>
              <a:tblGrid>
                <a:gridCol w="2151119">
                  <a:extLst>
                    <a:ext uri="{9D8B030D-6E8A-4147-A177-3AD203B41FA5}">
                      <a16:colId xmlns:a16="http://schemas.microsoft.com/office/drawing/2014/main" val="1137695115"/>
                    </a:ext>
                  </a:extLst>
                </a:gridCol>
                <a:gridCol w="1066929">
                  <a:extLst>
                    <a:ext uri="{9D8B030D-6E8A-4147-A177-3AD203B41FA5}">
                      <a16:colId xmlns:a16="http://schemas.microsoft.com/office/drawing/2014/main" val="3880717340"/>
                    </a:ext>
                  </a:extLst>
                </a:gridCol>
                <a:gridCol w="3557622">
                  <a:extLst>
                    <a:ext uri="{9D8B030D-6E8A-4147-A177-3AD203B41FA5}">
                      <a16:colId xmlns:a16="http://schemas.microsoft.com/office/drawing/2014/main" val="4144103535"/>
                    </a:ext>
                  </a:extLst>
                </a:gridCol>
              </a:tblGrid>
              <a:tr h="370840">
                <a:tc>
                  <a:txBody>
                    <a:bodyPr/>
                    <a:lstStyle/>
                    <a:p>
                      <a:pPr algn="ctr"/>
                      <a:r>
                        <a:rPr lang="en-US" sz="1600" dirty="0"/>
                        <a:t>Parameter</a:t>
                      </a:r>
                    </a:p>
                  </a:txBody>
                  <a:tcPr/>
                </a:tc>
                <a:tc>
                  <a:txBody>
                    <a:bodyPr/>
                    <a:lstStyle/>
                    <a:p>
                      <a:pPr algn="ctr"/>
                      <a:r>
                        <a:rPr lang="en-US" sz="1600" dirty="0"/>
                        <a:t>Label</a:t>
                      </a:r>
                    </a:p>
                  </a:txBody>
                  <a:tcPr/>
                </a:tc>
                <a:tc>
                  <a:txBody>
                    <a:bodyPr/>
                    <a:lstStyle/>
                    <a:p>
                      <a:pPr algn="ctr"/>
                      <a:r>
                        <a:rPr lang="en-US" sz="1600" dirty="0"/>
                        <a:t>Value</a:t>
                      </a:r>
                    </a:p>
                  </a:txBody>
                  <a:tcPr/>
                </a:tc>
                <a:extLst>
                  <a:ext uri="{0D108BD9-81ED-4DB2-BD59-A6C34878D82A}">
                    <a16:rowId xmlns:a16="http://schemas.microsoft.com/office/drawing/2014/main" val="2646431135"/>
                  </a:ext>
                </a:extLst>
              </a:tr>
              <a:tr h="370840">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Diameter</a:t>
                      </a:r>
                    </a:p>
                  </a:txBody>
                  <a:tcPr marL="68580" marR="68580" marT="0" marB="0" anchor="ctr"/>
                </a:tc>
                <a:tc>
                  <a:txBody>
                    <a:bodyPr/>
                    <a:lstStyle/>
                    <a:p>
                      <a:pPr marL="0" marR="0" algn="ctr">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D</a:t>
                      </a:r>
                    </a:p>
                  </a:txBody>
                  <a:tcPr marL="68580" marR="68580" marT="0" marB="0" anchor="ctr"/>
                </a:tc>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0.5 inch</a:t>
                      </a:r>
                    </a:p>
                  </a:txBody>
                  <a:tcPr marL="68580" marR="68580" marT="0" marB="0" anchor="ctr"/>
                </a:tc>
                <a:extLst>
                  <a:ext uri="{0D108BD9-81ED-4DB2-BD59-A6C34878D82A}">
                    <a16:rowId xmlns:a16="http://schemas.microsoft.com/office/drawing/2014/main" val="2462533073"/>
                  </a:ext>
                </a:extLst>
              </a:tr>
              <a:tr h="370840">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Cross-Section Area</a:t>
                      </a:r>
                    </a:p>
                  </a:txBody>
                  <a:tcPr marL="68580" marR="68580" marT="0" marB="0" anchor="ctr"/>
                </a:tc>
                <a:tc>
                  <a:txBody>
                    <a:bodyPr/>
                    <a:lstStyle/>
                    <a:p>
                      <a:pPr marL="0" marR="0" algn="ctr">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A</a:t>
                      </a:r>
                    </a:p>
                  </a:txBody>
                  <a:tcPr marL="68580" marR="68580" marT="0" marB="0" anchor="ctr"/>
                </a:tc>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0.1963 in^2</a:t>
                      </a:r>
                    </a:p>
                  </a:txBody>
                  <a:tcPr marL="68580" marR="68580" marT="0" marB="0" anchor="ctr"/>
                </a:tc>
                <a:extLst>
                  <a:ext uri="{0D108BD9-81ED-4DB2-BD59-A6C34878D82A}">
                    <a16:rowId xmlns:a16="http://schemas.microsoft.com/office/drawing/2014/main" val="439938741"/>
                  </a:ext>
                </a:extLst>
              </a:tr>
              <a:tr h="370840">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Length</a:t>
                      </a:r>
                    </a:p>
                  </a:txBody>
                  <a:tcPr marL="68580" marR="68580" marT="0" marB="0" anchor="ctr"/>
                </a:tc>
                <a:tc>
                  <a:txBody>
                    <a:bodyPr/>
                    <a:lstStyle/>
                    <a:p>
                      <a:pPr marL="0" marR="0" algn="ctr">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L</a:t>
                      </a:r>
                    </a:p>
                  </a:txBody>
                  <a:tcPr marL="68580" marR="68580" marT="0" marB="0" anchor="ctr"/>
                </a:tc>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24 inch</a:t>
                      </a:r>
                    </a:p>
                  </a:txBody>
                  <a:tcPr marL="68580" marR="68580" marT="0" marB="0" anchor="ctr"/>
                </a:tc>
                <a:extLst>
                  <a:ext uri="{0D108BD9-81ED-4DB2-BD59-A6C34878D82A}">
                    <a16:rowId xmlns:a16="http://schemas.microsoft.com/office/drawing/2014/main" val="1937787322"/>
                  </a:ext>
                </a:extLst>
              </a:tr>
              <a:tr h="370840">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Area Moment of Inertia</a:t>
                      </a:r>
                    </a:p>
                  </a:txBody>
                  <a:tcPr marL="68580" marR="68580" marT="0" marB="0" anchor="ctr"/>
                </a:tc>
                <a:tc>
                  <a:txBody>
                    <a:bodyPr/>
                    <a:lstStyle/>
                    <a:p>
                      <a:pPr marL="0" marR="0" algn="ctr">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I</a:t>
                      </a:r>
                    </a:p>
                  </a:txBody>
                  <a:tcPr marL="68580" marR="68580" marT="0" marB="0" anchor="ctr"/>
                </a:tc>
                <a:tc>
                  <a:txBody>
                    <a:bodyPr/>
                    <a:lstStyle/>
                    <a:p>
                      <a:pPr marL="0" marR="0">
                        <a:spcBef>
                          <a:spcPts val="0"/>
                        </a:spcBef>
                        <a:spcAft>
                          <a:spcPts val="0"/>
                        </a:spcAft>
                        <a:tabLst>
                          <a:tab pos="57150" algn="l"/>
                        </a:tabLst>
                      </a:pPr>
                      <a:r>
                        <a:rPr lang="en-US" sz="1400" dirty="0">
                          <a:effectLst/>
                          <a:latin typeface="Times New Roman" panose="02020603050405020304" pitchFamily="18" charset="0"/>
                          <a:ea typeface="Times New Roman" panose="02020603050405020304" pitchFamily="18" charset="0"/>
                        </a:rPr>
                        <a:t>0.003068 in^4</a:t>
                      </a:r>
                    </a:p>
                  </a:txBody>
                  <a:tcPr marL="68580" marR="68580" marT="0" marB="0" anchor="ctr"/>
                </a:tc>
                <a:extLst>
                  <a:ext uri="{0D108BD9-81ED-4DB2-BD59-A6C34878D82A}">
                    <a16:rowId xmlns:a16="http://schemas.microsoft.com/office/drawing/2014/main" val="1428231172"/>
                  </a:ext>
                </a:extLst>
              </a:tr>
              <a:tr h="370840">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Elastic Modulus</a:t>
                      </a:r>
                    </a:p>
                  </a:txBody>
                  <a:tcPr marL="68580" marR="68580" marT="0" marB="0" anchor="ctr"/>
                </a:tc>
                <a:tc>
                  <a:txBody>
                    <a:bodyPr/>
                    <a:lstStyle/>
                    <a:p>
                      <a:pPr marL="0" marR="0" algn="ctr">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E</a:t>
                      </a:r>
                    </a:p>
                  </a:txBody>
                  <a:tcPr marL="68580" marR="68580" marT="0" marB="0" anchor="ctr"/>
                </a:tc>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1.0e+07 lbf/in^2</a:t>
                      </a:r>
                    </a:p>
                  </a:txBody>
                  <a:tcPr marL="68580" marR="68580" marT="0" marB="0" anchor="ctr"/>
                </a:tc>
                <a:extLst>
                  <a:ext uri="{0D108BD9-81ED-4DB2-BD59-A6C34878D82A}">
                    <a16:rowId xmlns:a16="http://schemas.microsoft.com/office/drawing/2014/main" val="306138894"/>
                  </a:ext>
                </a:extLst>
              </a:tr>
              <a:tr h="370840">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Stiffness</a:t>
                      </a:r>
                    </a:p>
                  </a:txBody>
                  <a:tcPr marL="68580" marR="68580" marT="0" marB="0" anchor="ctr"/>
                </a:tc>
                <a:tc>
                  <a:txBody>
                    <a:bodyPr/>
                    <a:lstStyle/>
                    <a:p>
                      <a:pPr marL="0" marR="0" algn="ctr">
                        <a:spcBef>
                          <a:spcPts val="0"/>
                        </a:spcBef>
                        <a:spcAft>
                          <a:spcPts val="0"/>
                        </a:spcAft>
                        <a:tabLst>
                          <a:tab pos="57150" algn="l"/>
                        </a:tabLst>
                      </a:pPr>
                      <a:r>
                        <a:rPr lang="en-US" sz="1400" dirty="0">
                          <a:effectLst/>
                          <a:latin typeface="Times New Roman" panose="02020603050405020304" pitchFamily="18" charset="0"/>
                          <a:ea typeface="Times New Roman" panose="02020603050405020304" pitchFamily="18" charset="0"/>
                        </a:rPr>
                        <a:t>EI</a:t>
                      </a:r>
                    </a:p>
                  </a:txBody>
                  <a:tcPr marL="68580" marR="68580" marT="0" marB="0" anchor="ctr"/>
                </a:tc>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30680 lbf in^2</a:t>
                      </a:r>
                    </a:p>
                  </a:txBody>
                  <a:tcPr marL="68580" marR="68580" marT="0" marB="0" anchor="ctr"/>
                </a:tc>
                <a:extLst>
                  <a:ext uri="{0D108BD9-81ED-4DB2-BD59-A6C34878D82A}">
                    <a16:rowId xmlns:a16="http://schemas.microsoft.com/office/drawing/2014/main" val="562934492"/>
                  </a:ext>
                </a:extLst>
              </a:tr>
              <a:tr h="370840">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Mass per Volume</a:t>
                      </a:r>
                    </a:p>
                  </a:txBody>
                  <a:tcPr marL="68580" marR="68580" marT="0" marB="0" anchor="ctr"/>
                </a:tc>
                <a:tc>
                  <a:txBody>
                    <a:bodyPr/>
                    <a:lstStyle/>
                    <a:p>
                      <a:pPr marL="0" marR="0" algn="ctr">
                        <a:spcBef>
                          <a:spcPts val="0"/>
                        </a:spcBef>
                        <a:spcAft>
                          <a:spcPts val="0"/>
                        </a:spcAft>
                        <a:tabLst>
                          <a:tab pos="57150" algn="l"/>
                        </a:tabLst>
                      </a:pPr>
                      <a:r>
                        <a:rPr lang="en-US" sz="1400" dirty="0">
                          <a:effectLst/>
                          <a:latin typeface="Times New Roman" panose="02020603050405020304" pitchFamily="18" charset="0"/>
                          <a:ea typeface="Times New Roman" panose="02020603050405020304" pitchFamily="18" charset="0"/>
                          <a:cs typeface="ArialMT"/>
                          <a:sym typeface="Symbol" panose="05050102010706020507" pitchFamily="18" charset="2"/>
                        </a:rPr>
                        <a:t></a:t>
                      </a:r>
                      <a:r>
                        <a:rPr lang="en-US" sz="1800" baseline="-25000" dirty="0">
                          <a:effectLst/>
                          <a:latin typeface="Times New Roman" panose="02020603050405020304" pitchFamily="18" charset="0"/>
                          <a:ea typeface="Times New Roman" panose="02020603050405020304" pitchFamily="18" charset="0"/>
                          <a:cs typeface="ArialMT"/>
                          <a:sym typeface="Symbol" panose="05050102010706020507" pitchFamily="18" charset="2"/>
                        </a:rPr>
                        <a:t>V</a:t>
                      </a:r>
                      <a:endParaRPr lang="en-US" sz="1800" baseline="-25000" dirty="0">
                        <a:effectLst/>
                        <a:latin typeface="Times New Roman" panose="02020603050405020304" pitchFamily="18" charset="0"/>
                        <a:ea typeface="Times New Roman" panose="02020603050405020304" pitchFamily="18" charset="0"/>
                        <a:cs typeface="ArialMT"/>
                      </a:endParaRPr>
                    </a:p>
                  </a:txBody>
                  <a:tcPr marL="68580" marR="68580" marT="0" marB="0" anchor="ctr"/>
                </a:tc>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0.1 lbm / in^3 ( 0.000259 lbf sec^2/in^4 )</a:t>
                      </a:r>
                    </a:p>
                  </a:txBody>
                  <a:tcPr marL="68580" marR="68580" marT="0" marB="0" anchor="ctr"/>
                </a:tc>
                <a:extLst>
                  <a:ext uri="{0D108BD9-81ED-4DB2-BD59-A6C34878D82A}">
                    <a16:rowId xmlns:a16="http://schemas.microsoft.com/office/drawing/2014/main" val="2661062857"/>
                  </a:ext>
                </a:extLst>
              </a:tr>
              <a:tr h="370840">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Mass per Length</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57150" algn="l"/>
                        </a:tabLst>
                        <a:defRPr/>
                      </a:pPr>
                      <a:r>
                        <a:rPr lang="en-US" sz="1400" dirty="0">
                          <a:effectLst/>
                          <a:latin typeface="Times New Roman" panose="02020603050405020304" pitchFamily="18" charset="0"/>
                          <a:ea typeface="Times New Roman" panose="02020603050405020304" pitchFamily="18" charset="0"/>
                          <a:cs typeface="ArialMT"/>
                          <a:sym typeface="Symbol" panose="05050102010706020507" pitchFamily="18" charset="2"/>
                        </a:rPr>
                        <a:t></a:t>
                      </a:r>
                      <a:r>
                        <a:rPr lang="en-US" sz="1400" baseline="-25000" dirty="0">
                          <a:effectLst/>
                          <a:latin typeface="Times New Roman" panose="02020603050405020304" pitchFamily="18" charset="0"/>
                          <a:ea typeface="Times New Roman" panose="02020603050405020304" pitchFamily="18" charset="0"/>
                          <a:cs typeface="ArialMT"/>
                          <a:sym typeface="Symbol" panose="05050102010706020507" pitchFamily="18" charset="2"/>
                        </a:rPr>
                        <a:t>L</a:t>
                      </a:r>
                      <a:endParaRPr lang="en-US" sz="1400" baseline="-25000" dirty="0">
                        <a:effectLst/>
                        <a:latin typeface="Times New Roman" panose="02020603050405020304" pitchFamily="18" charset="0"/>
                        <a:ea typeface="Times New Roman" panose="02020603050405020304" pitchFamily="18" charset="0"/>
                        <a:cs typeface="ArialMT"/>
                      </a:endParaRPr>
                    </a:p>
                  </a:txBody>
                  <a:tcPr marL="68580" marR="68580" marT="0" marB="0" anchor="ctr"/>
                </a:tc>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0.01963 lbm/in (5.08e-05 lbf sec^2/in^2)</a:t>
                      </a:r>
                    </a:p>
                  </a:txBody>
                  <a:tcPr marL="68580" marR="68580" marT="0" marB="0" anchor="ctr"/>
                </a:tc>
                <a:extLst>
                  <a:ext uri="{0D108BD9-81ED-4DB2-BD59-A6C34878D82A}">
                    <a16:rowId xmlns:a16="http://schemas.microsoft.com/office/drawing/2014/main" val="1864214890"/>
                  </a:ext>
                </a:extLst>
              </a:tr>
              <a:tr h="370840">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Mass</a:t>
                      </a:r>
                    </a:p>
                  </a:txBody>
                  <a:tcPr marL="68580" marR="68580" marT="0" marB="0" anchor="ctr"/>
                </a:tc>
                <a:tc>
                  <a:txBody>
                    <a:bodyPr/>
                    <a:lstStyle/>
                    <a:p>
                      <a:pPr marL="0" marR="0" algn="ctr">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L</a:t>
                      </a:r>
                    </a:p>
                  </a:txBody>
                  <a:tcPr marL="68580" marR="68580" marT="0" marB="0" anchor="ctr"/>
                </a:tc>
                <a:tc>
                  <a:txBody>
                    <a:bodyPr/>
                    <a:lstStyle/>
                    <a:p>
                      <a:pPr marL="0" marR="0">
                        <a:spcBef>
                          <a:spcPts val="0"/>
                        </a:spcBef>
                        <a:spcAft>
                          <a:spcPts val="0"/>
                        </a:spcAft>
                        <a:tabLst>
                          <a:tab pos="57150" algn="l"/>
                        </a:tabLst>
                      </a:pPr>
                      <a:r>
                        <a:rPr lang="en-US" sz="1400" dirty="0">
                          <a:effectLst/>
                          <a:latin typeface="Times New Roman" panose="02020603050405020304" pitchFamily="18" charset="0"/>
                          <a:ea typeface="Times New Roman" panose="02020603050405020304" pitchFamily="18" charset="0"/>
                        </a:rPr>
                        <a:t>0.471 lbm (1.22E-03 lbf sec^2/in)</a:t>
                      </a:r>
                    </a:p>
                  </a:txBody>
                  <a:tcPr marL="68580" marR="68580" marT="0" marB="0" anchor="ctr"/>
                </a:tc>
                <a:extLst>
                  <a:ext uri="{0D108BD9-81ED-4DB2-BD59-A6C34878D82A}">
                    <a16:rowId xmlns:a16="http://schemas.microsoft.com/office/drawing/2014/main" val="847006170"/>
                  </a:ext>
                </a:extLst>
              </a:tr>
              <a:tr h="370840">
                <a:tc>
                  <a:txBody>
                    <a:bodyPr/>
                    <a:lstStyle/>
                    <a:p>
                      <a:pPr marL="0" marR="0">
                        <a:spcBef>
                          <a:spcPts val="0"/>
                        </a:spcBef>
                        <a:spcAft>
                          <a:spcPts val="0"/>
                        </a:spcAft>
                        <a:tabLst>
                          <a:tab pos="57150" algn="l"/>
                        </a:tabLst>
                      </a:pPr>
                      <a:r>
                        <a:rPr lang="en-US" sz="1400">
                          <a:effectLst/>
                          <a:latin typeface="Times New Roman" panose="02020603050405020304" pitchFamily="18" charset="0"/>
                          <a:ea typeface="Times New Roman" panose="02020603050405020304" pitchFamily="18" charset="0"/>
                        </a:rPr>
                        <a:t>Viscous Damping Ratio</a:t>
                      </a:r>
                    </a:p>
                  </a:txBody>
                  <a:tcPr marL="68580" marR="68580" marT="0" marB="0" anchor="ctr"/>
                </a:tc>
                <a:tc>
                  <a:txBody>
                    <a:bodyPr/>
                    <a:lstStyle/>
                    <a:p>
                      <a:pPr marL="0" marR="0" algn="ctr">
                        <a:spcBef>
                          <a:spcPts val="0"/>
                        </a:spcBef>
                        <a:spcAft>
                          <a:spcPts val="0"/>
                        </a:spcAft>
                        <a:tabLst>
                          <a:tab pos="57150" algn="l"/>
                        </a:tabLst>
                      </a:pPr>
                      <a:r>
                        <a:rPr lang="en-US" sz="1400" dirty="0">
                          <a:effectLst/>
                          <a:latin typeface="Times New Roman" panose="02020603050405020304" pitchFamily="18" charset="0"/>
                          <a:ea typeface="Times New Roman" panose="02020603050405020304" pitchFamily="18" charset="0"/>
                          <a:cs typeface="ArialMT"/>
                          <a:sym typeface="Symbol" panose="05050102010706020507" pitchFamily="18" charset="2"/>
                        </a:rPr>
                        <a:t></a:t>
                      </a:r>
                      <a:endParaRPr lang="en-US" sz="1400" dirty="0">
                        <a:effectLst/>
                        <a:latin typeface="Times New Roman" panose="02020603050405020304" pitchFamily="18" charset="0"/>
                        <a:ea typeface="Times New Roman" panose="02020603050405020304" pitchFamily="18" charset="0"/>
                        <a:cs typeface="ArialMT"/>
                      </a:endParaRPr>
                    </a:p>
                  </a:txBody>
                  <a:tcPr marL="68580" marR="68580" marT="0" marB="0" anchor="ctr"/>
                </a:tc>
                <a:tc>
                  <a:txBody>
                    <a:bodyPr/>
                    <a:lstStyle/>
                    <a:p>
                      <a:pPr marL="0" marR="0">
                        <a:spcBef>
                          <a:spcPts val="0"/>
                        </a:spcBef>
                        <a:spcAft>
                          <a:spcPts val="0"/>
                        </a:spcAft>
                        <a:tabLst>
                          <a:tab pos="57150" algn="l"/>
                        </a:tabLst>
                      </a:pPr>
                      <a:r>
                        <a:rPr lang="en-US" sz="1400" dirty="0">
                          <a:effectLst/>
                          <a:latin typeface="Times New Roman" panose="02020603050405020304" pitchFamily="18" charset="0"/>
                          <a:ea typeface="Times New Roman" panose="02020603050405020304" pitchFamily="18" charset="0"/>
                        </a:rPr>
                        <a:t>0.05</a:t>
                      </a:r>
                    </a:p>
                  </a:txBody>
                  <a:tcPr marL="68580" marR="68580" marT="0" marB="0" anchor="ctr"/>
                </a:tc>
                <a:extLst>
                  <a:ext uri="{0D108BD9-81ED-4DB2-BD59-A6C34878D82A}">
                    <a16:rowId xmlns:a16="http://schemas.microsoft.com/office/drawing/2014/main" val="1617599671"/>
                  </a:ext>
                </a:extLst>
              </a:tr>
            </a:tbl>
          </a:graphicData>
        </a:graphic>
      </p:graphicFrame>
      <p:sp>
        <p:nvSpPr>
          <p:cNvPr id="11" name="TextBox 10">
            <a:extLst>
              <a:ext uri="{FF2B5EF4-FFF2-40B4-BE49-F238E27FC236}">
                <a16:creationId xmlns:a16="http://schemas.microsoft.com/office/drawing/2014/main" id="{04759B58-C81D-487C-AD3F-E2FFBC161212}"/>
              </a:ext>
            </a:extLst>
          </p:cNvPr>
          <p:cNvSpPr txBox="1"/>
          <p:nvPr/>
        </p:nvSpPr>
        <p:spPr>
          <a:xfrm>
            <a:off x="865351" y="1322503"/>
            <a:ext cx="6775670" cy="369332"/>
          </a:xfrm>
          <a:prstGeom prst="rect">
            <a:avLst/>
          </a:prstGeom>
          <a:noFill/>
        </p:spPr>
        <p:txBody>
          <a:bodyPr wrap="square" rtlCol="0">
            <a:spAutoFit/>
          </a:bodyPr>
          <a:lstStyle/>
          <a:p>
            <a:r>
              <a:rPr lang="en-US" dirty="0"/>
              <a:t>Aluminum Beam with Circular Cross-Section</a:t>
            </a:r>
          </a:p>
        </p:txBody>
      </p:sp>
    </p:spTree>
    <p:extLst>
      <p:ext uri="{BB962C8B-B14F-4D97-AF65-F5344CB8AC3E}">
        <p14:creationId xmlns:p14="http://schemas.microsoft.com/office/powerpoint/2010/main" val="826098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1" y="446185"/>
            <a:ext cx="6512011" cy="461665"/>
          </a:xfrm>
          <a:prstGeom prst="rect">
            <a:avLst/>
          </a:prstGeom>
          <a:noFill/>
        </p:spPr>
        <p:txBody>
          <a:bodyPr wrap="square" rtlCol="0">
            <a:spAutoFit/>
          </a:bodyPr>
          <a:lstStyle/>
          <a:p>
            <a:r>
              <a:rPr lang="en-US" sz="2400" b="1" dirty="0">
                <a:solidFill>
                  <a:srgbClr val="006699"/>
                </a:solidFill>
              </a:rPr>
              <a:t>Cantilever Beam Natural Frequencies</a:t>
            </a: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C679E1E4-A157-4E20-8ACB-517BCE24A227}"/>
              </a:ext>
            </a:extLst>
          </p:cNvPr>
          <p:cNvGraphicFramePr>
            <a:graphicFrameLocks noGrp="1"/>
          </p:cNvGraphicFramePr>
          <p:nvPr>
            <p:extLst>
              <p:ext uri="{D42A27DB-BD31-4B8C-83A1-F6EECF244321}">
                <p14:modId xmlns:p14="http://schemas.microsoft.com/office/powerpoint/2010/main" val="3008617453"/>
              </p:ext>
            </p:extLst>
          </p:nvPr>
        </p:nvGraphicFramePr>
        <p:xfrm>
          <a:off x="760248" y="1730517"/>
          <a:ext cx="8128000" cy="24942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419342096"/>
                    </a:ext>
                  </a:extLst>
                </a:gridCol>
                <a:gridCol w="1625600">
                  <a:extLst>
                    <a:ext uri="{9D8B030D-6E8A-4147-A177-3AD203B41FA5}">
                      <a16:colId xmlns:a16="http://schemas.microsoft.com/office/drawing/2014/main" val="532506792"/>
                    </a:ext>
                  </a:extLst>
                </a:gridCol>
                <a:gridCol w="1625600">
                  <a:extLst>
                    <a:ext uri="{9D8B030D-6E8A-4147-A177-3AD203B41FA5}">
                      <a16:colId xmlns:a16="http://schemas.microsoft.com/office/drawing/2014/main" val="3482883072"/>
                    </a:ext>
                  </a:extLst>
                </a:gridCol>
                <a:gridCol w="1625600">
                  <a:extLst>
                    <a:ext uri="{9D8B030D-6E8A-4147-A177-3AD203B41FA5}">
                      <a16:colId xmlns:a16="http://schemas.microsoft.com/office/drawing/2014/main" val="971448181"/>
                    </a:ext>
                  </a:extLst>
                </a:gridCol>
                <a:gridCol w="1625600">
                  <a:extLst>
                    <a:ext uri="{9D8B030D-6E8A-4147-A177-3AD203B41FA5}">
                      <a16:colId xmlns:a16="http://schemas.microsoft.com/office/drawing/2014/main" val="1824479480"/>
                    </a:ext>
                  </a:extLst>
                </a:gridCol>
              </a:tblGrid>
              <a:tr h="370840">
                <a:tc>
                  <a:txBody>
                    <a:bodyPr/>
                    <a:lstStyle/>
                    <a:p>
                      <a:pPr marL="0" marR="0" algn="ctr">
                        <a:spcBef>
                          <a:spcPts val="0"/>
                        </a:spcBef>
                        <a:spcAft>
                          <a:spcPts val="0"/>
                        </a:spcAft>
                      </a:pPr>
                      <a:r>
                        <a:rPr lang="en-US" sz="1400">
                          <a:effectLst/>
                          <a:latin typeface="+mn-lt"/>
                          <a:ea typeface="Times New Roman" panose="02020603050405020304" pitchFamily="18" charset="0"/>
                        </a:rPr>
                        <a:t> </a:t>
                      </a:r>
                    </a:p>
                    <a:p>
                      <a:pPr marL="0" marR="0" algn="ctr">
                        <a:spcBef>
                          <a:spcPts val="0"/>
                        </a:spcBef>
                        <a:spcAft>
                          <a:spcPts val="0"/>
                        </a:spcAft>
                      </a:pPr>
                      <a:r>
                        <a:rPr lang="en-US" sz="1400">
                          <a:effectLst/>
                          <a:latin typeface="+mn-lt"/>
                          <a:ea typeface="Times New Roman" panose="02020603050405020304" pitchFamily="18" charset="0"/>
                        </a:rPr>
                        <a:t>Mode</a:t>
                      </a:r>
                    </a:p>
                  </a:txBody>
                  <a:tcPr marL="68580" marR="68580" marT="0" marB="0"/>
                </a:tc>
                <a:tc>
                  <a:txBody>
                    <a:bodyPr/>
                    <a:lstStyle/>
                    <a:p>
                      <a:pPr marL="0" marR="0" algn="ctr">
                        <a:spcBef>
                          <a:spcPts val="0"/>
                        </a:spcBef>
                        <a:spcAft>
                          <a:spcPts val="0"/>
                        </a:spcAft>
                      </a:pPr>
                      <a:r>
                        <a:rPr lang="en-US" sz="1400">
                          <a:effectLst/>
                          <a:latin typeface="+mn-lt"/>
                          <a:ea typeface="Times New Roman" panose="02020603050405020304" pitchFamily="18" charset="0"/>
                        </a:rPr>
                        <a:t> </a:t>
                      </a:r>
                    </a:p>
                    <a:p>
                      <a:pPr marL="0" marR="0" algn="ctr">
                        <a:spcBef>
                          <a:spcPts val="0"/>
                        </a:spcBef>
                        <a:spcAft>
                          <a:spcPts val="0"/>
                        </a:spcAft>
                      </a:pPr>
                      <a:r>
                        <a:rPr lang="en-US" sz="1400">
                          <a:effectLst/>
                          <a:latin typeface="+mn-lt"/>
                          <a:ea typeface="Times New Roman" panose="02020603050405020304" pitchFamily="18" charset="0"/>
                        </a:rPr>
                        <a:t>fn (Hz)</a:t>
                      </a:r>
                    </a:p>
                  </a:txBody>
                  <a:tcPr marL="68580" marR="68580" marT="0" marB="0"/>
                </a:tc>
                <a:tc>
                  <a:txBody>
                    <a:bodyPr/>
                    <a:lstStyle/>
                    <a:p>
                      <a:pPr marL="0" marR="0" algn="ctr">
                        <a:spcBef>
                          <a:spcPts val="0"/>
                        </a:spcBef>
                        <a:spcAft>
                          <a:spcPts val="0"/>
                        </a:spcAft>
                      </a:pPr>
                      <a:r>
                        <a:rPr lang="en-US" sz="1400" dirty="0">
                          <a:effectLst/>
                          <a:latin typeface="+mn-lt"/>
                          <a:ea typeface="Times New Roman" panose="02020603050405020304" pitchFamily="18" charset="0"/>
                        </a:rPr>
                        <a:t>Participation </a:t>
                      </a:r>
                    </a:p>
                    <a:p>
                      <a:pPr marL="0" marR="0" algn="ctr">
                        <a:spcBef>
                          <a:spcPts val="0"/>
                        </a:spcBef>
                        <a:spcAft>
                          <a:spcPts val="0"/>
                        </a:spcAft>
                      </a:pPr>
                      <a:r>
                        <a:rPr lang="en-US" sz="1400" dirty="0">
                          <a:effectLst/>
                          <a:latin typeface="+mn-lt"/>
                          <a:ea typeface="Times New Roman" panose="02020603050405020304" pitchFamily="18" charset="0"/>
                        </a:rPr>
                        <a:t>Factor</a:t>
                      </a:r>
                    </a:p>
                  </a:txBody>
                  <a:tcPr marL="68580" marR="68580" marT="0" marB="0"/>
                </a:tc>
                <a:tc>
                  <a:txBody>
                    <a:bodyPr/>
                    <a:lstStyle/>
                    <a:p>
                      <a:pPr marL="0" marR="0" algn="ctr">
                        <a:spcBef>
                          <a:spcPts val="0"/>
                        </a:spcBef>
                        <a:spcAft>
                          <a:spcPts val="0"/>
                        </a:spcAft>
                      </a:pPr>
                      <a:r>
                        <a:rPr lang="en-US" sz="1400">
                          <a:effectLst/>
                          <a:latin typeface="+mn-lt"/>
                          <a:ea typeface="Times New Roman" panose="02020603050405020304" pitchFamily="18" charset="0"/>
                        </a:rPr>
                        <a:t>Effective</a:t>
                      </a:r>
                    </a:p>
                    <a:p>
                      <a:pPr marL="0" marR="0" algn="ctr">
                        <a:spcBef>
                          <a:spcPts val="0"/>
                        </a:spcBef>
                        <a:spcAft>
                          <a:spcPts val="0"/>
                        </a:spcAft>
                      </a:pPr>
                      <a:r>
                        <a:rPr lang="en-US" sz="1400">
                          <a:effectLst/>
                          <a:latin typeface="+mn-lt"/>
                          <a:ea typeface="Times New Roman" panose="02020603050405020304" pitchFamily="18" charset="0"/>
                        </a:rPr>
                        <a:t>Modal Mass</a:t>
                      </a:r>
                    </a:p>
                    <a:p>
                      <a:pPr marL="0" marR="0" algn="ctr">
                        <a:spcBef>
                          <a:spcPts val="0"/>
                        </a:spcBef>
                        <a:spcAft>
                          <a:spcPts val="0"/>
                        </a:spcAft>
                      </a:pPr>
                      <a:r>
                        <a:rPr lang="en-US" sz="1400">
                          <a:effectLst/>
                          <a:latin typeface="+mn-lt"/>
                          <a:ea typeface="Times New Roman" panose="02020603050405020304" pitchFamily="18" charset="0"/>
                        </a:rPr>
                        <a:t>( lbf sec^2/in )</a:t>
                      </a:r>
                    </a:p>
                  </a:txBody>
                  <a:tcPr marL="68580" marR="68580" marT="0" marB="0"/>
                </a:tc>
                <a:tc>
                  <a:txBody>
                    <a:bodyPr/>
                    <a:lstStyle/>
                    <a:p>
                      <a:pPr marL="0" marR="0" algn="ctr">
                        <a:spcBef>
                          <a:spcPts val="0"/>
                        </a:spcBef>
                        <a:spcAft>
                          <a:spcPts val="0"/>
                        </a:spcAft>
                      </a:pPr>
                      <a:r>
                        <a:rPr lang="en-US" sz="1400" dirty="0">
                          <a:effectLst/>
                          <a:latin typeface="+mn-lt"/>
                          <a:ea typeface="Times New Roman" panose="02020603050405020304" pitchFamily="18" charset="0"/>
                        </a:rPr>
                        <a:t>Effective Modal Mass</a:t>
                      </a:r>
                    </a:p>
                    <a:p>
                      <a:pPr marL="0" marR="0" algn="ctr">
                        <a:spcBef>
                          <a:spcPts val="0"/>
                        </a:spcBef>
                        <a:spcAft>
                          <a:spcPts val="0"/>
                        </a:spcAft>
                      </a:pPr>
                      <a:r>
                        <a:rPr lang="en-US" sz="1400" dirty="0">
                          <a:effectLst/>
                          <a:latin typeface="+mn-lt"/>
                          <a:ea typeface="Times New Roman" panose="02020603050405020304" pitchFamily="18" charset="0"/>
                        </a:rPr>
                        <a:t>(lbm)</a:t>
                      </a:r>
                    </a:p>
                  </a:txBody>
                  <a:tcPr marL="68580" marR="68580" marT="0" marB="0"/>
                </a:tc>
                <a:extLst>
                  <a:ext uri="{0D108BD9-81ED-4DB2-BD59-A6C34878D82A}">
                    <a16:rowId xmlns:a16="http://schemas.microsoft.com/office/drawing/2014/main" val="636764009"/>
                  </a:ext>
                </a:extLst>
              </a:tr>
              <a:tr h="370840">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23.86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0.02736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0.000748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0.289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18840624"/>
                  </a:ext>
                </a:extLst>
              </a:tr>
              <a:tr h="370840">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149.53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0.01516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0.00023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0.089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28874307"/>
                  </a:ext>
                </a:extLst>
              </a:tr>
              <a:tr h="370840">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418.69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0.00889</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7.90E-05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0.031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50039970"/>
                  </a:ext>
                </a:extLst>
              </a:tr>
              <a:tr h="370840">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4</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rPr>
                        <a:t>820.47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0.00635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4.04E-05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0.016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38156761"/>
                  </a:ext>
                </a:extLst>
              </a:tr>
              <a:tr h="370840">
                <a:tc>
                  <a:txBody>
                    <a:bodyPr/>
                    <a:lstStyle/>
                    <a:p>
                      <a:pPr marL="0" marR="0" algn="ctr">
                        <a:spcBef>
                          <a:spcPts val="0"/>
                        </a:spcBef>
                        <a:spcAft>
                          <a:spcPts val="0"/>
                        </a:spcAft>
                      </a:pPr>
                      <a:r>
                        <a:rPr lang="en-US" sz="1400" dirty="0">
                          <a:effectLst/>
                          <a:latin typeface="Times New Roman" panose="02020603050405020304" pitchFamily="18" charset="0"/>
                          <a:ea typeface="Times New Roman" panose="02020603050405020304" pitchFamily="18" charset="0"/>
                        </a:rPr>
                        <a:t>5</a:t>
                      </a:r>
                    </a:p>
                  </a:txBody>
                  <a:tcPr marL="68580" marR="68580" marT="0" marB="0" anchor="ctr"/>
                </a:tc>
                <a:tc>
                  <a:txBody>
                    <a:bodyPr/>
                    <a:lstStyle/>
                    <a:p>
                      <a:pPr marL="0" marR="0" algn="ctr">
                        <a:spcBef>
                          <a:spcPts val="0"/>
                        </a:spcBef>
                        <a:spcAft>
                          <a:spcPts val="0"/>
                        </a:spcAft>
                      </a:pPr>
                      <a:r>
                        <a:rPr lang="en-US" sz="1400" dirty="0">
                          <a:effectLst/>
                          <a:latin typeface="Times New Roman" panose="02020603050405020304" pitchFamily="18" charset="0"/>
                          <a:ea typeface="Times New Roman" panose="02020603050405020304" pitchFamily="18" charset="0"/>
                        </a:rPr>
                        <a:t>1356</a:t>
                      </a:r>
                    </a:p>
                  </a:txBody>
                  <a:tcPr marL="68580" marR="68580" marT="0" marB="0" anchor="ctr"/>
                </a:tc>
                <a:tc>
                  <a:txBody>
                    <a:bodyPr/>
                    <a:lstStyle/>
                    <a:p>
                      <a:pPr marL="0" marR="0" algn="ctr">
                        <a:spcBef>
                          <a:spcPts val="0"/>
                        </a:spcBef>
                        <a:spcAft>
                          <a:spcPts val="0"/>
                        </a:spcAft>
                      </a:pPr>
                      <a:r>
                        <a:rPr lang="en-US" sz="1400" dirty="0">
                          <a:effectLst/>
                          <a:latin typeface="Times New Roman" panose="02020603050405020304" pitchFamily="18" charset="0"/>
                          <a:ea typeface="Times New Roman" panose="02020603050405020304" pitchFamily="18" charset="0"/>
                        </a:rPr>
                        <a:t> 0.00494</a:t>
                      </a:r>
                    </a:p>
                  </a:txBody>
                  <a:tcPr marL="68580" marR="68580" marT="0" marB="0" anchor="ctr"/>
                </a:tc>
                <a:tc>
                  <a:txBody>
                    <a:bodyPr/>
                    <a:lstStyle/>
                    <a:p>
                      <a:pPr marL="0" marR="0" algn="ctr">
                        <a:spcBef>
                          <a:spcPts val="0"/>
                        </a:spcBef>
                        <a:spcAft>
                          <a:spcPts val="0"/>
                        </a:spcAft>
                      </a:pPr>
                      <a:r>
                        <a:rPr lang="en-US" sz="1400" dirty="0">
                          <a:effectLst/>
                          <a:latin typeface="Times New Roman" panose="02020603050405020304" pitchFamily="18" charset="0"/>
                          <a:ea typeface="Times New Roman" panose="02020603050405020304" pitchFamily="18" charset="0"/>
                        </a:rPr>
                        <a:t>2.443e-05</a:t>
                      </a:r>
                    </a:p>
                  </a:txBody>
                  <a:tcPr marL="68580" marR="68580" marT="0" marB="0" anchor="ctr"/>
                </a:tc>
                <a:tc>
                  <a:txBody>
                    <a:bodyPr/>
                    <a:lstStyle/>
                    <a:p>
                      <a:pPr marL="0" marR="0" algn="ctr">
                        <a:spcBef>
                          <a:spcPts val="0"/>
                        </a:spcBef>
                        <a:spcAft>
                          <a:spcPts val="0"/>
                        </a:spcAft>
                      </a:pPr>
                      <a:r>
                        <a:rPr lang="en-US" sz="1400" dirty="0">
                          <a:effectLst/>
                          <a:latin typeface="Times New Roman" panose="02020603050405020304" pitchFamily="18" charset="0"/>
                          <a:ea typeface="Times New Roman" panose="02020603050405020304" pitchFamily="18" charset="0"/>
                        </a:rPr>
                        <a:t>0.0094 </a:t>
                      </a:r>
                    </a:p>
                  </a:txBody>
                  <a:tcPr marL="68580" marR="68580" marT="0" marB="0" anchor="ctr"/>
                </a:tc>
                <a:extLst>
                  <a:ext uri="{0D108BD9-81ED-4DB2-BD59-A6C34878D82A}">
                    <a16:rowId xmlns:a16="http://schemas.microsoft.com/office/drawing/2014/main" val="2198417069"/>
                  </a:ext>
                </a:extLst>
              </a:tr>
            </a:tbl>
          </a:graphicData>
        </a:graphic>
      </p:graphicFrame>
    </p:spTree>
    <p:extLst>
      <p:ext uri="{BB962C8B-B14F-4D97-AF65-F5344CB8AC3E}">
        <p14:creationId xmlns:p14="http://schemas.microsoft.com/office/powerpoint/2010/main" val="4251453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4347508" cy="461665"/>
          </a:xfrm>
          <a:prstGeom prst="rect">
            <a:avLst/>
          </a:prstGeom>
          <a:noFill/>
        </p:spPr>
        <p:txBody>
          <a:bodyPr wrap="square" rtlCol="0">
            <a:spAutoFit/>
          </a:bodyPr>
          <a:lstStyle/>
          <a:p>
            <a:r>
              <a:rPr lang="en-US" sz="2400" b="1" dirty="0">
                <a:solidFill>
                  <a:srgbClr val="006699"/>
                </a:solidFill>
              </a:rPr>
              <a:t>Acceleration Transmissibility</a:t>
            </a: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C6FA34F2-BBCF-48E6-BF68-15714AC8AFCA}"/>
              </a:ext>
            </a:extLst>
          </p:cNvPr>
          <p:cNvPicPr>
            <a:picLocks noChangeAspect="1"/>
          </p:cNvPicPr>
          <p:nvPr/>
        </p:nvPicPr>
        <p:blipFill>
          <a:blip r:embed="rId2"/>
          <a:stretch>
            <a:fillRect/>
          </a:stretch>
        </p:blipFill>
        <p:spPr>
          <a:xfrm>
            <a:off x="2173739" y="1577718"/>
            <a:ext cx="5533501" cy="4144000"/>
          </a:xfrm>
          <a:prstGeom prst="rect">
            <a:avLst/>
          </a:prstGeom>
        </p:spPr>
      </p:pic>
    </p:spTree>
    <p:extLst>
      <p:ext uri="{BB962C8B-B14F-4D97-AF65-F5344CB8AC3E}">
        <p14:creationId xmlns:p14="http://schemas.microsoft.com/office/powerpoint/2010/main" val="1339279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1" y="446185"/>
            <a:ext cx="5870519" cy="461665"/>
          </a:xfrm>
          <a:prstGeom prst="rect">
            <a:avLst/>
          </a:prstGeom>
          <a:noFill/>
        </p:spPr>
        <p:txBody>
          <a:bodyPr wrap="square" rtlCol="0">
            <a:spAutoFit/>
          </a:bodyPr>
          <a:lstStyle/>
          <a:p>
            <a:r>
              <a:rPr lang="en-US" sz="2400" b="1" dirty="0">
                <a:solidFill>
                  <a:srgbClr val="006699"/>
                </a:solidFill>
              </a:rPr>
              <a:t>Velocity &amp; Bending Stress Transmissibility</a:t>
            </a: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3BAF1B39-1CA3-4189-9B52-2430694B266D}"/>
              </a:ext>
            </a:extLst>
          </p:cNvPr>
          <p:cNvPicPr>
            <a:picLocks noChangeAspect="1"/>
          </p:cNvPicPr>
          <p:nvPr/>
        </p:nvPicPr>
        <p:blipFill>
          <a:blip r:embed="rId2"/>
          <a:stretch>
            <a:fillRect/>
          </a:stretch>
        </p:blipFill>
        <p:spPr>
          <a:xfrm>
            <a:off x="5789327" y="1354034"/>
            <a:ext cx="5533501" cy="4144000"/>
          </a:xfrm>
          <a:prstGeom prst="rect">
            <a:avLst/>
          </a:prstGeom>
        </p:spPr>
      </p:pic>
      <p:pic>
        <p:nvPicPr>
          <p:cNvPr id="13" name="Picture 12">
            <a:extLst>
              <a:ext uri="{FF2B5EF4-FFF2-40B4-BE49-F238E27FC236}">
                <a16:creationId xmlns:a16="http://schemas.microsoft.com/office/drawing/2014/main" id="{784C9AE5-3161-4480-9A85-EAEBCB031980}"/>
              </a:ext>
            </a:extLst>
          </p:cNvPr>
          <p:cNvPicPr>
            <a:picLocks noChangeAspect="1"/>
          </p:cNvPicPr>
          <p:nvPr/>
        </p:nvPicPr>
        <p:blipFill>
          <a:blip r:embed="rId3"/>
          <a:stretch>
            <a:fillRect/>
          </a:stretch>
        </p:blipFill>
        <p:spPr>
          <a:xfrm>
            <a:off x="442856" y="1354034"/>
            <a:ext cx="5533501" cy="4144000"/>
          </a:xfrm>
          <a:prstGeom prst="rect">
            <a:avLst/>
          </a:prstGeom>
        </p:spPr>
      </p:pic>
    </p:spTree>
    <p:extLst>
      <p:ext uri="{BB962C8B-B14F-4D97-AF65-F5344CB8AC3E}">
        <p14:creationId xmlns:p14="http://schemas.microsoft.com/office/powerpoint/2010/main" val="1621189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570663" y="43013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6858852" cy="461665"/>
          </a:xfrm>
          <a:prstGeom prst="rect">
            <a:avLst/>
          </a:prstGeom>
          <a:noFill/>
        </p:spPr>
        <p:txBody>
          <a:bodyPr wrap="square" rtlCol="0">
            <a:spAutoFit/>
          </a:bodyPr>
          <a:lstStyle/>
          <a:p>
            <a:r>
              <a:rPr lang="en-US" sz="2400" b="1" dirty="0">
                <a:solidFill>
                  <a:srgbClr val="006699"/>
                </a:solidFill>
              </a:rPr>
              <a:t>Base Input PSD to Cantilever Beam &amp; Accel VRS</a:t>
            </a: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a:extLst>
              <a:ext uri="{FF2B5EF4-FFF2-40B4-BE49-F238E27FC236}">
                <a16:creationId xmlns:a16="http://schemas.microsoft.com/office/drawing/2014/main" id="{69E5941B-7001-45A1-AEB2-DEB845D49109}"/>
              </a:ext>
            </a:extLst>
          </p:cNvPr>
          <p:cNvGraphicFramePr>
            <a:graphicFrameLocks noGrp="1"/>
          </p:cNvGraphicFramePr>
          <p:nvPr>
            <p:extLst>
              <p:ext uri="{D42A27DB-BD31-4B8C-83A1-F6EECF244321}">
                <p14:modId xmlns:p14="http://schemas.microsoft.com/office/powerpoint/2010/main" val="2695898438"/>
              </p:ext>
            </p:extLst>
          </p:nvPr>
        </p:nvGraphicFramePr>
        <p:xfrm>
          <a:off x="6805412" y="3224194"/>
          <a:ext cx="2622368" cy="1060413"/>
        </p:xfrm>
        <a:graphic>
          <a:graphicData uri="http://schemas.openxmlformats.org/drawingml/2006/table">
            <a:tbl>
              <a:tblPr firstRow="1" bandRow="1">
                <a:tableStyleId>{5C22544A-7EE6-4342-B048-85BDC9FD1C3A}</a:tableStyleId>
              </a:tblPr>
              <a:tblGrid>
                <a:gridCol w="1311184">
                  <a:extLst>
                    <a:ext uri="{9D8B030D-6E8A-4147-A177-3AD203B41FA5}">
                      <a16:colId xmlns:a16="http://schemas.microsoft.com/office/drawing/2014/main" val="168239366"/>
                    </a:ext>
                  </a:extLst>
                </a:gridCol>
                <a:gridCol w="1311184">
                  <a:extLst>
                    <a:ext uri="{9D8B030D-6E8A-4147-A177-3AD203B41FA5}">
                      <a16:colId xmlns:a16="http://schemas.microsoft.com/office/drawing/2014/main" val="3512381984"/>
                    </a:ext>
                  </a:extLst>
                </a:gridCol>
              </a:tblGrid>
              <a:tr h="318733">
                <a:tc>
                  <a:txBody>
                    <a:bodyPr/>
                    <a:lstStyle/>
                    <a:p>
                      <a:pPr marL="0" marR="0" algn="ctr">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Freq (Hz)</a:t>
                      </a: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Accel (G^2/Hz)</a:t>
                      </a:r>
                    </a:p>
                  </a:txBody>
                  <a:tcPr marL="68580" marR="68580" marT="0" marB="0" anchor="ctr"/>
                </a:tc>
                <a:extLst>
                  <a:ext uri="{0D108BD9-81ED-4DB2-BD59-A6C34878D82A}">
                    <a16:rowId xmlns:a16="http://schemas.microsoft.com/office/drawing/2014/main" val="3624710194"/>
                  </a:ext>
                </a:extLst>
              </a:tr>
              <a:tr h="370840">
                <a:tc>
                  <a:txBody>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10</a:t>
                      </a:r>
                    </a:p>
                  </a:txBody>
                  <a:tcPr marL="68580" marR="68580" marT="0" marB="0" anchor="ctr"/>
                </a:tc>
                <a:tc>
                  <a:txBody>
                    <a:bodyPr/>
                    <a:lstStyle/>
                    <a:p>
                      <a:pPr marL="0" marR="0" algn="ctr">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0.1</a:t>
                      </a:r>
                    </a:p>
                  </a:txBody>
                  <a:tcPr marL="68580" marR="68580" marT="0" marB="0" anchor="ctr"/>
                </a:tc>
                <a:extLst>
                  <a:ext uri="{0D108BD9-81ED-4DB2-BD59-A6C34878D82A}">
                    <a16:rowId xmlns:a16="http://schemas.microsoft.com/office/drawing/2014/main" val="2134707389"/>
                  </a:ext>
                </a:extLst>
              </a:tr>
              <a:tr h="370840">
                <a:tc>
                  <a:txBody>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2000</a:t>
                      </a:r>
                    </a:p>
                  </a:txBody>
                  <a:tcPr marL="68580" marR="68580" marT="0" marB="0" anchor="ctr"/>
                </a:tc>
                <a:tc>
                  <a:txBody>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0.1</a:t>
                      </a:r>
                    </a:p>
                  </a:txBody>
                  <a:tcPr marL="68580" marR="68580" marT="0" marB="0" anchor="ctr"/>
                </a:tc>
                <a:extLst>
                  <a:ext uri="{0D108BD9-81ED-4DB2-BD59-A6C34878D82A}">
                    <a16:rowId xmlns:a16="http://schemas.microsoft.com/office/drawing/2014/main" val="194888792"/>
                  </a:ext>
                </a:extLst>
              </a:tr>
            </a:tbl>
          </a:graphicData>
        </a:graphic>
      </p:graphicFrame>
      <p:sp>
        <p:nvSpPr>
          <p:cNvPr id="13" name="TextBox 12">
            <a:extLst>
              <a:ext uri="{FF2B5EF4-FFF2-40B4-BE49-F238E27FC236}">
                <a16:creationId xmlns:a16="http://schemas.microsoft.com/office/drawing/2014/main" id="{63831534-E360-4AC5-B563-291F25ADFF46}"/>
              </a:ext>
            </a:extLst>
          </p:cNvPr>
          <p:cNvSpPr txBox="1"/>
          <p:nvPr/>
        </p:nvSpPr>
        <p:spPr>
          <a:xfrm>
            <a:off x="6639369" y="1938021"/>
            <a:ext cx="2622368" cy="830997"/>
          </a:xfrm>
          <a:prstGeom prst="rect">
            <a:avLst/>
          </a:prstGeom>
          <a:noFill/>
        </p:spPr>
        <p:txBody>
          <a:bodyPr wrap="square" rtlCol="0">
            <a:spAutoFit/>
          </a:bodyPr>
          <a:lstStyle/>
          <a:p>
            <a:pPr algn="ctr"/>
            <a:r>
              <a:rPr lang="en-US" sz="1600" dirty="0"/>
              <a:t>Base Input PSD</a:t>
            </a:r>
          </a:p>
          <a:p>
            <a:pPr algn="ctr"/>
            <a:r>
              <a:rPr lang="en-US" sz="1600" dirty="0"/>
              <a:t>14.1 GRMS Overall</a:t>
            </a:r>
          </a:p>
          <a:p>
            <a:pPr algn="ctr"/>
            <a:r>
              <a:rPr lang="en-US" sz="1600" dirty="0"/>
              <a:t>180 seconds</a:t>
            </a:r>
          </a:p>
        </p:txBody>
      </p:sp>
      <p:pic>
        <p:nvPicPr>
          <p:cNvPr id="3" name="Picture 2">
            <a:extLst>
              <a:ext uri="{FF2B5EF4-FFF2-40B4-BE49-F238E27FC236}">
                <a16:creationId xmlns:a16="http://schemas.microsoft.com/office/drawing/2014/main" id="{1F43A6CA-5489-41C3-BB12-AEB9D4607562}"/>
              </a:ext>
            </a:extLst>
          </p:cNvPr>
          <p:cNvPicPr>
            <a:picLocks noChangeAspect="1"/>
          </p:cNvPicPr>
          <p:nvPr/>
        </p:nvPicPr>
        <p:blipFill>
          <a:blip r:embed="rId2"/>
          <a:stretch>
            <a:fillRect/>
          </a:stretch>
        </p:blipFill>
        <p:spPr>
          <a:xfrm>
            <a:off x="562498" y="1278852"/>
            <a:ext cx="5533501" cy="4144000"/>
          </a:xfrm>
          <a:prstGeom prst="rect">
            <a:avLst/>
          </a:prstGeom>
        </p:spPr>
      </p:pic>
      <p:sp>
        <p:nvSpPr>
          <p:cNvPr id="9" name="TextBox 8">
            <a:extLst>
              <a:ext uri="{FF2B5EF4-FFF2-40B4-BE49-F238E27FC236}">
                <a16:creationId xmlns:a16="http://schemas.microsoft.com/office/drawing/2014/main" id="{B3D8CA74-5270-4C9B-8033-40D8EA7B08EC}"/>
              </a:ext>
            </a:extLst>
          </p:cNvPr>
          <p:cNvSpPr txBox="1"/>
          <p:nvPr/>
        </p:nvSpPr>
        <p:spPr>
          <a:xfrm>
            <a:off x="830316" y="5917325"/>
            <a:ext cx="5360276" cy="338554"/>
          </a:xfrm>
          <a:prstGeom prst="rect">
            <a:avLst/>
          </a:prstGeom>
          <a:noFill/>
        </p:spPr>
        <p:txBody>
          <a:bodyPr wrap="square" rtlCol="0">
            <a:spAutoFit/>
          </a:bodyPr>
          <a:lstStyle/>
          <a:p>
            <a:pPr algn="ctr"/>
            <a:r>
              <a:rPr lang="en-US" sz="1600" dirty="0"/>
              <a:t>VRS is for an Single-degree-of-freedom (SDOF) System</a:t>
            </a:r>
          </a:p>
        </p:txBody>
      </p:sp>
    </p:spTree>
    <p:extLst>
      <p:ext uri="{BB962C8B-B14F-4D97-AF65-F5344CB8AC3E}">
        <p14:creationId xmlns:p14="http://schemas.microsoft.com/office/powerpoint/2010/main" val="401952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4347508" cy="461665"/>
          </a:xfrm>
          <a:prstGeom prst="rect">
            <a:avLst/>
          </a:prstGeom>
          <a:noFill/>
        </p:spPr>
        <p:txBody>
          <a:bodyPr wrap="square" rtlCol="0">
            <a:spAutoFit/>
          </a:bodyPr>
          <a:lstStyle/>
          <a:p>
            <a:r>
              <a:rPr lang="en-US" sz="2400" b="1" dirty="0">
                <a:solidFill>
                  <a:srgbClr val="006699"/>
                </a:solidFill>
              </a:rPr>
              <a:t>PV &amp; Relative Displacement VRS</a:t>
            </a: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92572EDC-A92F-4BB7-82CA-72525FB284D5}"/>
              </a:ext>
            </a:extLst>
          </p:cNvPr>
          <p:cNvPicPr>
            <a:picLocks noChangeAspect="1"/>
          </p:cNvPicPr>
          <p:nvPr/>
        </p:nvPicPr>
        <p:blipFill>
          <a:blip r:embed="rId2"/>
          <a:stretch>
            <a:fillRect/>
          </a:stretch>
        </p:blipFill>
        <p:spPr>
          <a:xfrm>
            <a:off x="207676" y="1462103"/>
            <a:ext cx="5533501" cy="4144000"/>
          </a:xfrm>
          <a:prstGeom prst="rect">
            <a:avLst/>
          </a:prstGeom>
        </p:spPr>
      </p:pic>
      <p:pic>
        <p:nvPicPr>
          <p:cNvPr id="9" name="Picture 8">
            <a:extLst>
              <a:ext uri="{FF2B5EF4-FFF2-40B4-BE49-F238E27FC236}">
                <a16:creationId xmlns:a16="http://schemas.microsoft.com/office/drawing/2014/main" id="{0C149B89-7ED1-4DB8-889F-FD6B7B54D576}"/>
              </a:ext>
            </a:extLst>
          </p:cNvPr>
          <p:cNvPicPr>
            <a:picLocks noChangeAspect="1"/>
          </p:cNvPicPr>
          <p:nvPr/>
        </p:nvPicPr>
        <p:blipFill>
          <a:blip r:embed="rId3"/>
          <a:stretch>
            <a:fillRect/>
          </a:stretch>
        </p:blipFill>
        <p:spPr>
          <a:xfrm>
            <a:off x="5862899" y="1462103"/>
            <a:ext cx="5533501" cy="4144000"/>
          </a:xfrm>
          <a:prstGeom prst="rect">
            <a:avLst/>
          </a:prstGeom>
        </p:spPr>
      </p:pic>
    </p:spTree>
    <p:extLst>
      <p:ext uri="{BB962C8B-B14F-4D97-AF65-F5344CB8AC3E}">
        <p14:creationId xmlns:p14="http://schemas.microsoft.com/office/powerpoint/2010/main" val="3897568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780870" y="474150"/>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359896" y="469685"/>
            <a:ext cx="7260104" cy="446276"/>
          </a:xfrm>
          <a:prstGeom prst="rect">
            <a:avLst/>
          </a:prstGeom>
          <a:noFill/>
        </p:spPr>
        <p:txBody>
          <a:bodyPr wrap="square" rtlCol="0">
            <a:spAutoFit/>
          </a:bodyPr>
          <a:lstStyle/>
          <a:p>
            <a:r>
              <a:rPr lang="en-US" sz="2300" b="1" dirty="0">
                <a:solidFill>
                  <a:srgbClr val="006699"/>
                </a:solidFill>
              </a:rPr>
              <a:t> Stress at Fixed End from Equivalent Static Analysis, 1</a:t>
            </a:r>
          </a:p>
        </p:txBody>
      </p:sp>
      <p:sp>
        <p:nvSpPr>
          <p:cNvPr id="7" name="TextBox 6">
            <a:extLst>
              <a:ext uri="{FF2B5EF4-FFF2-40B4-BE49-F238E27FC236}">
                <a16:creationId xmlns:a16="http://schemas.microsoft.com/office/drawing/2014/main" id="{BDCD756B-BA5F-45A0-B62D-5E427E6EC764}"/>
              </a:ext>
            </a:extLst>
          </p:cNvPr>
          <p:cNvSpPr txBox="1"/>
          <p:nvPr/>
        </p:nvSpPr>
        <p:spPr>
          <a:xfrm>
            <a:off x="674083" y="1385645"/>
            <a:ext cx="10160742" cy="4385816"/>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00" dirty="0"/>
              <a:t>Method 1 – Convert free end acceleration to static force, Use Entire Beam Mass</a:t>
            </a:r>
          </a:p>
          <a:p>
            <a:pPr marL="285750" indent="-285750">
              <a:buClr>
                <a:srgbClr val="006699"/>
              </a:buClr>
              <a:buSzPct val="80000"/>
              <a:buFont typeface="Arial" panose="020B0604020202020204" pitchFamily="34" charset="0"/>
              <a:buChar char="•"/>
            </a:pPr>
            <a:endParaRPr lang="en-US" sz="1500" dirty="0"/>
          </a:p>
          <a:p>
            <a:pPr>
              <a:buClr>
                <a:srgbClr val="006699"/>
              </a:buClr>
              <a:buSzPct val="80000"/>
            </a:pPr>
            <a:endParaRPr lang="en-US" sz="1500" dirty="0"/>
          </a:p>
          <a:p>
            <a:pPr>
              <a:buClr>
                <a:srgbClr val="006699"/>
              </a:buClr>
              <a:buSzPct val="80000"/>
            </a:pPr>
            <a:r>
              <a:rPr lang="en-US" dirty="0"/>
              <a:t>	</a:t>
            </a:r>
            <a:r>
              <a:rPr lang="en-US" sz="1600" dirty="0">
                <a:latin typeface="Times New Roman" panose="02020603050405020304" pitchFamily="18" charset="0"/>
                <a:cs typeface="Times New Roman" panose="02020603050405020304" pitchFamily="18" charset="0"/>
              </a:rPr>
              <a:t>F = m a  = (  0.471 lbm )( 25.7 G peak ) = 12.1 lbf peak </a:t>
            </a:r>
          </a:p>
          <a:p>
            <a:pPr>
              <a:buClr>
                <a:srgbClr val="006699"/>
              </a:buClr>
              <a:buSzPct val="80000"/>
            </a:pPr>
            <a:endParaRPr lang="en-US" sz="1500" dirty="0"/>
          </a:p>
          <a:p>
            <a:pPr>
              <a:buClr>
                <a:srgbClr val="006699"/>
              </a:buClr>
              <a:buSzPct val="80000"/>
            </a:pPr>
            <a:r>
              <a:rPr lang="en-US" sz="1500" dirty="0"/>
              <a:t>	</a:t>
            </a:r>
          </a:p>
          <a:p>
            <a:pPr marL="285750" indent="-285750">
              <a:buClr>
                <a:srgbClr val="006699"/>
              </a:buClr>
              <a:buSzPct val="80000"/>
              <a:buFont typeface="Arial" panose="020B0604020202020204" pitchFamily="34" charset="0"/>
              <a:buChar char="•"/>
            </a:pPr>
            <a:r>
              <a:rPr lang="en-US" sz="1600" dirty="0"/>
              <a:t>The bending moment M</a:t>
            </a:r>
            <a:r>
              <a:rPr lang="en-US" sz="1600" baseline="-25000" dirty="0"/>
              <a:t>a</a:t>
            </a:r>
            <a:r>
              <a:rPr lang="en-US" sz="1600" dirty="0"/>
              <a:t> at the fixed boundary for a uniform load from handbook formula is </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endParaRPr lang="en-US" sz="1500" dirty="0"/>
          </a:p>
          <a:p>
            <a:pPr>
              <a:buClr>
                <a:srgbClr val="006699"/>
              </a:buClr>
              <a:buSzPct val="80000"/>
            </a:pPr>
            <a:r>
              <a:rPr lang="en-US" dirty="0"/>
              <a:t>	</a:t>
            </a:r>
            <a:r>
              <a:rPr lang="en-US" sz="1600" dirty="0">
                <a:latin typeface="Times New Roman" panose="02020603050405020304" pitchFamily="18" charset="0"/>
                <a:cs typeface="Times New Roman" panose="02020603050405020304" pitchFamily="18" charset="0"/>
              </a:rPr>
              <a:t>M</a:t>
            </a:r>
            <a:r>
              <a:rPr lang="en-US" sz="1600" baseline="-25000"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 ( F L / 2 ) = ( 12.1 lbf peak)( 24 inch / 2 ) = 145 inch lbf peak </a:t>
            </a:r>
          </a:p>
          <a:p>
            <a:pPr>
              <a:buClr>
                <a:srgbClr val="006699"/>
              </a:buClr>
              <a:buSzPct val="80000"/>
            </a:pPr>
            <a:endParaRPr lang="en-US" sz="1500" dirty="0"/>
          </a:p>
          <a:p>
            <a:pPr>
              <a:buClr>
                <a:srgbClr val="006699"/>
              </a:buClr>
              <a:buSzPct val="80000"/>
            </a:pPr>
            <a:endParaRPr lang="en-US" dirty="0"/>
          </a:p>
          <a:p>
            <a:pPr marL="285750" indent="-285750">
              <a:buClr>
                <a:srgbClr val="006699"/>
              </a:buClr>
              <a:buSzPct val="80000"/>
              <a:buFont typeface="Arial" panose="020B0604020202020204" pitchFamily="34" charset="0"/>
              <a:buChar char="•"/>
            </a:pPr>
            <a:r>
              <a:rPr lang="en-US" sz="1600" dirty="0"/>
              <a:t>The bending stress at the fixed boundary for a uniform load is</a:t>
            </a:r>
          </a:p>
          <a:p>
            <a:pPr>
              <a:buClr>
                <a:srgbClr val="006699"/>
              </a:buClr>
              <a:buSzPct val="80000"/>
            </a:pPr>
            <a:endParaRPr lang="en-US" dirty="0"/>
          </a:p>
          <a:p>
            <a:pPr>
              <a:buClr>
                <a:srgbClr val="006699"/>
              </a:buClr>
              <a:buSzPct val="80000"/>
            </a:pPr>
            <a:r>
              <a:rPr lang="en-US" dirty="0"/>
              <a:t>	</a:t>
            </a:r>
            <a:r>
              <a:rPr 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sz="1600" dirty="0">
                <a:latin typeface="Times New Roman" panose="02020603050405020304" pitchFamily="18" charset="0"/>
                <a:cs typeface="Times New Roman" panose="02020603050405020304" pitchFamily="18" charset="0"/>
              </a:rPr>
              <a:t>M</a:t>
            </a:r>
            <a:r>
              <a:rPr lang="en-US" sz="1600" baseline="-25000"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sym typeface="Symbol" panose="05050102010706020507" pitchFamily="18" charset="2"/>
              </a:rPr>
              <a:t>C / I) = (</a:t>
            </a:r>
            <a:r>
              <a:rPr lang="en-US" sz="1600" dirty="0">
                <a:latin typeface="Times New Roman" panose="02020603050405020304" pitchFamily="18" charset="0"/>
                <a:cs typeface="Times New Roman" panose="02020603050405020304" pitchFamily="18" charset="0"/>
              </a:rPr>
              <a:t>145 inch lbf peak </a:t>
            </a:r>
            <a:r>
              <a:rPr lang="en-US" sz="1600" dirty="0">
                <a:latin typeface="Times New Roman" panose="02020603050405020304" pitchFamily="18" charset="0"/>
                <a:cs typeface="Times New Roman" panose="02020603050405020304" pitchFamily="18" charset="0"/>
                <a:sym typeface="Symbol" panose="05050102010706020507" pitchFamily="18" charset="2"/>
              </a:rPr>
              <a:t>)(0.25 inch)/(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0.003068 in^4</a:t>
            </a:r>
            <a:r>
              <a:rPr 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sz="1600" dirty="0">
                <a:latin typeface="Times New Roman" panose="02020603050405020304" pitchFamily="18" charset="0"/>
                <a:cs typeface="Times New Roman" panose="02020603050405020304" pitchFamily="18" charset="0"/>
              </a:rPr>
              <a:t> = 11,820 psi</a:t>
            </a:r>
          </a:p>
          <a:p>
            <a:pPr>
              <a:buClr>
                <a:srgbClr val="006699"/>
              </a:buClr>
              <a:buSzPct val="80000"/>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7577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849560" y="446185"/>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DAC9F2-09B6-4356-AC63-299F8918B8A8}"/>
              </a:ext>
            </a:extLst>
          </p:cNvPr>
          <p:cNvSpPr txBox="1"/>
          <p:nvPr/>
        </p:nvSpPr>
        <p:spPr>
          <a:xfrm>
            <a:off x="893451" y="1419366"/>
            <a:ext cx="9632781" cy="377026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t>A particular engineering design problem is to determine the equivalent static load for equipment subjected to base excitation random vibration</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The goal is to determine peak response values</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The resulting peak values may be used in a quasi-static analysis, or perhaps in a fatigue calculation</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The response levels could be used to analyze the stress in brackets and mounting hardware, for example</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A particular concern for either a multi-degree-of-freedom system or a continuous system is that the static deflection shape may not properly simulate the predominant dynamic mode shape</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In this case, the equivalent static load may be as much as one order of magnitude more conservative than the true dynamic load in terms of the resulting stress levels</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endParaRPr lang="en-US" sz="1400" dirty="0"/>
          </a:p>
        </p:txBody>
      </p:sp>
      <p:sp>
        <p:nvSpPr>
          <p:cNvPr id="3" name="TextBox 2">
            <a:extLst>
              <a:ext uri="{FF2B5EF4-FFF2-40B4-BE49-F238E27FC236}">
                <a16:creationId xmlns:a16="http://schemas.microsoft.com/office/drawing/2014/main" id="{6B240208-9783-4F9C-BCE7-9ECBEF53A461}"/>
              </a:ext>
            </a:extLst>
          </p:cNvPr>
          <p:cNvSpPr txBox="1"/>
          <p:nvPr/>
        </p:nvSpPr>
        <p:spPr>
          <a:xfrm>
            <a:off x="592982" y="446185"/>
            <a:ext cx="4347508" cy="461665"/>
          </a:xfrm>
          <a:prstGeom prst="rect">
            <a:avLst/>
          </a:prstGeom>
          <a:noFill/>
        </p:spPr>
        <p:txBody>
          <a:bodyPr wrap="square" rtlCol="0">
            <a:spAutoFit/>
          </a:bodyPr>
          <a:lstStyle/>
          <a:p>
            <a:r>
              <a:rPr lang="en-US" sz="2400" b="1" dirty="0">
                <a:solidFill>
                  <a:srgbClr val="006699"/>
                </a:solidFill>
              </a:rPr>
              <a:t>Introduction</a:t>
            </a:r>
          </a:p>
        </p:txBody>
      </p:sp>
    </p:spTree>
    <p:extLst>
      <p:ext uri="{BB962C8B-B14F-4D97-AF65-F5344CB8AC3E}">
        <p14:creationId xmlns:p14="http://schemas.microsoft.com/office/powerpoint/2010/main" val="289266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780870" y="474150"/>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359896" y="469685"/>
            <a:ext cx="7197042" cy="446276"/>
          </a:xfrm>
          <a:prstGeom prst="rect">
            <a:avLst/>
          </a:prstGeom>
          <a:noFill/>
        </p:spPr>
        <p:txBody>
          <a:bodyPr wrap="square" rtlCol="0">
            <a:spAutoFit/>
          </a:bodyPr>
          <a:lstStyle/>
          <a:p>
            <a:r>
              <a:rPr lang="en-US" sz="2300" b="1" dirty="0">
                <a:solidFill>
                  <a:srgbClr val="006699"/>
                </a:solidFill>
              </a:rPr>
              <a:t> Stress at Fixed End from Equivalent Static Analysis, 2</a:t>
            </a:r>
          </a:p>
        </p:txBody>
      </p:sp>
      <p:sp>
        <p:nvSpPr>
          <p:cNvPr id="7" name="TextBox 6">
            <a:extLst>
              <a:ext uri="{FF2B5EF4-FFF2-40B4-BE49-F238E27FC236}">
                <a16:creationId xmlns:a16="http://schemas.microsoft.com/office/drawing/2014/main" id="{BDCD756B-BA5F-45A0-B62D-5E427E6EC764}"/>
              </a:ext>
            </a:extLst>
          </p:cNvPr>
          <p:cNvSpPr txBox="1"/>
          <p:nvPr/>
        </p:nvSpPr>
        <p:spPr>
          <a:xfrm>
            <a:off x="674083" y="1385645"/>
            <a:ext cx="10160742" cy="4385816"/>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00" dirty="0"/>
              <a:t>Method 2 – Convert free end acceleration to static force, Use First Modal Mass Only</a:t>
            </a:r>
          </a:p>
          <a:p>
            <a:pPr marL="285750" indent="-285750">
              <a:buClr>
                <a:srgbClr val="006699"/>
              </a:buClr>
              <a:buSzPct val="80000"/>
              <a:buFont typeface="Arial" panose="020B0604020202020204" pitchFamily="34" charset="0"/>
              <a:buChar char="•"/>
            </a:pPr>
            <a:endParaRPr lang="en-US" sz="1500" dirty="0"/>
          </a:p>
          <a:p>
            <a:pPr>
              <a:buClr>
                <a:srgbClr val="006699"/>
              </a:buClr>
              <a:buSzPct val="80000"/>
            </a:pPr>
            <a:endParaRPr lang="en-US" sz="1500" dirty="0"/>
          </a:p>
          <a:p>
            <a:pPr>
              <a:buClr>
                <a:srgbClr val="006699"/>
              </a:buClr>
              <a:buSzPct val="80000"/>
            </a:pPr>
            <a:r>
              <a:rPr lang="en-US" dirty="0"/>
              <a:t>	</a:t>
            </a:r>
            <a:r>
              <a:rPr lang="en-US" sz="1600" dirty="0">
                <a:latin typeface="Times New Roman" panose="02020603050405020304" pitchFamily="18" charset="0"/>
                <a:cs typeface="Times New Roman" panose="02020603050405020304" pitchFamily="18" charset="0"/>
              </a:rPr>
              <a:t>F = m a  = (  0.289 lbm )( 25.7 G peak ) = 7.43 lbf peak </a:t>
            </a:r>
          </a:p>
          <a:p>
            <a:pPr>
              <a:buClr>
                <a:srgbClr val="006699"/>
              </a:buClr>
              <a:buSzPct val="80000"/>
            </a:pPr>
            <a:endParaRPr lang="en-US" sz="1500" dirty="0"/>
          </a:p>
          <a:p>
            <a:pPr>
              <a:buClr>
                <a:srgbClr val="006699"/>
              </a:buClr>
              <a:buSzPct val="80000"/>
            </a:pPr>
            <a:r>
              <a:rPr lang="en-US" sz="1500" dirty="0"/>
              <a:t>	</a:t>
            </a:r>
          </a:p>
          <a:p>
            <a:pPr marL="285750" indent="-285750">
              <a:buClr>
                <a:srgbClr val="006699"/>
              </a:buClr>
              <a:buSzPct val="80000"/>
              <a:buFont typeface="Arial" panose="020B0604020202020204" pitchFamily="34" charset="0"/>
              <a:buChar char="•"/>
            </a:pPr>
            <a:r>
              <a:rPr lang="en-US" sz="1600" dirty="0"/>
              <a:t>The bending moment M</a:t>
            </a:r>
            <a:r>
              <a:rPr lang="en-US" sz="1600" baseline="-25000" dirty="0"/>
              <a:t>a</a:t>
            </a:r>
            <a:r>
              <a:rPr lang="en-US" sz="1600" dirty="0"/>
              <a:t> at the fixed boundary for a uniform load from handbook formula is </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endParaRPr lang="en-US" sz="1500" dirty="0"/>
          </a:p>
          <a:p>
            <a:pPr>
              <a:buClr>
                <a:srgbClr val="006699"/>
              </a:buClr>
              <a:buSzPct val="80000"/>
            </a:pPr>
            <a:r>
              <a:rPr lang="en-US" dirty="0"/>
              <a:t>	</a:t>
            </a:r>
            <a:r>
              <a:rPr lang="en-US" sz="1600" dirty="0">
                <a:latin typeface="Times New Roman" panose="02020603050405020304" pitchFamily="18" charset="0"/>
                <a:cs typeface="Times New Roman" panose="02020603050405020304" pitchFamily="18" charset="0"/>
              </a:rPr>
              <a:t>M</a:t>
            </a:r>
            <a:r>
              <a:rPr lang="en-US" sz="1600" baseline="-25000"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 ( F L / 2 ) = ( 7.43 lbf peak)( 24 inch / 2 ) = 89.2 inch lbf peak </a:t>
            </a:r>
          </a:p>
          <a:p>
            <a:pPr>
              <a:buClr>
                <a:srgbClr val="006699"/>
              </a:buClr>
              <a:buSzPct val="80000"/>
            </a:pPr>
            <a:endParaRPr lang="en-US" sz="1500" dirty="0"/>
          </a:p>
          <a:p>
            <a:pPr>
              <a:buClr>
                <a:srgbClr val="006699"/>
              </a:buClr>
              <a:buSzPct val="80000"/>
            </a:pPr>
            <a:endParaRPr lang="en-US" dirty="0"/>
          </a:p>
          <a:p>
            <a:pPr marL="285750" indent="-285750">
              <a:buClr>
                <a:srgbClr val="006699"/>
              </a:buClr>
              <a:buSzPct val="80000"/>
              <a:buFont typeface="Arial" panose="020B0604020202020204" pitchFamily="34" charset="0"/>
              <a:buChar char="•"/>
            </a:pPr>
            <a:r>
              <a:rPr lang="en-US" sz="1600" dirty="0"/>
              <a:t>The bending stress at the fixed boundary for a uniform load is</a:t>
            </a:r>
          </a:p>
          <a:p>
            <a:pPr>
              <a:buClr>
                <a:srgbClr val="006699"/>
              </a:buClr>
              <a:buSzPct val="80000"/>
            </a:pPr>
            <a:endParaRPr lang="en-US" dirty="0"/>
          </a:p>
          <a:p>
            <a:pPr>
              <a:buClr>
                <a:srgbClr val="006699"/>
              </a:buClr>
              <a:buSzPct val="80000"/>
            </a:pPr>
            <a:r>
              <a:rPr lang="en-US" dirty="0"/>
              <a:t>	</a:t>
            </a:r>
            <a:r>
              <a:rPr 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sz="1600" dirty="0">
                <a:latin typeface="Times New Roman" panose="02020603050405020304" pitchFamily="18" charset="0"/>
                <a:cs typeface="Times New Roman" panose="02020603050405020304" pitchFamily="18" charset="0"/>
              </a:rPr>
              <a:t>M</a:t>
            </a:r>
            <a:r>
              <a:rPr lang="en-US" sz="1600" baseline="-25000"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sym typeface="Symbol" panose="05050102010706020507" pitchFamily="18" charset="2"/>
              </a:rPr>
              <a:t>C / I) = (89.2</a:t>
            </a:r>
            <a:r>
              <a:rPr lang="en-US" sz="1600" dirty="0">
                <a:latin typeface="Times New Roman" panose="02020603050405020304" pitchFamily="18" charset="0"/>
                <a:cs typeface="Times New Roman" panose="02020603050405020304" pitchFamily="18" charset="0"/>
              </a:rPr>
              <a:t> inch lbf peak </a:t>
            </a:r>
            <a:r>
              <a:rPr lang="en-US" sz="1600" dirty="0">
                <a:latin typeface="Times New Roman" panose="02020603050405020304" pitchFamily="18" charset="0"/>
                <a:cs typeface="Times New Roman" panose="02020603050405020304" pitchFamily="18" charset="0"/>
                <a:sym typeface="Symbol" panose="05050102010706020507" pitchFamily="18" charset="2"/>
              </a:rPr>
              <a:t>)(0.25 inch)/(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0.003068 in^4</a:t>
            </a:r>
            <a:r>
              <a:rPr 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sz="1600" dirty="0">
                <a:latin typeface="Times New Roman" panose="02020603050405020304" pitchFamily="18" charset="0"/>
                <a:cs typeface="Times New Roman" panose="02020603050405020304" pitchFamily="18" charset="0"/>
              </a:rPr>
              <a:t> = 7270 psi peak</a:t>
            </a:r>
          </a:p>
          <a:p>
            <a:pPr>
              <a:buClr>
                <a:srgbClr val="006699"/>
              </a:buClr>
              <a:buSzPct val="80000"/>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50134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780870" y="474150"/>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359896" y="469685"/>
            <a:ext cx="7197042" cy="446276"/>
          </a:xfrm>
          <a:prstGeom prst="rect">
            <a:avLst/>
          </a:prstGeom>
          <a:noFill/>
        </p:spPr>
        <p:txBody>
          <a:bodyPr wrap="square" rtlCol="0">
            <a:spAutoFit/>
          </a:bodyPr>
          <a:lstStyle/>
          <a:p>
            <a:r>
              <a:rPr lang="en-US" sz="2300" b="1" dirty="0">
                <a:solidFill>
                  <a:srgbClr val="006699"/>
                </a:solidFill>
              </a:rPr>
              <a:t> Stress at Fixed End from Equivalent Static Analysis, 3</a:t>
            </a:r>
          </a:p>
        </p:txBody>
      </p:sp>
      <p:sp>
        <p:nvSpPr>
          <p:cNvPr id="7" name="TextBox 6">
            <a:extLst>
              <a:ext uri="{FF2B5EF4-FFF2-40B4-BE49-F238E27FC236}">
                <a16:creationId xmlns:a16="http://schemas.microsoft.com/office/drawing/2014/main" id="{BDCD756B-BA5F-45A0-B62D-5E427E6EC764}"/>
              </a:ext>
            </a:extLst>
          </p:cNvPr>
          <p:cNvSpPr txBox="1"/>
          <p:nvPr/>
        </p:nvSpPr>
        <p:spPr>
          <a:xfrm>
            <a:off x="674083" y="1385645"/>
            <a:ext cx="10160742" cy="495520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600" dirty="0"/>
              <a:t>Method 3 – Convert free end relative displacement to static force</a:t>
            </a:r>
          </a:p>
          <a:p>
            <a:pPr>
              <a:buClr>
                <a:srgbClr val="006699"/>
              </a:buClr>
              <a:buSzPct val="80000"/>
            </a:pPr>
            <a:endParaRPr lang="en-US" dirty="0"/>
          </a:p>
          <a:p>
            <a:pPr marL="285750" indent="-285750">
              <a:buClr>
                <a:srgbClr val="006699"/>
              </a:buClr>
              <a:buSzPct val="80000"/>
              <a:buFont typeface="Arial" panose="020B0604020202020204" pitchFamily="34" charset="0"/>
              <a:buChar char="•"/>
            </a:pPr>
            <a:r>
              <a:rPr lang="en-US" sz="1600" dirty="0"/>
              <a:t>Let </a:t>
            </a:r>
            <a:r>
              <a:rPr lang="en-US" sz="1600" dirty="0">
                <a:latin typeface="Times New Roman" panose="02020603050405020304" pitchFamily="18" charset="0"/>
                <a:cs typeface="Times New Roman" panose="02020603050405020304" pitchFamily="18" charset="0"/>
              </a:rPr>
              <a:t>Y</a:t>
            </a:r>
            <a:r>
              <a:rPr lang="en-US" sz="1600" dirty="0"/>
              <a:t> be the relative displacement.  The distributed load </a:t>
            </a:r>
            <a:r>
              <a:rPr lang="en-US" sz="1600" dirty="0">
                <a:latin typeface="Times New Roman" panose="02020603050405020304" pitchFamily="18" charset="0"/>
                <a:cs typeface="Times New Roman" panose="02020603050405020304" pitchFamily="18" charset="0"/>
              </a:rPr>
              <a:t>W</a:t>
            </a:r>
            <a:r>
              <a:rPr lang="en-US" sz="1600" dirty="0"/>
              <a:t> from handbook formula is </a:t>
            </a:r>
          </a:p>
          <a:p>
            <a:pPr marL="285750" indent="-285750">
              <a:buClr>
                <a:srgbClr val="006699"/>
              </a:buClr>
              <a:buSzPct val="80000"/>
              <a:buFont typeface="Arial" panose="020B0604020202020204" pitchFamily="34" charset="0"/>
              <a:buChar char="•"/>
            </a:pPr>
            <a:endParaRPr lang="en-US" dirty="0"/>
          </a:p>
          <a:p>
            <a:pPr>
              <a:buClr>
                <a:srgbClr val="006699"/>
              </a:buClr>
              <a:buSzPct val="80000"/>
            </a:pPr>
            <a:endParaRPr lang="en-US" dirty="0"/>
          </a:p>
          <a:p>
            <a:pPr>
              <a:buClr>
                <a:srgbClr val="006699"/>
              </a:buClr>
              <a:buSzPct val="80000"/>
            </a:pPr>
            <a:endParaRPr lang="en-US" dirty="0"/>
          </a:p>
          <a:p>
            <a:pPr>
              <a:buClr>
                <a:srgbClr val="006699"/>
              </a:buClr>
              <a:buSzPct val="80000"/>
            </a:pPr>
            <a:endParaRPr lang="en-US" dirty="0"/>
          </a:p>
          <a:p>
            <a:pPr>
              <a:buClr>
                <a:srgbClr val="006699"/>
              </a:buClr>
              <a:buSzPct val="80000"/>
            </a:pPr>
            <a:endParaRPr lang="en-US" dirty="0"/>
          </a:p>
          <a:p>
            <a:pPr marL="285750" indent="-285750">
              <a:buClr>
                <a:srgbClr val="006699"/>
              </a:buClr>
              <a:buSzPct val="80000"/>
              <a:buFont typeface="Arial" panose="020B0604020202020204" pitchFamily="34" charset="0"/>
              <a:buChar char="•"/>
            </a:pPr>
            <a:r>
              <a:rPr lang="en-US" sz="1600" dirty="0"/>
              <a:t>The corresponding bending moment at the fixed boundary is </a:t>
            </a:r>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endParaRPr lang="en-US" sz="1600" dirty="0"/>
          </a:p>
          <a:p>
            <a:pPr marL="285750" indent="-285750">
              <a:buClr>
                <a:srgbClr val="006699"/>
              </a:buClr>
              <a:buSzPct val="80000"/>
              <a:buFont typeface="Arial" panose="020B0604020202020204" pitchFamily="34" charset="0"/>
              <a:buChar char="•"/>
            </a:pPr>
            <a:endParaRPr lang="en-US" sz="1600" dirty="0"/>
          </a:p>
          <a:p>
            <a:pPr>
              <a:buClr>
                <a:srgbClr val="006699"/>
              </a:buClr>
              <a:buSzPct val="80000"/>
            </a:pPr>
            <a:endParaRPr lang="en-US" sz="1600" dirty="0"/>
          </a:p>
          <a:p>
            <a:pPr marL="285750" indent="-285750">
              <a:buClr>
                <a:srgbClr val="006699"/>
              </a:buClr>
              <a:buSzPct val="80000"/>
              <a:buFont typeface="Arial" panose="020B0604020202020204" pitchFamily="34" charset="0"/>
              <a:buChar char="•"/>
            </a:pPr>
            <a:r>
              <a:rPr lang="en-US" sz="1600" dirty="0"/>
              <a:t>The bending stress at the fixed boundary for a uniform load is</a:t>
            </a:r>
          </a:p>
          <a:p>
            <a:pPr>
              <a:buClr>
                <a:srgbClr val="006699"/>
              </a:buClr>
              <a:buSzPct val="80000"/>
            </a:pPr>
            <a:endParaRPr lang="en-US" sz="1600" dirty="0"/>
          </a:p>
          <a:p>
            <a:pPr>
              <a:buClr>
                <a:srgbClr val="006699"/>
              </a:buClr>
              <a:buSzPct val="80000"/>
            </a:pPr>
            <a:r>
              <a:rPr lang="en-US" sz="1600" dirty="0"/>
              <a:t>	 </a:t>
            </a:r>
            <a:r>
              <a:rPr lang="en-US" sz="1600" dirty="0">
                <a:latin typeface="Times New Roman" panose="02020603050405020304" pitchFamily="18" charset="0"/>
                <a:cs typeface="Times New Roman" panose="02020603050405020304" pitchFamily="18" charset="0"/>
                <a:sym typeface="Symbol" panose="05050102010706020507" pitchFamily="18" charset="2"/>
              </a:rPr>
              <a:t> = (</a:t>
            </a:r>
            <a:r>
              <a:rPr lang="en-US" sz="1600" dirty="0">
                <a:latin typeface="Times New Roman" panose="02020603050405020304" pitchFamily="18" charset="0"/>
                <a:cs typeface="Times New Roman" panose="02020603050405020304" pitchFamily="18" charset="0"/>
              </a:rPr>
              <a:t>M</a:t>
            </a:r>
            <a:r>
              <a:rPr lang="en-US" sz="1600" baseline="-25000"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sym typeface="Symbol" panose="05050102010706020507" pitchFamily="18" charset="2"/>
              </a:rPr>
              <a:t>C / I) = (93.0</a:t>
            </a:r>
            <a:r>
              <a:rPr lang="en-US" sz="1600" dirty="0">
                <a:latin typeface="Times New Roman" panose="02020603050405020304" pitchFamily="18" charset="0"/>
                <a:cs typeface="Times New Roman" panose="02020603050405020304" pitchFamily="18" charset="0"/>
              </a:rPr>
              <a:t> inch lbf peak </a:t>
            </a:r>
            <a:r>
              <a:rPr lang="en-US" sz="1600" dirty="0">
                <a:latin typeface="Times New Roman" panose="02020603050405020304" pitchFamily="18" charset="0"/>
                <a:cs typeface="Times New Roman" panose="02020603050405020304" pitchFamily="18" charset="0"/>
                <a:sym typeface="Symbol" panose="05050102010706020507" pitchFamily="18" charset="2"/>
              </a:rPr>
              <a:t>)(0.25 inch)/(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0.003068 in^4</a:t>
            </a:r>
            <a:r>
              <a:rPr lang="en-US" sz="1600" dirty="0">
                <a:latin typeface="Times New Roman" panose="02020603050405020304" pitchFamily="18" charset="0"/>
                <a:cs typeface="Times New Roman" panose="02020603050405020304" pitchFamily="18" charset="0"/>
                <a:sym typeface="Symbol" panose="05050102010706020507" pitchFamily="18" charset="2"/>
              </a:rPr>
              <a:t> )</a:t>
            </a:r>
            <a:r>
              <a:rPr lang="en-US" sz="1600" dirty="0">
                <a:latin typeface="Times New Roman" panose="02020603050405020304" pitchFamily="18" charset="0"/>
                <a:cs typeface="Times New Roman" panose="02020603050405020304" pitchFamily="18" charset="0"/>
              </a:rPr>
              <a:t> = 7580 psi peak</a:t>
            </a:r>
          </a:p>
          <a:p>
            <a:pPr>
              <a:buClr>
                <a:srgbClr val="006699"/>
              </a:buClr>
              <a:buSzPct val="80000"/>
            </a:pPr>
            <a:endParaRPr lang="en-US" sz="1600" dirty="0"/>
          </a:p>
          <a:p>
            <a:pPr marL="285750" indent="-285750">
              <a:buClr>
                <a:srgbClr val="006699"/>
              </a:buClr>
              <a:buSzPct val="80000"/>
              <a:buFont typeface="Arial" panose="020B0604020202020204" pitchFamily="34" charset="0"/>
              <a:buChar char="•"/>
            </a:pPr>
            <a:endParaRPr lang="en-US" sz="1600"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75691" y="5063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7">
            <a:extLst>
              <a:ext uri="{FF2B5EF4-FFF2-40B4-BE49-F238E27FC236}">
                <a16:creationId xmlns:a16="http://schemas.microsoft.com/office/drawing/2014/main" id="{D1B0A9D4-559C-4BAE-B18F-BFD699F887C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9C5C50A2-52E7-4328-9542-BC0399523AD8}"/>
              </a:ext>
            </a:extLst>
          </p:cNvPr>
          <p:cNvGraphicFramePr>
            <a:graphicFrameLocks noChangeAspect="1"/>
          </p:cNvGraphicFramePr>
          <p:nvPr>
            <p:extLst>
              <p:ext uri="{D42A27DB-BD31-4B8C-83A1-F6EECF244321}">
                <p14:modId xmlns:p14="http://schemas.microsoft.com/office/powerpoint/2010/main" val="1980690531"/>
              </p:ext>
            </p:extLst>
          </p:nvPr>
        </p:nvGraphicFramePr>
        <p:xfrm>
          <a:off x="1735139" y="2585546"/>
          <a:ext cx="5365688" cy="560874"/>
        </p:xfrm>
        <a:graphic>
          <a:graphicData uri="http://schemas.openxmlformats.org/presentationml/2006/ole">
            <mc:AlternateContent xmlns:mc="http://schemas.openxmlformats.org/markup-compatibility/2006">
              <mc:Choice xmlns:v="urn:schemas-microsoft-com:vml" Requires="v">
                <p:oleObj spid="_x0000_s39976" name="Equation" r:id="rId3" imgW="5790960" imgH="609480" progId="Equation.DSMT4">
                  <p:embed/>
                </p:oleObj>
              </mc:Choice>
              <mc:Fallback>
                <p:oleObj name="Equation" r:id="rId3" imgW="5790960" imgH="609480" progId="Equation.DSMT4">
                  <p:embed/>
                  <p:pic>
                    <p:nvPicPr>
                      <p:cNvPr id="0" name="Object 6"/>
                      <p:cNvPicPr>
                        <a:picLocks noChangeAspect="1" noChangeArrowheads="1"/>
                      </p:cNvPicPr>
                      <p:nvPr/>
                    </p:nvPicPr>
                    <p:blipFill>
                      <a:blip r:embed="rId4"/>
                      <a:srcRect/>
                      <a:stretch>
                        <a:fillRect/>
                      </a:stretch>
                    </p:blipFill>
                    <p:spPr bwMode="auto">
                      <a:xfrm>
                        <a:off x="1735139" y="2585546"/>
                        <a:ext cx="5365688" cy="560874"/>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id="{90C75D35-621D-453E-93D5-87F138C1E8C9}"/>
              </a:ext>
            </a:extLst>
          </p:cNvPr>
          <p:cNvSpPr txBox="1"/>
          <p:nvPr/>
        </p:nvSpPr>
        <p:spPr>
          <a:xfrm>
            <a:off x="1661566" y="4198521"/>
            <a:ext cx="773468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a:t>
            </a:r>
            <a:r>
              <a:rPr lang="en-US" sz="1600" baseline="-25000"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 [ 0.323 (lbf/in) peak ] [ 24 inch]^2 / 2 = inch lbf peak = 93.0 inch lbf peak</a:t>
            </a:r>
          </a:p>
        </p:txBody>
      </p:sp>
    </p:spTree>
    <p:extLst>
      <p:ext uri="{BB962C8B-B14F-4D97-AF65-F5344CB8AC3E}">
        <p14:creationId xmlns:p14="http://schemas.microsoft.com/office/powerpoint/2010/main" val="2311934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528622" y="436560"/>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359895" y="469685"/>
            <a:ext cx="7417759" cy="461665"/>
          </a:xfrm>
          <a:prstGeom prst="rect">
            <a:avLst/>
          </a:prstGeom>
          <a:noFill/>
        </p:spPr>
        <p:txBody>
          <a:bodyPr wrap="square" rtlCol="0">
            <a:spAutoFit/>
          </a:bodyPr>
          <a:lstStyle/>
          <a:p>
            <a:r>
              <a:rPr lang="en-US" sz="2400" b="1" dirty="0">
                <a:solidFill>
                  <a:srgbClr val="006699"/>
                </a:solidFill>
              </a:rPr>
              <a:t>Stress at Fixed End from Stress Velocity, 4</a:t>
            </a:r>
          </a:p>
        </p:txBody>
      </p:sp>
      <p:sp>
        <p:nvSpPr>
          <p:cNvPr id="7" name="TextBox 6">
            <a:extLst>
              <a:ext uri="{FF2B5EF4-FFF2-40B4-BE49-F238E27FC236}">
                <a16:creationId xmlns:a16="http://schemas.microsoft.com/office/drawing/2014/main" id="{BDCD756B-BA5F-45A0-B62D-5E427E6EC764}"/>
              </a:ext>
            </a:extLst>
          </p:cNvPr>
          <p:cNvSpPr txBox="1"/>
          <p:nvPr/>
        </p:nvSpPr>
        <p:spPr>
          <a:xfrm>
            <a:off x="592982" y="1354034"/>
            <a:ext cx="10160742" cy="86177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400" dirty="0"/>
              <a:t>Stress-Velocity relationship for beam</a:t>
            </a:r>
            <a:endParaRPr lang="en-US"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38ADEFBC-19A8-4418-B8FE-DD740F1EAF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390" y="2038451"/>
            <a:ext cx="2163817" cy="5922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a:extLst>
              <a:ext uri="{FF2B5EF4-FFF2-40B4-BE49-F238E27FC236}">
                <a16:creationId xmlns:a16="http://schemas.microsoft.com/office/drawing/2014/main" id="{095B750E-03C0-4FE0-9D89-DE481C39FE81}"/>
              </a:ext>
            </a:extLst>
          </p:cNvPr>
          <p:cNvGraphicFramePr>
            <a:graphicFrameLocks noChangeAspect="1"/>
          </p:cNvGraphicFramePr>
          <p:nvPr>
            <p:extLst>
              <p:ext uri="{D42A27DB-BD31-4B8C-83A1-F6EECF244321}">
                <p14:modId xmlns:p14="http://schemas.microsoft.com/office/powerpoint/2010/main" val="732696834"/>
              </p:ext>
            </p:extLst>
          </p:nvPr>
        </p:nvGraphicFramePr>
        <p:xfrm>
          <a:off x="1094390" y="3234303"/>
          <a:ext cx="8088313" cy="719138"/>
        </p:xfrm>
        <a:graphic>
          <a:graphicData uri="http://schemas.openxmlformats.org/presentationml/2006/ole">
            <mc:AlternateContent xmlns:mc="http://schemas.openxmlformats.org/markup-compatibility/2006">
              <mc:Choice xmlns:v="urn:schemas-microsoft-com:vml" Requires="v">
                <p:oleObj spid="_x0000_s44041" name="Equation" r:id="rId4" imgW="9118440" imgH="812520" progId="Equation.DSMT4">
                  <p:embed/>
                </p:oleObj>
              </mc:Choice>
              <mc:Fallback>
                <p:oleObj name="Equation" r:id="rId4" imgW="9118440" imgH="812520" progId="Equation.DSMT4">
                  <p:embed/>
                  <p:pic>
                    <p:nvPicPr>
                      <p:cNvPr id="0" name=""/>
                      <p:cNvPicPr/>
                      <p:nvPr/>
                    </p:nvPicPr>
                    <p:blipFill>
                      <a:blip r:embed="rId5"/>
                      <a:stretch>
                        <a:fillRect/>
                      </a:stretch>
                    </p:blipFill>
                    <p:spPr>
                      <a:xfrm>
                        <a:off x="1094390" y="3234303"/>
                        <a:ext cx="8088313" cy="719138"/>
                      </a:xfrm>
                      <a:prstGeom prst="rect">
                        <a:avLst/>
                      </a:prstGeom>
                    </p:spPr>
                  </p:pic>
                </p:oleObj>
              </mc:Fallback>
            </mc:AlternateContent>
          </a:graphicData>
        </a:graphic>
      </p:graphicFrame>
    </p:spTree>
    <p:extLst>
      <p:ext uri="{BB962C8B-B14F-4D97-AF65-F5344CB8AC3E}">
        <p14:creationId xmlns:p14="http://schemas.microsoft.com/office/powerpoint/2010/main" val="4052672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1" y="446185"/>
            <a:ext cx="6806302" cy="461665"/>
          </a:xfrm>
          <a:prstGeom prst="rect">
            <a:avLst/>
          </a:prstGeom>
          <a:noFill/>
        </p:spPr>
        <p:txBody>
          <a:bodyPr wrap="square" rtlCol="0">
            <a:spAutoFit/>
          </a:bodyPr>
          <a:lstStyle/>
          <a:p>
            <a:r>
              <a:rPr lang="en-US" sz="2400" b="1" dirty="0">
                <a:solidFill>
                  <a:srgbClr val="006699"/>
                </a:solidFill>
              </a:rPr>
              <a:t>Cantilever Beam Base Input &amp; Response</a:t>
            </a: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A31CBBAF-287F-4727-809E-972DEC1F5527}"/>
              </a:ext>
            </a:extLst>
          </p:cNvPr>
          <p:cNvPicPr>
            <a:picLocks noChangeAspect="1"/>
          </p:cNvPicPr>
          <p:nvPr/>
        </p:nvPicPr>
        <p:blipFill>
          <a:blip r:embed="rId2"/>
          <a:stretch>
            <a:fillRect/>
          </a:stretch>
        </p:blipFill>
        <p:spPr>
          <a:xfrm>
            <a:off x="1767159" y="1441488"/>
            <a:ext cx="5533501" cy="4144000"/>
          </a:xfrm>
          <a:prstGeom prst="rect">
            <a:avLst/>
          </a:prstGeom>
        </p:spPr>
      </p:pic>
    </p:spTree>
    <p:extLst>
      <p:ext uri="{BB962C8B-B14F-4D97-AF65-F5344CB8AC3E}">
        <p14:creationId xmlns:p14="http://schemas.microsoft.com/office/powerpoint/2010/main" val="870597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359896" y="469685"/>
            <a:ext cx="6639994" cy="461665"/>
          </a:xfrm>
          <a:prstGeom prst="rect">
            <a:avLst/>
          </a:prstGeom>
          <a:noFill/>
        </p:spPr>
        <p:txBody>
          <a:bodyPr wrap="square" rtlCol="0">
            <a:spAutoFit/>
          </a:bodyPr>
          <a:lstStyle/>
          <a:p>
            <a:r>
              <a:rPr lang="en-US" sz="2400" b="1" dirty="0">
                <a:solidFill>
                  <a:srgbClr val="006699"/>
                </a:solidFill>
              </a:rPr>
              <a:t>Cantilever Beam Stress Response at Fixed-End</a:t>
            </a: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C002B64C-89B1-419F-AE9A-6C23877166F4}"/>
              </a:ext>
            </a:extLst>
          </p:cNvPr>
          <p:cNvPicPr>
            <a:picLocks noChangeAspect="1"/>
          </p:cNvPicPr>
          <p:nvPr/>
        </p:nvPicPr>
        <p:blipFill>
          <a:blip r:embed="rId2"/>
          <a:stretch>
            <a:fillRect/>
          </a:stretch>
        </p:blipFill>
        <p:spPr>
          <a:xfrm>
            <a:off x="359896" y="1978533"/>
            <a:ext cx="5533501" cy="4144000"/>
          </a:xfrm>
          <a:prstGeom prst="rect">
            <a:avLst/>
          </a:prstGeom>
        </p:spPr>
      </p:pic>
      <p:pic>
        <p:nvPicPr>
          <p:cNvPr id="9" name="Picture 8">
            <a:extLst>
              <a:ext uri="{FF2B5EF4-FFF2-40B4-BE49-F238E27FC236}">
                <a16:creationId xmlns:a16="http://schemas.microsoft.com/office/drawing/2014/main" id="{FE25EA7E-ECF1-478D-8156-6B693958342D}"/>
              </a:ext>
            </a:extLst>
          </p:cNvPr>
          <p:cNvPicPr>
            <a:picLocks noChangeAspect="1"/>
          </p:cNvPicPr>
          <p:nvPr/>
        </p:nvPicPr>
        <p:blipFill>
          <a:blip r:embed="rId3"/>
          <a:stretch>
            <a:fillRect/>
          </a:stretch>
        </p:blipFill>
        <p:spPr>
          <a:xfrm>
            <a:off x="5998500" y="1978533"/>
            <a:ext cx="5533501" cy="4144000"/>
          </a:xfrm>
          <a:prstGeom prst="rect">
            <a:avLst/>
          </a:prstGeom>
        </p:spPr>
      </p:pic>
      <p:sp>
        <p:nvSpPr>
          <p:cNvPr id="13" name="TextBox 12">
            <a:extLst>
              <a:ext uri="{FF2B5EF4-FFF2-40B4-BE49-F238E27FC236}">
                <a16:creationId xmlns:a16="http://schemas.microsoft.com/office/drawing/2014/main" id="{BB34B5D9-E85E-460E-8F57-A30117561A51}"/>
              </a:ext>
            </a:extLst>
          </p:cNvPr>
          <p:cNvSpPr txBox="1"/>
          <p:nvPr/>
        </p:nvSpPr>
        <p:spPr>
          <a:xfrm>
            <a:off x="987972" y="1328193"/>
            <a:ext cx="4579604" cy="369332"/>
          </a:xfrm>
          <a:prstGeom prst="rect">
            <a:avLst/>
          </a:prstGeom>
          <a:noFill/>
        </p:spPr>
        <p:txBody>
          <a:bodyPr wrap="square" rtlCol="0">
            <a:spAutoFit/>
          </a:bodyPr>
          <a:lstStyle/>
          <a:p>
            <a:pPr algn="ctr"/>
            <a:r>
              <a:rPr lang="en-US" i="1" dirty="0"/>
              <a:t>Continuous Model, One Mode Solution</a:t>
            </a:r>
          </a:p>
        </p:txBody>
      </p:sp>
      <p:sp>
        <p:nvSpPr>
          <p:cNvPr id="15" name="TextBox 14">
            <a:extLst>
              <a:ext uri="{FF2B5EF4-FFF2-40B4-BE49-F238E27FC236}">
                <a16:creationId xmlns:a16="http://schemas.microsoft.com/office/drawing/2014/main" id="{3FA93327-0C79-4090-9181-0C69BB156863}"/>
              </a:ext>
            </a:extLst>
          </p:cNvPr>
          <p:cNvSpPr txBox="1"/>
          <p:nvPr/>
        </p:nvSpPr>
        <p:spPr>
          <a:xfrm>
            <a:off x="6637233" y="1377533"/>
            <a:ext cx="4256033" cy="369332"/>
          </a:xfrm>
          <a:prstGeom prst="rect">
            <a:avLst/>
          </a:prstGeom>
          <a:noFill/>
        </p:spPr>
        <p:txBody>
          <a:bodyPr wrap="square" rtlCol="0">
            <a:spAutoFit/>
          </a:bodyPr>
          <a:lstStyle/>
          <a:p>
            <a:pPr algn="ctr"/>
            <a:r>
              <a:rPr lang="en-US" i="1" dirty="0"/>
              <a:t>Continuous Model, Five Mode Solution</a:t>
            </a:r>
          </a:p>
        </p:txBody>
      </p:sp>
    </p:spTree>
    <p:extLst>
      <p:ext uri="{BB962C8B-B14F-4D97-AF65-F5344CB8AC3E}">
        <p14:creationId xmlns:p14="http://schemas.microsoft.com/office/powerpoint/2010/main" val="701320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442856" y="388260"/>
            <a:ext cx="6524380" cy="461665"/>
          </a:xfrm>
          <a:prstGeom prst="rect">
            <a:avLst/>
          </a:prstGeom>
          <a:noFill/>
        </p:spPr>
        <p:txBody>
          <a:bodyPr wrap="square" rtlCol="0">
            <a:spAutoFit/>
          </a:bodyPr>
          <a:lstStyle/>
          <a:p>
            <a:r>
              <a:rPr lang="en-US" sz="2400" b="1" dirty="0">
                <a:solidFill>
                  <a:srgbClr val="006699"/>
                </a:solidFill>
              </a:rPr>
              <a:t>Continuous Model, Expected Peak Stress</a:t>
            </a:r>
          </a:p>
        </p:txBody>
      </p:sp>
      <p:sp>
        <p:nvSpPr>
          <p:cNvPr id="7" name="TextBox 6">
            <a:extLst>
              <a:ext uri="{FF2B5EF4-FFF2-40B4-BE49-F238E27FC236}">
                <a16:creationId xmlns:a16="http://schemas.microsoft.com/office/drawing/2014/main" id="{BDCD756B-BA5F-45A0-B62D-5E427E6EC764}"/>
              </a:ext>
            </a:extLst>
          </p:cNvPr>
          <p:cNvSpPr txBox="1"/>
          <p:nvPr/>
        </p:nvSpPr>
        <p:spPr>
          <a:xfrm>
            <a:off x="540430" y="1350125"/>
            <a:ext cx="10160742" cy="480131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t>The expected crest factor is</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500" dirty="0"/>
              <a:t>Expected peak stress from continuous beam mode with one mode is</a:t>
            </a:r>
          </a:p>
          <a:p>
            <a:pPr marL="285750" indent="-285750">
              <a:buClr>
                <a:srgbClr val="006699"/>
              </a:buClr>
              <a:buSzPct val="80000"/>
              <a:buFont typeface="Arial" panose="020B0604020202020204" pitchFamily="34" charset="0"/>
              <a:buChar char="•"/>
            </a:pPr>
            <a:endParaRPr lang="en-US" sz="1400" dirty="0"/>
          </a:p>
          <a:p>
            <a:pPr>
              <a:buClr>
                <a:srgbClr val="006699"/>
              </a:buClr>
              <a:buSzPct val="80000"/>
            </a:pPr>
            <a:r>
              <a:rPr lang="en-US" sz="1400" dirty="0"/>
              <a:t>	</a:t>
            </a:r>
            <a:r>
              <a:rPr lang="en-US" sz="1600" dirty="0">
                <a:latin typeface="Times New Roman" panose="02020603050405020304" pitchFamily="18" charset="0"/>
                <a:cs typeface="Times New Roman" panose="02020603050405020304" pitchFamily="18" charset="0"/>
              </a:rPr>
              <a:t>	(1977 psi RMS )(4.23) = 8366 psi peak</a:t>
            </a:r>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E7B53CE8-118D-4D23-8C46-2A286E74DE32}"/>
              </a:ext>
            </a:extLst>
          </p:cNvPr>
          <p:cNvGraphicFramePr>
            <a:graphicFrameLocks noChangeAspect="1"/>
          </p:cNvGraphicFramePr>
          <p:nvPr/>
        </p:nvGraphicFramePr>
        <p:xfrm>
          <a:off x="1738779" y="3353367"/>
          <a:ext cx="5937250" cy="663575"/>
        </p:xfrm>
        <a:graphic>
          <a:graphicData uri="http://schemas.openxmlformats.org/presentationml/2006/ole">
            <mc:AlternateContent xmlns:mc="http://schemas.openxmlformats.org/markup-compatibility/2006">
              <mc:Choice xmlns:v="urn:schemas-microsoft-com:vml" Requires="v">
                <p:oleObj spid="_x0000_s48134" name="Equation" r:id="rId3" imgW="5918040" imgH="660240" progId="Equation.DSMT4">
                  <p:embed/>
                </p:oleObj>
              </mc:Choice>
              <mc:Fallback>
                <p:oleObj name="Equation" r:id="rId3" imgW="5918040" imgH="660240" progId="Equation.DSMT4">
                  <p:embed/>
                  <p:pic>
                    <p:nvPicPr>
                      <p:cNvPr id="11" name="Object 10">
                        <a:extLst>
                          <a:ext uri="{FF2B5EF4-FFF2-40B4-BE49-F238E27FC236}">
                            <a16:creationId xmlns:a16="http://schemas.microsoft.com/office/drawing/2014/main" id="{E7B53CE8-118D-4D23-8C46-2A286E74DE32}"/>
                          </a:ext>
                        </a:extLst>
                      </p:cNvPr>
                      <p:cNvPicPr>
                        <a:picLocks noChangeAspect="1" noChangeArrowheads="1"/>
                      </p:cNvPicPr>
                      <p:nvPr/>
                    </p:nvPicPr>
                    <p:blipFill>
                      <a:blip r:embed="rId4"/>
                      <a:srcRect/>
                      <a:stretch>
                        <a:fillRect/>
                      </a:stretch>
                    </p:blipFill>
                    <p:spPr bwMode="auto">
                      <a:xfrm>
                        <a:off x="1738779" y="3353367"/>
                        <a:ext cx="5937250" cy="663575"/>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4D0EE290-FB6E-49DA-A0D7-168850373480}"/>
              </a:ext>
            </a:extLst>
          </p:cNvPr>
          <p:cNvGraphicFramePr>
            <a:graphicFrameLocks noChangeAspect="1"/>
          </p:cNvGraphicFramePr>
          <p:nvPr/>
        </p:nvGraphicFramePr>
        <p:xfrm>
          <a:off x="1665807" y="2094368"/>
          <a:ext cx="2624137" cy="600075"/>
        </p:xfrm>
        <a:graphic>
          <a:graphicData uri="http://schemas.openxmlformats.org/presentationml/2006/ole">
            <mc:AlternateContent xmlns:mc="http://schemas.openxmlformats.org/markup-compatibility/2006">
              <mc:Choice xmlns:v="urn:schemas-microsoft-com:vml" Requires="v">
                <p:oleObj spid="_x0000_s48135" name="Equation" r:id="rId5" imgW="2616120" imgH="596880" progId="Equation.DSMT4">
                  <p:embed/>
                </p:oleObj>
              </mc:Choice>
              <mc:Fallback>
                <p:oleObj name="Equation" r:id="rId5" imgW="2616120" imgH="596880" progId="Equation.DSMT4">
                  <p:embed/>
                  <p:pic>
                    <p:nvPicPr>
                      <p:cNvPr id="13" name="Object 12">
                        <a:extLst>
                          <a:ext uri="{FF2B5EF4-FFF2-40B4-BE49-F238E27FC236}">
                            <a16:creationId xmlns:a16="http://schemas.microsoft.com/office/drawing/2014/main" id="{4D0EE290-FB6E-49DA-A0D7-168850373480}"/>
                          </a:ext>
                        </a:extLst>
                      </p:cNvPr>
                      <p:cNvPicPr>
                        <a:picLocks noChangeAspect="1" noChangeArrowheads="1"/>
                      </p:cNvPicPr>
                      <p:nvPr/>
                    </p:nvPicPr>
                    <p:blipFill>
                      <a:blip r:embed="rId6"/>
                      <a:srcRect/>
                      <a:stretch>
                        <a:fillRect/>
                      </a:stretch>
                    </p:blipFill>
                    <p:spPr bwMode="auto">
                      <a:xfrm>
                        <a:off x="1665807" y="2094368"/>
                        <a:ext cx="2624137" cy="600075"/>
                      </a:xfrm>
                      <a:prstGeom prst="rect">
                        <a:avLst/>
                      </a:prstGeom>
                      <a:noFill/>
                    </p:spPr>
                  </p:pic>
                </p:oleObj>
              </mc:Fallback>
            </mc:AlternateContent>
          </a:graphicData>
        </a:graphic>
      </p:graphicFrame>
    </p:spTree>
    <p:extLst>
      <p:ext uri="{BB962C8B-B14F-4D97-AF65-F5344CB8AC3E}">
        <p14:creationId xmlns:p14="http://schemas.microsoft.com/office/powerpoint/2010/main" val="2944339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40430" y="444061"/>
            <a:ext cx="4347508" cy="461665"/>
          </a:xfrm>
          <a:prstGeom prst="rect">
            <a:avLst/>
          </a:prstGeom>
          <a:noFill/>
        </p:spPr>
        <p:txBody>
          <a:bodyPr wrap="square" rtlCol="0">
            <a:spAutoFit/>
          </a:bodyPr>
          <a:lstStyle/>
          <a:p>
            <a:r>
              <a:rPr lang="en-US" sz="2400" b="1" dirty="0">
                <a:solidFill>
                  <a:srgbClr val="006699"/>
                </a:solidFill>
              </a:rPr>
              <a:t>Peak Stress Comparison</a:t>
            </a:r>
          </a:p>
        </p:txBody>
      </p:sp>
      <p:sp>
        <p:nvSpPr>
          <p:cNvPr id="7" name="TextBox 6">
            <a:extLst>
              <a:ext uri="{FF2B5EF4-FFF2-40B4-BE49-F238E27FC236}">
                <a16:creationId xmlns:a16="http://schemas.microsoft.com/office/drawing/2014/main" id="{BDCD756B-BA5F-45A0-B62D-5E427E6EC764}"/>
              </a:ext>
            </a:extLst>
          </p:cNvPr>
          <p:cNvSpPr txBox="1"/>
          <p:nvPr/>
        </p:nvSpPr>
        <p:spPr>
          <a:xfrm>
            <a:off x="540430" y="1350125"/>
            <a:ext cx="10160742" cy="2169825"/>
          </a:xfrm>
          <a:prstGeom prst="rect">
            <a:avLst/>
          </a:prstGeom>
          <a:noFill/>
        </p:spPr>
        <p:txBody>
          <a:bodyPr wrap="square" rtlCol="0">
            <a:spAutoFit/>
          </a:bodyPr>
          <a:lstStyle/>
          <a:p>
            <a:pPr marL="285750" indent="-285750">
              <a:spcBef>
                <a:spcPts val="600"/>
              </a:spcBef>
              <a:spcAft>
                <a:spcPts val="600"/>
              </a:spcAft>
              <a:buClr>
                <a:srgbClr val="006699"/>
              </a:buClr>
              <a:buSzPct val="80000"/>
              <a:buFont typeface="Arial" panose="020B0604020202020204" pitchFamily="34" charset="0"/>
              <a:buChar char="•"/>
            </a:pPr>
            <a:r>
              <a:rPr lang="en-US" sz="1500" dirty="0"/>
              <a:t>The continuous beam value is considered as the “exact” value</a:t>
            </a:r>
          </a:p>
          <a:p>
            <a:pPr marL="285750" indent="-285750">
              <a:spcBef>
                <a:spcPts val="600"/>
              </a:spcBef>
              <a:spcAft>
                <a:spcPts val="600"/>
              </a:spcAft>
              <a:buClr>
                <a:srgbClr val="006699"/>
              </a:buClr>
              <a:buSzPct val="80000"/>
              <a:buFont typeface="Arial" panose="020B0604020202020204" pitchFamily="34" charset="0"/>
              <a:buChar char="•"/>
            </a:pPr>
            <a:r>
              <a:rPr lang="en-US" sz="1400" dirty="0"/>
              <a:t>Methods 1 through 4 each used a SDOF model approach from vibration response spectrum</a:t>
            </a:r>
          </a:p>
          <a:p>
            <a:pPr marL="285750" indent="-285750">
              <a:spcBef>
                <a:spcPts val="600"/>
              </a:spcBef>
              <a:spcAft>
                <a:spcPts val="600"/>
              </a:spcAft>
              <a:buClr>
                <a:srgbClr val="006699"/>
              </a:buClr>
              <a:buSzPct val="80000"/>
              <a:buFont typeface="Arial" panose="020B0604020202020204" pitchFamily="34" charset="0"/>
              <a:buChar char="•"/>
            </a:pPr>
            <a:r>
              <a:rPr lang="en-US" sz="1400" dirty="0"/>
              <a:t>Method 1 over-predicted the stress</a:t>
            </a:r>
          </a:p>
          <a:p>
            <a:pPr marL="285750" indent="-285750">
              <a:spcBef>
                <a:spcPts val="600"/>
              </a:spcBef>
              <a:spcAft>
                <a:spcPts val="600"/>
              </a:spcAft>
              <a:buClr>
                <a:srgbClr val="006699"/>
              </a:buClr>
              <a:buSzPct val="80000"/>
              <a:buFont typeface="Arial" panose="020B0604020202020204" pitchFamily="34" charset="0"/>
              <a:buChar char="•"/>
            </a:pPr>
            <a:r>
              <a:rPr lang="en-US" sz="1400" dirty="0"/>
              <a:t>Methods 2 through 4 under-predicted the stress</a:t>
            </a:r>
          </a:p>
          <a:p>
            <a:pPr marL="285750" indent="-285750">
              <a:spcBef>
                <a:spcPts val="600"/>
              </a:spcBef>
              <a:spcAft>
                <a:spcPts val="600"/>
              </a:spcAft>
              <a:buClr>
                <a:srgbClr val="006699"/>
              </a:buClr>
              <a:buSzPct val="80000"/>
              <a:buFont typeface="Arial" panose="020B0604020202020204" pitchFamily="34" charset="0"/>
              <a:buChar char="•"/>
            </a:pPr>
            <a:r>
              <a:rPr lang="en-US" sz="1400" dirty="0"/>
              <a:t>Fundamental bending mode shape is not the same as static deflection shape</a:t>
            </a:r>
          </a:p>
          <a:p>
            <a:pPr marL="285750" indent="-285750">
              <a:spcBef>
                <a:spcPts val="600"/>
              </a:spcBef>
              <a:spcAft>
                <a:spcPts val="600"/>
              </a:spcAft>
              <a:buClr>
                <a:srgbClr val="006699"/>
              </a:buClr>
              <a:buSzPct val="80000"/>
              <a:buFont typeface="Arial" panose="020B0604020202020204" pitchFamily="34" charset="0"/>
              <a:buChar char="•"/>
            </a:pPr>
            <a:r>
              <a:rPr lang="en-US" sz="1400" dirty="0"/>
              <a:t>Cantilever beam is not a spring-mass SDOF system</a:t>
            </a: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90AD50FC-A787-41AD-8ABA-6B03748E6F64}"/>
              </a:ext>
            </a:extLst>
          </p:cNvPr>
          <p:cNvGraphicFramePr>
            <a:graphicFrameLocks noGrp="1"/>
          </p:cNvGraphicFramePr>
          <p:nvPr>
            <p:extLst>
              <p:ext uri="{D42A27DB-BD31-4B8C-83A1-F6EECF244321}">
                <p14:modId xmlns:p14="http://schemas.microsoft.com/office/powerpoint/2010/main" val="4071666975"/>
              </p:ext>
            </p:extLst>
          </p:nvPr>
        </p:nvGraphicFramePr>
        <p:xfrm>
          <a:off x="1603015" y="3888105"/>
          <a:ext cx="6211614" cy="2225040"/>
        </p:xfrm>
        <a:graphic>
          <a:graphicData uri="http://schemas.openxmlformats.org/drawingml/2006/table">
            <a:tbl>
              <a:tblPr firstRow="1" bandRow="1">
                <a:tableStyleId>{5C22544A-7EE6-4342-B048-85BDC9FD1C3A}</a:tableStyleId>
              </a:tblPr>
              <a:tblGrid>
                <a:gridCol w="3457903">
                  <a:extLst>
                    <a:ext uri="{9D8B030D-6E8A-4147-A177-3AD203B41FA5}">
                      <a16:colId xmlns:a16="http://schemas.microsoft.com/office/drawing/2014/main" val="142571834"/>
                    </a:ext>
                  </a:extLst>
                </a:gridCol>
                <a:gridCol w="2753711">
                  <a:extLst>
                    <a:ext uri="{9D8B030D-6E8A-4147-A177-3AD203B41FA5}">
                      <a16:colId xmlns:a16="http://schemas.microsoft.com/office/drawing/2014/main" val="2720807197"/>
                    </a:ext>
                  </a:extLst>
                </a:gridCol>
              </a:tblGrid>
              <a:tr h="370840">
                <a:tc>
                  <a:txBody>
                    <a:bodyPr/>
                    <a:lstStyle/>
                    <a:p>
                      <a:pPr algn="ctr"/>
                      <a:r>
                        <a:rPr lang="en-US" dirty="0"/>
                        <a:t>Method</a:t>
                      </a:r>
                    </a:p>
                  </a:txBody>
                  <a:tcPr/>
                </a:tc>
                <a:tc>
                  <a:txBody>
                    <a:bodyPr/>
                    <a:lstStyle/>
                    <a:p>
                      <a:pPr algn="ctr"/>
                      <a:r>
                        <a:rPr lang="en-US" dirty="0"/>
                        <a:t>Stress (psi peak)</a:t>
                      </a:r>
                    </a:p>
                  </a:txBody>
                  <a:tcPr/>
                </a:tc>
                <a:extLst>
                  <a:ext uri="{0D108BD9-81ED-4DB2-BD59-A6C34878D82A}">
                    <a16:rowId xmlns:a16="http://schemas.microsoft.com/office/drawing/2014/main" val="1660222468"/>
                  </a:ext>
                </a:extLst>
              </a:tr>
              <a:tr h="370840">
                <a:tc>
                  <a:txBody>
                    <a:bodyPr/>
                    <a:lstStyle/>
                    <a:p>
                      <a:r>
                        <a:rPr lang="en-US" sz="1600" dirty="0"/>
                        <a:t>Method 1, VRS Acceleration</a:t>
                      </a:r>
                    </a:p>
                  </a:txBody>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11820</a:t>
                      </a:r>
                    </a:p>
                  </a:txBody>
                  <a:tcPr marL="9525" marR="9525" marT="9525" marB="0" anchor="ctr"/>
                </a:tc>
                <a:extLst>
                  <a:ext uri="{0D108BD9-81ED-4DB2-BD59-A6C34878D82A}">
                    <a16:rowId xmlns:a16="http://schemas.microsoft.com/office/drawing/2014/main" val="38538844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Method 2, VRS Acceleration</a:t>
                      </a:r>
                    </a:p>
                  </a:txBody>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7270</a:t>
                      </a:r>
                    </a:p>
                  </a:txBody>
                  <a:tcPr marL="9525" marR="9525" marT="9525" marB="0" anchor="ctr"/>
                </a:tc>
                <a:extLst>
                  <a:ext uri="{0D108BD9-81ED-4DB2-BD59-A6C34878D82A}">
                    <a16:rowId xmlns:a16="http://schemas.microsoft.com/office/drawing/2014/main" val="13842164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Method 3, VRS Relative Displacement</a:t>
                      </a:r>
                    </a:p>
                  </a:txBody>
                  <a:tcPr/>
                </a:tc>
                <a:tc>
                  <a:txBody>
                    <a:bodyPr/>
                    <a:lstStyle/>
                    <a:p>
                      <a:pPr algn="ctr" fontAlgn="b"/>
                      <a:r>
                        <a:rPr lang="en-US" sz="1600" b="0" i="0" u="none" strike="noStrike">
                          <a:solidFill>
                            <a:srgbClr val="000000"/>
                          </a:solidFill>
                          <a:effectLst/>
                          <a:latin typeface="Calibri" panose="020F0502020204030204" pitchFamily="34" charset="0"/>
                          <a:cs typeface="Calibri" panose="020F0502020204030204" pitchFamily="34" charset="0"/>
                        </a:rPr>
                        <a:t>7580</a:t>
                      </a:r>
                    </a:p>
                  </a:txBody>
                  <a:tcPr marL="9525" marR="9525" marT="9525" marB="0" anchor="ctr"/>
                </a:tc>
                <a:extLst>
                  <a:ext uri="{0D108BD9-81ED-4DB2-BD59-A6C34878D82A}">
                    <a16:rowId xmlns:a16="http://schemas.microsoft.com/office/drawing/2014/main" val="18235111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Method 4, VRS Pseudo Velocity</a:t>
                      </a:r>
                    </a:p>
                  </a:txBody>
                  <a:tcPr/>
                </a:tc>
                <a:tc>
                  <a:txBody>
                    <a:bodyPr/>
                    <a:lstStyle/>
                    <a:p>
                      <a:pPr algn="ctr" fontAlgn="b"/>
                      <a:r>
                        <a:rPr lang="en-US" sz="1600" b="0" i="0" u="none" strike="noStrike" dirty="0">
                          <a:solidFill>
                            <a:srgbClr val="000000"/>
                          </a:solidFill>
                          <a:effectLst/>
                          <a:latin typeface="Calibri" panose="020F0502020204030204" pitchFamily="34" charset="0"/>
                          <a:cs typeface="Calibri" panose="020F0502020204030204" pitchFamily="34" charset="0"/>
                        </a:rPr>
                        <a:t>6686</a:t>
                      </a:r>
                    </a:p>
                  </a:txBody>
                  <a:tcPr marL="9525" marR="9525" marT="9525" marB="0" anchor="ctr"/>
                </a:tc>
                <a:extLst>
                  <a:ext uri="{0D108BD9-81ED-4DB2-BD59-A6C34878D82A}">
                    <a16:rowId xmlns:a16="http://schemas.microsoft.com/office/drawing/2014/main" val="1719553807"/>
                  </a:ext>
                </a:extLst>
              </a:tr>
              <a:tr h="370840">
                <a:tc>
                  <a:txBody>
                    <a:bodyPr/>
                    <a:lstStyle/>
                    <a:p>
                      <a:r>
                        <a:rPr lang="en-US" sz="1600" dirty="0"/>
                        <a:t>Method 5, Continuous Beam </a:t>
                      </a:r>
                    </a:p>
                  </a:txBody>
                  <a:tcPr/>
                </a:tc>
                <a:tc>
                  <a:txBody>
                    <a:bodyPr/>
                    <a:lstStyle/>
                    <a:p>
                      <a:pPr algn="ctr"/>
                      <a:r>
                        <a:rPr lang="en-US" sz="1600" dirty="0">
                          <a:latin typeface="Calibri" panose="020F0502020204030204" pitchFamily="34" charset="0"/>
                          <a:cs typeface="Calibri" panose="020F0502020204030204" pitchFamily="34" charset="0"/>
                        </a:rPr>
                        <a:t>8366</a:t>
                      </a:r>
                    </a:p>
                  </a:txBody>
                  <a:tcPr anchor="ctr"/>
                </a:tc>
                <a:extLst>
                  <a:ext uri="{0D108BD9-81ED-4DB2-BD59-A6C34878D82A}">
                    <a16:rowId xmlns:a16="http://schemas.microsoft.com/office/drawing/2014/main" val="1221890718"/>
                  </a:ext>
                </a:extLst>
              </a:tr>
            </a:tbl>
          </a:graphicData>
        </a:graphic>
      </p:graphicFrame>
    </p:spTree>
    <p:extLst>
      <p:ext uri="{BB962C8B-B14F-4D97-AF65-F5344CB8AC3E}">
        <p14:creationId xmlns:p14="http://schemas.microsoft.com/office/powerpoint/2010/main" val="270168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4347508" cy="461665"/>
          </a:xfrm>
          <a:prstGeom prst="rect">
            <a:avLst/>
          </a:prstGeom>
          <a:noFill/>
        </p:spPr>
        <p:txBody>
          <a:bodyPr wrap="square" rtlCol="0">
            <a:spAutoFit/>
          </a:bodyPr>
          <a:lstStyle/>
          <a:p>
            <a:r>
              <a:rPr lang="en-US" sz="2400" b="1" dirty="0">
                <a:solidFill>
                  <a:srgbClr val="006699"/>
                </a:solidFill>
              </a:rPr>
              <a:t>Relevant Parameters</a:t>
            </a:r>
          </a:p>
        </p:txBody>
      </p:sp>
      <p:sp>
        <p:nvSpPr>
          <p:cNvPr id="7" name="TextBox 6">
            <a:extLst>
              <a:ext uri="{FF2B5EF4-FFF2-40B4-BE49-F238E27FC236}">
                <a16:creationId xmlns:a16="http://schemas.microsoft.com/office/drawing/2014/main" id="{BDCD756B-BA5F-45A0-B62D-5E427E6EC764}"/>
              </a:ext>
            </a:extLst>
          </p:cNvPr>
          <p:cNvSpPr txBox="1"/>
          <p:nvPr/>
        </p:nvSpPr>
        <p:spPr>
          <a:xfrm>
            <a:off x="442856" y="1278852"/>
            <a:ext cx="10160742" cy="553998"/>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t>Ideally, the dynamics engineer and the static stress engineer would mutually understand, agree upon, and document the following parameters for the given component:</a:t>
            </a: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Table 15">
            <a:extLst>
              <a:ext uri="{FF2B5EF4-FFF2-40B4-BE49-F238E27FC236}">
                <a16:creationId xmlns:a16="http://schemas.microsoft.com/office/drawing/2014/main" id="{5FA53595-14C9-40AA-AA8A-E57871511D81}"/>
              </a:ext>
            </a:extLst>
          </p:cNvPr>
          <p:cNvGraphicFramePr>
            <a:graphicFrameLocks noGrp="1"/>
          </p:cNvGraphicFramePr>
          <p:nvPr>
            <p:extLst>
              <p:ext uri="{D42A27DB-BD31-4B8C-83A1-F6EECF244321}">
                <p14:modId xmlns:p14="http://schemas.microsoft.com/office/powerpoint/2010/main" val="3621882856"/>
              </p:ext>
            </p:extLst>
          </p:nvPr>
        </p:nvGraphicFramePr>
        <p:xfrm>
          <a:off x="754912" y="2302808"/>
          <a:ext cx="10910299" cy="3200400"/>
        </p:xfrm>
        <a:graphic>
          <a:graphicData uri="http://schemas.openxmlformats.org/drawingml/2006/table">
            <a:tbl>
              <a:tblPr firstRow="1" firstCol="1" bandRow="1">
                <a:tableStyleId>{5C22544A-7EE6-4342-B048-85BDC9FD1C3A}</a:tableStyleId>
              </a:tblPr>
              <a:tblGrid>
                <a:gridCol w="4430558">
                  <a:extLst>
                    <a:ext uri="{9D8B030D-6E8A-4147-A177-3AD203B41FA5}">
                      <a16:colId xmlns:a16="http://schemas.microsoft.com/office/drawing/2014/main" val="3465897145"/>
                    </a:ext>
                  </a:extLst>
                </a:gridCol>
                <a:gridCol w="162560">
                  <a:extLst>
                    <a:ext uri="{9D8B030D-6E8A-4147-A177-3AD203B41FA5}">
                      <a16:colId xmlns:a16="http://schemas.microsoft.com/office/drawing/2014/main" val="872950804"/>
                    </a:ext>
                  </a:extLst>
                </a:gridCol>
                <a:gridCol w="6317181">
                  <a:extLst>
                    <a:ext uri="{9D8B030D-6E8A-4147-A177-3AD203B41FA5}">
                      <a16:colId xmlns:a16="http://schemas.microsoft.com/office/drawing/2014/main" val="1979500494"/>
                    </a:ext>
                  </a:extLst>
                </a:gridCol>
              </a:tblGrid>
              <a:tr h="0">
                <a:tc>
                  <a:txBody>
                    <a:bodyPr/>
                    <a:lstStyle/>
                    <a:p>
                      <a:pPr marL="342900" marR="333375" lvl="0" indent="-342900" algn="l">
                        <a:spcBef>
                          <a:spcPts val="400"/>
                        </a:spcBef>
                        <a:spcAft>
                          <a:spcPts val="400"/>
                        </a:spcAft>
                        <a:buFont typeface="+mj-lt"/>
                        <a:buAutoNum type="arabicPeriod"/>
                      </a:pPr>
                      <a:r>
                        <a:rPr lang="en-US" sz="1500" b="0" dirty="0">
                          <a:solidFill>
                            <a:schemeClr val="tx1"/>
                          </a:solidFill>
                          <a:effectLst/>
                        </a:rPr>
                        <a:t> Mass, center-of-gravity, and inertia properties</a:t>
                      </a:r>
                    </a:p>
                    <a:p>
                      <a:pPr marL="342900" marR="333375" lvl="0" indent="-342900" algn="l">
                        <a:spcBef>
                          <a:spcPts val="400"/>
                        </a:spcBef>
                        <a:spcAft>
                          <a:spcPts val="400"/>
                        </a:spcAft>
                        <a:buFont typeface="+mj-lt"/>
                        <a:buAutoNum type="arabicPeriod"/>
                      </a:pPr>
                      <a:r>
                        <a:rPr lang="en-US" sz="1500" b="0" dirty="0">
                          <a:solidFill>
                            <a:schemeClr val="tx1"/>
                          </a:solidFill>
                          <a:effectLst/>
                        </a:rPr>
                        <a:t> Effective modal mass and participation factors</a:t>
                      </a:r>
                    </a:p>
                    <a:p>
                      <a:pPr marL="342900" marR="333375" lvl="0" indent="-342900" algn="l">
                        <a:spcBef>
                          <a:spcPts val="400"/>
                        </a:spcBef>
                        <a:spcAft>
                          <a:spcPts val="400"/>
                        </a:spcAft>
                        <a:buFont typeface="+mj-lt"/>
                        <a:buAutoNum type="arabicPeriod"/>
                      </a:pPr>
                      <a:r>
                        <a:rPr lang="en-US" sz="1500" b="0" dirty="0">
                          <a:solidFill>
                            <a:schemeClr val="tx1"/>
                          </a:solidFill>
                          <a:effectLst/>
                        </a:rPr>
                        <a:t> Stiffness</a:t>
                      </a:r>
                    </a:p>
                    <a:p>
                      <a:pPr marL="342900" marR="333375" lvl="0" indent="-342900" algn="l">
                        <a:spcBef>
                          <a:spcPts val="400"/>
                        </a:spcBef>
                        <a:spcAft>
                          <a:spcPts val="400"/>
                        </a:spcAft>
                        <a:buFont typeface="+mj-lt"/>
                        <a:buAutoNum type="arabicPeriod"/>
                      </a:pPr>
                      <a:r>
                        <a:rPr lang="en-US" sz="1500" b="0" dirty="0">
                          <a:solidFill>
                            <a:schemeClr val="tx1"/>
                          </a:solidFill>
                          <a:effectLst/>
                        </a:rPr>
                        <a:t> Damping</a:t>
                      </a:r>
                    </a:p>
                    <a:p>
                      <a:pPr marL="342900" marR="333375" lvl="0" indent="-342900" algn="l">
                        <a:spcBef>
                          <a:spcPts val="400"/>
                        </a:spcBef>
                        <a:spcAft>
                          <a:spcPts val="400"/>
                        </a:spcAft>
                        <a:buFont typeface="+mj-lt"/>
                        <a:buAutoNum type="arabicPeriod"/>
                      </a:pPr>
                      <a:r>
                        <a:rPr lang="en-US" sz="1500" b="0" dirty="0">
                          <a:solidFill>
                            <a:schemeClr val="tx1"/>
                          </a:solidFill>
                          <a:effectLst/>
                        </a:rPr>
                        <a:t> Natural frequencies</a:t>
                      </a:r>
                    </a:p>
                    <a:p>
                      <a:pPr marL="342900" marR="333375" lvl="0" indent="-342900" algn="l">
                        <a:spcBef>
                          <a:spcPts val="400"/>
                        </a:spcBef>
                        <a:spcAft>
                          <a:spcPts val="400"/>
                        </a:spcAft>
                        <a:buFont typeface="+mj-lt"/>
                        <a:buAutoNum type="arabicPeriod"/>
                      </a:pPr>
                      <a:r>
                        <a:rPr lang="en-US" sz="1500" b="0" dirty="0">
                          <a:solidFill>
                            <a:schemeClr val="tx1"/>
                          </a:solidFill>
                          <a:effectLst/>
                        </a:rPr>
                        <a:t> Dynamic mode shapes</a:t>
                      </a:r>
                    </a:p>
                    <a:p>
                      <a:pPr marL="342900" marR="333375" lvl="0" indent="-342900" algn="l">
                        <a:spcBef>
                          <a:spcPts val="400"/>
                        </a:spcBef>
                        <a:spcAft>
                          <a:spcPts val="400"/>
                        </a:spcAft>
                        <a:buFont typeface="+mj-lt"/>
                        <a:buAutoNum type="arabicPeriod"/>
                      </a:pPr>
                      <a:r>
                        <a:rPr lang="en-US" sz="1500" b="0" dirty="0">
                          <a:solidFill>
                            <a:schemeClr val="tx1"/>
                          </a:solidFill>
                          <a:effectLst/>
                        </a:rPr>
                        <a:t> Static deflection shape</a:t>
                      </a:r>
                    </a:p>
                    <a:p>
                      <a:pPr marL="342900" marR="333375" lvl="0" indent="-342900" algn="l">
                        <a:spcBef>
                          <a:spcPts val="400"/>
                        </a:spcBef>
                        <a:spcAft>
                          <a:spcPts val="400"/>
                        </a:spcAft>
                        <a:buFont typeface="+mj-lt"/>
                        <a:buAutoNum type="arabicPeriod"/>
                      </a:pPr>
                      <a:r>
                        <a:rPr lang="en-US" sz="1500" b="0" dirty="0">
                          <a:solidFill>
                            <a:schemeClr val="tx1"/>
                          </a:solidFill>
                          <a:effectLst/>
                        </a:rPr>
                        <a:t> Response acceleration</a:t>
                      </a:r>
                    </a:p>
                    <a:p>
                      <a:pPr marL="342900" marR="333375" lvl="0" indent="-342900" algn="l">
                        <a:spcBef>
                          <a:spcPts val="400"/>
                        </a:spcBef>
                        <a:spcAft>
                          <a:spcPts val="400"/>
                        </a:spcAft>
                        <a:buFont typeface="+mj-lt"/>
                        <a:buAutoNum type="arabicPeriod"/>
                      </a:pPr>
                      <a:r>
                        <a:rPr lang="en-US" sz="1500" b="0" dirty="0">
                          <a:solidFill>
                            <a:schemeClr val="tx1"/>
                          </a:solidFill>
                          <a:effectLst/>
                        </a:rPr>
                        <a:t> Modal velocity </a:t>
                      </a:r>
                    </a:p>
                    <a:p>
                      <a:pPr marL="0" marR="0" algn="just">
                        <a:spcBef>
                          <a:spcPts val="400"/>
                        </a:spcBef>
                        <a:spcAft>
                          <a:spcPts val="400"/>
                        </a:spcAft>
                      </a:pPr>
                      <a:r>
                        <a:rPr lang="en-US" sz="1500" b="0" dirty="0">
                          <a:solidFill>
                            <a:schemeClr val="tx1"/>
                          </a:solidFill>
                          <a:effectLst/>
                        </a:rPr>
                        <a:t> </a:t>
                      </a:r>
                      <a:endParaRPr lang="en-US" sz="1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just">
                        <a:spcBef>
                          <a:spcPts val="400"/>
                        </a:spcBef>
                        <a:spcAft>
                          <a:spcPts val="400"/>
                        </a:spcAft>
                      </a:pPr>
                      <a:r>
                        <a:rPr lang="en-US" sz="1500" b="0" dirty="0">
                          <a:solidFill>
                            <a:schemeClr val="tx1"/>
                          </a:solidFill>
                          <a:effectLst/>
                        </a:rPr>
                        <a:t> </a:t>
                      </a:r>
                      <a:endParaRPr lang="en-US" sz="1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342900" marR="114935" lvl="0" indent="-342900" algn="l" defTabSz="914400" rtl="0" eaLnBrk="1" fontAlgn="auto" latinLnBrk="0" hangingPunct="1">
                        <a:lnSpc>
                          <a:spcPct val="100000"/>
                        </a:lnSpc>
                        <a:spcBef>
                          <a:spcPts val="400"/>
                        </a:spcBef>
                        <a:spcAft>
                          <a:spcPts val="400"/>
                        </a:spcAft>
                        <a:buClrTx/>
                        <a:buSzTx/>
                        <a:buFont typeface="+mj-lt"/>
                        <a:buAutoNum type="arabicPeriod" startAt="10"/>
                        <a:tabLst/>
                        <a:defRPr/>
                      </a:pPr>
                      <a:r>
                        <a:rPr lang="en-US" sz="1500" b="0" dirty="0">
                          <a:solidFill>
                            <a:schemeClr val="tx1"/>
                          </a:solidFill>
                          <a:effectLst/>
                        </a:rPr>
                        <a:t> Relative displacement</a:t>
                      </a:r>
                    </a:p>
                    <a:p>
                      <a:pPr marL="342900" marR="114935" lvl="0" indent="-342900" algn="l">
                        <a:spcBef>
                          <a:spcPts val="400"/>
                        </a:spcBef>
                        <a:spcAft>
                          <a:spcPts val="400"/>
                        </a:spcAft>
                        <a:buFont typeface="+mj-lt"/>
                        <a:buAutoNum type="arabicPeriod" startAt="10"/>
                      </a:pPr>
                      <a:r>
                        <a:rPr lang="en-US" sz="1500" b="0" dirty="0">
                          <a:solidFill>
                            <a:schemeClr val="tx1"/>
                          </a:solidFill>
                          <a:effectLst/>
                        </a:rPr>
                        <a:t>Transmitted force from the base to the component in each of three axes</a:t>
                      </a:r>
                    </a:p>
                    <a:p>
                      <a:pPr marL="342900" marR="114935" lvl="0" indent="-342900" algn="l">
                        <a:spcBef>
                          <a:spcPts val="400"/>
                        </a:spcBef>
                        <a:spcAft>
                          <a:spcPts val="400"/>
                        </a:spcAft>
                        <a:buFont typeface="+mj-lt"/>
                        <a:buAutoNum type="arabicPeriod" startAt="10"/>
                      </a:pPr>
                      <a:r>
                        <a:rPr lang="en-US" sz="1500" b="0" dirty="0">
                          <a:solidFill>
                            <a:schemeClr val="tx1"/>
                          </a:solidFill>
                          <a:effectLst/>
                        </a:rPr>
                        <a:t>Bending moment at the base interface about each of three axes</a:t>
                      </a:r>
                    </a:p>
                    <a:p>
                      <a:pPr marL="342900" marR="114935" lvl="0" indent="-342900" algn="l">
                        <a:spcBef>
                          <a:spcPts val="400"/>
                        </a:spcBef>
                        <a:spcAft>
                          <a:spcPts val="400"/>
                        </a:spcAft>
                        <a:buFont typeface="+mj-lt"/>
                        <a:buAutoNum type="arabicPeriod" startAt="10"/>
                      </a:pPr>
                      <a:r>
                        <a:rPr lang="en-US" sz="1500" b="0" dirty="0">
                          <a:solidFill>
                            <a:schemeClr val="tx1"/>
                          </a:solidFill>
                          <a:effectLst/>
                        </a:rPr>
                        <a:t>The manner in which the equivalent static loads and moments will be applied to the component, such as point load, body load, distributed load, etc.</a:t>
                      </a:r>
                    </a:p>
                    <a:p>
                      <a:pPr marL="342900" marR="114935" lvl="0" indent="-342900" algn="l">
                        <a:spcBef>
                          <a:spcPts val="400"/>
                        </a:spcBef>
                        <a:spcAft>
                          <a:spcPts val="400"/>
                        </a:spcAft>
                        <a:buFont typeface="+mj-lt"/>
                        <a:buAutoNum type="arabicPeriod" startAt="10"/>
                      </a:pPr>
                      <a:r>
                        <a:rPr lang="en-US" sz="1500" b="0" dirty="0">
                          <a:solidFill>
                            <a:schemeClr val="tx1"/>
                          </a:solidFill>
                          <a:effectLst/>
                        </a:rPr>
                        <a:t>Dynamic stress and strain at critical locations if the component is best represented as a continuous system</a:t>
                      </a:r>
                    </a:p>
                    <a:p>
                      <a:pPr marL="342900" marR="114935" lvl="0" indent="-342900" algn="l">
                        <a:spcBef>
                          <a:spcPts val="400"/>
                        </a:spcBef>
                        <a:spcAft>
                          <a:spcPts val="400"/>
                        </a:spcAft>
                        <a:buFont typeface="+mj-lt"/>
                        <a:buAutoNum type="arabicPeriod" startAt="10"/>
                      </a:pPr>
                      <a:r>
                        <a:rPr lang="en-US" sz="1500" b="0" dirty="0">
                          <a:solidFill>
                            <a:schemeClr val="tx1"/>
                          </a:solidFill>
                          <a:effectLst/>
                        </a:rPr>
                        <a:t>Response limit criteria, such as yield stress, ultimate stress, fatigue, or loss of clearance</a:t>
                      </a:r>
                    </a:p>
                    <a:p>
                      <a:pPr marL="0" marR="0" algn="just">
                        <a:spcBef>
                          <a:spcPts val="400"/>
                        </a:spcBef>
                        <a:spcAft>
                          <a:spcPts val="400"/>
                        </a:spcAft>
                      </a:pPr>
                      <a:r>
                        <a:rPr lang="en-US" sz="1500" b="0" dirty="0">
                          <a:solidFill>
                            <a:schemeClr val="tx1"/>
                          </a:solidFill>
                          <a:effectLst/>
                        </a:rPr>
                        <a:t> </a:t>
                      </a:r>
                      <a:endParaRPr lang="en-US" sz="1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621184583"/>
                  </a:ext>
                </a:extLst>
              </a:tr>
            </a:tbl>
          </a:graphicData>
        </a:graphic>
      </p:graphicFrame>
    </p:spTree>
    <p:extLst>
      <p:ext uri="{BB962C8B-B14F-4D97-AF65-F5344CB8AC3E}">
        <p14:creationId xmlns:p14="http://schemas.microsoft.com/office/powerpoint/2010/main" val="79216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822423" y="450650"/>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4347508" cy="461665"/>
          </a:xfrm>
          <a:prstGeom prst="rect">
            <a:avLst/>
          </a:prstGeom>
          <a:noFill/>
        </p:spPr>
        <p:txBody>
          <a:bodyPr wrap="square" rtlCol="0">
            <a:spAutoFit/>
          </a:bodyPr>
          <a:lstStyle/>
          <a:p>
            <a:r>
              <a:rPr lang="en-US" sz="2400" b="1" dirty="0">
                <a:solidFill>
                  <a:srgbClr val="006699"/>
                </a:solidFill>
              </a:rPr>
              <a:t>Stress-Velocity Relationship</a:t>
            </a:r>
          </a:p>
        </p:txBody>
      </p:sp>
      <p:sp>
        <p:nvSpPr>
          <p:cNvPr id="7" name="TextBox 6">
            <a:extLst>
              <a:ext uri="{FF2B5EF4-FFF2-40B4-BE49-F238E27FC236}">
                <a16:creationId xmlns:a16="http://schemas.microsoft.com/office/drawing/2014/main" id="{BDCD756B-BA5F-45A0-B62D-5E427E6EC764}"/>
              </a:ext>
            </a:extLst>
          </p:cNvPr>
          <p:cNvSpPr txBox="1"/>
          <p:nvPr/>
        </p:nvSpPr>
        <p:spPr>
          <a:xfrm>
            <a:off x="442855" y="999045"/>
            <a:ext cx="11157263" cy="2672526"/>
          </a:xfrm>
          <a:prstGeom prst="rect">
            <a:avLst/>
          </a:prstGeom>
          <a:noFill/>
        </p:spPr>
        <p:txBody>
          <a:bodyPr wrap="square" rtlCol="0">
            <a:spAutoFit/>
          </a:bodyPr>
          <a:lstStyle/>
          <a:p>
            <a:pPr>
              <a:buClr>
                <a:srgbClr val="006699"/>
              </a:buClr>
              <a:buSzPct val="80000"/>
            </a:pPr>
            <a:endParaRPr lang="en-US" sz="1500" dirty="0"/>
          </a:p>
          <a:p>
            <a:pPr marL="285750" indent="-285750">
              <a:spcBef>
                <a:spcPts val="400"/>
              </a:spcBef>
              <a:spcAft>
                <a:spcPts val="400"/>
              </a:spcAft>
              <a:buClr>
                <a:srgbClr val="006699"/>
              </a:buClr>
              <a:buSzPct val="80000"/>
              <a:buFont typeface="Arial" panose="020B0604020202020204" pitchFamily="34" charset="0"/>
              <a:buChar char="•"/>
            </a:pPr>
            <a:r>
              <a:rPr lang="en-US" sz="1500" dirty="0"/>
              <a:t>Refer to Howard Gaberson’s papers, and Vesta Bateman’s chapter in Harris’ Shock and Vibration Handbook, 6</a:t>
            </a:r>
            <a:r>
              <a:rPr lang="en-US" sz="1500" baseline="30000" dirty="0"/>
              <a:t>th</a:t>
            </a:r>
            <a:r>
              <a:rPr lang="en-US" sz="1500" dirty="0"/>
              <a:t> edition</a:t>
            </a:r>
          </a:p>
          <a:p>
            <a:pPr marL="285750" indent="-285750">
              <a:spcBef>
                <a:spcPts val="400"/>
              </a:spcBef>
              <a:spcAft>
                <a:spcPts val="400"/>
              </a:spcAft>
              <a:buClr>
                <a:srgbClr val="006699"/>
              </a:buClr>
              <a:buSzPct val="80000"/>
              <a:buFont typeface="Arial" panose="020B0604020202020204" pitchFamily="34" charset="0"/>
              <a:buChar char="•"/>
            </a:pPr>
            <a:r>
              <a:rPr lang="en-US" sz="1500" dirty="0"/>
              <a:t>Of the three motion parameters (displacement, velocity, and acceleration) describing a shock spectrum, velocity is the parameter of greatest interest from the viewpoint of damage potential</a:t>
            </a:r>
          </a:p>
          <a:p>
            <a:pPr marL="285750" indent="-285750">
              <a:spcBef>
                <a:spcPts val="400"/>
              </a:spcBef>
              <a:spcAft>
                <a:spcPts val="400"/>
              </a:spcAft>
              <a:buClr>
                <a:srgbClr val="006699"/>
              </a:buClr>
              <a:buSzPct val="80000"/>
              <a:buFont typeface="Arial" panose="020B0604020202020204" pitchFamily="34" charset="0"/>
              <a:buChar char="•"/>
            </a:pPr>
            <a:r>
              <a:rPr lang="en-US" sz="1500" dirty="0"/>
              <a:t>This is because the maximum stresses in a structure subjected to a dynamic load typically are due to the responses of the normal modes of the structure, that is, the responses at natural frequencies</a:t>
            </a:r>
          </a:p>
          <a:p>
            <a:pPr marL="285750" indent="-285750">
              <a:spcBef>
                <a:spcPts val="400"/>
              </a:spcBef>
              <a:spcAft>
                <a:spcPts val="400"/>
              </a:spcAft>
              <a:buClr>
                <a:srgbClr val="006699"/>
              </a:buClr>
              <a:buSzPct val="80000"/>
              <a:buFont typeface="Arial" panose="020B0604020202020204" pitchFamily="34" charset="0"/>
              <a:buChar char="•"/>
            </a:pPr>
            <a:r>
              <a:rPr lang="en-US" sz="1500" dirty="0"/>
              <a:t>At any given natural frequency, modal stress in a system is proportional to the modal (relative) response velocity </a:t>
            </a:r>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1A140979-E2EF-4E94-A6DC-149569ACF81F}"/>
              </a:ext>
            </a:extLst>
          </p:cNvPr>
          <p:cNvPicPr>
            <a:picLocks noChangeAspect="1"/>
          </p:cNvPicPr>
          <p:nvPr/>
        </p:nvPicPr>
        <p:blipFill>
          <a:blip r:embed="rId2"/>
          <a:stretch>
            <a:fillRect/>
          </a:stretch>
        </p:blipFill>
        <p:spPr>
          <a:xfrm>
            <a:off x="1685523" y="3585746"/>
            <a:ext cx="2370734" cy="359687"/>
          </a:xfrm>
          <a:prstGeom prst="rect">
            <a:avLst/>
          </a:prstGeom>
        </p:spPr>
      </p:pic>
      <p:pic>
        <p:nvPicPr>
          <p:cNvPr id="13" name="Picture 12">
            <a:extLst>
              <a:ext uri="{FF2B5EF4-FFF2-40B4-BE49-F238E27FC236}">
                <a16:creationId xmlns:a16="http://schemas.microsoft.com/office/drawing/2014/main" id="{8C6B0BE6-224D-4851-90A4-54A1C595D4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4889" y="4477805"/>
            <a:ext cx="215900" cy="2095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1">
            <a:extLst>
              <a:ext uri="{FF2B5EF4-FFF2-40B4-BE49-F238E27FC236}">
                <a16:creationId xmlns:a16="http://schemas.microsoft.com/office/drawing/2014/main" id="{F7E85D69-22FC-4B22-AFB7-7D3C8EEB821D}"/>
              </a:ext>
            </a:extLst>
          </p:cNvPr>
          <p:cNvSpPr txBox="1"/>
          <p:nvPr/>
        </p:nvSpPr>
        <p:spPr>
          <a:xfrm>
            <a:off x="6514215" y="4410356"/>
            <a:ext cx="5372985"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is a constant of proportionality dependent upon the geometry of the structure</a:t>
            </a:r>
          </a:p>
        </p:txBody>
      </p:sp>
      <p:pic>
        <p:nvPicPr>
          <p:cNvPr id="16" name="Picture 15">
            <a:extLst>
              <a:ext uri="{FF2B5EF4-FFF2-40B4-BE49-F238E27FC236}">
                <a16:creationId xmlns:a16="http://schemas.microsoft.com/office/drawing/2014/main" id="{15A5B8BD-75D6-40B9-ABD8-FB7406403A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9293" y="5203089"/>
            <a:ext cx="873806" cy="2745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1">
            <a:extLst>
              <a:ext uri="{FF2B5EF4-FFF2-40B4-BE49-F238E27FC236}">
                <a16:creationId xmlns:a16="http://schemas.microsoft.com/office/drawing/2014/main" id="{2E4BD6FB-BA9E-48DE-9BCA-913B80EE6403}"/>
              </a:ext>
            </a:extLst>
          </p:cNvPr>
          <p:cNvSpPr txBox="1"/>
          <p:nvPr/>
        </p:nvSpPr>
        <p:spPr>
          <a:xfrm>
            <a:off x="7107923" y="5154432"/>
            <a:ext cx="3429000"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Bateman, complex equipment</a:t>
            </a:r>
          </a:p>
        </p:txBody>
      </p:sp>
      <p:pic>
        <p:nvPicPr>
          <p:cNvPr id="18" name="Picture 17">
            <a:extLst>
              <a:ext uri="{FF2B5EF4-FFF2-40B4-BE49-F238E27FC236}">
                <a16:creationId xmlns:a16="http://schemas.microsoft.com/office/drawing/2014/main" id="{50BF8D5A-6D3D-4B5B-80F9-0661331C7D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1023" y="5724159"/>
            <a:ext cx="866383" cy="2566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3">
            <a:extLst>
              <a:ext uri="{FF2B5EF4-FFF2-40B4-BE49-F238E27FC236}">
                <a16:creationId xmlns:a16="http://schemas.microsoft.com/office/drawing/2014/main" id="{384C781E-711D-40E8-8E20-E1884576324C}"/>
              </a:ext>
            </a:extLst>
          </p:cNvPr>
          <p:cNvSpPr txBox="1"/>
          <p:nvPr/>
        </p:nvSpPr>
        <p:spPr>
          <a:xfrm>
            <a:off x="7107923" y="5703455"/>
            <a:ext cx="2971800" cy="3231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t>or more      Gaberson</a:t>
            </a:r>
          </a:p>
        </p:txBody>
      </p:sp>
      <p:sp>
        <p:nvSpPr>
          <p:cNvPr id="11" name="Rectangle 10">
            <a:extLst>
              <a:ext uri="{FF2B5EF4-FFF2-40B4-BE49-F238E27FC236}">
                <a16:creationId xmlns:a16="http://schemas.microsoft.com/office/drawing/2014/main" id="{62BA7779-BF35-4947-88B0-4820A14DBF3F}"/>
              </a:ext>
            </a:extLst>
          </p:cNvPr>
          <p:cNvSpPr/>
          <p:nvPr/>
        </p:nvSpPr>
        <p:spPr>
          <a:xfrm>
            <a:off x="496945" y="5025986"/>
            <a:ext cx="4835683" cy="784830"/>
          </a:xfrm>
          <a:prstGeom prst="rect">
            <a:avLst/>
          </a:prstGeom>
        </p:spPr>
        <p:txBody>
          <a:bodyPr wrap="square">
            <a:spAutoFit/>
          </a:bodyPr>
          <a:lstStyle/>
          <a:p>
            <a:pPr marL="285750" indent="-285750">
              <a:buClr>
                <a:srgbClr val="006699"/>
              </a:buClr>
              <a:buSzPct val="80000"/>
              <a:buFont typeface="Arial" panose="020B0604020202020204" pitchFamily="34" charset="0"/>
              <a:buChar char="•"/>
            </a:pPr>
            <a:r>
              <a:rPr lang="en-US" sz="1500" dirty="0">
                <a:latin typeface="Calibri" panose="020F0502020204030204" pitchFamily="34" charset="0"/>
                <a:ea typeface="Times New Roman" panose="02020603050405020304" pitchFamily="18" charset="0"/>
                <a:cs typeface="Calibri" panose="020F0502020204030204" pitchFamily="34" charset="0"/>
              </a:rPr>
              <a:t>Some additional research is needed to further develop this equation so that it can be used for equivalent quasi-static loads for random vibration</a:t>
            </a:r>
            <a:endParaRPr lang="en-US" sz="1500" dirty="0">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1D9CD8AB-1AAA-4546-83E2-E1F40678E59C}"/>
              </a:ext>
            </a:extLst>
          </p:cNvPr>
          <p:cNvCxnSpPr/>
          <p:nvPr/>
        </p:nvCxnSpPr>
        <p:spPr>
          <a:xfrm>
            <a:off x="5582093" y="3266700"/>
            <a:ext cx="0" cy="2650445"/>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5D37F49-F922-41D9-8280-3AA5E5C3C867}"/>
              </a:ext>
            </a:extLst>
          </p:cNvPr>
          <p:cNvSpPr/>
          <p:nvPr/>
        </p:nvSpPr>
        <p:spPr>
          <a:xfrm>
            <a:off x="6039293" y="3250350"/>
            <a:ext cx="4320361" cy="938719"/>
          </a:xfrm>
          <a:prstGeom prst="rect">
            <a:avLst/>
          </a:prstGeom>
        </p:spPr>
        <p:txBody>
          <a:bodyPr wrap="square">
            <a:spAutoFit/>
          </a:bodyPr>
          <a:lstStyle/>
          <a:p>
            <a:pPr marL="285750" indent="-285750">
              <a:buFont typeface="Symbol" panose="05050102010706020507" pitchFamily="18" charset="2"/>
              <a:buChar char="r"/>
            </a:pPr>
            <a:r>
              <a:rPr lang="en-US" sz="1500" dirty="0"/>
              <a:t>= mass density</a:t>
            </a:r>
          </a:p>
          <a:p>
            <a:r>
              <a:rPr lang="en-US" sz="2000" dirty="0">
                <a:latin typeface="Times New Roman" pitchFamily="18" charset="0"/>
                <a:cs typeface="Times New Roman" pitchFamily="18" charset="0"/>
              </a:rPr>
              <a:t>c</a:t>
            </a:r>
            <a:r>
              <a:rPr lang="en-US" dirty="0"/>
              <a:t>   </a:t>
            </a:r>
            <a:r>
              <a:rPr lang="en-US" sz="1500" dirty="0"/>
              <a:t>= speed of sound in the material </a:t>
            </a:r>
            <a:br>
              <a:rPr lang="en-US" dirty="0"/>
            </a:br>
            <a:r>
              <a:rPr lang="en-US" sz="2000" dirty="0">
                <a:latin typeface="Times New Roman" panose="02020603050405020304" pitchFamily="18" charset="0"/>
                <a:cs typeface="Times New Roman" panose="02020603050405020304" pitchFamily="18" charset="0"/>
              </a:rPr>
              <a:t>v</a:t>
            </a:r>
            <a:r>
              <a:rPr lang="en-US" dirty="0"/>
              <a:t>   </a:t>
            </a:r>
            <a:r>
              <a:rPr lang="en-US" sz="1500" dirty="0"/>
              <a:t>= particle velocity at a given point  </a:t>
            </a:r>
          </a:p>
        </p:txBody>
      </p:sp>
    </p:spTree>
    <p:extLst>
      <p:ext uri="{BB962C8B-B14F-4D97-AF65-F5344CB8AC3E}">
        <p14:creationId xmlns:p14="http://schemas.microsoft.com/office/powerpoint/2010/main" val="265537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822423" y="450650"/>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1" y="446185"/>
            <a:ext cx="7373859" cy="461665"/>
          </a:xfrm>
          <a:prstGeom prst="rect">
            <a:avLst/>
          </a:prstGeom>
          <a:noFill/>
        </p:spPr>
        <p:txBody>
          <a:bodyPr wrap="square" rtlCol="0">
            <a:spAutoFit/>
          </a:bodyPr>
          <a:lstStyle/>
          <a:p>
            <a:r>
              <a:rPr lang="en-US" sz="2400" b="1" dirty="0">
                <a:solidFill>
                  <a:srgbClr val="006699"/>
                </a:solidFill>
              </a:rPr>
              <a:t>Stress-Velocity Relationship for Beams</a:t>
            </a: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19" descr="http://upload.wikimedia.org/wikipedia/commons/thumb/0/0b/I_beam_bending0.png/280px-I_beam_bending0.png">
            <a:extLst>
              <a:ext uri="{FF2B5EF4-FFF2-40B4-BE49-F238E27FC236}">
                <a16:creationId xmlns:a16="http://schemas.microsoft.com/office/drawing/2014/main" id="{66AB2E3E-2B43-4BF1-8B03-B75FEEFB074C}"/>
              </a:ext>
            </a:extLst>
          </p:cNvPr>
          <p:cNvPicPr>
            <a:picLocks noChangeAspect="1" noChangeArrowheads="1"/>
          </p:cNvPicPr>
          <p:nvPr/>
        </p:nvPicPr>
        <p:blipFill>
          <a:blip r:embed="rId2" cstate="print"/>
          <a:srcRect/>
          <a:stretch>
            <a:fillRect/>
          </a:stretch>
        </p:blipFill>
        <p:spPr bwMode="auto">
          <a:xfrm>
            <a:off x="1717128" y="1226370"/>
            <a:ext cx="3962400" cy="1457326"/>
          </a:xfrm>
          <a:prstGeom prst="rect">
            <a:avLst/>
          </a:prstGeom>
          <a:noFill/>
        </p:spPr>
      </p:pic>
      <p:sp>
        <p:nvSpPr>
          <p:cNvPr id="21" name="Rectangle 20">
            <a:extLst>
              <a:ext uri="{FF2B5EF4-FFF2-40B4-BE49-F238E27FC236}">
                <a16:creationId xmlns:a16="http://schemas.microsoft.com/office/drawing/2014/main" id="{A1B8E5C9-D480-485D-875D-F07B7BB80529}"/>
              </a:ext>
            </a:extLst>
          </p:cNvPr>
          <p:cNvSpPr/>
          <p:nvPr/>
        </p:nvSpPr>
        <p:spPr>
          <a:xfrm>
            <a:off x="1317735" y="4542150"/>
            <a:ext cx="7620000" cy="15311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dirty="0"/>
          </a:p>
          <a:p>
            <a:endParaRPr lang="en-US" sz="800" dirty="0"/>
          </a:p>
          <a:p>
            <a:pPr marL="177800" indent="-177800">
              <a:spcBef>
                <a:spcPts val="300"/>
              </a:spcBef>
              <a:spcAft>
                <a:spcPts val="300"/>
              </a:spcAft>
              <a:buClr>
                <a:srgbClr val="336699"/>
              </a:buClr>
              <a:buSzPct val="90000"/>
              <a:buFont typeface="Arial" pitchFamily="34" charset="0"/>
              <a:buChar char="•"/>
            </a:pPr>
            <a:r>
              <a:rPr lang="en-US" sz="1500" dirty="0"/>
              <a:t>Same formula for all common boundary conditions</a:t>
            </a:r>
          </a:p>
          <a:p>
            <a:pPr marL="177800" indent="-177800">
              <a:spcBef>
                <a:spcPts val="300"/>
              </a:spcBef>
              <a:spcAft>
                <a:spcPts val="300"/>
              </a:spcAft>
              <a:buClr>
                <a:srgbClr val="336699"/>
              </a:buClr>
              <a:buSzPct val="90000"/>
              <a:buFont typeface="Arial" pitchFamily="34" charset="0"/>
              <a:buChar char="•"/>
            </a:pPr>
            <a:r>
              <a:rPr lang="en-US" sz="1500" dirty="0"/>
              <a:t>Maximum stress and maximum velocity may occur at different locations</a:t>
            </a:r>
          </a:p>
          <a:p>
            <a:pPr marL="177800" indent="-177800">
              <a:spcBef>
                <a:spcPts val="300"/>
              </a:spcBef>
              <a:spcAft>
                <a:spcPts val="300"/>
              </a:spcAft>
              <a:buClr>
                <a:srgbClr val="336699"/>
              </a:buClr>
              <a:buSzPct val="90000"/>
              <a:buFont typeface="Arial" pitchFamily="34" charset="0"/>
              <a:buChar char="•"/>
            </a:pPr>
            <a:r>
              <a:rPr lang="en-US" sz="1500" dirty="0"/>
              <a:t>Assume stress is due to first mode response only</a:t>
            </a:r>
          </a:p>
          <a:p>
            <a:pPr marL="177800" indent="-177800">
              <a:spcBef>
                <a:spcPts val="300"/>
              </a:spcBef>
              <a:spcAft>
                <a:spcPts val="300"/>
              </a:spcAft>
              <a:buClr>
                <a:srgbClr val="336699"/>
              </a:buClr>
              <a:buSzPct val="90000"/>
              <a:buFont typeface="Arial" pitchFamily="34" charset="0"/>
              <a:buChar char="•"/>
            </a:pPr>
            <a:r>
              <a:rPr lang="en-US" sz="1500" dirty="0"/>
              <a:t>Response may be due to initial conditions, applied force, or base excitation</a:t>
            </a:r>
          </a:p>
        </p:txBody>
      </p:sp>
      <p:pic>
        <p:nvPicPr>
          <p:cNvPr id="24" name="Picture 23">
            <a:extLst>
              <a:ext uri="{FF2B5EF4-FFF2-40B4-BE49-F238E27FC236}">
                <a16:creationId xmlns:a16="http://schemas.microsoft.com/office/drawing/2014/main" id="{A6A3D1B7-F9FF-4248-A495-7F86442E0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128" y="3207570"/>
            <a:ext cx="2760662" cy="7556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2332079-0F07-4CFA-9C3C-A511370731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3928" y="1912170"/>
            <a:ext cx="487680" cy="3048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76CAB970-D4E7-4F88-B140-C4E48C63FC7C}"/>
              </a:ext>
            </a:extLst>
          </p:cNvPr>
          <p:cNvSpPr/>
          <p:nvPr/>
        </p:nvSpPr>
        <p:spPr>
          <a:xfrm>
            <a:off x="6593928" y="2293170"/>
            <a:ext cx="32573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pitchFamily="18" charset="0"/>
                <a:cs typeface="Times New Roman" pitchFamily="18" charset="0"/>
              </a:rPr>
              <a:t>E</a:t>
            </a:r>
          </a:p>
        </p:txBody>
      </p:sp>
      <p:sp>
        <p:nvSpPr>
          <p:cNvPr id="29" name="Rectangle 28">
            <a:extLst>
              <a:ext uri="{FF2B5EF4-FFF2-40B4-BE49-F238E27FC236}">
                <a16:creationId xmlns:a16="http://schemas.microsoft.com/office/drawing/2014/main" id="{25A0AD1C-BCAD-4391-97CB-28F4CF54A5CB}"/>
              </a:ext>
            </a:extLst>
          </p:cNvPr>
          <p:cNvSpPr/>
          <p:nvPr/>
        </p:nvSpPr>
        <p:spPr>
          <a:xfrm>
            <a:off x="7127328" y="2369370"/>
            <a:ext cx="1400768" cy="3231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Calibri" panose="020F0502020204030204" pitchFamily="34" charset="0"/>
                <a:cs typeface="Calibri" panose="020F0502020204030204" pitchFamily="34" charset="0"/>
              </a:rPr>
              <a:t>Elastic modulus</a:t>
            </a:r>
          </a:p>
        </p:txBody>
      </p:sp>
      <p:sp>
        <p:nvSpPr>
          <p:cNvPr id="30" name="Rectangle 29">
            <a:extLst>
              <a:ext uri="{FF2B5EF4-FFF2-40B4-BE49-F238E27FC236}">
                <a16:creationId xmlns:a16="http://schemas.microsoft.com/office/drawing/2014/main" id="{008D0F52-CED3-4AB6-B82E-D754ABAB1C6F}"/>
              </a:ext>
            </a:extLst>
          </p:cNvPr>
          <p:cNvSpPr/>
          <p:nvPr/>
        </p:nvSpPr>
        <p:spPr>
          <a:xfrm>
            <a:off x="6593928" y="2826570"/>
            <a:ext cx="35137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pitchFamily="18" charset="0"/>
                <a:cs typeface="Times New Roman" pitchFamily="18" charset="0"/>
              </a:rPr>
              <a:t>A</a:t>
            </a:r>
          </a:p>
        </p:txBody>
      </p:sp>
      <p:pic>
        <p:nvPicPr>
          <p:cNvPr id="32" name="Picture 31">
            <a:extLst>
              <a:ext uri="{FF2B5EF4-FFF2-40B4-BE49-F238E27FC236}">
                <a16:creationId xmlns:a16="http://schemas.microsoft.com/office/drawing/2014/main" id="{932C6857-B5B8-4181-9B2C-C1401A6E21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0128" y="3359970"/>
            <a:ext cx="123825" cy="2286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C0F50D1A-26FA-488E-B65A-CBD45AA610F2}"/>
              </a:ext>
            </a:extLst>
          </p:cNvPr>
          <p:cNvSpPr/>
          <p:nvPr/>
        </p:nvSpPr>
        <p:spPr>
          <a:xfrm>
            <a:off x="7127328" y="3283770"/>
            <a:ext cx="1524585" cy="3231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Calibri" panose="020F0502020204030204" pitchFamily="34" charset="0"/>
                <a:cs typeface="Calibri" panose="020F0502020204030204" pitchFamily="34" charset="0"/>
              </a:rPr>
              <a:t>Mass per volume</a:t>
            </a:r>
          </a:p>
        </p:txBody>
      </p:sp>
      <p:sp>
        <p:nvSpPr>
          <p:cNvPr id="34" name="Rectangle 33">
            <a:extLst>
              <a:ext uri="{FF2B5EF4-FFF2-40B4-BE49-F238E27FC236}">
                <a16:creationId xmlns:a16="http://schemas.microsoft.com/office/drawing/2014/main" id="{64C5B862-1BF5-4710-BA2F-2A492ADCD541}"/>
              </a:ext>
            </a:extLst>
          </p:cNvPr>
          <p:cNvSpPr/>
          <p:nvPr/>
        </p:nvSpPr>
        <p:spPr>
          <a:xfrm>
            <a:off x="6593928" y="3740970"/>
            <a:ext cx="26161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imes New Roman" pitchFamily="18" charset="0"/>
                <a:cs typeface="Times New Roman" pitchFamily="18" charset="0"/>
              </a:rPr>
              <a:t>I</a:t>
            </a:r>
          </a:p>
        </p:txBody>
      </p:sp>
      <p:sp>
        <p:nvSpPr>
          <p:cNvPr id="35" name="Rectangle 34">
            <a:extLst>
              <a:ext uri="{FF2B5EF4-FFF2-40B4-BE49-F238E27FC236}">
                <a16:creationId xmlns:a16="http://schemas.microsoft.com/office/drawing/2014/main" id="{D7E7B2A5-4746-4BEA-85BD-04C8ED023665}"/>
              </a:ext>
            </a:extLst>
          </p:cNvPr>
          <p:cNvSpPr/>
          <p:nvPr/>
        </p:nvSpPr>
        <p:spPr>
          <a:xfrm>
            <a:off x="7127328" y="3740970"/>
            <a:ext cx="2015745" cy="3231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Calibri" panose="020F0502020204030204" pitchFamily="34" charset="0"/>
                <a:cs typeface="Calibri" panose="020F0502020204030204" pitchFamily="34" charset="0"/>
              </a:rPr>
              <a:t>Area moment of inertia</a:t>
            </a:r>
          </a:p>
        </p:txBody>
      </p:sp>
      <p:sp>
        <p:nvSpPr>
          <p:cNvPr id="37" name="Rectangle 36">
            <a:extLst>
              <a:ext uri="{FF2B5EF4-FFF2-40B4-BE49-F238E27FC236}">
                <a16:creationId xmlns:a16="http://schemas.microsoft.com/office/drawing/2014/main" id="{3D9D4CF2-DBB9-4A19-804F-9D5B973CE7D2}"/>
              </a:ext>
            </a:extLst>
          </p:cNvPr>
          <p:cNvSpPr/>
          <p:nvPr/>
        </p:nvSpPr>
        <p:spPr>
          <a:xfrm>
            <a:off x="7127328" y="2866336"/>
            <a:ext cx="1632948" cy="3231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Calibri" panose="020F0502020204030204" pitchFamily="34" charset="0"/>
                <a:cs typeface="Calibri" panose="020F0502020204030204" pitchFamily="34" charset="0"/>
              </a:rPr>
              <a:t>Cross-section Area</a:t>
            </a:r>
          </a:p>
        </p:txBody>
      </p:sp>
      <p:sp>
        <p:nvSpPr>
          <p:cNvPr id="38" name="Rectangle 37">
            <a:extLst>
              <a:ext uri="{FF2B5EF4-FFF2-40B4-BE49-F238E27FC236}">
                <a16:creationId xmlns:a16="http://schemas.microsoft.com/office/drawing/2014/main" id="{DE36623B-6B72-4919-88C0-6B03D1DD3CDD}"/>
              </a:ext>
            </a:extLst>
          </p:cNvPr>
          <p:cNvSpPr/>
          <p:nvPr/>
        </p:nvSpPr>
        <p:spPr>
          <a:xfrm>
            <a:off x="7127328" y="1914372"/>
            <a:ext cx="2216697" cy="3231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Calibri" panose="020F0502020204030204" pitchFamily="34" charset="0"/>
                <a:cs typeface="Calibri" panose="020F0502020204030204" pitchFamily="34" charset="0"/>
              </a:rPr>
              <a:t>Distance from neutral axis</a:t>
            </a:r>
          </a:p>
        </p:txBody>
      </p:sp>
    </p:spTree>
    <p:extLst>
      <p:ext uri="{BB962C8B-B14F-4D97-AF65-F5344CB8AC3E}">
        <p14:creationId xmlns:p14="http://schemas.microsoft.com/office/powerpoint/2010/main" val="133961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8237632" y="459310"/>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442856" y="509502"/>
            <a:ext cx="5500744" cy="461665"/>
          </a:xfrm>
          <a:prstGeom prst="rect">
            <a:avLst/>
          </a:prstGeom>
          <a:noFill/>
        </p:spPr>
        <p:txBody>
          <a:bodyPr wrap="square" rtlCol="0">
            <a:spAutoFit/>
          </a:bodyPr>
          <a:lstStyle/>
          <a:p>
            <a:r>
              <a:rPr lang="en-US" sz="2400" b="1" dirty="0">
                <a:solidFill>
                  <a:srgbClr val="006699"/>
                </a:solidFill>
              </a:rPr>
              <a:t>SDOF Response to Base Excitation</a:t>
            </a:r>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94BD0683-854B-47A5-977D-F39295D9D578}"/>
              </a:ext>
            </a:extLst>
          </p:cNvPr>
          <p:cNvPicPr>
            <a:picLocks noChangeAspect="1"/>
          </p:cNvPicPr>
          <p:nvPr/>
        </p:nvPicPr>
        <p:blipFill>
          <a:blip r:embed="rId3"/>
          <a:stretch>
            <a:fillRect/>
          </a:stretch>
        </p:blipFill>
        <p:spPr>
          <a:xfrm>
            <a:off x="639267" y="1442534"/>
            <a:ext cx="4732959" cy="2157572"/>
          </a:xfrm>
          <a:prstGeom prst="rect">
            <a:avLst/>
          </a:prstGeom>
        </p:spPr>
      </p:pic>
      <p:pic>
        <p:nvPicPr>
          <p:cNvPr id="133" name="Picture 132">
            <a:extLst>
              <a:ext uri="{FF2B5EF4-FFF2-40B4-BE49-F238E27FC236}">
                <a16:creationId xmlns:a16="http://schemas.microsoft.com/office/drawing/2014/main" id="{2306B89C-C9F7-4ED3-92E9-749D19926F63}"/>
              </a:ext>
            </a:extLst>
          </p:cNvPr>
          <p:cNvPicPr>
            <a:picLocks noChangeAspect="1"/>
          </p:cNvPicPr>
          <p:nvPr/>
        </p:nvPicPr>
        <p:blipFill>
          <a:blip r:embed="rId4"/>
          <a:stretch>
            <a:fillRect/>
          </a:stretch>
        </p:blipFill>
        <p:spPr>
          <a:xfrm>
            <a:off x="6748342" y="1375817"/>
            <a:ext cx="3841685" cy="3052625"/>
          </a:xfrm>
          <a:prstGeom prst="rect">
            <a:avLst/>
          </a:prstGeom>
        </p:spPr>
      </p:pic>
      <p:sp>
        <p:nvSpPr>
          <p:cNvPr id="134" name="Rectangle 7">
            <a:extLst>
              <a:ext uri="{FF2B5EF4-FFF2-40B4-BE49-F238E27FC236}">
                <a16:creationId xmlns:a16="http://schemas.microsoft.com/office/drawing/2014/main" id="{81A48659-6826-4B3A-89C9-F51F88BC634B}"/>
              </a:ext>
            </a:extLst>
          </p:cNvPr>
          <p:cNvSpPr>
            <a:spLocks noChangeArrowheads="1"/>
          </p:cNvSpPr>
          <p:nvPr/>
        </p:nvSpPr>
        <p:spPr bwMode="auto">
          <a:xfrm>
            <a:off x="1895475" y="45736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5" name="Object 134">
            <a:extLst>
              <a:ext uri="{FF2B5EF4-FFF2-40B4-BE49-F238E27FC236}">
                <a16:creationId xmlns:a16="http://schemas.microsoft.com/office/drawing/2014/main" id="{BECB0CC1-1031-4DDB-B27A-1AB8AF1C32C6}"/>
              </a:ext>
            </a:extLst>
          </p:cNvPr>
          <p:cNvGraphicFramePr>
            <a:graphicFrameLocks noChangeAspect="1"/>
          </p:cNvGraphicFramePr>
          <p:nvPr>
            <p:extLst>
              <p:ext uri="{D42A27DB-BD31-4B8C-83A1-F6EECF244321}">
                <p14:modId xmlns:p14="http://schemas.microsoft.com/office/powerpoint/2010/main" val="2572424487"/>
              </p:ext>
            </p:extLst>
          </p:nvPr>
        </p:nvGraphicFramePr>
        <p:xfrm>
          <a:off x="1118507" y="4047175"/>
          <a:ext cx="928007" cy="386670"/>
        </p:xfrm>
        <a:graphic>
          <a:graphicData uri="http://schemas.openxmlformats.org/presentationml/2006/ole">
            <mc:AlternateContent xmlns:mc="http://schemas.openxmlformats.org/markup-compatibility/2006">
              <mc:Choice xmlns:v="urn:schemas-microsoft-com:vml" Requires="v">
                <p:oleObj spid="_x0000_s30819" name="Equation" r:id="rId5" imgW="660240" imgH="241200" progId="Equation.DSMT4">
                  <p:embed/>
                </p:oleObj>
              </mc:Choice>
              <mc:Fallback>
                <p:oleObj name="Equation" r:id="rId5" imgW="660240" imgH="241200" progId="Equation.DSMT4">
                  <p:embed/>
                  <p:pic>
                    <p:nvPicPr>
                      <p:cNvPr id="0" name="Object 6"/>
                      <p:cNvPicPr>
                        <a:picLocks noChangeAspect="1" noChangeArrowheads="1"/>
                      </p:cNvPicPr>
                      <p:nvPr/>
                    </p:nvPicPr>
                    <p:blipFill>
                      <a:blip r:embed="rId6"/>
                      <a:srcRect/>
                      <a:stretch>
                        <a:fillRect/>
                      </a:stretch>
                    </p:blipFill>
                    <p:spPr bwMode="auto">
                      <a:xfrm>
                        <a:off x="1118507" y="4047175"/>
                        <a:ext cx="928007" cy="386670"/>
                      </a:xfrm>
                      <a:prstGeom prst="rect">
                        <a:avLst/>
                      </a:prstGeom>
                      <a:noFill/>
                    </p:spPr>
                  </p:pic>
                </p:oleObj>
              </mc:Fallback>
            </mc:AlternateContent>
          </a:graphicData>
        </a:graphic>
      </p:graphicFrame>
      <p:graphicFrame>
        <p:nvGraphicFramePr>
          <p:cNvPr id="137" name="Object 136">
            <a:extLst>
              <a:ext uri="{FF2B5EF4-FFF2-40B4-BE49-F238E27FC236}">
                <a16:creationId xmlns:a16="http://schemas.microsoft.com/office/drawing/2014/main" id="{D9B3790E-0343-461E-99EA-A3728EE0F44F}"/>
              </a:ext>
            </a:extLst>
          </p:cNvPr>
          <p:cNvGraphicFramePr>
            <a:graphicFrameLocks noChangeAspect="1"/>
          </p:cNvGraphicFramePr>
          <p:nvPr>
            <p:extLst>
              <p:ext uri="{D42A27DB-BD31-4B8C-83A1-F6EECF244321}">
                <p14:modId xmlns:p14="http://schemas.microsoft.com/office/powerpoint/2010/main" val="2059309802"/>
              </p:ext>
            </p:extLst>
          </p:nvPr>
        </p:nvGraphicFramePr>
        <p:xfrm>
          <a:off x="1111335" y="4737852"/>
          <a:ext cx="2234293" cy="375536"/>
        </p:xfrm>
        <a:graphic>
          <a:graphicData uri="http://schemas.openxmlformats.org/presentationml/2006/ole">
            <mc:AlternateContent xmlns:mc="http://schemas.openxmlformats.org/markup-compatibility/2006">
              <mc:Choice xmlns:v="urn:schemas-microsoft-com:vml" Requires="v">
                <p:oleObj spid="_x0000_s30820" name="Equation" r:id="rId7" imgW="1638000" imgH="228600" progId="Equation.DSMT4">
                  <p:embed/>
                </p:oleObj>
              </mc:Choice>
              <mc:Fallback>
                <p:oleObj name="Equation" r:id="rId7" imgW="1638000" imgH="228600" progId="Equation.DSMT4">
                  <p:embed/>
                  <p:pic>
                    <p:nvPicPr>
                      <p:cNvPr id="0" name="Object 8"/>
                      <p:cNvPicPr>
                        <a:picLocks noChangeAspect="1" noChangeArrowheads="1"/>
                      </p:cNvPicPr>
                      <p:nvPr/>
                    </p:nvPicPr>
                    <p:blipFill>
                      <a:blip r:embed="rId8"/>
                      <a:srcRect/>
                      <a:stretch>
                        <a:fillRect/>
                      </a:stretch>
                    </p:blipFill>
                    <p:spPr bwMode="auto">
                      <a:xfrm>
                        <a:off x="1111335" y="4737852"/>
                        <a:ext cx="2234293" cy="375536"/>
                      </a:xfrm>
                      <a:prstGeom prst="rect">
                        <a:avLst/>
                      </a:prstGeom>
                      <a:noFill/>
                    </p:spPr>
                  </p:pic>
                </p:oleObj>
              </mc:Fallback>
            </mc:AlternateContent>
          </a:graphicData>
        </a:graphic>
      </p:graphicFrame>
      <p:graphicFrame>
        <p:nvGraphicFramePr>
          <p:cNvPr id="139" name="Object 138">
            <a:extLst>
              <a:ext uri="{FF2B5EF4-FFF2-40B4-BE49-F238E27FC236}">
                <a16:creationId xmlns:a16="http://schemas.microsoft.com/office/drawing/2014/main" id="{80261CD5-56DF-411F-8CEA-43A464CBED0F}"/>
              </a:ext>
            </a:extLst>
          </p:cNvPr>
          <p:cNvGraphicFramePr>
            <a:graphicFrameLocks noChangeAspect="1"/>
          </p:cNvGraphicFramePr>
          <p:nvPr>
            <p:extLst>
              <p:ext uri="{D42A27DB-BD31-4B8C-83A1-F6EECF244321}">
                <p14:modId xmlns:p14="http://schemas.microsoft.com/office/powerpoint/2010/main" val="2735567923"/>
              </p:ext>
            </p:extLst>
          </p:nvPr>
        </p:nvGraphicFramePr>
        <p:xfrm>
          <a:off x="1118507" y="5427634"/>
          <a:ext cx="2448294" cy="302062"/>
        </p:xfrm>
        <a:graphic>
          <a:graphicData uri="http://schemas.openxmlformats.org/presentationml/2006/ole">
            <mc:AlternateContent xmlns:mc="http://schemas.openxmlformats.org/markup-compatibility/2006">
              <mc:Choice xmlns:v="urn:schemas-microsoft-com:vml" Requires="v">
                <p:oleObj spid="_x0000_s30821" name="Equation" r:id="rId9" imgW="1435100" imgH="203200" progId="Equation.DSMT4">
                  <p:embed/>
                </p:oleObj>
              </mc:Choice>
              <mc:Fallback>
                <p:oleObj name="Equation" r:id="rId9" imgW="1435100" imgH="20320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8507" y="5427634"/>
                        <a:ext cx="2448294" cy="302062"/>
                      </a:xfrm>
                      <a:prstGeom prst="rect">
                        <a:avLst/>
                      </a:prstGeom>
                      <a:noFill/>
                    </p:spPr>
                  </p:pic>
                </p:oleObj>
              </mc:Fallback>
            </mc:AlternateContent>
          </a:graphicData>
        </a:graphic>
      </p:graphicFrame>
    </p:spTree>
    <p:extLst>
      <p:ext uri="{BB962C8B-B14F-4D97-AF65-F5344CB8AC3E}">
        <p14:creationId xmlns:p14="http://schemas.microsoft.com/office/powerpoint/2010/main" val="420006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7950553" y="358317"/>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6116162" cy="830997"/>
          </a:xfrm>
          <a:prstGeom prst="rect">
            <a:avLst/>
          </a:prstGeom>
          <a:noFill/>
        </p:spPr>
        <p:txBody>
          <a:bodyPr wrap="square" rtlCol="0">
            <a:spAutoFit/>
          </a:bodyPr>
          <a:lstStyle/>
          <a:p>
            <a:r>
              <a:rPr lang="en-US" sz="2400" b="1" dirty="0">
                <a:solidFill>
                  <a:srgbClr val="006699"/>
                </a:solidFill>
              </a:rPr>
              <a:t>SDOF Response to Base Excitation (cont)</a:t>
            </a:r>
          </a:p>
          <a:p>
            <a:endParaRPr lang="en-US" sz="2400" b="1" dirty="0">
              <a:solidFill>
                <a:srgbClr val="006699"/>
              </a:solidFill>
            </a:endParaRPr>
          </a:p>
        </p:txBody>
      </p:sp>
      <p:sp>
        <p:nvSpPr>
          <p:cNvPr id="7" name="TextBox 6">
            <a:extLst>
              <a:ext uri="{FF2B5EF4-FFF2-40B4-BE49-F238E27FC236}">
                <a16:creationId xmlns:a16="http://schemas.microsoft.com/office/drawing/2014/main" id="{BDCD756B-BA5F-45A0-B62D-5E427E6EC764}"/>
              </a:ext>
            </a:extLst>
          </p:cNvPr>
          <p:cNvSpPr txBox="1"/>
          <p:nvPr/>
        </p:nvSpPr>
        <p:spPr>
          <a:xfrm>
            <a:off x="592982" y="1173833"/>
            <a:ext cx="10160742" cy="4385816"/>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t>The base velocity and base displacement terms on the righthand side are usually unknown </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endParaRPr lang="en-US" sz="1500" dirty="0"/>
          </a:p>
          <a:p>
            <a:pPr>
              <a:buClr>
                <a:srgbClr val="006699"/>
              </a:buClr>
              <a:buSzPct val="80000"/>
            </a:pPr>
            <a:endParaRPr lang="en-US" sz="1500" dirty="0"/>
          </a:p>
          <a:p>
            <a:pPr marL="285750" indent="-285750">
              <a:buClr>
                <a:srgbClr val="006699"/>
              </a:buClr>
              <a:buSzPct val="80000"/>
              <a:buFont typeface="Arial" panose="020B0604020202020204" pitchFamily="34" charset="0"/>
              <a:buChar char="•"/>
            </a:pPr>
            <a:r>
              <a:rPr lang="en-US" sz="1500" dirty="0"/>
              <a:t>But the base acceleration is known</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r>
              <a:rPr lang="en-US" sz="1500" dirty="0"/>
              <a:t>Define a relative displacement</a:t>
            </a:r>
          </a:p>
          <a:p>
            <a:pPr>
              <a:buClr>
                <a:srgbClr val="006699"/>
              </a:buClr>
              <a:buSzPct val="80000"/>
            </a:pPr>
            <a:endParaRPr lang="en-US" sz="1500" dirty="0"/>
          </a:p>
          <a:p>
            <a:pPr>
              <a:buClr>
                <a:srgbClr val="006699"/>
              </a:buClr>
              <a:buSzPct val="80000"/>
            </a:pPr>
            <a:r>
              <a:rPr lang="en-US" sz="1500" dirty="0"/>
              <a:t>	</a:t>
            </a:r>
            <a:r>
              <a:rPr lang="en-US" dirty="0">
                <a:latin typeface="Times New Roman" panose="02020603050405020304" pitchFamily="18" charset="0"/>
                <a:cs typeface="Times New Roman" panose="02020603050405020304" pitchFamily="18" charset="0"/>
              </a:rPr>
              <a:t>z = x - y</a:t>
            </a:r>
          </a:p>
          <a:p>
            <a:pPr>
              <a:buClr>
                <a:srgbClr val="006699"/>
              </a:buClr>
              <a:buSzPct val="80000"/>
            </a:pPr>
            <a:endParaRPr lang="en-US" sz="1500" dirty="0"/>
          </a:p>
          <a:p>
            <a:pPr marL="285750" indent="-285750">
              <a:buClr>
                <a:srgbClr val="006699"/>
              </a:buClr>
              <a:buSzPct val="80000"/>
              <a:buFont typeface="Arial" panose="020B0604020202020204" pitchFamily="34" charset="0"/>
              <a:buChar char="•"/>
            </a:pPr>
            <a:r>
              <a:rPr lang="en-US" sz="1500" dirty="0"/>
              <a:t>Through substitution and algebraic manipulation, the following ordinary differential equation is derived in terms of the relative displacement</a:t>
            </a:r>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endParaRPr lang="en-US" sz="1500" dirty="0"/>
          </a:p>
          <a:p>
            <a:pPr marL="285750" indent="-285750">
              <a:buClr>
                <a:srgbClr val="006699"/>
              </a:buClr>
              <a:buSzPct val="80000"/>
              <a:buFont typeface="Arial" panose="020B0604020202020204" pitchFamily="34" charset="0"/>
              <a:buChar char="•"/>
            </a:pPr>
            <a:endParaRPr lang="en-US" dirty="0"/>
          </a:p>
          <a:p>
            <a:pPr marL="285750" indent="-285750">
              <a:buClr>
                <a:srgbClr val="006699"/>
              </a:buClr>
              <a:buSzPct val="80000"/>
              <a:buFont typeface="Arial" panose="020B0604020202020204" pitchFamily="34" charset="0"/>
              <a:buChar char="•"/>
            </a:pPr>
            <a:endParaRPr lang="en-US"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B7B772B8-0631-42C2-94C3-BCB1ECADE685}"/>
              </a:ext>
            </a:extLst>
          </p:cNvPr>
          <p:cNvGraphicFramePr>
            <a:graphicFrameLocks noChangeAspect="1"/>
          </p:cNvGraphicFramePr>
          <p:nvPr>
            <p:extLst>
              <p:ext uri="{D42A27DB-BD31-4B8C-83A1-F6EECF244321}">
                <p14:modId xmlns:p14="http://schemas.microsoft.com/office/powerpoint/2010/main" val="600251200"/>
              </p:ext>
            </p:extLst>
          </p:nvPr>
        </p:nvGraphicFramePr>
        <p:xfrm>
          <a:off x="1438275" y="1636495"/>
          <a:ext cx="2448294" cy="302062"/>
        </p:xfrm>
        <a:graphic>
          <a:graphicData uri="http://schemas.openxmlformats.org/presentationml/2006/ole">
            <mc:AlternateContent xmlns:mc="http://schemas.openxmlformats.org/markup-compatibility/2006">
              <mc:Choice xmlns:v="urn:schemas-microsoft-com:vml" Requires="v">
                <p:oleObj spid="_x0000_s29972" name="Equation" r:id="rId3" imgW="1435100" imgH="203200" progId="Equation.DSMT4">
                  <p:embed/>
                </p:oleObj>
              </mc:Choice>
              <mc:Fallback>
                <p:oleObj name="Equation" r:id="rId3" imgW="1435100" imgH="203200" progId="Equation.DSMT4">
                  <p:embed/>
                  <p:pic>
                    <p:nvPicPr>
                      <p:cNvPr id="139" name="Object 138">
                        <a:extLst>
                          <a:ext uri="{FF2B5EF4-FFF2-40B4-BE49-F238E27FC236}">
                            <a16:creationId xmlns:a16="http://schemas.microsoft.com/office/drawing/2014/main" id="{80261CD5-56DF-411F-8CEA-43A464CBE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1636495"/>
                        <a:ext cx="2448294" cy="302062"/>
                      </a:xfrm>
                      <a:prstGeom prst="rect">
                        <a:avLst/>
                      </a:prstGeom>
                      <a:noFill/>
                    </p:spPr>
                  </p:pic>
                </p:oleObj>
              </mc:Fallback>
            </mc:AlternateContent>
          </a:graphicData>
        </a:graphic>
      </p:graphicFrame>
      <p:sp>
        <p:nvSpPr>
          <p:cNvPr id="26" name="Rectangle 11">
            <a:extLst>
              <a:ext uri="{FF2B5EF4-FFF2-40B4-BE49-F238E27FC236}">
                <a16:creationId xmlns:a16="http://schemas.microsoft.com/office/drawing/2014/main" id="{CD6CCF41-0758-4168-903E-ABE6ECAAEBBA}"/>
              </a:ext>
            </a:extLst>
          </p:cNvPr>
          <p:cNvSpPr>
            <a:spLocks noChangeArrowheads="1"/>
          </p:cNvSpPr>
          <p:nvPr/>
        </p:nvSpPr>
        <p:spPr bwMode="auto">
          <a:xfrm>
            <a:off x="1981200" y="31563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15">
            <a:extLst>
              <a:ext uri="{FF2B5EF4-FFF2-40B4-BE49-F238E27FC236}">
                <a16:creationId xmlns:a16="http://schemas.microsoft.com/office/drawing/2014/main" id="{6989345B-72E0-419C-9F93-6E8C61BE7DCB}"/>
              </a:ext>
            </a:extLst>
          </p:cNvPr>
          <p:cNvSpPr>
            <a:spLocks noChangeArrowheads="1"/>
          </p:cNvSpPr>
          <p:nvPr/>
        </p:nvSpPr>
        <p:spPr bwMode="auto">
          <a:xfrm>
            <a:off x="1895475" y="48078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a:extLst>
              <a:ext uri="{FF2B5EF4-FFF2-40B4-BE49-F238E27FC236}">
                <a16:creationId xmlns:a16="http://schemas.microsoft.com/office/drawing/2014/main" id="{FFB107B4-EE7B-43BD-A1C6-A3B4F0683413}"/>
              </a:ext>
            </a:extLst>
          </p:cNvPr>
          <p:cNvGraphicFramePr>
            <a:graphicFrameLocks noChangeAspect="1"/>
          </p:cNvGraphicFramePr>
          <p:nvPr>
            <p:extLst>
              <p:ext uri="{D42A27DB-BD31-4B8C-83A1-F6EECF244321}">
                <p14:modId xmlns:p14="http://schemas.microsoft.com/office/powerpoint/2010/main" val="4287948445"/>
              </p:ext>
            </p:extLst>
          </p:nvPr>
        </p:nvGraphicFramePr>
        <p:xfrm>
          <a:off x="1412560" y="4315327"/>
          <a:ext cx="2032390" cy="288175"/>
        </p:xfrm>
        <a:graphic>
          <a:graphicData uri="http://schemas.openxmlformats.org/presentationml/2006/ole">
            <mc:AlternateContent xmlns:mc="http://schemas.openxmlformats.org/markup-compatibility/2006">
              <mc:Choice xmlns:v="urn:schemas-microsoft-com:vml" Requires="v">
                <p:oleObj spid="_x0000_s29973" name="Equation" r:id="rId5" imgW="1307532" imgH="203112" progId="Equation.DSMT4">
                  <p:embed/>
                </p:oleObj>
              </mc:Choice>
              <mc:Fallback>
                <p:oleObj name="Equation" r:id="rId5" imgW="1307532" imgH="203112"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560" y="4315327"/>
                        <a:ext cx="2032390" cy="288175"/>
                      </a:xfrm>
                      <a:prstGeom prst="rect">
                        <a:avLst/>
                      </a:prstGeom>
                      <a:noFill/>
                    </p:spPr>
                  </p:pic>
                </p:oleObj>
              </mc:Fallback>
            </mc:AlternateContent>
          </a:graphicData>
        </a:graphic>
      </p:graphicFrame>
      <p:graphicFrame>
        <p:nvGraphicFramePr>
          <p:cNvPr id="30" name="Object 29">
            <a:extLst>
              <a:ext uri="{FF2B5EF4-FFF2-40B4-BE49-F238E27FC236}">
                <a16:creationId xmlns:a16="http://schemas.microsoft.com/office/drawing/2014/main" id="{F3EB83C8-49C4-41A2-92AB-BFF349171C29}"/>
              </a:ext>
            </a:extLst>
          </p:cNvPr>
          <p:cNvGraphicFramePr>
            <a:graphicFrameLocks noChangeAspect="1"/>
          </p:cNvGraphicFramePr>
          <p:nvPr>
            <p:extLst>
              <p:ext uri="{D42A27DB-BD31-4B8C-83A1-F6EECF244321}">
                <p14:modId xmlns:p14="http://schemas.microsoft.com/office/powerpoint/2010/main" val="645446280"/>
              </p:ext>
            </p:extLst>
          </p:nvPr>
        </p:nvGraphicFramePr>
        <p:xfrm>
          <a:off x="1412559" y="4975349"/>
          <a:ext cx="2448294" cy="267009"/>
        </p:xfrm>
        <a:graphic>
          <a:graphicData uri="http://schemas.openxmlformats.org/presentationml/2006/ole">
            <mc:AlternateContent xmlns:mc="http://schemas.openxmlformats.org/markup-compatibility/2006">
              <mc:Choice xmlns:v="urn:schemas-microsoft-com:vml" Requires="v">
                <p:oleObj spid="_x0000_s29974" name="Equation" r:id="rId7" imgW="1701720" imgH="203040" progId="Equation.DSMT4">
                  <p:embed/>
                </p:oleObj>
              </mc:Choice>
              <mc:Fallback>
                <p:oleObj name="Equation" r:id="rId7" imgW="1701720" imgH="203040" progId="Equation.DSMT4">
                  <p:embed/>
                  <p:pic>
                    <p:nvPicPr>
                      <p:cNvPr id="29" name="Object 28">
                        <a:extLst>
                          <a:ext uri="{FF2B5EF4-FFF2-40B4-BE49-F238E27FC236}">
                            <a16:creationId xmlns:a16="http://schemas.microsoft.com/office/drawing/2014/main" id="{FFB107B4-EE7B-43BD-A1C6-A3B4F0683413}"/>
                          </a:ext>
                        </a:extLst>
                      </p:cNvPr>
                      <p:cNvPicPr>
                        <a:picLocks noChangeAspect="1" noChangeArrowheads="1"/>
                      </p:cNvPicPr>
                      <p:nvPr/>
                    </p:nvPicPr>
                    <p:blipFill>
                      <a:blip r:embed="rId8"/>
                      <a:srcRect/>
                      <a:stretch>
                        <a:fillRect/>
                      </a:stretch>
                    </p:blipFill>
                    <p:spPr bwMode="auto">
                      <a:xfrm>
                        <a:off x="1412559" y="4975349"/>
                        <a:ext cx="2448294" cy="267009"/>
                      </a:xfrm>
                      <a:prstGeom prst="rect">
                        <a:avLst/>
                      </a:prstGeom>
                      <a:noFill/>
                    </p:spPr>
                  </p:pic>
                </p:oleObj>
              </mc:Fallback>
            </mc:AlternateContent>
          </a:graphicData>
        </a:graphic>
      </p:graphicFrame>
      <p:graphicFrame>
        <p:nvGraphicFramePr>
          <p:cNvPr id="32" name="Object 31">
            <a:extLst>
              <a:ext uri="{FF2B5EF4-FFF2-40B4-BE49-F238E27FC236}">
                <a16:creationId xmlns:a16="http://schemas.microsoft.com/office/drawing/2014/main" id="{97757739-BB35-43C6-9ECE-AEB1AF80D576}"/>
              </a:ext>
            </a:extLst>
          </p:cNvPr>
          <p:cNvGraphicFramePr>
            <a:graphicFrameLocks noChangeAspect="1"/>
          </p:cNvGraphicFramePr>
          <p:nvPr>
            <p:extLst>
              <p:ext uri="{D42A27DB-BD31-4B8C-83A1-F6EECF244321}">
                <p14:modId xmlns:p14="http://schemas.microsoft.com/office/powerpoint/2010/main" val="3043539006"/>
              </p:ext>
            </p:extLst>
          </p:nvPr>
        </p:nvGraphicFramePr>
        <p:xfrm>
          <a:off x="1379954" y="5559649"/>
          <a:ext cx="2293818" cy="384513"/>
        </p:xfrm>
        <a:graphic>
          <a:graphicData uri="http://schemas.openxmlformats.org/presentationml/2006/ole">
            <mc:AlternateContent xmlns:mc="http://schemas.openxmlformats.org/markup-compatibility/2006">
              <mc:Choice xmlns:v="urn:schemas-microsoft-com:vml" Requires="v">
                <p:oleObj spid="_x0000_s29975" name="Equation" r:id="rId9" imgW="1511300" imgH="266700" progId="Equation.DSMT4">
                  <p:embed/>
                </p:oleObj>
              </mc:Choice>
              <mc:Fallback>
                <p:oleObj name="Equation" r:id="rId9" imgW="1511300" imgH="26670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9954" y="5559649"/>
                        <a:ext cx="2293818" cy="384513"/>
                      </a:xfrm>
                      <a:prstGeom prst="rect">
                        <a:avLst/>
                      </a:prstGeom>
                      <a:noFill/>
                    </p:spPr>
                  </p:pic>
                </p:oleObj>
              </mc:Fallback>
            </mc:AlternateContent>
          </a:graphicData>
        </a:graphic>
      </p:graphicFrame>
      <p:sp>
        <p:nvSpPr>
          <p:cNvPr id="33" name="Rectangle 23">
            <a:extLst>
              <a:ext uri="{FF2B5EF4-FFF2-40B4-BE49-F238E27FC236}">
                <a16:creationId xmlns:a16="http://schemas.microsoft.com/office/drawing/2014/main" id="{F327C247-1523-497A-83CD-FCEA32E76C26}"/>
              </a:ext>
            </a:extLst>
          </p:cNvPr>
          <p:cNvSpPr>
            <a:spLocks noChangeArrowheads="1"/>
          </p:cNvSpPr>
          <p:nvPr/>
        </p:nvSpPr>
        <p:spPr bwMode="auto">
          <a:xfrm>
            <a:off x="6299569" y="48804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a:extLst>
              <a:ext uri="{FF2B5EF4-FFF2-40B4-BE49-F238E27FC236}">
                <a16:creationId xmlns:a16="http://schemas.microsoft.com/office/drawing/2014/main" id="{E6C7E36A-4793-48CE-879E-B7CDE3311D3B}"/>
              </a:ext>
            </a:extLst>
          </p:cNvPr>
          <p:cNvGraphicFramePr>
            <a:graphicFrameLocks noChangeAspect="1"/>
          </p:cNvGraphicFramePr>
          <p:nvPr>
            <p:extLst>
              <p:ext uri="{D42A27DB-BD31-4B8C-83A1-F6EECF244321}">
                <p14:modId xmlns:p14="http://schemas.microsoft.com/office/powerpoint/2010/main" val="847655132"/>
              </p:ext>
            </p:extLst>
          </p:nvPr>
        </p:nvGraphicFramePr>
        <p:xfrm>
          <a:off x="6072500" y="4246550"/>
          <a:ext cx="1219201" cy="368596"/>
        </p:xfrm>
        <a:graphic>
          <a:graphicData uri="http://schemas.openxmlformats.org/presentationml/2006/ole">
            <mc:AlternateContent xmlns:mc="http://schemas.openxmlformats.org/markup-compatibility/2006">
              <mc:Choice xmlns:v="urn:schemas-microsoft-com:vml" Requires="v">
                <p:oleObj spid="_x0000_s29976" name="Equation" r:id="rId11" imgW="812447" imgH="253890" progId="Equation.DSMT4">
                  <p:embed/>
                </p:oleObj>
              </mc:Choice>
              <mc:Fallback>
                <p:oleObj name="Equation" r:id="rId11" imgW="812447" imgH="253890" progId="Equation.DSMT4">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72500" y="4246550"/>
                        <a:ext cx="1219201" cy="368596"/>
                      </a:xfrm>
                      <a:prstGeom prst="rect">
                        <a:avLst/>
                      </a:prstGeom>
                      <a:noFill/>
                    </p:spPr>
                  </p:pic>
                </p:oleObj>
              </mc:Fallback>
            </mc:AlternateContent>
          </a:graphicData>
        </a:graphic>
      </p:graphicFrame>
      <p:sp>
        <p:nvSpPr>
          <p:cNvPr id="35" name="Rectangle 25">
            <a:extLst>
              <a:ext uri="{FF2B5EF4-FFF2-40B4-BE49-F238E27FC236}">
                <a16:creationId xmlns:a16="http://schemas.microsoft.com/office/drawing/2014/main" id="{9E365F52-C4A0-462D-A43F-FDEC42DA744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 name="Object 35">
            <a:extLst>
              <a:ext uri="{FF2B5EF4-FFF2-40B4-BE49-F238E27FC236}">
                <a16:creationId xmlns:a16="http://schemas.microsoft.com/office/drawing/2014/main" id="{51A57F0C-62BD-41DB-9AFD-7067C6935502}"/>
              </a:ext>
            </a:extLst>
          </p:cNvPr>
          <p:cNvGraphicFramePr>
            <a:graphicFrameLocks noChangeAspect="1"/>
          </p:cNvGraphicFramePr>
          <p:nvPr>
            <p:extLst>
              <p:ext uri="{D42A27DB-BD31-4B8C-83A1-F6EECF244321}">
                <p14:modId xmlns:p14="http://schemas.microsoft.com/office/powerpoint/2010/main" val="270361822"/>
              </p:ext>
            </p:extLst>
          </p:nvPr>
        </p:nvGraphicFramePr>
        <p:xfrm>
          <a:off x="6163317" y="5017391"/>
          <a:ext cx="1256954" cy="351947"/>
        </p:xfrm>
        <a:graphic>
          <a:graphicData uri="http://schemas.openxmlformats.org/presentationml/2006/ole">
            <mc:AlternateContent xmlns:mc="http://schemas.openxmlformats.org/markup-compatibility/2006">
              <mc:Choice xmlns:v="urn:schemas-microsoft-com:vml" Requires="v">
                <p:oleObj spid="_x0000_s29977" name="Equation" r:id="rId13" imgW="875920" imgH="253890" progId="Equation.DSMT4">
                  <p:embed/>
                </p:oleObj>
              </mc:Choice>
              <mc:Fallback>
                <p:oleObj name="Equation" r:id="rId13" imgW="875920" imgH="253890" progId="Equation.DSMT4">
                  <p:embed/>
                  <p:pic>
                    <p:nvPicPr>
                      <p:cNvPr id="0"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63317" y="5017391"/>
                        <a:ext cx="1256954" cy="351947"/>
                      </a:xfrm>
                      <a:prstGeom prst="rect">
                        <a:avLst/>
                      </a:prstGeom>
                      <a:noFill/>
                    </p:spPr>
                  </p:pic>
                </p:oleObj>
              </mc:Fallback>
            </mc:AlternateContent>
          </a:graphicData>
        </a:graphic>
      </p:graphicFrame>
      <p:sp>
        <p:nvSpPr>
          <p:cNvPr id="37" name="Rectangle 27">
            <a:extLst>
              <a:ext uri="{FF2B5EF4-FFF2-40B4-BE49-F238E27FC236}">
                <a16:creationId xmlns:a16="http://schemas.microsoft.com/office/drawing/2014/main" id="{AF8BFA7C-28BD-4B09-8C71-743683749BE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 name="Object 37">
            <a:extLst>
              <a:ext uri="{FF2B5EF4-FFF2-40B4-BE49-F238E27FC236}">
                <a16:creationId xmlns:a16="http://schemas.microsoft.com/office/drawing/2014/main" id="{08D7E940-6E5C-4E38-B401-870B1AF27D29}"/>
              </a:ext>
            </a:extLst>
          </p:cNvPr>
          <p:cNvGraphicFramePr>
            <a:graphicFrameLocks noChangeAspect="1"/>
          </p:cNvGraphicFramePr>
          <p:nvPr>
            <p:extLst>
              <p:ext uri="{D42A27DB-BD31-4B8C-83A1-F6EECF244321}">
                <p14:modId xmlns:p14="http://schemas.microsoft.com/office/powerpoint/2010/main" val="2796865288"/>
              </p:ext>
            </p:extLst>
          </p:nvPr>
        </p:nvGraphicFramePr>
        <p:xfrm>
          <a:off x="6194793" y="5603118"/>
          <a:ext cx="1028701" cy="327314"/>
        </p:xfrm>
        <a:graphic>
          <a:graphicData uri="http://schemas.openxmlformats.org/presentationml/2006/ole">
            <mc:AlternateContent xmlns:mc="http://schemas.openxmlformats.org/markup-compatibility/2006">
              <mc:Choice xmlns:v="urn:schemas-microsoft-com:vml" Requires="v">
                <p:oleObj spid="_x0000_s29978" name="Equation" r:id="rId15" imgW="774364" imgH="253890" progId="Equation.DSMT4">
                  <p:embed/>
                </p:oleObj>
              </mc:Choice>
              <mc:Fallback>
                <p:oleObj name="Equation" r:id="rId15" imgW="774364" imgH="253890" progId="Equation.DSMT4">
                  <p:embed/>
                  <p:pic>
                    <p:nvPicPr>
                      <p:cNvPr id="0"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94793" y="5603118"/>
                        <a:ext cx="1028701" cy="327314"/>
                      </a:xfrm>
                      <a:prstGeom prst="rect">
                        <a:avLst/>
                      </a:prstGeom>
                      <a:noFill/>
                    </p:spPr>
                  </p:pic>
                </p:oleObj>
              </mc:Fallback>
            </mc:AlternateContent>
          </a:graphicData>
        </a:graphic>
      </p:graphicFrame>
      <p:cxnSp>
        <p:nvCxnSpPr>
          <p:cNvPr id="39" name="Straight Connector 38">
            <a:extLst>
              <a:ext uri="{FF2B5EF4-FFF2-40B4-BE49-F238E27FC236}">
                <a16:creationId xmlns:a16="http://schemas.microsoft.com/office/drawing/2014/main" id="{C284CC3B-394E-48C1-B8E4-E2E06A4EF6DF}"/>
              </a:ext>
            </a:extLst>
          </p:cNvPr>
          <p:cNvCxnSpPr/>
          <p:nvPr/>
        </p:nvCxnSpPr>
        <p:spPr>
          <a:xfrm>
            <a:off x="4986670" y="4086738"/>
            <a:ext cx="0" cy="26504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1" name="Object 40">
            <a:extLst>
              <a:ext uri="{FF2B5EF4-FFF2-40B4-BE49-F238E27FC236}">
                <a16:creationId xmlns:a16="http://schemas.microsoft.com/office/drawing/2014/main" id="{1D0A8A1D-34DA-47AB-93D0-B7E482292CAB}"/>
              </a:ext>
            </a:extLst>
          </p:cNvPr>
          <p:cNvGraphicFramePr>
            <a:graphicFrameLocks noChangeAspect="1"/>
          </p:cNvGraphicFramePr>
          <p:nvPr>
            <p:extLst>
              <p:ext uri="{D42A27DB-BD31-4B8C-83A1-F6EECF244321}">
                <p14:modId xmlns:p14="http://schemas.microsoft.com/office/powerpoint/2010/main" val="1132791535"/>
              </p:ext>
            </p:extLst>
          </p:nvPr>
        </p:nvGraphicFramePr>
        <p:xfrm>
          <a:off x="1438275" y="6266638"/>
          <a:ext cx="816542" cy="314915"/>
        </p:xfrm>
        <a:graphic>
          <a:graphicData uri="http://schemas.openxmlformats.org/presentationml/2006/ole">
            <mc:AlternateContent xmlns:mc="http://schemas.openxmlformats.org/markup-compatibility/2006">
              <mc:Choice xmlns:v="urn:schemas-microsoft-com:vml" Requires="v">
                <p:oleObj spid="_x0000_s29979" name="Equation" r:id="rId17" imgW="609336" imgH="203112" progId="Equation.DSMT4">
                  <p:embed/>
                </p:oleObj>
              </mc:Choice>
              <mc:Fallback>
                <p:oleObj name="Equation" r:id="rId17" imgW="609336" imgH="203112" progId="Equation.DSMT4">
                  <p:embed/>
                  <p:pic>
                    <p:nvPicPr>
                      <p:cNvPr id="0" name="Object 4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38275" y="6266638"/>
                        <a:ext cx="816542" cy="314915"/>
                      </a:xfrm>
                      <a:prstGeom prst="rect">
                        <a:avLst/>
                      </a:prstGeom>
                      <a:noFill/>
                    </p:spPr>
                  </p:pic>
                </p:oleObj>
              </mc:Fallback>
            </mc:AlternateContent>
          </a:graphicData>
        </a:graphic>
      </p:graphicFrame>
    </p:spTree>
    <p:extLst>
      <p:ext uri="{BB962C8B-B14F-4D97-AF65-F5344CB8AC3E}">
        <p14:creationId xmlns:p14="http://schemas.microsoft.com/office/powerpoint/2010/main" val="192005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1FA8E8A-46D8-4C0D-9BDA-0041AA402BA3}"/>
              </a:ext>
            </a:extLst>
          </p:cNvPr>
          <p:cNvSpPr>
            <a:spLocks noChangeArrowheads="1"/>
          </p:cNvSpPr>
          <p:nvPr/>
        </p:nvSpPr>
        <p:spPr bwMode="auto">
          <a:xfrm>
            <a:off x="9077604" y="404483"/>
            <a:ext cx="2130425" cy="457200"/>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3399"/>
                </a:solidFill>
                <a:effectLst>
                  <a:outerShdw blurRad="38100" dist="38100" dir="2700000" algn="tl">
                    <a:srgbClr val="C0C0C0"/>
                  </a:outerShdw>
                </a:effectLst>
                <a:latin typeface="Arial" pitchFamily="34" charset="0"/>
                <a:cs typeface="+mn-cs"/>
              </a:rPr>
              <a:t>Vibrationdata</a:t>
            </a:r>
            <a:endParaRPr lang="en-US" sz="2400" b="1" dirty="0">
              <a:solidFill>
                <a:srgbClr val="003399"/>
              </a:solidFill>
              <a:effectLst>
                <a:outerShdw blurRad="38100" dist="38100" dir="2700000" algn="tl">
                  <a:srgbClr val="C0C0C0"/>
                </a:outerShdw>
              </a:effectLst>
              <a:latin typeface="Arial" pitchFamily="34" charset="0"/>
              <a:cs typeface="+mn-cs"/>
            </a:endParaRPr>
          </a:p>
        </p:txBody>
      </p:sp>
      <p:cxnSp>
        <p:nvCxnSpPr>
          <p:cNvPr id="4" name="Straight Connector 3">
            <a:extLst>
              <a:ext uri="{FF2B5EF4-FFF2-40B4-BE49-F238E27FC236}">
                <a16:creationId xmlns:a16="http://schemas.microsoft.com/office/drawing/2014/main" id="{F59112E4-6E1A-4108-81E8-E129F56AAD2F}"/>
              </a:ext>
            </a:extLst>
          </p:cNvPr>
          <p:cNvCxnSpPr/>
          <p:nvPr/>
        </p:nvCxnSpPr>
        <p:spPr>
          <a:xfrm>
            <a:off x="442856" y="1047184"/>
            <a:ext cx="11306287" cy="0"/>
          </a:xfrm>
          <a:prstGeom prst="line">
            <a:avLst/>
          </a:prstGeom>
          <a:ln w="31750">
            <a:solidFill>
              <a:srgbClr val="00669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9BC5A4-49D8-49A7-BC35-17A2AD841B39}"/>
              </a:ext>
            </a:extLst>
          </p:cNvPr>
          <p:cNvSpPr txBox="1"/>
          <p:nvPr/>
        </p:nvSpPr>
        <p:spPr>
          <a:xfrm>
            <a:off x="592982" y="446185"/>
            <a:ext cx="8093818" cy="830997"/>
          </a:xfrm>
          <a:prstGeom prst="rect">
            <a:avLst/>
          </a:prstGeom>
          <a:noFill/>
        </p:spPr>
        <p:txBody>
          <a:bodyPr wrap="square" rtlCol="0">
            <a:spAutoFit/>
          </a:bodyPr>
          <a:lstStyle/>
          <a:p>
            <a:r>
              <a:rPr lang="en-US" sz="2400" b="1" dirty="0">
                <a:solidFill>
                  <a:srgbClr val="006699"/>
                </a:solidFill>
              </a:rPr>
              <a:t>SDOF Response to Base Excitation, Transmissibility</a:t>
            </a:r>
          </a:p>
          <a:p>
            <a:endParaRPr lang="en-US" sz="2400" b="1" dirty="0">
              <a:solidFill>
                <a:srgbClr val="006699"/>
              </a:solidFill>
            </a:endParaRPr>
          </a:p>
        </p:txBody>
      </p:sp>
      <p:sp>
        <p:nvSpPr>
          <p:cNvPr id="7" name="TextBox 6">
            <a:extLst>
              <a:ext uri="{FF2B5EF4-FFF2-40B4-BE49-F238E27FC236}">
                <a16:creationId xmlns:a16="http://schemas.microsoft.com/office/drawing/2014/main" id="{BDCD756B-BA5F-45A0-B62D-5E427E6EC764}"/>
              </a:ext>
            </a:extLst>
          </p:cNvPr>
          <p:cNvSpPr txBox="1"/>
          <p:nvPr/>
        </p:nvSpPr>
        <p:spPr>
          <a:xfrm>
            <a:off x="5796392" y="1309145"/>
            <a:ext cx="6186501" cy="5170646"/>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latin typeface="Calibri" panose="020F0502020204030204" pitchFamily="34" charset="0"/>
                <a:cs typeface="Calibri" panose="020F0502020204030204" pitchFamily="34" charset="0"/>
              </a:rPr>
              <a:t>The equation of motion can be solved in the frequency domain using Fourier or Laplace transforms</a:t>
            </a:r>
          </a:p>
          <a:p>
            <a:pPr marL="285750" indent="-285750">
              <a:buClr>
                <a:srgbClr val="006699"/>
              </a:buClr>
              <a:buSzPct val="80000"/>
              <a:buFont typeface="Arial" panose="020B0604020202020204" pitchFamily="34" charset="0"/>
              <a:buChar char="•"/>
            </a:pPr>
            <a:endParaRPr lang="en-US" sz="1500"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sz="1500" dirty="0">
                <a:latin typeface="Calibri" panose="020F0502020204030204" pitchFamily="34" charset="0"/>
                <a:cs typeface="Calibri" panose="020F0502020204030204" pitchFamily="34" charset="0"/>
              </a:rPr>
              <a:t>After many steps, the complex transmissibility function is</a:t>
            </a:r>
          </a:p>
          <a:p>
            <a:pPr>
              <a:buClr>
                <a:srgbClr val="006699"/>
              </a:buClr>
              <a:buSzPct val="80000"/>
            </a:pPr>
            <a:endParaRPr lang="en-US" sz="1500" dirty="0">
              <a:latin typeface="Calibri" panose="020F0502020204030204" pitchFamily="34" charset="0"/>
              <a:cs typeface="Calibri" panose="020F0502020204030204" pitchFamily="34" charset="0"/>
            </a:endParaRPr>
          </a:p>
          <a:p>
            <a:pPr>
              <a:buClr>
                <a:srgbClr val="006699"/>
              </a:buClr>
              <a:buSzPct val="80000"/>
            </a:pPr>
            <a:endParaRPr lang="en-US" sz="1500" dirty="0">
              <a:latin typeface="Calibri" panose="020F0502020204030204" pitchFamily="34" charset="0"/>
              <a:cs typeface="Calibri" panose="020F0502020204030204" pitchFamily="34" charset="0"/>
            </a:endParaRPr>
          </a:p>
          <a:p>
            <a:pPr>
              <a:buClr>
                <a:srgbClr val="006699"/>
              </a:buClr>
              <a:buSzPct val="80000"/>
            </a:pPr>
            <a:endParaRPr lang="en-US" sz="1500" dirty="0">
              <a:latin typeface="Calibri" panose="020F0502020204030204" pitchFamily="34" charset="0"/>
              <a:cs typeface="Calibri" panose="020F0502020204030204" pitchFamily="34" charset="0"/>
            </a:endParaRPr>
          </a:p>
          <a:p>
            <a:pPr>
              <a:buClr>
                <a:srgbClr val="006699"/>
              </a:buClr>
              <a:buSzPct val="80000"/>
            </a:pPr>
            <a:endParaRPr lang="en-US" sz="1500" dirty="0">
              <a:latin typeface="Calibri" panose="020F0502020204030204" pitchFamily="34" charset="0"/>
              <a:cs typeface="Calibri" panose="020F0502020204030204" pitchFamily="34" charset="0"/>
            </a:endParaRPr>
          </a:p>
          <a:p>
            <a:pPr>
              <a:buClr>
                <a:srgbClr val="006699"/>
              </a:buClr>
              <a:buSzPct val="80000"/>
            </a:pPr>
            <a:endParaRPr lang="en-US" sz="1500" dirty="0">
              <a:latin typeface="Calibri" panose="020F0502020204030204" pitchFamily="34" charset="0"/>
              <a:cs typeface="Calibri" panose="020F0502020204030204" pitchFamily="34" charset="0"/>
            </a:endParaRPr>
          </a:p>
          <a:p>
            <a:pPr>
              <a:buClr>
                <a:srgbClr val="006699"/>
              </a:buClr>
              <a:buSzPct val="80000"/>
            </a:pPr>
            <a:endParaRPr lang="en-US" sz="1500"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The magnitude function is</a:t>
            </a:r>
          </a:p>
          <a:p>
            <a:pPr marL="285750" indent="-285750">
              <a:buClr>
                <a:srgbClr val="006699"/>
              </a:buClr>
              <a:buSzPct val="80000"/>
              <a:buFont typeface="Arial" panose="020B0604020202020204" pitchFamily="34" charset="0"/>
              <a:buChar char="•"/>
            </a:pPr>
            <a:endParaRPr lang="en-US" altLang="en-US" sz="1500"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endParaRPr lang="en-US" altLang="en-US" sz="1500"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endParaRPr lang="en-US" altLang="en-US" sz="1500"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endParaRPr lang="en-US" altLang="en-US" sz="1500"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endParaRPr lang="en-US" altLang="en-US" sz="1500" dirty="0">
              <a:latin typeface="Calibri" panose="020F0502020204030204" pitchFamily="34" charset="0"/>
              <a:cs typeface="Calibri" panose="020F0502020204030204" pitchFamily="34" charset="0"/>
            </a:endParaRPr>
          </a:p>
          <a:p>
            <a:pPr>
              <a:buClr>
                <a:srgbClr val="006699"/>
              </a:buClr>
              <a:buSzPct val="80000"/>
            </a:pPr>
            <a:endParaRPr lang="en-US" altLang="en-US" sz="1500"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altLang="en-US" sz="1500" dirty="0">
                <a:latin typeface="Calibri" panose="020F0502020204030204" pitchFamily="34" charset="0"/>
                <a:cs typeface="Calibri" panose="020F0502020204030204" pitchFamily="34" charset="0"/>
              </a:rPr>
              <a:t>The phase angle is</a:t>
            </a:r>
          </a:p>
          <a:p>
            <a:pPr marL="285750" indent="-285750">
              <a:buClr>
                <a:srgbClr val="006699"/>
              </a:buClr>
              <a:buSzPct val="80000"/>
              <a:buFont typeface="Arial" panose="020B0604020202020204" pitchFamily="34" charset="0"/>
              <a:buChar char="•"/>
            </a:pPr>
            <a:endParaRPr lang="en-US" altLang="en-US" sz="1500"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endParaRPr lang="en-US" altLang="en-US" sz="1500" dirty="0">
              <a:latin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endParaRPr lang="en-US" sz="1500" dirty="0"/>
          </a:p>
          <a:p>
            <a:pPr>
              <a:buClr>
                <a:srgbClr val="006699"/>
              </a:buClr>
              <a:buSzPct val="80000"/>
            </a:pPr>
            <a:endParaRPr lang="en-US" sz="1500" b="1" dirty="0"/>
          </a:p>
        </p:txBody>
      </p:sp>
      <p:sp>
        <p:nvSpPr>
          <p:cNvPr id="2" name="Rectangle 2">
            <a:extLst>
              <a:ext uri="{FF2B5EF4-FFF2-40B4-BE49-F238E27FC236}">
                <a16:creationId xmlns:a16="http://schemas.microsoft.com/office/drawing/2014/main" id="{BBBB97BE-C6E5-450F-B124-6595896A36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6C699127-29EF-4603-92C5-CE666B1ACD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6C7D9572-4E4E-4CB4-831F-748B4B58AB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7BC5EAF-D222-44BD-926E-3C3880AA5419}"/>
              </a:ext>
            </a:extLst>
          </p:cNvPr>
          <p:cNvSpPr>
            <a:spLocks noChangeArrowheads="1"/>
          </p:cNvSpPr>
          <p:nvPr/>
        </p:nvSpPr>
        <p:spPr bwMode="auto">
          <a:xfrm>
            <a:off x="2533650" y="5000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a:extLst>
              <a:ext uri="{FF2B5EF4-FFF2-40B4-BE49-F238E27FC236}">
                <a16:creationId xmlns:a16="http://schemas.microsoft.com/office/drawing/2014/main" id="{C6461A4B-778F-4040-BA14-A72FF25CC4E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23">
            <a:extLst>
              <a:ext uri="{FF2B5EF4-FFF2-40B4-BE49-F238E27FC236}">
                <a16:creationId xmlns:a16="http://schemas.microsoft.com/office/drawing/2014/main" id="{F327C247-1523-497A-83CD-FCEA32E76C26}"/>
              </a:ext>
            </a:extLst>
          </p:cNvPr>
          <p:cNvSpPr>
            <a:spLocks noChangeArrowheads="1"/>
          </p:cNvSpPr>
          <p:nvPr/>
        </p:nvSpPr>
        <p:spPr bwMode="auto">
          <a:xfrm>
            <a:off x="6299569" y="48804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25">
            <a:extLst>
              <a:ext uri="{FF2B5EF4-FFF2-40B4-BE49-F238E27FC236}">
                <a16:creationId xmlns:a16="http://schemas.microsoft.com/office/drawing/2014/main" id="{9E365F52-C4A0-462D-A43F-FDEC42DA744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27">
            <a:extLst>
              <a:ext uri="{FF2B5EF4-FFF2-40B4-BE49-F238E27FC236}">
                <a16:creationId xmlns:a16="http://schemas.microsoft.com/office/drawing/2014/main" id="{AF8BFA7C-28BD-4B09-8C71-743683749BE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CD16CAD1-B5B8-4F90-97FE-CD916650649A}"/>
              </a:ext>
            </a:extLst>
          </p:cNvPr>
          <p:cNvGraphicFramePr>
            <a:graphicFrameLocks noChangeAspect="1"/>
          </p:cNvGraphicFramePr>
          <p:nvPr>
            <p:extLst>
              <p:ext uri="{D42A27DB-BD31-4B8C-83A1-F6EECF244321}">
                <p14:modId xmlns:p14="http://schemas.microsoft.com/office/powerpoint/2010/main" val="855599708"/>
              </p:ext>
            </p:extLst>
          </p:nvPr>
        </p:nvGraphicFramePr>
        <p:xfrm>
          <a:off x="6761163" y="4186238"/>
          <a:ext cx="3968750" cy="782637"/>
        </p:xfrm>
        <a:graphic>
          <a:graphicData uri="http://schemas.openxmlformats.org/presentationml/2006/ole">
            <mc:AlternateContent xmlns:mc="http://schemas.openxmlformats.org/markup-compatibility/2006">
              <mc:Choice xmlns:v="urn:schemas-microsoft-com:vml" Requires="v">
                <p:oleObj spid="_x0000_s32838" name="Equation" r:id="rId3" imgW="3187440" imgH="660240" progId="Equation.DSMT4">
                  <p:embed/>
                </p:oleObj>
              </mc:Choice>
              <mc:Fallback>
                <p:oleObj name="Equation" r:id="rId3" imgW="3187440" imgH="660240" progId="Equation.DSMT4">
                  <p:embed/>
                  <p:pic>
                    <p:nvPicPr>
                      <p:cNvPr id="0" name="Object 1"/>
                      <p:cNvPicPr>
                        <a:picLocks noChangeAspect="1" noChangeArrowheads="1"/>
                      </p:cNvPicPr>
                      <p:nvPr/>
                    </p:nvPicPr>
                    <p:blipFill>
                      <a:blip r:embed="rId4"/>
                      <a:srcRect/>
                      <a:stretch>
                        <a:fillRect/>
                      </a:stretch>
                    </p:blipFill>
                    <p:spPr bwMode="auto">
                      <a:xfrm>
                        <a:off x="6761163" y="4186238"/>
                        <a:ext cx="3968750" cy="782637"/>
                      </a:xfrm>
                      <a:prstGeom prst="rect">
                        <a:avLst/>
                      </a:prstGeom>
                      <a:noFill/>
                    </p:spPr>
                  </p:pic>
                </p:oleObj>
              </mc:Fallback>
            </mc:AlternateContent>
          </a:graphicData>
        </a:graphic>
      </p:graphicFrame>
      <p:pic>
        <p:nvPicPr>
          <p:cNvPr id="27" name="Graphic 33">
            <a:extLst>
              <a:ext uri="{FF2B5EF4-FFF2-40B4-BE49-F238E27FC236}">
                <a16:creationId xmlns:a16="http://schemas.microsoft.com/office/drawing/2014/main" id="{89F8F609-CF71-4C26-A12B-C096E7B0D268}"/>
              </a:ext>
            </a:extLst>
          </p:cNvPr>
          <p:cNvPicPr/>
          <p:nvPr/>
        </p:nvPicPr>
        <p:blipFill>
          <a:blip r:embed="rId5">
            <a:extLst>
              <a:ext uri="{28A0092B-C50C-407E-A947-70E740481C1C}">
                <a14:useLocalDpi xmlns:a14="http://schemas.microsoft.com/office/drawing/2010/main"/>
              </a:ext>
            </a:extLst>
          </a:blip>
          <a:stretch>
            <a:fillRect/>
          </a:stretch>
        </p:blipFill>
        <p:spPr>
          <a:xfrm>
            <a:off x="376667" y="1205965"/>
            <a:ext cx="5419725" cy="4953000"/>
          </a:xfrm>
          <a:prstGeom prst="rect">
            <a:avLst/>
          </a:prstGeom>
        </p:spPr>
      </p:pic>
      <p:sp>
        <p:nvSpPr>
          <p:cNvPr id="11" name="Rectangle 5">
            <a:extLst>
              <a:ext uri="{FF2B5EF4-FFF2-40B4-BE49-F238E27FC236}">
                <a16:creationId xmlns:a16="http://schemas.microsoft.com/office/drawing/2014/main" id="{8E46AFF8-5F5D-431B-83FC-33D3030E1B9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3C8BBAF9-2C5C-4F2E-B84C-04D98BBC0757}"/>
              </a:ext>
            </a:extLst>
          </p:cNvPr>
          <p:cNvGraphicFramePr>
            <a:graphicFrameLocks noChangeAspect="1"/>
          </p:cNvGraphicFramePr>
          <p:nvPr>
            <p:extLst>
              <p:ext uri="{D42A27DB-BD31-4B8C-83A1-F6EECF244321}">
                <p14:modId xmlns:p14="http://schemas.microsoft.com/office/powerpoint/2010/main" val="1737890590"/>
              </p:ext>
            </p:extLst>
          </p:nvPr>
        </p:nvGraphicFramePr>
        <p:xfrm>
          <a:off x="7550224" y="5618648"/>
          <a:ext cx="1733550" cy="638175"/>
        </p:xfrm>
        <a:graphic>
          <a:graphicData uri="http://schemas.openxmlformats.org/presentationml/2006/ole">
            <mc:AlternateContent xmlns:mc="http://schemas.openxmlformats.org/markup-compatibility/2006">
              <mc:Choice xmlns:v="urn:schemas-microsoft-com:vml" Requires="v">
                <p:oleObj spid="_x0000_s32839" name="Equation" r:id="rId6" imgW="1701800" imgH="635000" progId="Equation.DSMT4">
                  <p:embed/>
                </p:oleObj>
              </mc:Choice>
              <mc:Fallback>
                <p:oleObj name="Equation" r:id="rId6" imgW="1701800" imgH="6350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0224" y="5618648"/>
                        <a:ext cx="1733550"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9">
            <a:extLst>
              <a:ext uri="{FF2B5EF4-FFF2-40B4-BE49-F238E27FC236}">
                <a16:creationId xmlns:a16="http://schemas.microsoft.com/office/drawing/2014/main" id="{D1EAEC89-B7E1-4576-AB86-C9DB2CCB63E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a:extLst>
              <a:ext uri="{FF2B5EF4-FFF2-40B4-BE49-F238E27FC236}">
                <a16:creationId xmlns:a16="http://schemas.microsoft.com/office/drawing/2014/main" id="{D15B1087-C75D-40F0-955A-0087F108CBA5}"/>
              </a:ext>
            </a:extLst>
          </p:cNvPr>
          <p:cNvGraphicFramePr>
            <a:graphicFrameLocks noChangeAspect="1"/>
          </p:cNvGraphicFramePr>
          <p:nvPr>
            <p:extLst>
              <p:ext uri="{D42A27DB-BD31-4B8C-83A1-F6EECF244321}">
                <p14:modId xmlns:p14="http://schemas.microsoft.com/office/powerpoint/2010/main" val="775579234"/>
              </p:ext>
            </p:extLst>
          </p:nvPr>
        </p:nvGraphicFramePr>
        <p:xfrm>
          <a:off x="6737239" y="2498559"/>
          <a:ext cx="4148766" cy="813102"/>
        </p:xfrm>
        <a:graphic>
          <a:graphicData uri="http://schemas.openxmlformats.org/presentationml/2006/ole">
            <mc:AlternateContent xmlns:mc="http://schemas.openxmlformats.org/markup-compatibility/2006">
              <mc:Choice xmlns:v="urn:schemas-microsoft-com:vml" Requires="v">
                <p:oleObj spid="_x0000_s32840" name="Equation" r:id="rId8" imgW="3060360" imgH="660240" progId="Equation.DSMT4">
                  <p:embed/>
                </p:oleObj>
              </mc:Choice>
              <mc:Fallback>
                <p:oleObj name="Equation" r:id="rId8" imgW="3060360" imgH="660240" progId="Equation.DSMT4">
                  <p:embed/>
                  <p:pic>
                    <p:nvPicPr>
                      <p:cNvPr id="0" name="Object 8"/>
                      <p:cNvPicPr>
                        <a:picLocks noChangeAspect="1" noChangeArrowheads="1"/>
                      </p:cNvPicPr>
                      <p:nvPr/>
                    </p:nvPicPr>
                    <p:blipFill>
                      <a:blip r:embed="rId9"/>
                      <a:srcRect/>
                      <a:stretch>
                        <a:fillRect/>
                      </a:stretch>
                    </p:blipFill>
                    <p:spPr bwMode="auto">
                      <a:xfrm>
                        <a:off x="6737239" y="2498559"/>
                        <a:ext cx="4148766" cy="813102"/>
                      </a:xfrm>
                      <a:prstGeom prst="rect">
                        <a:avLst/>
                      </a:prstGeom>
                      <a:noFill/>
                    </p:spPr>
                  </p:pic>
                </p:oleObj>
              </mc:Fallback>
            </mc:AlternateContent>
          </a:graphicData>
        </a:graphic>
      </p:graphicFrame>
    </p:spTree>
    <p:extLst>
      <p:ext uri="{BB962C8B-B14F-4D97-AF65-F5344CB8AC3E}">
        <p14:creationId xmlns:p14="http://schemas.microsoft.com/office/powerpoint/2010/main" val="1676325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6491</TotalTime>
  <Words>1940</Words>
  <Application>Microsoft Office PowerPoint</Application>
  <PresentationFormat>Widescreen</PresentationFormat>
  <Paragraphs>532</Paragraphs>
  <Slides>36</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7" baseType="lpstr">
      <vt:lpstr>ＭＳ Ｐゴシック</vt:lpstr>
      <vt:lpstr>Arial</vt:lpstr>
      <vt:lpstr>ArialMT</vt:lpstr>
      <vt:lpstr>Calibri</vt:lpstr>
      <vt:lpstr>Calibri Light</vt:lpstr>
      <vt:lpstr>Symbol</vt:lpstr>
      <vt:lpstr>Times New Roman</vt:lpstr>
      <vt:lpstr>Office Theme</vt:lpstr>
      <vt:lpstr>62_Office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Dynamic Concepts,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tirvine</dc:creator>
  <cp:lastModifiedBy>Irvine, Tom</cp:lastModifiedBy>
  <cp:revision>351</cp:revision>
  <dcterms:created xsi:type="dcterms:W3CDTF">2018-04-26T16:19:49Z</dcterms:created>
  <dcterms:modified xsi:type="dcterms:W3CDTF">2018-12-31T15:11:53Z</dcterms:modified>
</cp:coreProperties>
</file>