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0" r:id="rId4"/>
    <p:sldId id="259" r:id="rId5"/>
    <p:sldId id="281" r:id="rId6"/>
    <p:sldId id="291" r:id="rId7"/>
    <p:sldId id="292" r:id="rId8"/>
    <p:sldId id="309" r:id="rId9"/>
    <p:sldId id="310" r:id="rId10"/>
    <p:sldId id="311" r:id="rId11"/>
    <p:sldId id="293" r:id="rId12"/>
    <p:sldId id="294" r:id="rId13"/>
    <p:sldId id="321" r:id="rId14"/>
    <p:sldId id="295" r:id="rId15"/>
    <p:sldId id="296" r:id="rId16"/>
    <p:sldId id="323" r:id="rId17"/>
    <p:sldId id="325" r:id="rId18"/>
    <p:sldId id="299" r:id="rId19"/>
    <p:sldId id="326" r:id="rId20"/>
    <p:sldId id="327" r:id="rId21"/>
    <p:sldId id="300" r:id="rId22"/>
    <p:sldId id="308" r:id="rId23"/>
    <p:sldId id="301" r:id="rId24"/>
    <p:sldId id="302" r:id="rId25"/>
    <p:sldId id="328" r:id="rId26"/>
    <p:sldId id="329" r:id="rId27"/>
    <p:sldId id="305" r:id="rId28"/>
    <p:sldId id="331" r:id="rId29"/>
    <p:sldId id="307" r:id="rId30"/>
    <p:sldId id="333" r:id="rId31"/>
    <p:sldId id="335" r:id="rId32"/>
    <p:sldId id="312" r:id="rId33"/>
    <p:sldId id="313" r:id="rId34"/>
    <p:sldId id="314" r:id="rId35"/>
    <p:sldId id="315" r:id="rId36"/>
    <p:sldId id="320" r:id="rId37"/>
    <p:sldId id="316" r:id="rId38"/>
    <p:sldId id="317" r:id="rId39"/>
    <p:sldId id="318" r:id="rId40"/>
    <p:sldId id="31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8BCA7-4043-40B5-AAE2-C7CF915906B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D65AE-47FD-4E34-9405-899BD456C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9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030" y="457201"/>
            <a:ext cx="11199941" cy="6750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73F0C-C180-2E45-A7E8-EF1C01DA8C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58470-80A6-A545-A9AA-37ADF6702AB3}" type="datetime3">
              <a:rPr lang="en-US" smtClean="0"/>
              <a:t>6 July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F3240-30AE-4348-8F67-AE06AFADED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4BE1D12-C5F7-4A4D-85B0-452046E7E1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28323" y="6356351"/>
            <a:ext cx="467649" cy="365125"/>
          </a:xfrm>
          <a:prstGeom prst="rect">
            <a:avLst/>
          </a:prstGeom>
        </p:spPr>
        <p:txBody>
          <a:bodyPr lIns="0" tIns="0" rIns="0" bIns="0"/>
          <a:lstStyle/>
          <a:p>
            <a:fld id="{58F282DA-62A9-A140-8603-8C899B791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8CF412-BF32-0A41-8C60-72A0C31A2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029" y="1183066"/>
            <a:ext cx="11204664" cy="4950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Barlow ExtraBold" pitchFamily="2" charset="77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4032FBC-66E4-654C-8AD5-43E260A179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030" y="1728931"/>
            <a:ext cx="11199941" cy="4443270"/>
          </a:xfrm>
        </p:spPr>
        <p:txBody>
          <a:bodyPr lIns="0" tIns="0" rIns="0" bIns="0"/>
          <a:lstStyle>
            <a:lvl1pPr>
              <a:defRPr sz="2400"/>
            </a:lvl1pPr>
            <a:lvl2pPr marL="685663" marR="0" indent="-228554" algn="l" defTabSz="91421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.AppleSystemUIFont"/>
              <a:buChar char="-"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593F-7AFB-42D2-8217-827D4BD0210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AFCD-23CE-470B-A39A-CFA6AED3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brationdata.wordpress.com/2013/04/15/howard-gaberson-papers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brationdata.wordpress.com/2013/11/08/dirlik-rainflow-counting-method-from-response-psd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vibrationdata.wordpress.com/2013/02/15/extending-steinbergs-fatigue-method/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660" y="2154477"/>
            <a:ext cx="978282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rgbClr val="006699"/>
                </a:solidFill>
              </a:rPr>
              <a:t>PSD Fatigue Damage Severity Criteria  </a:t>
            </a:r>
            <a:br>
              <a:rPr lang="en-US" altLang="en-US" sz="3200" b="1" dirty="0">
                <a:solidFill>
                  <a:srgbClr val="006699"/>
                </a:solidFill>
              </a:rPr>
            </a:br>
            <a:r>
              <a:rPr lang="en-US" altLang="en-US" sz="2400" b="1" dirty="0">
                <a:solidFill>
                  <a:srgbClr val="006699"/>
                </a:solidFill>
              </a:rPr>
              <a:t>Revision A</a:t>
            </a:r>
          </a:p>
          <a:p>
            <a:pPr algn="ctr"/>
            <a:endParaRPr lang="en-US" alt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altLang="en-US" sz="2600" b="1" dirty="0">
                <a:solidFill>
                  <a:srgbClr val="006699"/>
                </a:solidFill>
              </a:rPr>
              <a:t>By Tom Irvine</a:t>
            </a:r>
            <a:br>
              <a:rPr lang="en-US" altLang="en-US" sz="2600" b="1" dirty="0">
                <a:solidFill>
                  <a:srgbClr val="006699"/>
                </a:solidFill>
              </a:rPr>
            </a:br>
            <a:endParaRPr lang="en-US" altLang="en-US" sz="2600" b="1" dirty="0">
              <a:solidFill>
                <a:srgbClr val="006699"/>
              </a:solidFill>
            </a:endParaRPr>
          </a:p>
          <a:p>
            <a:pPr algn="ctr"/>
            <a:r>
              <a:rPr lang="en-US" altLang="en-US" sz="2600" b="1" dirty="0">
                <a:solidFill>
                  <a:srgbClr val="006699"/>
                </a:solidFill>
              </a:rPr>
              <a:t>July 6, 2020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55693" y="751562"/>
            <a:ext cx="280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3671" y="1688583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418579main_nesc_2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62" y="309622"/>
            <a:ext cx="1315234" cy="1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12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457201"/>
            <a:ext cx="3185016" cy="67506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sz="3100" b="1" dirty="0" err="1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r>
              <a:rPr lang="en-US" sz="31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Threshold</a:t>
            </a:r>
            <a:br>
              <a:rPr lang="en-US" dirty="0"/>
            </a:br>
            <a:endParaRPr lang="en-US" sz="2699" dirty="0">
              <a:latin typeface="Barlow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9815" y="1627865"/>
            <a:ext cx="937138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100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threshold is defined in part by the observation that the severe velocities which cause yield point stresses in mild steel beams turn out to be about 130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Mild Steel Yield stress is: 36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ksi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Speed of sound in Steel is: c = 200,000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ρ = 0.0007512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lbf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sec^2/in^4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sqrt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(3) for beam with rectangular cross-section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Vmax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(yield stress)/(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* ρ * c)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          = 36,000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lbf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/in^2 /(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sqrt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(3) * 0.0007512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lbf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sec^2/in^4 * 200,000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= 130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beam (rounded slightly downward)</a:t>
            </a:r>
          </a:p>
          <a:p>
            <a:pPr algn="l"/>
            <a:endParaRPr lang="en-US" sz="900" dirty="0">
              <a:latin typeface="Barlow" pitchFamily="2" charset="7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6030" y="1234183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00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5112290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 Velocity </a:t>
            </a:r>
            <a:r>
              <a:rPr lang="en-US" sz="2800" b="1" dirty="0" err="1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Riskometer</a:t>
            </a:r>
            <a:endParaRPr lang="en-US" sz="2800" b="1" dirty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5" y="1204399"/>
            <a:ext cx="5288196" cy="2975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4096" y="695302"/>
            <a:ext cx="3619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900" dirty="0">
              <a:latin typeface="Barlow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91161"/>
              </p:ext>
            </p:extLst>
          </p:nvPr>
        </p:nvGraphicFramePr>
        <p:xfrm>
          <a:off x="6534066" y="1817076"/>
          <a:ext cx="3666230" cy="210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461">
                  <a:extLst>
                    <a:ext uri="{9D8B030D-6E8A-4147-A177-3AD203B41FA5}">
                      <a16:colId xmlns:a16="http://schemas.microsoft.com/office/drawing/2014/main" val="1072008068"/>
                    </a:ext>
                  </a:extLst>
                </a:gridCol>
                <a:gridCol w="1826769">
                  <a:extLst>
                    <a:ext uri="{9D8B030D-6E8A-4147-A177-3AD203B41FA5}">
                      <a16:colId xmlns:a16="http://schemas.microsoft.com/office/drawing/2014/main" val="692049085"/>
                    </a:ext>
                  </a:extLst>
                </a:gridCol>
              </a:tblGrid>
              <a:tr h="209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ips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821452681"/>
                  </a:ext>
                </a:extLst>
              </a:tr>
              <a:tr h="363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 &lt;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073050571"/>
                  </a:ext>
                </a:extLst>
              </a:tr>
              <a:tr h="363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Moderately Low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PV &lt; 150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660416344"/>
                  </a:ext>
                </a:extLst>
              </a:tr>
              <a:tr h="363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PV &lt; 200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2172720077"/>
                  </a:ext>
                </a:extLst>
              </a:tr>
              <a:tr h="363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Moderately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High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PV &lt; 250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4061097912"/>
                  </a:ext>
                </a:extLst>
              </a:tr>
              <a:tr h="363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 </a:t>
                      </a:r>
                      <a:r>
                        <a:rPr lang="en-US" sz="1600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84767617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394" y="4582544"/>
            <a:ext cx="106695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pseudo velocity is calculated at the natural frequency if the frequency is known</a:t>
            </a:r>
          </a:p>
          <a:p>
            <a:pPr marL="285693" indent="-28569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Otherwise, the pseudo velocity is the peak value for a family of natural frequencies between estimated lower and upper frequency limits</a:t>
            </a:r>
          </a:p>
          <a:p>
            <a:pPr marL="285693" indent="-28569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Extra analysis and design precautions are needed as the needle turns clockwise</a:t>
            </a:r>
          </a:p>
          <a:p>
            <a:pPr marL="285693" indent="-28569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Assigning these extra steps by risk category is currently beyond the scope of this effort</a:t>
            </a:r>
          </a:p>
          <a:p>
            <a:pPr marL="285693" indent="-285693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But some general guidelines are given later in this document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7612" y="278735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295" y="952851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2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Morse Severity 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59" y="735842"/>
            <a:ext cx="7071785" cy="46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53152" y="5516342"/>
            <a:ext cx="855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R. Morse, Spacecraft &amp; Launch Vehicle Dynamics Environments Workshop Program, Aerospace Corp., El Segundo, CA, June 2000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485844" y="2144430"/>
            <a:ext cx="37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pseudo velocity limits on the previous slide are loosely based on the Morse chart 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9378946" y="327035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4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Hypothetical PV-N Fatigue Curve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78946" y="327035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0826" y="1200772"/>
            <a:ext cx="4233463" cy="468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 component’s ultimate limit and fatigue exponent depend on the material, geometry, stress concentration and myriad other factors</a:t>
            </a: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Ideally, these variables could be measured </a:t>
            </a: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Engineering judgment can be cautiously used as needed to estimate these variables otherwise</a:t>
            </a: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pseudo velocity threshold line equation is:</a:t>
            </a:r>
          </a:p>
          <a:p>
            <a:pPr marL="228554" indent="-228554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rgbClr val="006699"/>
              </a:buClr>
              <a:buSzPct val="80000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PV =  [ ( PV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ult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 N  ]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1/b</a:t>
            </a:r>
          </a:p>
          <a:p>
            <a:pPr lvl="1" algn="just">
              <a:buClr>
                <a:srgbClr val="006699"/>
              </a:buClr>
              <a:buSzPct val="80000"/>
            </a:pPr>
            <a:endParaRPr lang="en-US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rgbClr val="006699"/>
              </a:buClr>
              <a:buSzPct val="80000"/>
            </a:pPr>
            <a:endParaRPr lang="en-US" sz="2000" baseline="30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550" dirty="0"/>
              <a:t>where</a:t>
            </a:r>
          </a:p>
          <a:p>
            <a:pPr lvl="1" algn="just">
              <a:lnSpc>
                <a:spcPct val="120000"/>
              </a:lnSpc>
              <a:buClr>
                <a:srgbClr val="006699"/>
              </a:buClr>
              <a:buSzPct val="80000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PV 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ult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 = PV threshold at 1 cycle</a:t>
            </a:r>
          </a:p>
          <a:p>
            <a:pPr lvl="1" algn="just">
              <a:lnSpc>
                <a:spcPct val="120000"/>
              </a:lnSpc>
              <a:buClr>
                <a:srgbClr val="006699"/>
              </a:buClr>
              <a:buSzPct val="80000"/>
            </a:pPr>
            <a:r>
              <a:rPr lang="en-US" sz="1550" dirty="0"/>
              <a:t>N = number of cycles</a:t>
            </a:r>
          </a:p>
          <a:p>
            <a:pPr lvl="1" algn="just">
              <a:lnSpc>
                <a:spcPct val="120000"/>
              </a:lnSpc>
              <a:buClr>
                <a:srgbClr val="006699"/>
              </a:buClr>
              <a:buSzPct val="80000"/>
            </a:pPr>
            <a:r>
              <a:rPr lang="en-US" sz="1550" dirty="0"/>
              <a:t>b = fatigue exponent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1314550"/>
            <a:ext cx="6877050" cy="46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5063522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493" y="1208073"/>
            <a:ext cx="1023800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base input PSD and duration are both independent variables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test item is assumed to be an SDOF system with three variables:  natural frequency, amplification factor and fatigue exponent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natural frequency can be set to a specific value or allowed to vary in between two limits, as previously mentioned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Conservative values can be set for the amplification factor Q and fatigue exponent b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But some test cases have shown that conservative Q &amp; b values indicate fatigue failure even at lower PSD test levels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Recommended moderate values are Q=20 &amp; b=6.4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b=6.4 value comes from Steinberg’s Vibration Analysis for Electronic Equipment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Actual Q &amp; b values for the test item can be used but are seldom known   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err="1"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  scripts are used to calculate the pseudo velocity that the test item needs to withstand in terms of fatigue for the given set of input parameters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velocity is then referenced to a risk category as shown in the previous </a:t>
            </a:r>
            <a:r>
              <a:rPr lang="en-US" sz="1550" dirty="0" err="1">
                <a:latin typeface="Calibri" panose="020F0502020204030204" pitchFamily="34" charset="0"/>
                <a:cs typeface="Calibri" panose="020F0502020204030204" pitchFamily="34" charset="0"/>
              </a:rPr>
              <a:t>Riskometer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 slide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1437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493" y="926134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9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Input PSD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1249564"/>
            <a:ext cx="5449993" cy="4087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613" y="1782395"/>
            <a:ext cx="56562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SMC-S-016 PSD is used as the PSD base input in the following examples with a duration of 750 sec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fact that it represents minimum workmanship is irrelevant for the example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PSD level is also increased by uniform dB levels to study the variation between fatigue and input level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/>
              <a:t>Matlab</a:t>
            </a:r>
            <a:r>
              <a:rPr lang="en-US" sz="1600" dirty="0"/>
              <a:t> Command Window: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          &gt;&gt;   </a:t>
            </a:r>
            <a:r>
              <a:rPr lang="en-US" sz="1600" dirty="0" err="1"/>
              <a:t>input_psd</a:t>
            </a:r>
            <a:r>
              <a:rPr lang="en-US" sz="1600" dirty="0"/>
              <a:t>=[20 0.0053; 150 0.04; 800 0.04; 2000 0.0064]</a:t>
            </a:r>
          </a:p>
          <a:p>
            <a:pPr marL="285693" indent="-285693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16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02BB7-F61A-43FE-9ED2-2AD47C61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632"/>
            <a:ext cx="12192000" cy="53427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F4F8CFD-859F-488C-9B9B-9381385E7A4B}"/>
              </a:ext>
            </a:extLst>
          </p:cNvPr>
          <p:cNvSpPr/>
          <p:nvPr/>
        </p:nvSpPr>
        <p:spPr>
          <a:xfrm>
            <a:off x="89452" y="2305878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2255CB-8E02-4E9D-9FDE-7E56B8EFF159}"/>
              </a:ext>
            </a:extLst>
          </p:cNvPr>
          <p:cNvSpPr/>
          <p:nvPr/>
        </p:nvSpPr>
        <p:spPr>
          <a:xfrm>
            <a:off x="172278" y="3598124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6C25DE-4E6F-438E-A1EB-7A3F9D5749DA}"/>
              </a:ext>
            </a:extLst>
          </p:cNvPr>
          <p:cNvSpPr/>
          <p:nvPr/>
        </p:nvSpPr>
        <p:spPr>
          <a:xfrm>
            <a:off x="1974573" y="2375452"/>
            <a:ext cx="2348948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A74712-30D4-42B7-9F26-081C26A81842}"/>
              </a:ext>
            </a:extLst>
          </p:cNvPr>
          <p:cNvSpPr/>
          <p:nvPr/>
        </p:nvSpPr>
        <p:spPr>
          <a:xfrm>
            <a:off x="1331843" y="5844368"/>
            <a:ext cx="2348948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9" y="136524"/>
            <a:ext cx="11319275" cy="5232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 for Acceleration PSD Base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DB35F-80D5-4F64-B9D3-7FDAD0A8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1" y="670672"/>
            <a:ext cx="11438611" cy="6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4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29" y="22577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 for SMC-S-016 Base Input PSD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" y="1095077"/>
            <a:ext cx="6029817" cy="4522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0340" y="2963895"/>
            <a:ext cx="451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peak curve is based on the Rayleigh distribution of the response peaks and is the only curve dependent on duration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7612" y="22577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10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C57C7D-EAFB-4FA0-9154-CAF806CF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907"/>
            <a:ext cx="12192000" cy="53664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26B126-3B95-4AE7-8F98-B7E7506A5EC4}"/>
              </a:ext>
            </a:extLst>
          </p:cNvPr>
          <p:cNvSpPr/>
          <p:nvPr/>
        </p:nvSpPr>
        <p:spPr>
          <a:xfrm>
            <a:off x="89452" y="2305878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6FC47-139C-4334-BF20-1187A4161960}"/>
              </a:ext>
            </a:extLst>
          </p:cNvPr>
          <p:cNvSpPr/>
          <p:nvPr/>
        </p:nvSpPr>
        <p:spPr>
          <a:xfrm>
            <a:off x="89452" y="3524042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F01CAA-5534-4BC5-A6A7-3A12E10C50CF}"/>
              </a:ext>
            </a:extLst>
          </p:cNvPr>
          <p:cNvSpPr/>
          <p:nvPr/>
        </p:nvSpPr>
        <p:spPr>
          <a:xfrm>
            <a:off x="1952318" y="3822216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1F6DAD-4B15-4BAC-B9F7-951FD89A0BEE}"/>
              </a:ext>
            </a:extLst>
          </p:cNvPr>
          <p:cNvSpPr/>
          <p:nvPr/>
        </p:nvSpPr>
        <p:spPr>
          <a:xfrm>
            <a:off x="1609865" y="5719006"/>
            <a:ext cx="2198341" cy="498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263" y="1479228"/>
            <a:ext cx="10890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following method is intended for components which are to be tested to power spectral density (PSD) specifications on shaker tables</a:t>
            </a: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method can be applied to sine-on-random specifications as well</a:t>
            </a: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purpose of this document is to recommend velocity severity categories for PSD base inputs in terms of Stress-Velocity Relationship (SVR) fatigue damage</a:t>
            </a: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categories can then be used to plan the design and analysis efforts required to ensure that a component will pass its PSD test, or at least mitigate risk of failure with associated cost and schedule delays</a:t>
            </a: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method draws from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Gaberson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Steinberg, Morse and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Dirlik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50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velocity line is typically plotted on SRS specifications as a reference severity threshold, based in part on the SVR</a:t>
            </a: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SVR is a global method 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Gaberson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 for predicting the maximum stress in a structure due to shock &amp; vibration as given at: </a:t>
            </a:r>
          </a:p>
          <a:p>
            <a:pPr algn="just">
              <a:buClr>
                <a:srgbClr val="006699"/>
              </a:buClr>
              <a:buSzPct val="80000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006699"/>
              </a:buClr>
              <a:buSzPct val="80000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  	</a:t>
            </a:r>
            <a:r>
              <a:rPr lang="en-US" sz="1600" dirty="0">
                <a:hlinkClick r:id="rId2"/>
              </a:rPr>
              <a:t>https://vibrationdata.wordpress.com/2013/04/15/howard-gaberson-papers/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6170" y="583149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9331" y="658330"/>
            <a:ext cx="22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9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PSD Severity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BC757-9FBA-4020-9CC1-FF8F973A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78" y="1245681"/>
            <a:ext cx="9289585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+mn-lt"/>
              </a:rPr>
              <a:t>Results, Q=20, b=6.4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65897"/>
              </p:ext>
            </p:extLst>
          </p:nvPr>
        </p:nvGraphicFramePr>
        <p:xfrm>
          <a:off x="906495" y="1168802"/>
          <a:ext cx="9416544" cy="2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36">
                  <a:extLst>
                    <a:ext uri="{9D8B030D-6E8A-4147-A177-3AD203B41FA5}">
                      <a16:colId xmlns:a16="http://schemas.microsoft.com/office/drawing/2014/main" val="3182529071"/>
                    </a:ext>
                  </a:extLst>
                </a:gridCol>
                <a:gridCol w="2354136">
                  <a:extLst>
                    <a:ext uri="{9D8B030D-6E8A-4147-A177-3AD203B41FA5}">
                      <a16:colId xmlns:a16="http://schemas.microsoft.com/office/drawing/2014/main" val="2145870966"/>
                    </a:ext>
                  </a:extLst>
                </a:gridCol>
                <a:gridCol w="2354136">
                  <a:extLst>
                    <a:ext uri="{9D8B030D-6E8A-4147-A177-3AD203B41FA5}">
                      <a16:colId xmlns:a16="http://schemas.microsoft.com/office/drawing/2014/main" val="1751215041"/>
                    </a:ext>
                  </a:extLst>
                </a:gridCol>
                <a:gridCol w="2354136">
                  <a:extLst>
                    <a:ext uri="{9D8B030D-6E8A-4147-A177-3AD203B41FA5}">
                      <a16:colId xmlns:a16="http://schemas.microsoft.com/office/drawing/2014/main" val="2197320633"/>
                    </a:ext>
                  </a:extLst>
                </a:gridCol>
              </a:tblGrid>
              <a:tr h="606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PSD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Overall GRMS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Velocity Limit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 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Category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418537304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SMC-S-016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Risk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405611240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SMC-S-016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+6 dB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Moderately Low Risk 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3782147474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SMC-S-016 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+12 dB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27.6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Risk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492672078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SMC-S-016 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+18 dB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55.1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Risk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9613090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6495" y="3976182"/>
            <a:ext cx="102722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threshold is based on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Palmgren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-Miner cumulative damage index of 1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frequency spacing is 1/24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octave between the 20 and 2000 Hz limits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component must have the ability to withstand the minimum velocity in order to pass the random vibration test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Minimum Limit is actually the maximum velocity for the family of natural frequency cases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worst-case natural frequency was 145.8 Hz for each of the cases in the table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limits would be lowered if the natural frequency was known to have some spacing away from 145.8 Hz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Risk Category is intended as a rough guide for determining the level of analysis needed as well as for design precautions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3018" y="300052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631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may contain: 4 people, people smiling,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09" y="1656817"/>
            <a:ext cx="58705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0984" y="5496799"/>
            <a:ext cx="7279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Left to Right: 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Turan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Dirlik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Tom Irvine, Curtis Larsen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International Conference on Engineering Vibration, Ljubljana, Slovenia, 2015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9069" y="99911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4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67" y="1695343"/>
            <a:ext cx="7386311" cy="67497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APPENDIX A</a:t>
            </a:r>
            <a:b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Sine-on-Random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6453410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SMC-S-016 Base Input PSD + Sine Tones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6311" y="1203892"/>
            <a:ext cx="53801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sine tones are (200 Hz, 12 G) &amp; (400 Hz, 6 G)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duration is 750 seconds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combined specification is for demonstration purposes only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analysis is performed by synthesizing a sine-on-random time history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synthesis duration is 60 seconds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12.5 multiplier is used in the fatigue calculation to scale the damage from 60 to 750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secons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Then the fatigue analysis is performed in the time domain using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rainflow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cycle counting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9" y="1340533"/>
            <a:ext cx="5446797" cy="4085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3018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98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BE934-5AAB-46F0-BA34-6F14395D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639"/>
            <a:ext cx="12192000" cy="53157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F48CAB-BF41-49A7-A117-353E2F8329D3}"/>
              </a:ext>
            </a:extLst>
          </p:cNvPr>
          <p:cNvSpPr/>
          <p:nvPr/>
        </p:nvSpPr>
        <p:spPr>
          <a:xfrm>
            <a:off x="89452" y="2305878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819508-A060-47BC-8EEE-692201A363F7}"/>
              </a:ext>
            </a:extLst>
          </p:cNvPr>
          <p:cNvSpPr/>
          <p:nvPr/>
        </p:nvSpPr>
        <p:spPr>
          <a:xfrm>
            <a:off x="89452" y="3571117"/>
            <a:ext cx="1421296" cy="298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F8538C-A6CE-420F-87AD-3961160675F3}"/>
              </a:ext>
            </a:extLst>
          </p:cNvPr>
          <p:cNvSpPr/>
          <p:nvPr/>
        </p:nvSpPr>
        <p:spPr>
          <a:xfrm>
            <a:off x="1995348" y="2689412"/>
            <a:ext cx="2038769" cy="2128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743A83-55AF-4F9D-9566-16F3C549DF2B}"/>
              </a:ext>
            </a:extLst>
          </p:cNvPr>
          <p:cNvSpPr/>
          <p:nvPr/>
        </p:nvSpPr>
        <p:spPr>
          <a:xfrm>
            <a:off x="1704892" y="5714145"/>
            <a:ext cx="1845132" cy="517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0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D9FC9F-211E-427C-864C-8A0F32B7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393"/>
            <a:ext cx="12192000" cy="61416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96" y="99398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History Synthesis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EBC971-5554-4B48-B84F-CB7DC97FEFA9}"/>
              </a:ext>
            </a:extLst>
          </p:cNvPr>
          <p:cNvSpPr/>
          <p:nvPr/>
        </p:nvSpPr>
        <p:spPr>
          <a:xfrm>
            <a:off x="734911" y="5960822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51640-A3A8-4647-B45C-1D4E63E985B9}"/>
              </a:ext>
            </a:extLst>
          </p:cNvPr>
          <p:cNvSpPr/>
          <p:nvPr/>
        </p:nvSpPr>
        <p:spPr>
          <a:xfrm>
            <a:off x="2952779" y="5426380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C794A7-A6DF-48D7-BC84-5E1DE4924E1D}"/>
              </a:ext>
            </a:extLst>
          </p:cNvPr>
          <p:cNvSpPr/>
          <p:nvPr/>
        </p:nvSpPr>
        <p:spPr>
          <a:xfrm>
            <a:off x="9321047" y="5589291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1EBC3D-E69C-4BEB-AF6E-6FE2232C6450}"/>
              </a:ext>
            </a:extLst>
          </p:cNvPr>
          <p:cNvSpPr/>
          <p:nvPr/>
        </p:nvSpPr>
        <p:spPr>
          <a:xfrm>
            <a:off x="7345031" y="6141607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5FC26-5A45-4923-A4B0-75183B61BB08}"/>
              </a:ext>
            </a:extLst>
          </p:cNvPr>
          <p:cNvSpPr txBox="1"/>
          <p:nvPr/>
        </p:nvSpPr>
        <p:spPr>
          <a:xfrm>
            <a:off x="2138570" y="5693601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47E37-0549-452A-891E-07A379E94FF2}"/>
              </a:ext>
            </a:extLst>
          </p:cNvPr>
          <p:cNvSpPr txBox="1"/>
          <p:nvPr/>
        </p:nvSpPr>
        <p:spPr>
          <a:xfrm>
            <a:off x="4083194" y="5287880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3AA85D-8D3F-411E-9B02-147F73694AF2}"/>
              </a:ext>
            </a:extLst>
          </p:cNvPr>
          <p:cNvSpPr txBox="1"/>
          <p:nvPr/>
        </p:nvSpPr>
        <p:spPr>
          <a:xfrm>
            <a:off x="8537532" y="6079352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55A8C-614B-45B3-958C-D87821916457}"/>
              </a:ext>
            </a:extLst>
          </p:cNvPr>
          <p:cNvSpPr txBox="1"/>
          <p:nvPr/>
        </p:nvSpPr>
        <p:spPr>
          <a:xfrm>
            <a:off x="10693314" y="5452767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106473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Input:  Synthesized Time History &amp; PSD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4" y="1424284"/>
            <a:ext cx="5142036" cy="3856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82" y="1424284"/>
            <a:ext cx="5138923" cy="385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3788" y="242393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04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Sine Tones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141B5-7C59-4756-A476-EC4865D64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330"/>
            <a:ext cx="12192000" cy="55445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BD7A0F-45BD-4237-ACDE-8C336E43271D}"/>
              </a:ext>
            </a:extLst>
          </p:cNvPr>
          <p:cNvSpPr/>
          <p:nvPr/>
        </p:nvSpPr>
        <p:spPr>
          <a:xfrm>
            <a:off x="293847" y="3429000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EC5529-D653-4C27-8900-9930439CD927}"/>
              </a:ext>
            </a:extLst>
          </p:cNvPr>
          <p:cNvSpPr/>
          <p:nvPr/>
        </p:nvSpPr>
        <p:spPr>
          <a:xfrm>
            <a:off x="1392920" y="5722172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05A8B4-E8E1-46EE-BE1D-59A19BB31787}"/>
              </a:ext>
            </a:extLst>
          </p:cNvPr>
          <p:cNvSpPr/>
          <p:nvPr/>
        </p:nvSpPr>
        <p:spPr>
          <a:xfrm>
            <a:off x="9314261" y="3316887"/>
            <a:ext cx="1976016" cy="534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913C0-21BC-4231-805D-23911A00413D}"/>
              </a:ext>
            </a:extLst>
          </p:cNvPr>
          <p:cNvSpPr txBox="1"/>
          <p:nvPr/>
        </p:nvSpPr>
        <p:spPr>
          <a:xfrm>
            <a:off x="2060888" y="3686443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0D2C8-217E-4AB2-8560-E5C99DEC8AF4}"/>
              </a:ext>
            </a:extLst>
          </p:cNvPr>
          <p:cNvSpPr txBox="1"/>
          <p:nvPr/>
        </p:nvSpPr>
        <p:spPr>
          <a:xfrm>
            <a:off x="2546775" y="5583672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B0753-2B9F-4C51-A4B6-0D847857D99A}"/>
              </a:ext>
            </a:extLst>
          </p:cNvPr>
          <p:cNvSpPr txBox="1"/>
          <p:nvPr/>
        </p:nvSpPr>
        <p:spPr>
          <a:xfrm>
            <a:off x="10942348" y="3536841"/>
            <a:ext cx="64008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9846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SDOF Response:  Sine-on-Random Time History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0" y="1767179"/>
            <a:ext cx="10514278" cy="2947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6188" y="5049133"/>
            <a:ext cx="54596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Full and Close-up Views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3788" y="278969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954" y="6002215"/>
            <a:ext cx="982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Next calculate VRS and then perform ASTM E 1049-85, section 5.4.4, </a:t>
            </a:r>
            <a:r>
              <a:rPr lang="en-US" sz="1600" i="1" dirty="0" err="1"/>
              <a:t>Rainflow</a:t>
            </a:r>
            <a:r>
              <a:rPr lang="en-US" sz="1600" i="1" dirty="0"/>
              <a:t> Counting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330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330" y="1779480"/>
            <a:ext cx="9978291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Dirlik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method calculates the fatigue damage from a response PSD as given at:  </a:t>
            </a:r>
            <a:r>
              <a:rPr lang="en-US" sz="1600" dirty="0">
                <a:hlinkClick r:id="rId2"/>
              </a:rPr>
              <a:t>https://vibrationdata.wordpress.com/2013/11/08/dirlik-rainflow-counting-method-from-response-psd/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An innovation of this report is to substitute pseudo velocity for stress in the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Dirlik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calculation, since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Gaberson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showed that velocity is proportional to stress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Effectively, an S-N curve is transformed into a PV-N curve where a velocity limit such as 50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is substituted for the ultimate stress limit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PV-N curve has a fatigue exponent and is a straight line in log-log format 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method takes a roundabout approach by adjusting the ultimate velocity limit so that the cumulative fatigue index is one which is the fatigue failure threshold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This adjusted limit is then the minimum velocity which the component must be able to withstand in order to pass the test</a:t>
            </a:r>
          </a:p>
          <a:p>
            <a:pPr marL="457200" indent="-457200" algn="just">
              <a:spcBef>
                <a:spcPts val="1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6170" y="583149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9330" y="658330"/>
            <a:ext cx="605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(continued)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28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C01A6-903B-4A57-A31A-ECB397D4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775"/>
            <a:ext cx="12192000" cy="53605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65FE61-6B4F-48CF-913B-BB964194AFC6}"/>
              </a:ext>
            </a:extLst>
          </p:cNvPr>
          <p:cNvSpPr/>
          <p:nvPr/>
        </p:nvSpPr>
        <p:spPr>
          <a:xfrm>
            <a:off x="1857339" y="4991548"/>
            <a:ext cx="2510266" cy="345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27FCB2-CA01-46ED-9AF2-C4EA1F032DE6}"/>
              </a:ext>
            </a:extLst>
          </p:cNvPr>
          <p:cNvSpPr/>
          <p:nvPr/>
        </p:nvSpPr>
        <p:spPr>
          <a:xfrm>
            <a:off x="117991" y="2138082"/>
            <a:ext cx="1162169" cy="345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6C2F83-1846-4C30-A539-5177E7A425B6}"/>
              </a:ext>
            </a:extLst>
          </p:cNvPr>
          <p:cNvSpPr/>
          <p:nvPr/>
        </p:nvSpPr>
        <p:spPr>
          <a:xfrm>
            <a:off x="205845" y="3625979"/>
            <a:ext cx="999011" cy="2487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Time History Fatigue Severity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7612" y="251156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31AB3-50A6-45DB-93AB-42B9DE75B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95" y="1336226"/>
            <a:ext cx="9320068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4638678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+mn-lt"/>
              </a:rPr>
              <a:t>VRS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3769" y="1969352"/>
            <a:ext cx="288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1/24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octave spacing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66" y="1189940"/>
            <a:ext cx="6888548" cy="5166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26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Results, Sine-on-Random, Selected Natural Frequency Cases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73184" y="2907470"/>
          <a:ext cx="6852115" cy="200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725">
                  <a:extLst>
                    <a:ext uri="{9D8B030D-6E8A-4147-A177-3AD203B41FA5}">
                      <a16:colId xmlns:a16="http://schemas.microsoft.com/office/drawing/2014/main" val="2145870966"/>
                    </a:ext>
                  </a:extLst>
                </a:gridCol>
                <a:gridCol w="2442695">
                  <a:extLst>
                    <a:ext uri="{9D8B030D-6E8A-4147-A177-3AD203B41FA5}">
                      <a16:colId xmlns:a16="http://schemas.microsoft.com/office/drawing/2014/main" val="1751215041"/>
                    </a:ext>
                  </a:extLst>
                </a:gridCol>
                <a:gridCol w="2442695">
                  <a:extLst>
                    <a:ext uri="{9D8B030D-6E8A-4147-A177-3AD203B41FA5}">
                      <a16:colId xmlns:a16="http://schemas.microsoft.com/office/drawing/2014/main" val="2197320633"/>
                    </a:ext>
                  </a:extLst>
                </a:gridCol>
              </a:tblGrid>
              <a:tr h="606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Frequency (Hz)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Velocity Limit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 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Category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418537304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2000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479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risk 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405611240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to 150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83.4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risk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3782147474"/>
                  </a:ext>
                </a:extLst>
              </a:tr>
              <a:tr h="4664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to 2000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Moderately low risk 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149267207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2560" y="1172602"/>
            <a:ext cx="859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input time history is:  SMC-S-016 + Sine Tones, 11.7 GRMS overall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table shows the importance of design a component so that its natural frequency is way from the 200 Hz sine tone</a:t>
            </a:r>
          </a:p>
        </p:txBody>
      </p:sp>
    </p:spTree>
    <p:extLst>
      <p:ext uri="{BB962C8B-B14F-4D97-AF65-F5344CB8AC3E}">
        <p14:creationId xmlns:p14="http://schemas.microsoft.com/office/powerpoint/2010/main" val="2689588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67" y="1695343"/>
            <a:ext cx="7386311" cy="67497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6699"/>
                </a:solidFill>
                <a:latin typeface="Barlow" panose="00000500000000000000" pitchFamily="2" charset="0"/>
              </a:rPr>
              <a:t>APPENDIX B</a:t>
            </a:r>
            <a:br>
              <a:rPr lang="en-US" sz="3200" b="1" dirty="0">
                <a:solidFill>
                  <a:srgbClr val="006699"/>
                </a:solidFill>
                <a:latin typeface="Barlow" panose="00000500000000000000" pitchFamily="2" charset="0"/>
              </a:rPr>
            </a:br>
            <a:br>
              <a:rPr lang="en-US" sz="3200" b="1" dirty="0">
                <a:solidFill>
                  <a:srgbClr val="006699"/>
                </a:solidFill>
                <a:latin typeface="Barlow" panose="00000500000000000000" pitchFamily="2" charset="0"/>
              </a:rPr>
            </a:br>
            <a:r>
              <a:rPr lang="en-US" sz="2800" b="1" dirty="0">
                <a:solidFill>
                  <a:srgbClr val="006699"/>
                </a:solidFill>
                <a:latin typeface="Barlow" panose="00000500000000000000" pitchFamily="2" charset="0"/>
              </a:rPr>
              <a:t>Pseudo Velocity Limit Notes &amp; Design Tips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4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4427662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 Velocity Limit Notes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6030" y="1359848"/>
            <a:ext cx="10272258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results in the previous table are particularly useful if the velocity limits of the component’s materials are known</a:t>
            </a:r>
          </a:p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components such as avionics boxes have piece parts with unknown velocity limits, as well as unknown fatigue exponents</a:t>
            </a:r>
          </a:p>
          <a:p>
            <a:pPr marL="228554" indent="-228554">
              <a:lnSpc>
                <a:spcPct val="150000"/>
              </a:lnSpc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Steinberg has established fatigue analysis techniques for circuit boards which are included in: </a:t>
            </a:r>
            <a:r>
              <a:rPr lang="en-US" sz="1600" dirty="0">
                <a:hlinkClick r:id="rId2"/>
              </a:rPr>
              <a:t>https://vibrationdata.wordpress.com/2013/02/15/extending-steinbergs-fatigue-method/</a:t>
            </a:r>
            <a:endParaRPr lang="en-US" sz="1600" dirty="0">
              <a:cs typeface="Calibri" panose="020F0502020204030204" pitchFamily="34" charset="0"/>
            </a:endParaRPr>
          </a:p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program could decide for example that a certain avionics box be subjected to a Steinberg analysis if its risk category for a given PSD is moderate or greater</a:t>
            </a:r>
          </a:p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program might also decide that a metallic, mechanical component be subjected to a finite element analysis depending on its risk category </a:t>
            </a:r>
          </a:p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decision for further analysis in each case should also be based on the criticality of the component</a:t>
            </a:r>
          </a:p>
          <a:p>
            <a:pPr marL="228554" indent="-228554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design tips for components subjected to, say, moderate or higher risk velocities are given in the next slides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060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92" y="315724"/>
            <a:ext cx="3254539" cy="67497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Limits</a:t>
            </a:r>
            <a:br>
              <a:rPr lang="en-US" sz="2699" dirty="0">
                <a:latin typeface="Barlow" panose="00000500000000000000" pitchFamily="2" charset="0"/>
              </a:rPr>
            </a:br>
            <a:endParaRPr lang="en-US" sz="2699" dirty="0">
              <a:latin typeface="Barlow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74663"/>
              </p:ext>
            </p:extLst>
          </p:nvPr>
        </p:nvGraphicFramePr>
        <p:xfrm>
          <a:off x="534008" y="1211943"/>
          <a:ext cx="10694315" cy="480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52">
                  <a:extLst>
                    <a:ext uri="{9D8B030D-6E8A-4147-A177-3AD203B41FA5}">
                      <a16:colId xmlns:a16="http://schemas.microsoft.com/office/drawing/2014/main" val="2235580595"/>
                    </a:ext>
                  </a:extLst>
                </a:gridCol>
                <a:gridCol w="748048">
                  <a:extLst>
                    <a:ext uri="{9D8B030D-6E8A-4147-A177-3AD203B41FA5}">
                      <a16:colId xmlns:a16="http://schemas.microsoft.com/office/drawing/2014/main" val="1489409850"/>
                    </a:ext>
                  </a:extLst>
                </a:gridCol>
                <a:gridCol w="1288305">
                  <a:extLst>
                    <a:ext uri="{9D8B030D-6E8A-4147-A177-3AD203B41FA5}">
                      <a16:colId xmlns:a16="http://schemas.microsoft.com/office/drawing/2014/main" val="3414133888"/>
                    </a:ext>
                  </a:extLst>
                </a:gridCol>
                <a:gridCol w="1191336">
                  <a:extLst>
                    <a:ext uri="{9D8B030D-6E8A-4147-A177-3AD203B41FA5}">
                      <a16:colId xmlns:a16="http://schemas.microsoft.com/office/drawing/2014/main" val="1839670031"/>
                    </a:ext>
                  </a:extLst>
                </a:gridCol>
                <a:gridCol w="1551507">
                  <a:extLst>
                    <a:ext uri="{9D8B030D-6E8A-4147-A177-3AD203B41FA5}">
                      <a16:colId xmlns:a16="http://schemas.microsoft.com/office/drawing/2014/main" val="2625075517"/>
                    </a:ext>
                  </a:extLst>
                </a:gridCol>
                <a:gridCol w="1163630">
                  <a:extLst>
                    <a:ext uri="{9D8B030D-6E8A-4147-A177-3AD203B41FA5}">
                      <a16:colId xmlns:a16="http://schemas.microsoft.com/office/drawing/2014/main" val="4270501206"/>
                    </a:ext>
                  </a:extLst>
                </a:gridCol>
                <a:gridCol w="1274452">
                  <a:extLst>
                    <a:ext uri="{9D8B030D-6E8A-4147-A177-3AD203B41FA5}">
                      <a16:colId xmlns:a16="http://schemas.microsoft.com/office/drawing/2014/main" val="1275976440"/>
                    </a:ext>
                  </a:extLst>
                </a:gridCol>
                <a:gridCol w="1044885">
                  <a:extLst>
                    <a:ext uri="{9D8B030D-6E8A-4147-A177-3AD203B41FA5}">
                      <a16:colId xmlns:a16="http://schemas.microsoft.com/office/drawing/2014/main" val="3087313542"/>
                    </a:ext>
                  </a:extLst>
                </a:gridCol>
              </a:tblGrid>
              <a:tr h="73142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  <a:r>
                        <a:rPr lang="en-US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Stress (</a:t>
                      </a:r>
                      <a:r>
                        <a:rPr lang="en-US" sz="15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ksi</a:t>
                      </a:r>
                      <a:r>
                        <a:rPr lang="en-US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</a:p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(psi)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rho </a:t>
                      </a:r>
                    </a:p>
                    <a:p>
                      <a:pPr algn="ctr"/>
                      <a:r>
                        <a:rPr lang="en-US" sz="1500" b="1" i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(lbm^3)</a:t>
                      </a:r>
                      <a:endParaRPr lang="en-US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(in/sec)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Rod</a:t>
                      </a:r>
                      <a:b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(in/sec)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Beam</a:t>
                      </a:r>
                      <a:b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(in/sec)</a:t>
                      </a:r>
                    </a:p>
                  </a:txBody>
                  <a:tcPr marL="45714" marR="45714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Plate</a:t>
                      </a:r>
                      <a:b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(in/sec)</a:t>
                      </a:r>
                    </a:p>
                  </a:txBody>
                  <a:tcPr marL="45714" marR="45714" marT="22857" marB="22857" anchor="ctr"/>
                </a:tc>
                <a:extLst>
                  <a:ext uri="{0D108BD9-81ED-4DB2-BD59-A6C34878D82A}">
                    <a16:rowId xmlns:a16="http://schemas.microsoft.com/office/drawing/2014/main" val="3992657260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Aluminum  6061-T6  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1.96e+05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347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3590743505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Aluminum  7075-T6  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1.96e+05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3289516194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Magnesium  AZ80A-T5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1.96e+05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155467854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CRES 303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0.289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414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208182004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A286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1.98e+05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3692596102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Monel K500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1.81e+05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2528517018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Monel 400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0.318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1.78e+05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2065538973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Inconel 625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1.95e+05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728945038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Inconel 718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30e+06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0.296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1.98e+05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659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381</a:t>
                      </a:r>
                    </a:p>
                  </a:txBody>
                  <a:tcPr marL="38095" marR="38095" marT="26667" marB="26667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marL="38095" marR="38095" marT="26667" marB="26667" anchor="ctr"/>
                </a:tc>
                <a:extLst>
                  <a:ext uri="{0D108BD9-81ED-4DB2-BD59-A6C34878D82A}">
                    <a16:rowId xmlns:a16="http://schemas.microsoft.com/office/drawing/2014/main" val="214276935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0663" y="31572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74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Notes for Electronic &amp; Mechanical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31032" y="1283797"/>
            <a:ext cx="61912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699"/>
              </a:buClr>
              <a:buSzPct val="80000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Tune the component’s natural frequency away from the dominant base input MPE frequency to mitigate resonant response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tuning is achieved by changing the mass, stiffness or geometry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Add damping mechanisms to control resonant response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Design the component with isolator mounts if possible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isolators can be wire rope or elastomeric bushings or grommets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Determine whether the component can moved to a location in the vehicle with a lower base input MPE PSD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Use proven, flight heritage components if possible</a:t>
            </a:r>
          </a:p>
        </p:txBody>
      </p:sp>
      <p:pic>
        <p:nvPicPr>
          <p:cNvPr id="6148" name="Picture 4" descr="https://vibrationdata.files.wordpress.com/2013/03/jpl_wire_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0" y="1456859"/>
            <a:ext cx="3717613" cy="234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5027" y="3955706"/>
            <a:ext cx="33291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NASA/JPL,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Mars Science Laboratory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Sensor Support Electronics mounted on wire rope isolators</a:t>
            </a:r>
          </a:p>
          <a:p>
            <a:pPr algn="l"/>
            <a:endParaRPr lang="en-US" sz="900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4097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251156"/>
            <a:ext cx="4562210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2" descr="https://res.cloudinary.com/engineering-com/image/upload/w_1600,c_fit/Edge.Chamfer.Fillet.grey_okaj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3" y="1645620"/>
            <a:ext cx="4175979" cy="13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58240" y="1438848"/>
            <a:ext cx="6170083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699"/>
              </a:buClr>
              <a:buSzPct val="80000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Parts should be designed to minimize stress concentration factors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Changes in cross-section should have smooth transitions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Metallic part edges should have either chamfers or fillets rather than sharp edges to reduce stress concentration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Fillets give superior mitigation although a chamfer may be sufficient in most cases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45218" y="4358615"/>
            <a:ext cx="10483105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33DD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materials with high fracture toughness and slow crack growth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33DD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Choose proper surface finishes, such as polishing to prevent small surface scratches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33DD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Shot peening and cold rolling are good for the fatigue life in general</a:t>
            </a:r>
          </a:p>
          <a:p>
            <a:pPr marL="228554" indent="-228554">
              <a:spcBef>
                <a:spcPts val="300"/>
              </a:spcBef>
              <a:spcAft>
                <a:spcPts val="300"/>
              </a:spcAft>
              <a:buClr>
                <a:srgbClr val="0033DD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Avoid metallic plating with widely different properties than underlying material</a:t>
            </a:r>
          </a:p>
          <a:p>
            <a:pPr algn="l"/>
            <a:endParaRPr lang="en-US" sz="900" dirty="0">
              <a:latin typeface="Barlow" pitchFamily="2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939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4134585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077" y="1242299"/>
            <a:ext cx="1059724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699"/>
              </a:buClr>
              <a:buSzPct val="80000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Use Mil-Spec piece parts rather than commercial-off-the-shelf ones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Medium and larger size piece parts should be staked down to the circuit board using epoxy, silicone or some other adhesive to prevent the part from detaching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Thick conformal coating of the entire board is beneficial for reducing the vibration response by adding damping, although this makes rework difficult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Electromagnetic relays are prone to chatter, so use solid state switches if possible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highest deflection will usually occur at the center of the circuit board, and this zone should be reserved for smaller, lighter parts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Heavier parts should be mounted along the outer perimeter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IC socket mounts should not be used in avionics due to the potential of the IC to dislodge</a:t>
            </a: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554" indent="-228554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3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897" y="2235957"/>
            <a:ext cx="7638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3737"/>
                </a:solidFill>
                <a:effectLst/>
              </a:rPr>
              <a:t>Howard A. </a:t>
            </a:r>
            <a:r>
              <a:rPr lang="en-US" sz="1600" b="0" i="0" dirty="0" err="1">
                <a:solidFill>
                  <a:srgbClr val="373737"/>
                </a:solidFill>
                <a:effectLst/>
              </a:rPr>
              <a:t>Gaberson</a:t>
            </a:r>
            <a:r>
              <a:rPr lang="en-US" sz="1600" b="0" i="0" dirty="0">
                <a:solidFill>
                  <a:srgbClr val="373737"/>
                </a:solidFill>
                <a:effectLst/>
              </a:rPr>
              <a:t> (1931-2013) was a shock and vibration specialist with more than 45 years of dynamics experience  </a:t>
            </a:r>
          </a:p>
          <a:p>
            <a:pPr marL="285750" indent="-285750" fontAlgn="base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73737"/>
              </a:solidFill>
            </a:endParaRPr>
          </a:p>
          <a:p>
            <a:pPr marL="285750" indent="-285750" fontAlgn="base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3737"/>
                </a:solidFill>
                <a:effectLst/>
              </a:rPr>
              <a:t>He was with the U.S. Navy Civil Engineering Laboratory and later the Facilities Engineering Service Center from 1968 to 2000, mostly conducting dynamics research</a:t>
            </a:r>
          </a:p>
          <a:p>
            <a:pPr marL="285750" indent="-285750" fontAlgn="base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373737"/>
              </a:solidFill>
              <a:effectLst/>
            </a:endParaRPr>
          </a:p>
          <a:p>
            <a:pPr marL="285750" indent="-285750" fontAlgn="base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373737"/>
                </a:solidFill>
                <a:effectLst/>
              </a:rPr>
              <a:t>Gaberson</a:t>
            </a:r>
            <a:r>
              <a:rPr lang="en-US" sz="1600" b="0" i="0" dirty="0">
                <a:solidFill>
                  <a:srgbClr val="373737"/>
                </a:solidFill>
                <a:effectLst/>
              </a:rPr>
              <a:t> specialized in shock and vibration signal analysis and has published more than 100 papers and articles</a:t>
            </a:r>
          </a:p>
        </p:txBody>
      </p:sp>
      <p:pic>
        <p:nvPicPr>
          <p:cNvPr id="1026" name="Picture 2" descr="https://vibrationdata.files.wordpress.com/2013/04/gaberson_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8" y="2235957"/>
            <a:ext cx="2055362" cy="24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86170" y="583149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838" y="583149"/>
            <a:ext cx="3366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Howard </a:t>
            </a:r>
            <a:r>
              <a:rPr lang="en-US" sz="2800" b="1" dirty="0" err="1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Gaberson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76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251156"/>
            <a:ext cx="11199941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Parts, Lesson Learned from another Rocket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52" y="1664397"/>
            <a:ext cx="2724188" cy="16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5089" y="3617819"/>
            <a:ext cx="368693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oscillator's structural response is similar to a cantilever beam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Resonant excitation may occur during shock and vibration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stress levels may develop in the crystal and in the leads as a result</a:t>
            </a:r>
            <a:endParaRPr lang="en-US" sz="1600" dirty="0"/>
          </a:p>
        </p:txBody>
      </p:sp>
      <p:pic>
        <p:nvPicPr>
          <p:cNvPr id="7171" name="Picture 3" descr="c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94" y="2146619"/>
            <a:ext cx="4353071" cy="125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13014" y="3608535"/>
            <a:ext cx="54658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oscillator is bent over so that it is parallel to the board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 it is staked down with an RTV or epoxy compound</a:t>
            </a:r>
          </a:p>
          <a:p>
            <a:pPr marL="228554" indent="-228554" algn="just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Furthermore, a Mil-Spec oscillator should be used rather than a commercial part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80319" y="1163173"/>
            <a:ext cx="0" cy="4472027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6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86170" y="583149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838" y="583149"/>
            <a:ext cx="3366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Avionics Components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ttp://www.nasa.gov/images/content/463083main_17958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680" y="1711239"/>
            <a:ext cx="3872800" cy="28193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72853" y="4662477"/>
            <a:ext cx="108442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/>
              <a:t>Electronic components in vehicles are subjected to shock and vibration environments</a:t>
            </a:r>
            <a:br>
              <a:rPr lang="en-US" sz="1600" dirty="0"/>
            </a:br>
            <a:endParaRPr lang="en-US" sz="1600" dirty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/>
              <a:t>The components must be designed and tested accordingly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600" dirty="0"/>
              <a:t>Dave S. Steinberg’s </a:t>
            </a:r>
            <a:r>
              <a:rPr lang="en-US" sz="1600" i="1" dirty="0"/>
              <a:t>Vibration Analysis for Electronic Equipment</a:t>
            </a:r>
            <a:r>
              <a:rPr lang="en-US" sz="1600" dirty="0"/>
              <a:t> is a widely used reference in the aerospace and automotive industries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3" name="AutoShape 2" descr="https://wiki.blueorigin.com/download/attachments/181156175/LISA_Pathfinder_ISH_EQM_shock-test_Y-axis_625.jpg?version=1&amp;modificationDate=1554921751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8" y="1688281"/>
            <a:ext cx="3818382" cy="28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53" y="799076"/>
            <a:ext cx="4750819" cy="362689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General Caveats</a:t>
            </a:r>
            <a:br>
              <a:rPr lang="en-US" sz="2699" b="1" dirty="0">
                <a:latin typeface="Barlow" panose="00000500000000000000" pitchFamily="2" charset="0"/>
              </a:rPr>
            </a:br>
            <a:endParaRPr lang="en-US" sz="2699" b="1" dirty="0">
              <a:latin typeface="Barlow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93267" y="2360239"/>
            <a:ext cx="487616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1700" i="1" dirty="0">
                <a:latin typeface="Calibri" pitchFamily="34" charset="0"/>
              </a:rPr>
              <a:t>Vibration fatigue calculations are “ballpark” calculations given uncertainties in S-N curves, stress concentration factors, non-linearity, temperature, surface finish, load sequence, multi-axis loading and other variables. </a:t>
            </a:r>
          </a:p>
          <a:p>
            <a:pPr algn="just" eaLnBrk="1" hangingPunct="1"/>
            <a:endParaRPr lang="en-US" altLang="en-US" sz="1700" i="1" dirty="0">
              <a:latin typeface="Calibri" pitchFamily="34" charset="0"/>
            </a:endParaRPr>
          </a:p>
          <a:p>
            <a:pPr algn="just" eaLnBrk="1" hangingPunct="1"/>
            <a:r>
              <a:rPr lang="en-US" altLang="en-US" sz="1700" i="1" dirty="0">
                <a:latin typeface="Calibri" pitchFamily="34" charset="0"/>
              </a:rPr>
              <a:t>Perhaps the best that can be expected is to calculate the accumulated fatigue to the correct “order-of-magnitude.”</a:t>
            </a:r>
          </a:p>
        </p:txBody>
      </p:sp>
      <p:pic>
        <p:nvPicPr>
          <p:cNvPr id="9" name="Picture 2" descr="http://airenrenner.com/wp-content/uploads/2010/08/P1000754-300x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576" y="2223761"/>
            <a:ext cx="4170047" cy="233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85669" y="558208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3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1" y="153367"/>
            <a:ext cx="4807490" cy="6749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 Velocity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73" y="993178"/>
            <a:ext cx="4904660" cy="230123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00871" y="3560821"/>
            <a:ext cx="9761854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relative displacement is:   Z = X -Y</a:t>
            </a:r>
          </a:p>
          <a:p>
            <a:pPr marL="228554" indent="-228554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The preferred method of calculating pseudo velocity is:   PV = 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  <a:p>
            <a:pPr marL="228554" indent="-228554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Another, approximate method is:   PV ≈ A / 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ω </a:t>
            </a:r>
          </a:p>
          <a:p>
            <a:pPr marL="228554" indent="-228554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Also note:   A ≈ 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l-GR" sz="15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  <a:p>
            <a:pPr marL="228554" indent="-228554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As an example, calculate the acceleration corresponding to a pseudo velocity of 50 in/sec at 100 Hz</a:t>
            </a:r>
          </a:p>
          <a:p>
            <a:pPr>
              <a:lnSpc>
                <a:spcPct val="150000"/>
              </a:lnSpc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	A ≈  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PV</a:t>
            </a:r>
          </a:p>
          <a:p>
            <a:pPr>
              <a:lnSpc>
                <a:spcPct val="150000"/>
              </a:lnSpc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	A ≈ ( 2 </a:t>
            </a: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π )(100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Hz)( 50 in/sec ) ( 1 G / 386 in/sec^2) = 81 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05219" y="1359579"/>
            <a:ext cx="4890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 = absolute acceleration response of an SDOF System</a:t>
            </a:r>
          </a:p>
          <a:p>
            <a:pPr>
              <a:lnSpc>
                <a:spcPct val="150000"/>
              </a:lnSpc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PV = pseudo velocity</a:t>
            </a:r>
          </a:p>
          <a:p>
            <a:pPr>
              <a:lnSpc>
                <a:spcPct val="150000"/>
              </a:lnSpc>
            </a:pP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Z = relative displacement between mass and base input</a:t>
            </a:r>
          </a:p>
          <a:p>
            <a:pPr>
              <a:lnSpc>
                <a:spcPct val="150000"/>
              </a:lnSpc>
            </a:pPr>
            <a:r>
              <a:rPr lang="el-GR" sz="1550" dirty="0">
                <a:latin typeface="Calibri" panose="020F0502020204030204" pitchFamily="34" charset="0"/>
                <a:cs typeface="Calibri" panose="020F0502020204030204" pitchFamily="34" charset="0"/>
              </a:rPr>
              <a:t>ω = </a:t>
            </a:r>
            <a:r>
              <a:rPr lang="en-US" sz="1550" dirty="0">
                <a:latin typeface="Calibri" panose="020F0502020204030204" pitchFamily="34" charset="0"/>
                <a:cs typeface="Calibri" panose="020F0502020204030204" pitchFamily="34" charset="0"/>
              </a:rPr>
              <a:t>angular natural frequency</a:t>
            </a:r>
          </a:p>
          <a:p>
            <a:pPr algn="l"/>
            <a:endParaRPr lang="en-US" sz="900" dirty="0">
              <a:latin typeface="Barlow" pitchFamily="2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0457" y="218490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6031" y="828345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8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" y="457201"/>
            <a:ext cx="4544893" cy="67506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 Severity Limit</a:t>
            </a:r>
            <a:br>
              <a:rPr lang="en-US" dirty="0"/>
            </a:br>
            <a:endParaRPr lang="en-US" sz="2699" dirty="0">
              <a:latin typeface="Barlow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6030" y="1612538"/>
            <a:ext cx="10682723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 empirical rule-of-thumb in MIL-STD-810E states that a shock response spectrum is considered severe only if one of its components exceeds the level: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Threshold = [ 0.8 (G/Hz) * Natural Frequency (Hz) ]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example, the severity threshold at 100 Hz would be approximately 80 G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rule is effectively a velocity criterion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MIL-STD-810E states that it is based on unpublished observations that military-quality equipment does not tend to exhibit shock failures below a shock response spectrum velocity of 100 inches/sec (254 cm/sec)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above actually corresponds to 50 inches/sec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It thus has a built-in 6 dB margin of conservatism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Note that this rule was not included in MIL-STD-810F or G, however</a:t>
            </a:r>
            <a:endParaRPr lang="en-US" sz="1600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2853" y="1292798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44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FF9805-4D57-A94B-A003-8BE823DE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 Severity Limit (</a:t>
            </a:r>
            <a:r>
              <a:rPr lang="en-US" sz="2800" b="1" dirty="0" err="1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64D14-22C2-7F4A-B3B2-243DAF074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282DA-62A9-A140-8603-8C899B7911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6030" y="1998296"/>
            <a:ext cx="963804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SMC-TR-06-11 AEROSPACE REPORT NO. TR-2004(8583)-1 REV. A, Test Requirements for Launch, Upper-Stage, and Space Vehicles, Section 10.2.6 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Threshold Response Spectrum for Shock Significance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response velocity to the shock less than 50 inches/second is judged to be non-damaging</a:t>
            </a: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54" indent="-228554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is the case if the shock response spectrum value in G is less than 0.8 times the frequency in Hz</a:t>
            </a:r>
          </a:p>
          <a:p>
            <a:pPr algn="l"/>
            <a:endParaRPr lang="en-US" sz="900" dirty="0">
              <a:latin typeface="Barlow" pitchFamily="2" charset="7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9069" y="1398306"/>
            <a:ext cx="1099785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2386" y="346944"/>
            <a:ext cx="228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Vibrationdata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59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2730</Words>
  <Application>Microsoft Office PowerPoint</Application>
  <PresentationFormat>Widescreen</PresentationFormat>
  <Paragraphs>446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.AppleSystemUIFont</vt:lpstr>
      <vt:lpstr>Arial</vt:lpstr>
      <vt:lpstr>Barlow</vt:lpstr>
      <vt:lpstr>Barlow ExtraBold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General Caveats </vt:lpstr>
      <vt:lpstr>Pseudo Velocity</vt:lpstr>
      <vt:lpstr>Shock Severity Limit </vt:lpstr>
      <vt:lpstr>Shock Severity Limit (cont)</vt:lpstr>
      <vt:lpstr>100 ips Threshold </vt:lpstr>
      <vt:lpstr>Pseudo Velocity Riskometer</vt:lpstr>
      <vt:lpstr>Morse Severity Limits</vt:lpstr>
      <vt:lpstr>Hypothetical PV-N Fatigue Curve</vt:lpstr>
      <vt:lpstr>Parameters</vt:lpstr>
      <vt:lpstr>Sample Input PSD</vt:lpstr>
      <vt:lpstr>Main GUI</vt:lpstr>
      <vt:lpstr>VRS for Acceleration PSD Base Input</vt:lpstr>
      <vt:lpstr>VRS for SMC-S-016 Base Input PSD</vt:lpstr>
      <vt:lpstr>Main GUI</vt:lpstr>
      <vt:lpstr>PSD Severity Function</vt:lpstr>
      <vt:lpstr>Results, Q=20, b=6.4</vt:lpstr>
      <vt:lpstr>PowerPoint Presentation</vt:lpstr>
      <vt:lpstr>APPENDIX A  Sine-on-Random Example</vt:lpstr>
      <vt:lpstr>SMC-S-016 Base Input PSD + Sine Tones</vt:lpstr>
      <vt:lpstr>Main GUI</vt:lpstr>
      <vt:lpstr>Time History Synthesis</vt:lpstr>
      <vt:lpstr>Base Input:  Synthesized Time History &amp; PSD</vt:lpstr>
      <vt:lpstr>Add Sine Tones</vt:lpstr>
      <vt:lpstr>SDOF Response:  Sine-on-Random Time History</vt:lpstr>
      <vt:lpstr>Main GUI</vt:lpstr>
      <vt:lpstr>Response Time History Fatigue Severity</vt:lpstr>
      <vt:lpstr>VRS</vt:lpstr>
      <vt:lpstr>Results, Sine-on-Random, Selected Natural Frequency Cases</vt:lpstr>
      <vt:lpstr>APPENDIX B  Pseudo Velocity Limit Notes &amp; Design Tips</vt:lpstr>
      <vt:lpstr>Pseudo Velocity Limit Notes</vt:lpstr>
      <vt:lpstr>Material Limits </vt:lpstr>
      <vt:lpstr> Common Notes for Electronic &amp; Mechanical Components</vt:lpstr>
      <vt:lpstr>Mechanical Components</vt:lpstr>
      <vt:lpstr>Electronic Components</vt:lpstr>
      <vt:lpstr>Electronic Parts, Lesson Learned from another Rocket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Tom Irvine</cp:lastModifiedBy>
  <cp:revision>37</cp:revision>
  <dcterms:created xsi:type="dcterms:W3CDTF">2020-06-21T19:44:22Z</dcterms:created>
  <dcterms:modified xsi:type="dcterms:W3CDTF">2020-07-07T01:34:40Z</dcterms:modified>
</cp:coreProperties>
</file>