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07" r:id="rId3"/>
    <p:sldId id="309" r:id="rId4"/>
    <p:sldId id="308" r:id="rId5"/>
    <p:sldId id="301" r:id="rId6"/>
    <p:sldId id="310" r:id="rId7"/>
    <p:sldId id="315" r:id="rId8"/>
    <p:sldId id="314" r:id="rId9"/>
    <p:sldId id="313" r:id="rId10"/>
    <p:sldId id="318" r:id="rId11"/>
    <p:sldId id="316" r:id="rId12"/>
    <p:sldId id="317" r:id="rId13"/>
    <p:sldId id="322" r:id="rId14"/>
    <p:sldId id="319" r:id="rId15"/>
    <p:sldId id="325" r:id="rId16"/>
    <p:sldId id="326" r:id="rId17"/>
    <p:sldId id="321" r:id="rId18"/>
    <p:sldId id="327" r:id="rId19"/>
    <p:sldId id="32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93" autoAdjust="0"/>
    <p:restoredTop sz="94681" autoAdjust="0"/>
  </p:normalViewPr>
  <p:slideViewPr>
    <p:cSldViewPr>
      <p:cViewPr varScale="1">
        <p:scale>
          <a:sx n="81" d="100"/>
          <a:sy n="81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D0A468-1A01-4D50-BAEC-ECE99F105586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E4E72-CE99-462A-B720-1E1B289BC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E4E72-CE99-462A-B720-1E1B289BC4F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0B652-08DF-40C5-80E9-FF8DDBC69698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F2CAE-3B31-4BC3-8DC2-640243FD5A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2514600"/>
            <a:ext cx="693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solidFill>
                  <a:srgbClr val="006699"/>
                </a:solidFill>
                <a:latin typeface="Calibri"/>
              </a:rPr>
              <a:t>Two-Degree-of-Freedom Systems</a:t>
            </a:r>
            <a:endParaRPr kumimoji="0" lang="en-US" sz="2800" b="1" dirty="0">
              <a:solidFill>
                <a:srgbClr val="006699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762000"/>
            <a:ext cx="441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sz="2800" b="1" dirty="0" smtClean="0">
                <a:solidFill>
                  <a:srgbClr val="008080"/>
                </a:solidFill>
                <a:latin typeface="Calibri"/>
              </a:rPr>
              <a:t>Unit 43</a:t>
            </a:r>
            <a:endParaRPr kumimoji="0" lang="en-US" sz="28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43000" y="3657600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Clr>
                <a:schemeClr val="tx2"/>
              </a:buClr>
              <a:buSzPct val="80000"/>
              <a:buFont typeface="Arial" pitchFamily="34" charset="0"/>
              <a:buChar char="•"/>
            </a:pPr>
            <a:r>
              <a:rPr lang="en-US" i="1" dirty="0" smtClean="0"/>
              <a:t>Two Stage Isolation</a:t>
            </a:r>
          </a:p>
          <a:p>
            <a:pPr marL="228600" indent="-228600">
              <a:buClr>
                <a:schemeClr val="tx2"/>
              </a:buClr>
              <a:buSzPct val="80000"/>
              <a:buFont typeface="Arial" pitchFamily="34" charset="0"/>
              <a:buChar char="•"/>
            </a:pPr>
            <a:r>
              <a:rPr lang="en-US" i="1" dirty="0" smtClean="0"/>
              <a:t>Cross-reference with Webinar 28 Multi-degree-of-freedom System Shock Response Spectrum</a:t>
            </a:r>
          </a:p>
          <a:p>
            <a:pPr marL="342900" indent="-342900" algn="ctr">
              <a:lnSpc>
                <a:spcPct val="150000"/>
              </a:lnSpc>
            </a:pP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solidFill>
                  <a:srgbClr val="008080"/>
                </a:solidFill>
                <a:latin typeface="Calibri"/>
              </a:rPr>
              <a:t>Case 1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676400"/>
            <a:ext cx="4981575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019800" y="2057400"/>
            <a:ext cx="2590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Natural Frequencies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Sdof</a:t>
            </a:r>
            <a:endParaRPr lang="en-US" sz="1600" dirty="0" smtClean="0"/>
          </a:p>
          <a:p>
            <a:r>
              <a:rPr lang="en-US" sz="1600" dirty="0" smtClean="0"/>
              <a:t>300 Hz</a:t>
            </a:r>
          </a:p>
          <a:p>
            <a:endParaRPr lang="en-US" sz="1600" dirty="0" smtClean="0"/>
          </a:p>
          <a:p>
            <a:r>
              <a:rPr lang="en-US" sz="1600" dirty="0" smtClean="0"/>
              <a:t>Two-stage</a:t>
            </a:r>
          </a:p>
          <a:p>
            <a:r>
              <a:rPr lang="en-US" sz="1600" dirty="0" smtClean="0"/>
              <a:t>201.3 Hz</a:t>
            </a:r>
          </a:p>
          <a:p>
            <a:r>
              <a:rPr lang="en-US" sz="1600" dirty="0" smtClean="0"/>
              <a:t>706.5 Hz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solidFill>
                  <a:srgbClr val="008080"/>
                </a:solidFill>
                <a:latin typeface="Calibri"/>
              </a:rPr>
              <a:t>Case 2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248400" y="2209800"/>
            <a:ext cx="2590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Natural Frequencies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Sdof</a:t>
            </a:r>
            <a:endParaRPr lang="en-US" sz="1600" dirty="0" smtClean="0"/>
          </a:p>
          <a:p>
            <a:r>
              <a:rPr lang="en-US" sz="1600" dirty="0" smtClean="0"/>
              <a:t>300 Hz</a:t>
            </a:r>
          </a:p>
          <a:p>
            <a:endParaRPr lang="en-US" sz="1600" dirty="0" smtClean="0"/>
          </a:p>
          <a:p>
            <a:r>
              <a:rPr lang="en-US" sz="1600" dirty="0" smtClean="0"/>
              <a:t>Two-stage</a:t>
            </a:r>
          </a:p>
          <a:p>
            <a:r>
              <a:rPr lang="en-US" sz="1600" dirty="0" smtClean="0"/>
              <a:t>185 Hz</a:t>
            </a:r>
          </a:p>
          <a:p>
            <a:r>
              <a:rPr lang="en-US" sz="1600" dirty="0" smtClean="0"/>
              <a:t>485 Hz</a:t>
            </a:r>
            <a:endParaRPr lang="en-US" sz="1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752600"/>
            <a:ext cx="5257800" cy="41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sz="2200" b="1" dirty="0" smtClean="0">
                <a:solidFill>
                  <a:srgbClr val="008080"/>
                </a:solidFill>
                <a:latin typeface="Calibri"/>
              </a:rPr>
              <a:t>Case 3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72200" y="2057400"/>
            <a:ext cx="2590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Natural Frequencies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Sdof</a:t>
            </a:r>
            <a:endParaRPr lang="en-US" sz="1600" dirty="0" smtClean="0"/>
          </a:p>
          <a:p>
            <a:r>
              <a:rPr lang="en-US" sz="1600" dirty="0" smtClean="0"/>
              <a:t>300 Hz</a:t>
            </a:r>
          </a:p>
          <a:p>
            <a:endParaRPr lang="en-US" sz="1600" dirty="0" smtClean="0"/>
          </a:p>
          <a:p>
            <a:r>
              <a:rPr lang="en-US" sz="1600" dirty="0" smtClean="0"/>
              <a:t>Two-stage</a:t>
            </a:r>
          </a:p>
          <a:p>
            <a:r>
              <a:rPr lang="en-US" sz="1600" dirty="0" smtClean="0"/>
              <a:t>162 Hz</a:t>
            </a:r>
          </a:p>
          <a:p>
            <a:r>
              <a:rPr lang="en-US" sz="1600" dirty="0" smtClean="0"/>
              <a:t>392 Hz</a:t>
            </a:r>
            <a:endParaRPr lang="en-US" sz="16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752600"/>
            <a:ext cx="5181600" cy="4103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sz="2200" b="1" dirty="0" smtClean="0">
                <a:solidFill>
                  <a:srgbClr val="008080"/>
                </a:solidFill>
                <a:latin typeface="Calibri"/>
              </a:rPr>
              <a:t>Conclusions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718" y="304800"/>
            <a:ext cx="9038282" cy="492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85800" y="5486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Read:  SRS 2000 G Acceleration</a:t>
            </a:r>
            <a:br>
              <a:rPr lang="en-US" sz="1600" dirty="0" smtClean="0"/>
            </a:br>
            <a:endParaRPr lang="en-US" sz="1600" dirty="0" smtClean="0"/>
          </a:p>
          <a:p>
            <a:r>
              <a:rPr lang="en-US" sz="1600" dirty="0" smtClean="0"/>
              <a:t>Workspace name:  srs2000G_accel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sz="2200" b="1" dirty="0" smtClean="0">
                <a:solidFill>
                  <a:srgbClr val="008080"/>
                </a:solidFill>
                <a:latin typeface="Calibri"/>
              </a:rPr>
              <a:t>srs</a:t>
            </a:r>
            <a:r>
              <a:rPr lang="en-US" sz="2200" b="1" dirty="0" smtClean="0">
                <a:solidFill>
                  <a:srgbClr val="008080"/>
                </a:solidFill>
                <a:latin typeface="Calibri"/>
              </a:rPr>
              <a:t>2000G_accel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752599"/>
            <a:ext cx="5257800" cy="4169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sz="2200" b="1" dirty="0" smtClean="0">
                <a:solidFill>
                  <a:srgbClr val="008080"/>
                </a:solidFill>
                <a:latin typeface="Calibri"/>
              </a:rPr>
              <a:t>Conclusions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641187"/>
            <a:ext cx="7239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Clr>
                <a:schemeClr val="tx2"/>
              </a:buClr>
              <a:buSzPct val="80000"/>
              <a:buFont typeface="Arial" pitchFamily="34" charset="0"/>
              <a:buChar char="•"/>
            </a:pPr>
            <a:r>
              <a:rPr lang="en-US" dirty="0" smtClean="0"/>
              <a:t>srs2000G_accel is base input for time domain analysis</a:t>
            </a:r>
          </a:p>
          <a:p>
            <a:pPr marL="228600" indent="-228600">
              <a:lnSpc>
                <a:spcPct val="150000"/>
              </a:lnSpc>
              <a:buClr>
                <a:schemeClr val="tx2"/>
              </a:buClr>
              <a:buSzPct val="80000"/>
              <a:buFont typeface="Arial" pitchFamily="34" charset="0"/>
              <a:buChar char="•"/>
            </a:pPr>
            <a:r>
              <a:rPr lang="en-US" dirty="0" smtClean="0"/>
              <a:t>Calculate response of SDOF system  </a:t>
            </a:r>
          </a:p>
          <a:p>
            <a:pPr marL="228600" indent="-228600">
              <a:lnSpc>
                <a:spcPct val="150000"/>
              </a:lnSpc>
              <a:buClr>
                <a:schemeClr val="tx2"/>
              </a:buClr>
              <a:buSzPct val="80000"/>
            </a:pPr>
            <a:r>
              <a:rPr lang="en-US" dirty="0" smtClean="0"/>
              <a:t>     	Time History &gt; SDOF Response to Base Input </a:t>
            </a:r>
          </a:p>
          <a:p>
            <a:pPr marL="228600" indent="-228600">
              <a:lnSpc>
                <a:spcPct val="150000"/>
              </a:lnSpc>
              <a:buClr>
                <a:schemeClr val="tx2"/>
              </a:buClr>
              <a:buSzPct val="80000"/>
            </a:pPr>
            <a:r>
              <a:rPr lang="en-US" dirty="0" smtClean="0"/>
              <a:t>             or</a:t>
            </a:r>
            <a:br>
              <a:rPr lang="en-US" dirty="0" smtClean="0"/>
            </a:br>
            <a:r>
              <a:rPr lang="en-US" dirty="0" smtClean="0"/>
              <a:t>              Miscellaneous &gt; Structural Dynamics &gt; Spring-Mass Systems &gt;</a:t>
            </a:r>
          </a:p>
          <a:p>
            <a:pPr marL="228600" indent="-228600">
              <a:lnSpc>
                <a:spcPct val="150000"/>
              </a:lnSpc>
              <a:buClr>
                <a:schemeClr val="tx2"/>
              </a:buClr>
              <a:buSzPct val="80000"/>
            </a:pPr>
            <a:r>
              <a:rPr lang="en-US" dirty="0" smtClean="0"/>
              <a:t>                   SDOF Response to Base Input, Time Domain            </a:t>
            </a:r>
          </a:p>
          <a:p>
            <a:pPr marL="228600" indent="-228600">
              <a:lnSpc>
                <a:spcPct val="150000"/>
              </a:lnSpc>
              <a:buClr>
                <a:schemeClr val="tx2"/>
              </a:buClr>
              <a:buSzPct val="80000"/>
            </a:pPr>
            <a:r>
              <a:rPr lang="en-US" dirty="0" smtClean="0"/>
              <a:t>                 (Two paths to same dialog function)</a:t>
            </a:r>
          </a:p>
          <a:p>
            <a:pPr marL="228600" indent="-228600">
              <a:lnSpc>
                <a:spcPct val="150000"/>
              </a:lnSpc>
              <a:buClr>
                <a:schemeClr val="tx2"/>
              </a:buClr>
              <a:buSzPct val="80000"/>
            </a:pPr>
            <a:endParaRPr lang="en-US" dirty="0" smtClean="0"/>
          </a:p>
          <a:p>
            <a:pPr marL="228600" indent="-228600">
              <a:buClr>
                <a:schemeClr val="tx2"/>
              </a:buClr>
              <a:buSzPct val="80000"/>
              <a:buFont typeface="Arial" pitchFamily="34" charset="0"/>
              <a:buChar char="•"/>
            </a:pPr>
            <a:r>
              <a:rPr lang="en-US" dirty="0" smtClean="0"/>
              <a:t>Calculate response of mass 2 for the two-stage system for base mass=10 lbm, as shown on next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sz="2200" b="1" dirty="0" smtClean="0">
                <a:solidFill>
                  <a:srgbClr val="008080"/>
                </a:solidFill>
                <a:latin typeface="Calibri"/>
              </a:rPr>
              <a:t>Conclusions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"/>
            <a:ext cx="8609013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>
          <a:xfrm flipV="1">
            <a:off x="6172200" y="4267200"/>
            <a:ext cx="838200" cy="1905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733800" y="6096000"/>
            <a:ext cx="2286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sz="1600" dirty="0" smtClean="0">
                <a:cs typeface="Times New Roman" pitchFamily="18" charset="0"/>
              </a:rPr>
              <a:t>Apply   srs</a:t>
            </a:r>
            <a:r>
              <a:rPr lang="en-US" sz="1600" dirty="0" smtClean="0">
                <a:cs typeface="Times New Roman" pitchFamily="18" charset="0"/>
              </a:rPr>
              <a:t>2000G_accel</a:t>
            </a:r>
            <a:endParaRPr kumimoji="0" lang="en-US" sz="16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008080"/>
                </a:solidFill>
                <a:latin typeface="Calibri"/>
              </a:rPr>
              <a:t>Avionics Mass Shock Response</a:t>
            </a:r>
            <a:endParaRPr kumimoji="0" lang="en-US" sz="20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676400"/>
            <a:ext cx="3950748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14400" y="50292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SDOF peak response:  337 G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5181600" y="50292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Mass 2 peak response:  288 G  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5715000"/>
            <a:ext cx="6248400" cy="792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/>
              <a:t>1.4 dB reduction by mounting avionics box on base spring-mass system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(Good, but not great)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199" y="1676400"/>
            <a:ext cx="3886201" cy="313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008080"/>
                </a:solidFill>
                <a:latin typeface="Calibri"/>
              </a:rPr>
              <a:t>Velocity Comparison</a:t>
            </a:r>
            <a:endParaRPr kumimoji="0" lang="en-US" sz="20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50292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SDOF peak velocity =    84 in/sec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4495800" y="5029200"/>
            <a:ext cx="411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Mass </a:t>
            </a:r>
            <a:r>
              <a:rPr lang="en-US" sz="1600" dirty="0" smtClean="0"/>
              <a:t>2, 10 lbm </a:t>
            </a:r>
            <a:r>
              <a:rPr lang="en-US" sz="1600" dirty="0" smtClean="0"/>
              <a:t>base, </a:t>
            </a:r>
            <a:r>
              <a:rPr lang="en-US" sz="1600" dirty="0" smtClean="0"/>
              <a:t>peak </a:t>
            </a:r>
            <a:r>
              <a:rPr lang="en-US" sz="1600" dirty="0" smtClean="0"/>
              <a:t>velocity = 97 in/sec  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5867400"/>
            <a:ext cx="6248400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/>
              <a:t>1.3 dB </a:t>
            </a:r>
            <a:r>
              <a:rPr lang="en-US" sz="1600" dirty="0" smtClean="0"/>
              <a:t>increase by </a:t>
            </a:r>
            <a:r>
              <a:rPr lang="en-US" sz="1600" dirty="0" smtClean="0"/>
              <a:t>mounting avionics box on base spring-mass system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828800"/>
            <a:ext cx="385644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752600"/>
            <a:ext cx="3962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sz="2200" b="1" dirty="0" smtClean="0">
                <a:solidFill>
                  <a:srgbClr val="008080"/>
                </a:solidFill>
                <a:latin typeface="Calibri"/>
              </a:rPr>
              <a:t>Conclusions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4400" y="1981200"/>
            <a:ext cx="701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>
              <a:buClr>
                <a:schemeClr val="accent5">
                  <a:lumMod val="50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dirty="0" smtClean="0"/>
              <a:t>Increasing the base mass tends to give better </a:t>
            </a:r>
            <a:r>
              <a:rPr lang="en-US" dirty="0" smtClean="0"/>
              <a:t>isolation in terms of acceleration</a:t>
            </a:r>
            <a:endParaRPr lang="en-US" dirty="0" smtClean="0"/>
          </a:p>
          <a:p>
            <a:pPr marL="231775" indent="-231775">
              <a:buClr>
                <a:schemeClr val="accent5">
                  <a:lumMod val="50000"/>
                </a:schemeClr>
              </a:buClr>
              <a:buSzPct val="80000"/>
              <a:buFont typeface="Arial" pitchFamily="34" charset="0"/>
              <a:buChar char="•"/>
            </a:pPr>
            <a:endParaRPr lang="en-US" dirty="0" smtClean="0"/>
          </a:p>
          <a:p>
            <a:pPr marL="231775" indent="-231775">
              <a:buClr>
                <a:schemeClr val="accent5">
                  <a:lumMod val="50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dirty="0" smtClean="0"/>
              <a:t>But need to look at “big picture” of all dynamic environments</a:t>
            </a:r>
          </a:p>
          <a:p>
            <a:pPr marL="231775" indent="-231775">
              <a:buClr>
                <a:schemeClr val="accent5">
                  <a:lumMod val="50000"/>
                </a:schemeClr>
              </a:buClr>
              <a:buSzPct val="80000"/>
              <a:buFont typeface="Arial" pitchFamily="34" charset="0"/>
              <a:buChar char="•"/>
            </a:pPr>
            <a:endParaRPr lang="en-US" dirty="0" smtClean="0"/>
          </a:p>
          <a:p>
            <a:pPr marL="231775" indent="-231775">
              <a:buClr>
                <a:schemeClr val="accent5">
                  <a:lumMod val="50000"/>
                </a:schemeClr>
              </a:buClr>
              <a:buSzPct val="80000"/>
              <a:buFont typeface="Arial" pitchFamily="34" charset="0"/>
              <a:buChar char="•"/>
            </a:pPr>
            <a:r>
              <a:rPr lang="en-US" dirty="0" smtClean="0"/>
              <a:t>Also consider </a:t>
            </a:r>
            <a:r>
              <a:rPr lang="en-US" dirty="0" smtClean="0"/>
              <a:t>velocity and relative </a:t>
            </a:r>
            <a:r>
              <a:rPr lang="en-US" dirty="0" smtClean="0"/>
              <a:t>displacement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solidFill>
                  <a:srgbClr val="008080"/>
                </a:solidFill>
                <a:latin typeface="Calibri"/>
              </a:rPr>
              <a:t>Isolation Options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7" name="Picture 6" descr="two_dof_ba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1752600"/>
            <a:ext cx="2514600" cy="378977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29200" y="5638800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</a:rPr>
              <a:t>Two Stage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5562600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Calibri" pitchFamily="34" charset="0"/>
              </a:rPr>
              <a:t>Single Stage</a:t>
            </a:r>
            <a:endParaRPr lang="en-US" sz="1600" dirty="0">
              <a:latin typeface="Calibri" pitchFamily="34" charset="0"/>
            </a:endParaRPr>
          </a:p>
        </p:txBody>
      </p:sp>
      <p:pic>
        <p:nvPicPr>
          <p:cNvPr id="1094" name="Picture 7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2971800"/>
            <a:ext cx="270479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8" name="Straight Arrow Connector 77"/>
          <p:cNvCxnSpPr/>
          <p:nvPr/>
        </p:nvCxnSpPr>
        <p:spPr>
          <a:xfrm flipV="1">
            <a:off x="3276600" y="2590800"/>
            <a:ext cx="1524000" cy="6096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solidFill>
                  <a:srgbClr val="008080"/>
                </a:solidFill>
                <a:latin typeface="Calibri"/>
              </a:rPr>
              <a:t>SDOF System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7" name="Picture 7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2133600"/>
            <a:ext cx="270479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14400" y="2438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m = 5 lbm</a:t>
            </a:r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276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k= 4.6e+04 lbf/in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4191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Q=10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5943600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vibrationdata</a:t>
            </a:r>
            <a:r>
              <a:rPr lang="en-US" sz="1600" dirty="0" smtClean="0"/>
              <a:t> &gt; Structural Dynamics &gt; Spring-Mass Systems &gt; SDOF Transmissibility for Base Excitation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609600" y="685800"/>
            <a:ext cx="82296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04800"/>
            <a:ext cx="7485063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sz="2200" b="1" dirty="0" smtClean="0">
                <a:solidFill>
                  <a:srgbClr val="008080"/>
                </a:solidFill>
                <a:latin typeface="Calibri"/>
              </a:rPr>
              <a:t>SDOF Transmissibility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905000"/>
            <a:ext cx="498157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441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200" b="1" dirty="0" smtClean="0">
                <a:solidFill>
                  <a:srgbClr val="008080"/>
                </a:solidFill>
                <a:latin typeface="Calibri"/>
              </a:rPr>
              <a:t>Two Stage Isolation System</a:t>
            </a:r>
            <a:endParaRPr kumimoji="0" lang="en-US" sz="2200" b="1" dirty="0">
              <a:solidFill>
                <a:srgbClr val="008080"/>
              </a:solidFill>
              <a:latin typeface="Calibri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57912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Attach the previous SDOF system to a base spring-mass system.  Calculate the transmissibility for three difference base mass cases.</a:t>
            </a:r>
            <a:endParaRPr lang="en-US" dirty="0"/>
          </a:p>
        </p:txBody>
      </p:sp>
      <p:pic>
        <p:nvPicPr>
          <p:cNvPr id="8" name="Picture 7" descr="two_dof_ba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600" y="1752600"/>
            <a:ext cx="2514600" cy="37897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90600" y="2286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m</a:t>
            </a:r>
            <a:r>
              <a:rPr lang="en-US" sz="2100" baseline="-25000" dirty="0" smtClean="0"/>
              <a:t>2</a:t>
            </a:r>
            <a:r>
              <a:rPr lang="en-US" sz="1800" dirty="0" smtClean="0"/>
              <a:t> = 5 lbm</a:t>
            </a:r>
            <a:endParaRPr lang="en-US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38862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m</a:t>
            </a:r>
            <a:r>
              <a:rPr lang="en-US" sz="2100" baseline="-25000" dirty="0" smtClean="0"/>
              <a:t>1</a:t>
            </a:r>
            <a:r>
              <a:rPr lang="en-US" sz="1800" dirty="0" smtClean="0"/>
              <a:t> = </a:t>
            </a:r>
          </a:p>
          <a:p>
            <a:r>
              <a:rPr lang="en-US" dirty="0" smtClean="0"/>
              <a:t>      </a:t>
            </a:r>
            <a:r>
              <a:rPr lang="en-US" sz="1800" dirty="0" smtClean="0"/>
              <a:t>2, 5, 10 lbm</a:t>
            </a:r>
            <a:endParaRPr lang="en-US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0" y="2438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 Q=10 for both modes</a:t>
            </a:r>
            <a:endParaRPr lang="en-US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5486400" y="36576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Perform </a:t>
            </a:r>
          </a:p>
          <a:p>
            <a:pPr marL="457200" indent="-457200">
              <a:buAutoNum type="arabicPeriod"/>
            </a:pPr>
            <a:r>
              <a:rPr lang="en-US" sz="1800" dirty="0" smtClean="0">
                <a:latin typeface="Calibri" pitchFamily="34" charset="0"/>
              </a:rPr>
              <a:t>normal modes</a:t>
            </a:r>
          </a:p>
          <a:p>
            <a:pPr marL="457200" indent="-457200">
              <a:buAutoNum type="arabicPeriod"/>
            </a:pPr>
            <a:r>
              <a:rPr lang="en-US" sz="1800" dirty="0" smtClean="0">
                <a:latin typeface="Calibri" pitchFamily="34" charset="0"/>
              </a:rPr>
              <a:t>Transmissibility analysis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34000" y="1981200"/>
            <a:ext cx="342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k= 4.6e+04 lbf/in for both springs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5800" y="5943600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vibrationdata</a:t>
            </a:r>
            <a:r>
              <a:rPr lang="en-US" dirty="0" smtClean="0"/>
              <a:t> &gt; Structural Dynamics &gt; Spring-Mass Systems &gt; Two-DOF System Base Excitation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685800"/>
            <a:ext cx="80772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8637587" cy="547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534400" y="838200"/>
            <a:ext cx="3810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534400" y="1447800"/>
            <a:ext cx="3810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534400" y="2057400"/>
            <a:ext cx="3810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762000"/>
            <a:ext cx="80772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533400"/>
            <a:ext cx="7532687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762000" y="5867400"/>
            <a:ext cx="777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Calculate the transmissibility for each of the three base mass cases.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514600" y="8382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kumimoji="0" lang="en-US" sz="2400" dirty="0">
              <a:solidFill>
                <a:schemeClr val="tx1"/>
              </a:solidFill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14400" y="1371600"/>
            <a:ext cx="784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747713"/>
            <a:ext cx="9064948" cy="473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5061</TotalTime>
  <Words>329</Words>
  <Application>Microsoft Office PowerPoint</Application>
  <PresentationFormat>On-screen Show (4:3)</PresentationFormat>
  <Paragraphs>123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Dynamic Concepts,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tirvine</dc:creator>
  <cp:lastModifiedBy>tirvine</cp:lastModifiedBy>
  <cp:revision>184</cp:revision>
  <dcterms:created xsi:type="dcterms:W3CDTF">2014-12-08T16:48:06Z</dcterms:created>
  <dcterms:modified xsi:type="dcterms:W3CDTF">2015-01-30T22:32:32Z</dcterms:modified>
</cp:coreProperties>
</file>