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627" r:id="rId3"/>
    <p:sldId id="631" r:id="rId4"/>
    <p:sldId id="276" r:id="rId5"/>
    <p:sldId id="677" r:id="rId6"/>
    <p:sldId id="632" r:id="rId7"/>
    <p:sldId id="633" r:id="rId8"/>
    <p:sldId id="626" r:id="rId9"/>
    <p:sldId id="634" r:id="rId10"/>
    <p:sldId id="676" r:id="rId11"/>
    <p:sldId id="678" r:id="rId12"/>
    <p:sldId id="646" r:id="rId13"/>
    <p:sldId id="636" r:id="rId14"/>
    <p:sldId id="637" r:id="rId15"/>
    <p:sldId id="635" r:id="rId16"/>
    <p:sldId id="638" r:id="rId17"/>
    <p:sldId id="644" r:id="rId18"/>
    <p:sldId id="641" r:id="rId19"/>
    <p:sldId id="642" r:id="rId20"/>
    <p:sldId id="643" r:id="rId21"/>
    <p:sldId id="639" r:id="rId22"/>
    <p:sldId id="640" r:id="rId23"/>
    <p:sldId id="628" r:id="rId24"/>
    <p:sldId id="630" r:id="rId25"/>
    <p:sldId id="629" r:id="rId26"/>
    <p:sldId id="645" r:id="rId27"/>
  </p:sldIdLst>
  <p:sldSz cx="9144000" cy="6858000" type="screen4x3"/>
  <p:notesSz cx="6858000" cy="91440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FFFF"/>
    <a:srgbClr val="0099CC"/>
    <a:srgbClr val="003366"/>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7" autoAdjust="0"/>
    <p:restoredTop sz="94227" autoAdjust="0"/>
  </p:normalViewPr>
  <p:slideViewPr>
    <p:cSldViewPr>
      <p:cViewPr varScale="1">
        <p:scale>
          <a:sx n="80" d="100"/>
          <a:sy n="80" d="100"/>
        </p:scale>
        <p:origin x="893"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953F6D8-149C-41C2-AF32-0D677EB0A923}" type="datetimeFigureOut">
              <a:rPr lang="en-US"/>
              <a:pPr>
                <a:defRPr/>
              </a:pPr>
              <a:t>8/10/2020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0466DBC-6A9C-462E-A952-A9DFE99B30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0687203-161C-497A-BCBF-984407C954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46995F4-2CD2-4B26-8F7A-3CFD5FB61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C05EBBCD-E45F-44D7-AFE9-A22E05D496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3B8C39-130D-4671-A571-4D9646EADD38}"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248400" y="617538"/>
            <a:ext cx="2144713" cy="461962"/>
          </a:xfrm>
          <a:prstGeom prst="rect">
            <a:avLst/>
          </a:prstGeom>
          <a:noFill/>
          <a:ln w="9525">
            <a:noFill/>
            <a:miter lim="800000"/>
            <a:headEnd/>
            <a:tailEnd/>
          </a:ln>
        </p:spPr>
        <p:txBody>
          <a:bodyPr wrap="none">
            <a:spAutoFit/>
          </a:bodyPr>
          <a:lstStyle/>
          <a:p>
            <a:pPr eaLnBrk="1" hangingPunct="1">
              <a:defRPr/>
            </a:pPr>
            <a:r>
              <a:rPr lang="en-US" sz="2400" b="1">
                <a:solidFill>
                  <a:srgbClr val="003399"/>
                </a:solidFill>
              </a:rPr>
              <a:t>Vibrationdata</a:t>
            </a:r>
          </a:p>
        </p:txBody>
      </p:sp>
      <p:cxnSp>
        <p:nvCxnSpPr>
          <p:cNvPr id="5" name="Straight Connector 4"/>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355F2B-6926-4AF8-A12D-06FE1155CF81}" type="datetime1">
              <a:rPr lang="en-US"/>
              <a:pPr>
                <a:defRPr/>
              </a:pPr>
              <a:t>8/10/2020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18D4A6-223B-44EA-BB79-E8638012E0C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DEEED5-8AFF-4E9F-AA32-8D749901C923}" type="datetime1">
              <a:rPr lang="en-US"/>
              <a:pPr>
                <a:defRPr/>
              </a:pPr>
              <a:t>8/10/2020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FE98C-0E7E-4AD6-8682-0628D850D75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C1982F-197B-4472-973A-033566A78600}" type="datetime1">
              <a:rPr lang="en-US"/>
              <a:pPr>
                <a:defRPr/>
              </a:pPr>
              <a:t>8/10/2020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2A002-8EF2-45E8-9C7D-6E1DCE006FF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4CD9D6C-F495-45C0-8D48-48F713F630BF}" type="datetime1">
              <a:rPr lang="en-US"/>
              <a:pPr>
                <a:defRPr/>
              </a:pPr>
              <a:t>8/10/2020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284A4B-C3BC-491A-B97F-AB2E04D6F9B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4A1D48-FBB2-46BF-8F34-3C54487B81D2}" type="datetime1">
              <a:rPr lang="en-US"/>
              <a:pPr>
                <a:defRPr/>
              </a:pPr>
              <a:t>8/10/2020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D5244A-19D2-4C7D-90D7-76D776EE9863}"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D0137CB-4E75-4B16-88C3-4173B6B433B8}" type="datetime1">
              <a:rPr lang="en-US"/>
              <a:pPr>
                <a:defRPr/>
              </a:pPr>
              <a:t>8/10/2020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7C1169-409E-4DC4-9862-E64B1BAAC47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5EFB0F3-5049-471D-B85C-ADFC1159C168}" type="datetime1">
              <a:rPr lang="en-US"/>
              <a:pPr>
                <a:defRPr/>
              </a:pPr>
              <a:t>8/10/2020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2E4FC9-FCB7-4E7C-9012-210E1AC68D9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BA2DFB-21C4-4BC9-B6E7-0A1A94FB37D8}" type="datetime1">
              <a:rPr lang="en-US"/>
              <a:pPr>
                <a:defRPr/>
              </a:pPr>
              <a:t>8/10/2020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1CA69D-3F4D-4EA0-A43B-D28B0595EA3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0BA1D4-101D-4653-89AD-B5D360BA6A2D}" type="datetime1">
              <a:rPr lang="en-US"/>
              <a:pPr>
                <a:defRPr/>
              </a:pPr>
              <a:t>8/10/2020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4DB737-A4A1-4DBF-8BDD-DAF62BDA81A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3B5815-C530-4B05-957E-629D5E28A067}" type="datetime1">
              <a:rPr lang="en-US"/>
              <a:pPr>
                <a:defRPr/>
              </a:pPr>
              <a:t>8/10/2020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47C676-6E88-45F2-BA88-4AE96F65A2E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9BEC3F3-FB19-44AE-A862-AFF7A743ED04}" type="datetime1">
              <a:rPr lang="en-US"/>
              <a:pPr>
                <a:defRPr/>
              </a:pPr>
              <a:t>8/10/2020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54466A19-ABBD-4C55-9AE3-810A9DD2A2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2"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4294967295"/>
          </p:nvPr>
        </p:nvSpPr>
        <p:spPr bwMode="auto">
          <a:noFill/>
          <a:ln>
            <a:miter lim="800000"/>
            <a:headEnd/>
            <a:tailEnd/>
          </a:ln>
        </p:spPr>
        <p:txBody>
          <a:bodyPr anchor="t"/>
          <a:lstStyle/>
          <a:p>
            <a:pPr algn="l"/>
            <a:fld id="{9D0D7F05-CD49-4F06-B5FA-37C1E76B5460}" type="slidenum">
              <a:rPr lang="en-US" altLang="en-US" sz="1800" smtClean="0"/>
              <a:pPr algn="l"/>
              <a:t>1</a:t>
            </a:fld>
            <a:endParaRPr lang="en-US" altLang="en-US" sz="1800"/>
          </a:p>
        </p:txBody>
      </p:sp>
      <p:sp>
        <p:nvSpPr>
          <p:cNvPr id="6" name="Rectangle 3"/>
          <p:cNvSpPr txBox="1">
            <a:spLocks noChangeArrowheads="1"/>
          </p:cNvSpPr>
          <p:nvPr>
            <p:custDataLst>
              <p:tags r:id="rId2"/>
            </p:custDataLst>
          </p:nvPr>
        </p:nvSpPr>
        <p:spPr>
          <a:xfrm>
            <a:off x="1447800" y="2133600"/>
            <a:ext cx="6096000" cy="2438400"/>
          </a:xfrm>
          <a:prstGeom prst="rect">
            <a:avLst/>
          </a:prstGeom>
        </p:spPr>
        <p:txBody>
          <a:bodyPr>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lnSpc>
                <a:spcPts val="3800"/>
              </a:lnSpc>
              <a:spcBef>
                <a:spcPts val="300"/>
              </a:spcBef>
              <a:spcAft>
                <a:spcPts val="300"/>
              </a:spcAft>
              <a:defRPr/>
            </a:pPr>
            <a:r>
              <a:rPr lang="en-US" sz="9600" b="1" dirty="0">
                <a:solidFill>
                  <a:srgbClr val="336699"/>
                </a:solidFill>
              </a:rPr>
              <a:t>Welded Joint Concerns for </a:t>
            </a:r>
            <a:br>
              <a:rPr lang="en-US" sz="9600" b="1" dirty="0">
                <a:solidFill>
                  <a:srgbClr val="336699"/>
                </a:solidFill>
              </a:rPr>
            </a:br>
            <a:r>
              <a:rPr lang="en-US" sz="9600" b="1" dirty="0">
                <a:solidFill>
                  <a:srgbClr val="336699"/>
                </a:solidFill>
              </a:rPr>
              <a:t>Shock, Vibration &amp; Fatigue</a:t>
            </a:r>
          </a:p>
          <a:p>
            <a:pPr fontAlgn="auto">
              <a:lnSpc>
                <a:spcPts val="3800"/>
              </a:lnSpc>
              <a:spcBef>
                <a:spcPts val="300"/>
              </a:spcBef>
              <a:spcAft>
                <a:spcPts val="300"/>
              </a:spcAft>
              <a:defRPr/>
            </a:pPr>
            <a:endParaRPr lang="en-US" sz="9000" b="1" dirty="0">
              <a:solidFill>
                <a:srgbClr val="336699"/>
              </a:solidFill>
            </a:endParaRPr>
          </a:p>
          <a:p>
            <a:pPr fontAlgn="auto">
              <a:lnSpc>
                <a:spcPts val="3800"/>
              </a:lnSpc>
              <a:spcBef>
                <a:spcPts val="300"/>
              </a:spcBef>
              <a:spcAft>
                <a:spcPts val="300"/>
              </a:spcAft>
              <a:defRPr/>
            </a:pPr>
            <a:r>
              <a:rPr lang="en-US" sz="8000" dirty="0">
                <a:solidFill>
                  <a:srgbClr val="336699"/>
                </a:solidFill>
              </a:rPr>
              <a:t>By Tom Irvine</a:t>
            </a:r>
          </a:p>
          <a:p>
            <a:pPr fontAlgn="auto">
              <a:spcAft>
                <a:spcPts val="0"/>
              </a:spcAft>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fontAlgn="auto">
              <a:spcAft>
                <a:spcPts val="0"/>
              </a:spcAft>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fontAlgn="auto">
              <a:spcAft>
                <a:spcPts val="0"/>
              </a:spcAft>
              <a:buFont typeface="Monotype Sorts" pitchFamily="2" charset="2"/>
              <a:buNone/>
              <a:defRPr/>
            </a:pPr>
            <a:r>
              <a:rPr lang="en-US" sz="1800" b="1" dirty="0">
                <a:solidFill>
                  <a:srgbClr val="003366"/>
                </a:solidFill>
                <a:latin typeface="Helvetica" charset="0"/>
              </a:rPr>
              <a:t/>
            </a:r>
            <a:br>
              <a:rPr lang="en-US" sz="1800" b="1" dirty="0">
                <a:solidFill>
                  <a:srgbClr val="003366"/>
                </a:solidFill>
                <a:latin typeface="Helvetica" charset="0"/>
              </a:rPr>
            </a:br>
            <a:endParaRPr lang="en-US" sz="1800" b="1" dirty="0">
              <a:solidFill>
                <a:srgbClr val="003366"/>
              </a:solidFill>
              <a:latin typeface="Helvetica" charset="0"/>
            </a:endParaRPr>
          </a:p>
        </p:txBody>
      </p:sp>
      <p:pic>
        <p:nvPicPr>
          <p:cNvPr id="1026" name="Picture 2" descr="Work in Progress - Posts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81525"/>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D4345DE-8497-421F-9D43-BF8CA03614BD}" type="slidenum">
              <a:rPr lang="en-US" altLang="en-US" smtClean="0"/>
              <a:pPr/>
              <a:t>10</a:t>
            </a:fld>
            <a:endParaRPr lang="en-US" altLang="en-US"/>
          </a:p>
        </p:txBody>
      </p:sp>
      <p:pic>
        <p:nvPicPr>
          <p:cNvPr id="15363" name="Picture 4"/>
          <p:cNvPicPr>
            <a:picLocks noChangeAspect="1" noChangeArrowheads="1"/>
          </p:cNvPicPr>
          <p:nvPr/>
        </p:nvPicPr>
        <p:blipFill>
          <a:blip r:embed="rId2" cstate="print"/>
          <a:srcRect/>
          <a:stretch>
            <a:fillRect/>
          </a:stretch>
        </p:blipFill>
        <p:spPr bwMode="auto">
          <a:xfrm>
            <a:off x="1981200" y="1295400"/>
            <a:ext cx="3914775" cy="2571750"/>
          </a:xfrm>
          <a:prstGeom prst="rect">
            <a:avLst/>
          </a:prstGeom>
          <a:noFill/>
          <a:ln w="9525">
            <a:noFill/>
            <a:miter lim="800000"/>
            <a:headEnd/>
            <a:tailEnd/>
          </a:ln>
        </p:spPr>
      </p:pic>
      <p:sp>
        <p:nvSpPr>
          <p:cNvPr id="6" name="TextBox 5"/>
          <p:cNvSpPr txBox="1"/>
          <p:nvPr/>
        </p:nvSpPr>
        <p:spPr>
          <a:xfrm>
            <a:off x="1447800" y="4572000"/>
            <a:ext cx="5638800" cy="338138"/>
          </a:xfrm>
          <a:prstGeom prst="rect">
            <a:avLst/>
          </a:prstGeom>
          <a:noFill/>
        </p:spPr>
        <p:txBody>
          <a:bodyPr>
            <a:spAutoFit/>
          </a:bodyPr>
          <a:lstStyle/>
          <a:p>
            <a:pPr marL="228600" indent="-114300" eaLnBrk="1" hangingPunct="1">
              <a:buClr>
                <a:srgbClr val="336699"/>
              </a:buClr>
              <a:buSzPct val="80000"/>
              <a:buFont typeface="Arial" pitchFamily="34" charset="0"/>
              <a:buChar char="•"/>
              <a:defRPr/>
            </a:pPr>
            <a:r>
              <a:rPr lang="en-US" sz="1600" dirty="0">
                <a:latin typeface="+mn-lt"/>
              </a:rPr>
              <a:t>Microvoids may merge causing crack propagation</a:t>
            </a:r>
          </a:p>
        </p:txBody>
      </p:sp>
      <p:sp>
        <p:nvSpPr>
          <p:cNvPr id="15365" name="Rectangle 5"/>
          <p:cNvSpPr>
            <a:spLocks noChangeArrowheads="1"/>
          </p:cNvSpPr>
          <p:nvPr/>
        </p:nvSpPr>
        <p:spPr bwMode="auto">
          <a:xfrm>
            <a:off x="762000" y="381000"/>
            <a:ext cx="1881188" cy="384175"/>
          </a:xfrm>
          <a:prstGeom prst="rect">
            <a:avLst/>
          </a:prstGeom>
          <a:noFill/>
          <a:ln w="9525">
            <a:noFill/>
            <a:miter lim="800000"/>
            <a:headEnd/>
            <a:tailEnd/>
          </a:ln>
        </p:spPr>
        <p:txBody>
          <a:bodyPr wrap="none">
            <a:spAutoFit/>
          </a:bodyPr>
          <a:lstStyle/>
          <a:p>
            <a:pPr eaLnBrk="1" hangingPunct="1">
              <a:spcAft>
                <a:spcPts val="1000"/>
              </a:spcAft>
            </a:pPr>
            <a:r>
              <a:rPr lang="en-US" altLang="en-US" sz="1900" b="1">
                <a:solidFill>
                  <a:srgbClr val="006699"/>
                </a:solidFill>
              </a:rPr>
              <a:t>Crack Merging</a:t>
            </a:r>
            <a:endParaRPr lang="en-US" altLang="en-US" sz="19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ln>
            <a:miter lim="800000"/>
            <a:headEnd/>
            <a:tailEnd/>
          </a:ln>
        </p:spPr>
        <p:txBody>
          <a:bodyPr/>
          <a:lstStyle/>
          <a:p>
            <a:fld id="{8AE5786A-23BB-42C6-A112-A1AC87838D5E}" type="slidenum">
              <a:rPr lang="en-US" altLang="en-US" smtClean="0"/>
              <a:pPr/>
              <a:t>11</a:t>
            </a:fld>
            <a:endParaRPr lang="en-US" altLang="en-US"/>
          </a:p>
        </p:txBody>
      </p:sp>
      <p:sp>
        <p:nvSpPr>
          <p:cNvPr id="47107" name="TextBox 4"/>
          <p:cNvSpPr txBox="1">
            <a:spLocks noChangeArrowheads="1"/>
          </p:cNvSpPr>
          <p:nvPr/>
        </p:nvSpPr>
        <p:spPr bwMode="auto">
          <a:xfrm>
            <a:off x="457200" y="533400"/>
            <a:ext cx="6324600" cy="646113"/>
          </a:xfrm>
          <a:prstGeom prst="rect">
            <a:avLst/>
          </a:prstGeom>
          <a:noFill/>
          <a:ln w="9525">
            <a:noFill/>
            <a:miter lim="800000"/>
            <a:headEnd/>
            <a:tailEnd/>
          </a:ln>
        </p:spPr>
        <p:txBody>
          <a:bodyPr>
            <a:spAutoFit/>
          </a:bodyPr>
          <a:lstStyle/>
          <a:p>
            <a:pPr eaLnBrk="1" hangingPunct="1"/>
            <a:r>
              <a:rPr lang="en-US" altLang="en-US" b="1">
                <a:solidFill>
                  <a:srgbClr val="336699"/>
                </a:solidFill>
              </a:rPr>
              <a:t>Damage Tolerance</a:t>
            </a:r>
          </a:p>
          <a:p>
            <a:pPr eaLnBrk="1" hangingPunct="1"/>
            <a:endParaRPr lang="en-US" altLang="en-US"/>
          </a:p>
        </p:txBody>
      </p:sp>
      <p:sp>
        <p:nvSpPr>
          <p:cNvPr id="6" name="TextBox 5"/>
          <p:cNvSpPr txBox="1"/>
          <p:nvPr/>
        </p:nvSpPr>
        <p:spPr>
          <a:xfrm>
            <a:off x="457200" y="1169988"/>
            <a:ext cx="8229600" cy="4770537"/>
          </a:xfrm>
          <a:prstGeom prst="rect">
            <a:avLst/>
          </a:prstGeom>
          <a:noFill/>
        </p:spPr>
        <p:txBody>
          <a:bodyPr>
            <a:spAutoFit/>
          </a:bodyPr>
          <a:lstStyle/>
          <a:p>
            <a:pPr marL="285750" indent="-114300" eaLnBrk="1" hangingPunct="1">
              <a:buClr>
                <a:srgbClr val="336699"/>
              </a:buClr>
              <a:buSzPct val="80000"/>
              <a:buFont typeface="Arial" pitchFamily="34" charset="0"/>
              <a:buChar char="•"/>
              <a:defRPr/>
            </a:pPr>
            <a:r>
              <a:rPr lang="en-US" sz="1600" dirty="0">
                <a:latin typeface="+mn-lt"/>
              </a:rPr>
              <a:t>Damage tolerance is a property of a structure relating to its ability to sustain defects safely until repair can be effected</a:t>
            </a:r>
          </a:p>
          <a:p>
            <a:pPr marL="285750" indent="-114300" eaLnBrk="1" hangingPunct="1">
              <a:buClr>
                <a:srgbClr val="336699"/>
              </a:buClr>
              <a:buSzPct val="80000"/>
              <a:buFont typeface="Arial" pitchFamily="34" charset="0"/>
              <a:buChar char="•"/>
              <a:defRPr/>
            </a:pPr>
            <a:endParaRPr lang="en-US" sz="1600" dirty="0">
              <a:latin typeface="+mn-lt"/>
            </a:endParaRPr>
          </a:p>
          <a:p>
            <a:pPr marL="285750" indent="-114300" eaLnBrk="1" hangingPunct="1">
              <a:buClr>
                <a:srgbClr val="336699"/>
              </a:buClr>
              <a:buSzPct val="80000"/>
              <a:buFont typeface="Arial" pitchFamily="34" charset="0"/>
              <a:buChar char="•"/>
              <a:defRPr/>
            </a:pPr>
            <a:r>
              <a:rPr lang="en-US" sz="1600" dirty="0">
                <a:latin typeface="+mn-lt"/>
              </a:rPr>
              <a:t>Assumes that flaws can exist in any structure and such flaws propagate with </a:t>
            </a:r>
            <a:r>
              <a:rPr lang="en-US" sz="1600" dirty="0" smtClean="0">
                <a:latin typeface="+mn-lt"/>
              </a:rPr>
              <a:t>usage</a:t>
            </a:r>
          </a:p>
          <a:p>
            <a:pPr marL="285750" indent="-114300" eaLnBrk="1" hangingPunct="1">
              <a:buClr>
                <a:srgbClr val="336699"/>
              </a:buClr>
              <a:buSzPct val="80000"/>
              <a:buFont typeface="Arial" pitchFamily="34" charset="0"/>
              <a:buChar char="•"/>
              <a:defRPr/>
            </a:pPr>
            <a:endParaRPr lang="en-US" sz="1600" dirty="0">
              <a:latin typeface="+mn-lt"/>
            </a:endParaRPr>
          </a:p>
          <a:p>
            <a:pPr marL="285750" indent="-114300" eaLnBrk="1" hangingPunct="1">
              <a:buClr>
                <a:srgbClr val="336699"/>
              </a:buClr>
              <a:buSzPct val="80000"/>
              <a:buFont typeface="Arial" pitchFamily="34" charset="0"/>
              <a:buChar char="•"/>
              <a:defRPr/>
            </a:pPr>
            <a:r>
              <a:rPr lang="en-US" sz="1600" dirty="0">
                <a:latin typeface="+mn-lt"/>
              </a:rPr>
              <a:t>C</a:t>
            </a:r>
            <a:r>
              <a:rPr lang="en-US" sz="1600" dirty="0" smtClean="0">
                <a:latin typeface="+mn-lt"/>
              </a:rPr>
              <a:t>rack </a:t>
            </a:r>
            <a:r>
              <a:rPr lang="en-US" sz="1600" dirty="0">
                <a:latin typeface="+mn-lt"/>
              </a:rPr>
              <a:t>growth is characterized by three regions: </a:t>
            </a:r>
            <a:r>
              <a:rPr lang="en-US" sz="1600" dirty="0" smtClean="0">
                <a:latin typeface="+mn-lt"/>
              </a:rPr>
              <a:t/>
            </a:r>
            <a:br>
              <a:rPr lang="en-US" sz="1600" dirty="0" smtClean="0">
                <a:latin typeface="+mn-lt"/>
              </a:rPr>
            </a:br>
            <a:r>
              <a:rPr lang="en-US" sz="1600" dirty="0" smtClean="0">
                <a:latin typeface="+mn-lt"/>
              </a:rPr>
              <a:t>	Initiation </a:t>
            </a:r>
            <a:r>
              <a:rPr lang="en-US" sz="1600" dirty="0">
                <a:latin typeface="+mn-lt"/>
              </a:rPr>
              <a:t>and </a:t>
            </a:r>
            <a:r>
              <a:rPr lang="en-US" sz="1600" dirty="0" smtClean="0">
                <a:latin typeface="+mn-lt"/>
              </a:rPr>
              <a:t>growth</a:t>
            </a:r>
            <a:br>
              <a:rPr lang="en-US" sz="1600" dirty="0" smtClean="0">
                <a:latin typeface="+mn-lt"/>
              </a:rPr>
            </a:br>
            <a:r>
              <a:rPr lang="en-US" sz="1600" dirty="0" smtClean="0">
                <a:latin typeface="+mn-lt"/>
              </a:rPr>
              <a:t>	Slow growth</a:t>
            </a:r>
            <a:br>
              <a:rPr lang="en-US" sz="1600" dirty="0" smtClean="0">
                <a:latin typeface="+mn-lt"/>
              </a:rPr>
            </a:br>
            <a:r>
              <a:rPr lang="en-US" sz="1600" dirty="0" smtClean="0">
                <a:latin typeface="+mn-lt"/>
              </a:rPr>
              <a:t>	Rapid </a:t>
            </a:r>
            <a:r>
              <a:rPr lang="en-US" sz="1600" dirty="0">
                <a:latin typeface="+mn-lt"/>
              </a:rPr>
              <a:t>crack </a:t>
            </a:r>
            <a:r>
              <a:rPr lang="en-US" sz="1600" dirty="0" smtClean="0">
                <a:latin typeface="+mn-lt"/>
              </a:rPr>
              <a:t>growth</a:t>
            </a:r>
            <a:endParaRPr lang="en-US" sz="1600" dirty="0">
              <a:latin typeface="+mn-lt"/>
            </a:endParaRPr>
          </a:p>
          <a:p>
            <a:pPr marL="285750" indent="-114300" eaLnBrk="1" hangingPunct="1">
              <a:buClr>
                <a:srgbClr val="336699"/>
              </a:buClr>
              <a:buSzPct val="80000"/>
              <a:buFont typeface="Arial" pitchFamily="34" charset="0"/>
              <a:buChar char="•"/>
              <a:defRPr/>
            </a:pPr>
            <a:endParaRPr lang="en-US" sz="1600" dirty="0">
              <a:latin typeface="+mn-lt"/>
            </a:endParaRPr>
          </a:p>
          <a:p>
            <a:pPr marL="285750" indent="-114300" eaLnBrk="1" hangingPunct="1">
              <a:buClr>
                <a:srgbClr val="336699"/>
              </a:buClr>
              <a:buSzPct val="80000"/>
              <a:buFont typeface="Arial" pitchFamily="34" charset="0"/>
              <a:buChar char="•"/>
              <a:defRPr/>
            </a:pPr>
            <a:r>
              <a:rPr lang="en-US" sz="1600" dirty="0">
                <a:latin typeface="+mn-lt"/>
              </a:rPr>
              <a:t>Manage the extension of cracks in structure through the application of the principles of fracture </a:t>
            </a:r>
            <a:r>
              <a:rPr lang="en-US" sz="1600" dirty="0" smtClean="0">
                <a:latin typeface="+mn-lt"/>
              </a:rPr>
              <a:t>mechanics</a:t>
            </a:r>
          </a:p>
          <a:p>
            <a:pPr marL="171450" eaLnBrk="1" hangingPunct="1">
              <a:buClr>
                <a:srgbClr val="336699"/>
              </a:buClr>
              <a:buSzPct val="80000"/>
              <a:defRPr/>
            </a:pPr>
            <a:endParaRPr lang="en-US" sz="1600" dirty="0">
              <a:latin typeface="+mn-lt"/>
            </a:endParaRPr>
          </a:p>
          <a:p>
            <a:pPr marL="285750" indent="-114300" eaLnBrk="1" hangingPunct="1">
              <a:buClr>
                <a:srgbClr val="336699"/>
              </a:buClr>
              <a:buSzPct val="80000"/>
              <a:buFont typeface="Arial" pitchFamily="34" charset="0"/>
              <a:buChar char="•"/>
              <a:defRPr/>
            </a:pPr>
            <a:r>
              <a:rPr lang="en-US" sz="1600" dirty="0">
                <a:latin typeface="+mn-lt"/>
              </a:rPr>
              <a:t>Implement maintenance program that will result in the detection and repair of accidental damage, corrosion and fatigue cracking before such damage reduces the residual strength of the structure below an acceptable limit</a:t>
            </a:r>
          </a:p>
          <a:p>
            <a:pPr marL="285750" indent="-114300" eaLnBrk="1" hangingPunct="1">
              <a:buClr>
                <a:srgbClr val="336699"/>
              </a:buClr>
              <a:buSzPct val="80000"/>
              <a:buFont typeface="Arial" pitchFamily="34" charset="0"/>
              <a:buChar char="•"/>
              <a:defRPr/>
            </a:pPr>
            <a:endParaRPr lang="en-US" sz="1600" dirty="0">
              <a:latin typeface="+mn-lt"/>
            </a:endParaRPr>
          </a:p>
          <a:p>
            <a:pPr marL="285750" indent="-114300" eaLnBrk="1" hangingPunct="1">
              <a:buClr>
                <a:srgbClr val="336699"/>
              </a:buClr>
              <a:buSzPct val="80000"/>
              <a:buFont typeface="Arial" pitchFamily="34" charset="0"/>
              <a:buChar char="•"/>
              <a:defRPr/>
            </a:pPr>
            <a:r>
              <a:rPr lang="en-US" sz="1600" dirty="0">
                <a:latin typeface="+mn-lt"/>
              </a:rPr>
              <a:t>Can be used with “fail-safe” designs that have redundant load paths for survival followed by </a:t>
            </a:r>
            <a:r>
              <a:rPr lang="en-US" sz="1600" dirty="0" smtClean="0">
                <a:latin typeface="+mn-lt"/>
              </a:rPr>
              <a:t>repair</a:t>
            </a:r>
            <a:endParaRPr lang="en-US" sz="1600" dirty="0">
              <a:latin typeface="+mn-lt"/>
            </a:endParaRPr>
          </a:p>
        </p:txBody>
      </p:sp>
    </p:spTree>
    <p:extLst>
      <p:ext uri="{BB962C8B-B14F-4D97-AF65-F5344CB8AC3E}">
        <p14:creationId xmlns:p14="http://schemas.microsoft.com/office/powerpoint/2010/main" val="118748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12</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Welding Distortion</a:t>
            </a:r>
          </a:p>
          <a:p>
            <a:pPr eaLnBrk="1" hangingPunct="1"/>
            <a:endParaRPr lang="en-US" altLang="en-US" dirty="0"/>
          </a:p>
        </p:txBody>
      </p:sp>
      <p:sp>
        <p:nvSpPr>
          <p:cNvPr id="2" name="TextBox 1">
            <a:extLst>
              <a:ext uri="{FF2B5EF4-FFF2-40B4-BE49-F238E27FC236}">
                <a16:creationId xmlns:a16="http://schemas.microsoft.com/office/drawing/2014/main" id="{BDBD2A05-2F4A-4DFB-97FA-F1D1D5054B72}"/>
              </a:ext>
            </a:extLst>
          </p:cNvPr>
          <p:cNvSpPr txBox="1"/>
          <p:nvPr/>
        </p:nvSpPr>
        <p:spPr>
          <a:xfrm>
            <a:off x="762000" y="5072896"/>
            <a:ext cx="7459717" cy="1661993"/>
          </a:xfrm>
          <a:prstGeom prst="rect">
            <a:avLst/>
          </a:prstGeom>
          <a:noFill/>
        </p:spPr>
        <p:txBody>
          <a:bodyPr wrap="square" rtlCol="0">
            <a:spAutoFit/>
          </a:bodyPr>
          <a:lstStyle/>
          <a:p>
            <a:pPr marL="285750" indent="-285750">
              <a:spcBef>
                <a:spcPts val="600"/>
              </a:spcBef>
              <a:spcAft>
                <a:spcPts val="600"/>
              </a:spcAft>
              <a:buClr>
                <a:srgbClr val="336699"/>
              </a:buClr>
              <a:buSzPct val="80000"/>
              <a:buFont typeface="Arial" panose="020B0604020202020204" pitchFamily="34" charset="0"/>
              <a:buChar char="•"/>
            </a:pPr>
            <a:r>
              <a:rPr lang="en-US" sz="1450" dirty="0">
                <a:solidFill>
                  <a:srgbClr val="545454"/>
                </a:solidFill>
                <a:latin typeface="+mn-lt"/>
                <a:cs typeface="Calibri" panose="020F0502020204030204" pitchFamily="34" charset="0"/>
              </a:rPr>
              <a:t>Welding causes distortion &amp; residual stress due to</a:t>
            </a:r>
            <a:r>
              <a:rPr lang="en-US" sz="1450" b="0" i="0" dirty="0">
                <a:solidFill>
                  <a:srgbClr val="2E2E2E"/>
                </a:solidFill>
                <a:effectLst/>
                <a:latin typeface="+mn-lt"/>
              </a:rPr>
              <a:t> differential thermal expansion and contraction of the weld metal and parent material</a:t>
            </a:r>
          </a:p>
          <a:p>
            <a:pPr marL="285750" indent="-285750">
              <a:spcBef>
                <a:spcPts val="600"/>
              </a:spcBef>
              <a:spcAft>
                <a:spcPts val="600"/>
              </a:spcAft>
              <a:buClr>
                <a:srgbClr val="336699"/>
              </a:buClr>
              <a:buSzPct val="80000"/>
              <a:buFont typeface="Arial" panose="020B0604020202020204" pitchFamily="34" charset="0"/>
              <a:buChar char="•"/>
            </a:pPr>
            <a:r>
              <a:rPr lang="en-US" sz="1450" dirty="0">
                <a:latin typeface="+mn-lt"/>
              </a:rPr>
              <a:t>X-ray diffraction is a non-destructive technique which can be used to determine the residual stresses at the surface in crystalline materials </a:t>
            </a:r>
            <a:endParaRPr lang="en-US" sz="1450" dirty="0">
              <a:solidFill>
                <a:srgbClr val="2E2E2E"/>
              </a:solidFill>
              <a:latin typeface="+mn-lt"/>
              <a:cs typeface="Calibri" panose="020F0502020204030204" pitchFamily="34" charset="0"/>
            </a:endParaRPr>
          </a:p>
          <a:p>
            <a:pPr marL="285750" indent="-285750">
              <a:spcBef>
                <a:spcPts val="600"/>
              </a:spcBef>
              <a:spcAft>
                <a:spcPts val="600"/>
              </a:spcAft>
              <a:buClr>
                <a:srgbClr val="336699"/>
              </a:buClr>
              <a:buSzPct val="80000"/>
              <a:buFont typeface="Arial" panose="020B0604020202020204" pitchFamily="34" charset="0"/>
              <a:buChar char="•"/>
            </a:pPr>
            <a:r>
              <a:rPr lang="en-US" sz="1200" dirty="0">
                <a:latin typeface="+mn-lt"/>
                <a:cs typeface="Calibri" panose="020F0502020204030204" pitchFamily="34" charset="0"/>
              </a:rPr>
              <a:t>https://www.escholar.manchester.ac.uk/api/datastream?publicationPid=uk-ac-man-scw:292583&amp;datastreamId=POST-PEER-REVIEW-PUBLISHERS.PDF</a:t>
            </a:r>
          </a:p>
        </p:txBody>
      </p:sp>
      <p:pic>
        <p:nvPicPr>
          <p:cNvPr id="5" name="Picture 4">
            <a:extLst>
              <a:ext uri="{FF2B5EF4-FFF2-40B4-BE49-F238E27FC236}">
                <a16:creationId xmlns:a16="http://schemas.microsoft.com/office/drawing/2014/main" id="{B1282B05-8D55-4377-B68F-E64CC339BBBF}"/>
              </a:ext>
            </a:extLst>
          </p:cNvPr>
          <p:cNvPicPr>
            <a:picLocks noChangeAspect="1"/>
          </p:cNvPicPr>
          <p:nvPr/>
        </p:nvPicPr>
        <p:blipFill>
          <a:blip r:embed="rId2"/>
          <a:stretch>
            <a:fillRect/>
          </a:stretch>
        </p:blipFill>
        <p:spPr>
          <a:xfrm>
            <a:off x="3200400" y="176932"/>
            <a:ext cx="3276600" cy="1547961"/>
          </a:xfrm>
          <a:prstGeom prst="rect">
            <a:avLst/>
          </a:prstGeom>
        </p:spPr>
      </p:pic>
      <p:pic>
        <p:nvPicPr>
          <p:cNvPr id="7" name="Picture 6">
            <a:extLst>
              <a:ext uri="{FF2B5EF4-FFF2-40B4-BE49-F238E27FC236}">
                <a16:creationId xmlns:a16="http://schemas.microsoft.com/office/drawing/2014/main" id="{8A79D15D-94EC-433D-BECD-0F2A1655825E}"/>
              </a:ext>
            </a:extLst>
          </p:cNvPr>
          <p:cNvPicPr>
            <a:picLocks noChangeAspect="1"/>
          </p:cNvPicPr>
          <p:nvPr/>
        </p:nvPicPr>
        <p:blipFill>
          <a:blip r:embed="rId3"/>
          <a:stretch>
            <a:fillRect/>
          </a:stretch>
        </p:blipFill>
        <p:spPr>
          <a:xfrm>
            <a:off x="2667000" y="2083747"/>
            <a:ext cx="5881017" cy="2690506"/>
          </a:xfrm>
          <a:prstGeom prst="rect">
            <a:avLst/>
          </a:prstGeom>
        </p:spPr>
      </p:pic>
      <p:sp>
        <p:nvSpPr>
          <p:cNvPr id="8" name="TextBox 7">
            <a:extLst>
              <a:ext uri="{FF2B5EF4-FFF2-40B4-BE49-F238E27FC236}">
                <a16:creationId xmlns:a16="http://schemas.microsoft.com/office/drawing/2014/main" id="{16937157-370F-4087-BD50-23ADE61849A6}"/>
              </a:ext>
            </a:extLst>
          </p:cNvPr>
          <p:cNvSpPr txBox="1"/>
          <p:nvPr/>
        </p:nvSpPr>
        <p:spPr>
          <a:xfrm>
            <a:off x="304800" y="2601850"/>
            <a:ext cx="2209800" cy="1654299"/>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latin typeface="+mj-lt"/>
              </a:rPr>
              <a:t>Multi-pass </a:t>
            </a:r>
            <a:br>
              <a:rPr lang="en-US" sz="1450" dirty="0">
                <a:latin typeface="+mj-lt"/>
              </a:rPr>
            </a:br>
            <a:r>
              <a:rPr lang="en-US" sz="1450" dirty="0">
                <a:latin typeface="+mj-lt"/>
              </a:rPr>
              <a:t>gas-tungsten arc (GTA) welding</a:t>
            </a:r>
            <a:br>
              <a:rPr lang="en-US" sz="1450" dirty="0">
                <a:latin typeface="+mj-lt"/>
              </a:rPr>
            </a:br>
            <a:endParaRPr lang="en-US" sz="1450" dirty="0">
              <a:latin typeface="+mj-lt"/>
            </a:endParaRPr>
          </a:p>
          <a:p>
            <a:pPr marL="285750" indent="-285750">
              <a:buClr>
                <a:srgbClr val="336699"/>
              </a:buClr>
              <a:buSzPct val="80000"/>
              <a:buFont typeface="Arial" panose="020B0604020202020204" pitchFamily="34" charset="0"/>
              <a:buChar char="•"/>
            </a:pPr>
            <a:r>
              <a:rPr lang="en-US" sz="1450" dirty="0">
                <a:latin typeface="+mj-lt"/>
              </a:rPr>
              <a:t>Max residual stress </a:t>
            </a:r>
          </a:p>
          <a:p>
            <a:pPr>
              <a:buClr>
                <a:srgbClr val="336699"/>
              </a:buClr>
              <a:buSzPct val="80000"/>
            </a:pPr>
            <a:r>
              <a:rPr lang="en-US" sz="1450" dirty="0">
                <a:latin typeface="+mj-lt"/>
              </a:rPr>
              <a:t>        ~ 500 MPa </a:t>
            </a:r>
          </a:p>
          <a:p>
            <a:pPr>
              <a:buClr>
                <a:srgbClr val="336699"/>
              </a:buClr>
              <a:buSzPct val="80000"/>
            </a:pPr>
            <a:r>
              <a:rPr lang="en-US" sz="1450" dirty="0">
                <a:latin typeface="+mj-lt"/>
              </a:rPr>
              <a:t>        ~ 73 </a:t>
            </a:r>
            <a:r>
              <a:rPr lang="en-US" sz="1450" dirty="0" err="1">
                <a:latin typeface="+mj-lt"/>
              </a:rPr>
              <a:t>ksi</a:t>
            </a:r>
            <a:endParaRPr lang="en-US" sz="1450" dirty="0">
              <a:latin typeface="+mj-lt"/>
            </a:endParaRPr>
          </a:p>
        </p:txBody>
      </p:sp>
    </p:spTree>
    <p:extLst>
      <p:ext uri="{BB962C8B-B14F-4D97-AF65-F5344CB8AC3E}">
        <p14:creationId xmlns:p14="http://schemas.microsoft.com/office/powerpoint/2010/main" val="420858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13</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Crater Cracks</a:t>
            </a:r>
          </a:p>
          <a:p>
            <a:pPr eaLnBrk="1" hangingPunct="1"/>
            <a:endParaRPr lang="en-US" altLang="en-US" dirty="0"/>
          </a:p>
        </p:txBody>
      </p:sp>
      <p:pic>
        <p:nvPicPr>
          <p:cNvPr id="144388" name="Picture 4" descr="Crater Crack">
            <a:extLst>
              <a:ext uri="{FF2B5EF4-FFF2-40B4-BE49-F238E27FC236}">
                <a16:creationId xmlns:a16="http://schemas.microsoft.com/office/drawing/2014/main" id="{562EB0A5-9B69-43A4-99CE-3546BAD28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581400" cy="3044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56D19F-6651-4249-8070-D31F4535E2DA}"/>
              </a:ext>
            </a:extLst>
          </p:cNvPr>
          <p:cNvSpPr txBox="1"/>
          <p:nvPr/>
        </p:nvSpPr>
        <p:spPr>
          <a:xfrm>
            <a:off x="4343400" y="1981200"/>
            <a:ext cx="4114800" cy="2062103"/>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600" b="0" i="0" dirty="0">
                <a:solidFill>
                  <a:srgbClr val="272727"/>
                </a:solidFill>
                <a:effectLst/>
                <a:latin typeface="Calibri" panose="020F0502020204030204" pitchFamily="34" charset="0"/>
                <a:cs typeface="Calibri" panose="020F0502020204030204" pitchFamily="34" charset="0"/>
              </a:rPr>
              <a:t>Most common in aluminum welds, the crater crack is due to lack of fill at the end of the weld</a:t>
            </a:r>
          </a:p>
          <a:p>
            <a:pPr marL="285750" indent="-285750">
              <a:buClr>
                <a:srgbClr val="336699"/>
              </a:buClr>
              <a:buSzPct val="80000"/>
              <a:buFont typeface="Arial" panose="020B0604020202020204" pitchFamily="34" charset="0"/>
              <a:buChar char="•"/>
            </a:pPr>
            <a:endParaRPr lang="en-US" sz="1600" dirty="0">
              <a:solidFill>
                <a:srgbClr val="272727"/>
              </a:solidFill>
              <a:latin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600" b="0" i="0" dirty="0">
                <a:solidFill>
                  <a:srgbClr val="272727"/>
                </a:solidFill>
                <a:effectLst/>
                <a:latin typeface="Calibri" panose="020F0502020204030204" pitchFamily="34" charset="0"/>
                <a:cs typeface="Calibri" panose="020F0502020204030204" pitchFamily="34" charset="0"/>
              </a:rPr>
              <a:t> Carbon steel and stainless steel welds are not as susceptible to crater cracks, but care must still be taken when welding these materials.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03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14</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Heat Affected Zone (HAZ)</a:t>
            </a:r>
          </a:p>
          <a:p>
            <a:pPr eaLnBrk="1" hangingPunct="1"/>
            <a:endParaRPr lang="en-US" altLang="en-US" dirty="0"/>
          </a:p>
        </p:txBody>
      </p:sp>
      <p:pic>
        <p:nvPicPr>
          <p:cNvPr id="143362" name="Picture 2" descr="The Importance of the Heat Affected Zone (HAZ) | WELDING ANSWERS">
            <a:extLst>
              <a:ext uri="{FF2B5EF4-FFF2-40B4-BE49-F238E27FC236}">
                <a16:creationId xmlns:a16="http://schemas.microsoft.com/office/drawing/2014/main" id="{FD3FFFCD-2FC9-4A8E-B3E1-FED532A68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1236"/>
            <a:ext cx="3048000" cy="24408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F711ED-6D9D-4257-8FE0-2BD87786A702}"/>
              </a:ext>
            </a:extLst>
          </p:cNvPr>
          <p:cNvSpPr txBox="1"/>
          <p:nvPr/>
        </p:nvSpPr>
        <p:spPr>
          <a:xfrm>
            <a:off x="191440" y="3565936"/>
            <a:ext cx="3847160" cy="2092881"/>
          </a:xfrm>
          <a:prstGeom prst="rect">
            <a:avLst/>
          </a:prstGeom>
          <a:noFill/>
        </p:spPr>
        <p:txBody>
          <a:bodyPr wrap="square" rtlCol="0">
            <a:spAutoFit/>
          </a:bodyPr>
          <a:lstStyle/>
          <a:p>
            <a:pPr marL="285750" indent="-285750" algn="l">
              <a:spcBef>
                <a:spcPts val="300"/>
              </a:spcBef>
              <a:spcAft>
                <a:spcPts val="300"/>
              </a:spcAft>
              <a:buClr>
                <a:srgbClr val="336699"/>
              </a:buClr>
              <a:buSzPct val="80000"/>
              <a:buFont typeface="Arial" panose="020B0604020202020204" pitchFamily="34" charset="0"/>
              <a:buChar char="•"/>
            </a:pPr>
            <a:r>
              <a:rPr lang="en-US" sz="1500" b="0" i="0" dirty="0">
                <a:solidFill>
                  <a:srgbClr val="000000"/>
                </a:solidFill>
                <a:effectLst/>
                <a:latin typeface="Calibri" panose="020F0502020204030204" pitchFamily="34" charset="0"/>
                <a:cs typeface="Calibri" panose="020F0502020204030204" pitchFamily="34" charset="0"/>
              </a:rPr>
              <a:t>A heat affected zone is formed between the melted metal and the unaffected base metal </a:t>
            </a:r>
          </a:p>
          <a:p>
            <a:pPr marL="285750" indent="-285750" algn="l">
              <a:spcBef>
                <a:spcPts val="300"/>
              </a:spcBef>
              <a:spcAft>
                <a:spcPts val="300"/>
              </a:spcAft>
              <a:buClr>
                <a:srgbClr val="336699"/>
              </a:buClr>
              <a:buSzPct val="80000"/>
              <a:buFont typeface="Arial" panose="020B0604020202020204" pitchFamily="34" charset="0"/>
              <a:buChar char="•"/>
            </a:pPr>
            <a:r>
              <a:rPr lang="en-US" sz="1500" b="0" i="0" dirty="0">
                <a:solidFill>
                  <a:srgbClr val="000000"/>
                </a:solidFill>
                <a:effectLst/>
                <a:latin typeface="Calibri" panose="020F0502020204030204" pitchFamily="34" charset="0"/>
                <a:cs typeface="Calibri" panose="020F0502020204030204" pitchFamily="34" charset="0"/>
              </a:rPr>
              <a:t>The metal in this zone is not melted, but the heat has led to changes in the metal’s micro-structure</a:t>
            </a:r>
          </a:p>
          <a:p>
            <a:pPr marL="285750" indent="-285750" algn="l">
              <a:spcBef>
                <a:spcPts val="300"/>
              </a:spcBef>
              <a:spcAft>
                <a:spcPts val="300"/>
              </a:spcAft>
              <a:buClr>
                <a:srgbClr val="336699"/>
              </a:buClr>
              <a:buSzPct val="80000"/>
              <a:buFont typeface="Arial" panose="020B0604020202020204" pitchFamily="34" charset="0"/>
              <a:buChar char="•"/>
            </a:pPr>
            <a:r>
              <a:rPr lang="en-US" sz="1500" b="0" i="0" dirty="0">
                <a:solidFill>
                  <a:srgbClr val="000000"/>
                </a:solidFill>
                <a:effectLst/>
                <a:latin typeface="Calibri" panose="020F0502020204030204" pitchFamily="34" charset="0"/>
                <a:cs typeface="Calibri" panose="020F0502020204030204" pitchFamily="34" charset="0"/>
              </a:rPr>
              <a:t>These changes in structure can reduce the metal’s strength</a:t>
            </a:r>
          </a:p>
        </p:txBody>
      </p:sp>
      <p:pic>
        <p:nvPicPr>
          <p:cNvPr id="143364" name="Picture 4" descr="Heat Affected Zone – Causes, Effects and How to Reduce It">
            <a:extLst>
              <a:ext uri="{FF2B5EF4-FFF2-40B4-BE49-F238E27FC236}">
                <a16:creationId xmlns:a16="http://schemas.microsoft.com/office/drawing/2014/main" id="{03DE9792-B788-41D2-B08B-12EBBE505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319" y="152738"/>
            <a:ext cx="4114800" cy="2462451"/>
          </a:xfrm>
          <a:prstGeom prst="rect">
            <a:avLst/>
          </a:prstGeom>
          <a:noFill/>
          <a:extLst>
            <a:ext uri="{909E8E84-426E-40DD-AFC4-6F175D3DCCD1}">
              <a14:hiddenFill xmlns:a14="http://schemas.microsoft.com/office/drawing/2010/main">
                <a:solidFill>
                  <a:srgbClr val="FFFFFF"/>
                </a:solidFill>
              </a14:hiddenFill>
            </a:ext>
          </a:extLst>
        </p:spPr>
      </p:pic>
      <p:pic>
        <p:nvPicPr>
          <p:cNvPr id="143366" name="Picture 6" descr="WeldForming: a new inline process combination to improve weld seam ...">
            <a:extLst>
              <a:ext uri="{FF2B5EF4-FFF2-40B4-BE49-F238E27FC236}">
                <a16:creationId xmlns:a16="http://schemas.microsoft.com/office/drawing/2014/main" id="{3A75297E-1D45-412A-B9D1-9D66F0E6D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975" y="2895599"/>
            <a:ext cx="4873798" cy="2333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577182-B965-45E7-8FED-17DE3B4308AF}"/>
              </a:ext>
            </a:extLst>
          </p:cNvPr>
          <p:cNvSpPr txBox="1"/>
          <p:nvPr/>
        </p:nvSpPr>
        <p:spPr>
          <a:xfrm>
            <a:off x="191440" y="5722203"/>
            <a:ext cx="8266760" cy="830997"/>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500" b="0" i="0" dirty="0">
                <a:solidFill>
                  <a:srgbClr val="000000"/>
                </a:solidFill>
                <a:effectLst/>
                <a:latin typeface="Calibri" panose="020F0502020204030204" pitchFamily="34" charset="0"/>
                <a:cs typeface="Calibri" panose="020F0502020204030204" pitchFamily="34" charset="0"/>
              </a:rPr>
              <a:t>The HAZ </a:t>
            </a:r>
            <a:r>
              <a:rPr lang="en-US" sz="1500" dirty="0">
                <a:solidFill>
                  <a:srgbClr val="000000"/>
                </a:solidFill>
                <a:latin typeface="Calibri" panose="020F0502020204030204" pitchFamily="34" charset="0"/>
                <a:cs typeface="Calibri" panose="020F0502020204030204" pitchFamily="34" charset="0"/>
              </a:rPr>
              <a:t>can be</a:t>
            </a:r>
            <a:r>
              <a:rPr lang="en-US" sz="1500" b="0" i="0" dirty="0">
                <a:solidFill>
                  <a:srgbClr val="000000"/>
                </a:solidFill>
                <a:effectLst/>
                <a:latin typeface="Calibri" panose="020F0502020204030204" pitchFamily="34" charset="0"/>
                <a:cs typeface="Calibri" panose="020F0502020204030204" pitchFamily="34" charset="0"/>
              </a:rPr>
              <a:t> identifiable in some cases by a series of brightly colored bands between the cutting/welding interface and the unaffected base metal</a:t>
            </a:r>
          </a:p>
          <a:p>
            <a:endParaRPr lang="en-US" dirty="0"/>
          </a:p>
        </p:txBody>
      </p:sp>
    </p:spTree>
    <p:extLst>
      <p:ext uri="{BB962C8B-B14F-4D97-AF65-F5344CB8AC3E}">
        <p14:creationId xmlns:p14="http://schemas.microsoft.com/office/powerpoint/2010/main" val="400177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15</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Non-Destructive Inspection Techniques</a:t>
            </a:r>
          </a:p>
          <a:p>
            <a:pPr eaLnBrk="1" hangingPunct="1"/>
            <a:endParaRPr lang="en-US" altLang="en-US" dirty="0"/>
          </a:p>
        </p:txBody>
      </p:sp>
      <p:sp>
        <p:nvSpPr>
          <p:cNvPr id="2" name="TextBox 1">
            <a:extLst>
              <a:ext uri="{FF2B5EF4-FFF2-40B4-BE49-F238E27FC236}">
                <a16:creationId xmlns:a16="http://schemas.microsoft.com/office/drawing/2014/main" id="{2FF6F8C1-DE68-4736-880B-7B1988CB1212}"/>
              </a:ext>
            </a:extLst>
          </p:cNvPr>
          <p:cNvSpPr txBox="1"/>
          <p:nvPr/>
        </p:nvSpPr>
        <p:spPr>
          <a:xfrm>
            <a:off x="862519" y="1524000"/>
            <a:ext cx="6781800" cy="2985433"/>
          </a:xfrm>
          <a:prstGeom prst="rect">
            <a:avLst/>
          </a:prstGeom>
          <a:noFill/>
        </p:spPr>
        <p:txBody>
          <a:bodyPr wrap="square" rtlCol="0">
            <a:spAutoFit/>
          </a:bodyPr>
          <a:lstStyle/>
          <a:p>
            <a:pPr marL="285750" indent="-285750">
              <a:spcBef>
                <a:spcPts val="1200"/>
              </a:spcBef>
              <a:spcAft>
                <a:spcPts val="1200"/>
              </a:spcAft>
              <a:buClr>
                <a:srgbClr val="336699"/>
              </a:buClr>
              <a:buSzPct val="80000"/>
              <a:buFont typeface="Arial" panose="020B0604020202020204" pitchFamily="34" charset="0"/>
              <a:buChar char="•"/>
            </a:pPr>
            <a:r>
              <a:rPr lang="en-US" sz="1600" dirty="0">
                <a:latin typeface="Calibri" panose="020F0502020204030204" pitchFamily="34" charset="0"/>
              </a:rPr>
              <a:t>Visual Inspection (VT)</a:t>
            </a:r>
          </a:p>
          <a:p>
            <a:pPr marL="285750" indent="-285750">
              <a:spcBef>
                <a:spcPts val="1200"/>
              </a:spcBef>
              <a:spcAft>
                <a:spcPts val="1200"/>
              </a:spcAft>
              <a:buClr>
                <a:srgbClr val="336699"/>
              </a:buClr>
              <a:buSzPct val="80000"/>
              <a:buFont typeface="Arial" panose="020B0604020202020204" pitchFamily="34" charset="0"/>
              <a:buChar char="•"/>
            </a:pPr>
            <a:r>
              <a:rPr lang="en-US" sz="1600" dirty="0">
                <a:latin typeface="Calibri" panose="020F0502020204030204" pitchFamily="34" charset="0"/>
              </a:rPr>
              <a:t>Radiographic Inspection (RT)</a:t>
            </a:r>
          </a:p>
          <a:p>
            <a:pPr marL="285750" indent="-285750">
              <a:spcBef>
                <a:spcPts val="1200"/>
              </a:spcBef>
              <a:spcAft>
                <a:spcPts val="1200"/>
              </a:spcAft>
              <a:buClr>
                <a:srgbClr val="336699"/>
              </a:buClr>
              <a:buSzPct val="80000"/>
              <a:buFont typeface="Arial" panose="020B0604020202020204" pitchFamily="34" charset="0"/>
              <a:buChar char="•"/>
            </a:pPr>
            <a:r>
              <a:rPr lang="en-US" sz="1600" dirty="0">
                <a:latin typeface="Calibri" panose="020F0502020204030204" pitchFamily="34" charset="0"/>
              </a:rPr>
              <a:t>Magnetic Particle Inspection (MT)</a:t>
            </a:r>
          </a:p>
          <a:p>
            <a:pPr marL="285750" indent="-285750">
              <a:spcBef>
                <a:spcPts val="1200"/>
              </a:spcBef>
              <a:spcAft>
                <a:spcPts val="1200"/>
              </a:spcAft>
              <a:buClr>
                <a:srgbClr val="336699"/>
              </a:buClr>
              <a:buSzPct val="80000"/>
              <a:buFont typeface="Arial" panose="020B0604020202020204" pitchFamily="34" charset="0"/>
              <a:buChar char="•"/>
            </a:pPr>
            <a:r>
              <a:rPr lang="en-US" sz="1600" dirty="0">
                <a:latin typeface="Calibri" panose="020F0502020204030204" pitchFamily="34" charset="0"/>
              </a:rPr>
              <a:t>Dye or Liquid Penetrant Inspection (PT)</a:t>
            </a:r>
          </a:p>
          <a:p>
            <a:pPr marL="285750" indent="-285750">
              <a:spcBef>
                <a:spcPts val="1200"/>
              </a:spcBef>
              <a:spcAft>
                <a:spcPts val="1200"/>
              </a:spcAft>
              <a:buClr>
                <a:srgbClr val="336699"/>
              </a:buClr>
              <a:buSzPct val="80000"/>
              <a:buFont typeface="Arial" panose="020B0604020202020204" pitchFamily="34" charset="0"/>
              <a:buChar char="•"/>
            </a:pPr>
            <a:r>
              <a:rPr lang="en-US" sz="1600" dirty="0">
                <a:latin typeface="Calibri" panose="020F0502020204030204" pitchFamily="34" charset="0"/>
              </a:rPr>
              <a:t>Ultrasonic Inspection (UT)</a:t>
            </a:r>
          </a:p>
          <a:p>
            <a:endParaRPr lang="en-US" dirty="0"/>
          </a:p>
        </p:txBody>
      </p:sp>
    </p:spTree>
    <p:extLst>
      <p:ext uri="{BB962C8B-B14F-4D97-AF65-F5344CB8AC3E}">
        <p14:creationId xmlns:p14="http://schemas.microsoft.com/office/powerpoint/2010/main" val="65232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16</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Visual Inspection</a:t>
            </a:r>
          </a:p>
          <a:p>
            <a:pPr eaLnBrk="1" hangingPunct="1"/>
            <a:endParaRPr lang="en-US" altLang="en-US" dirty="0"/>
          </a:p>
        </p:txBody>
      </p:sp>
      <p:pic>
        <p:nvPicPr>
          <p:cNvPr id="142338" name="Picture 2" descr="Is Visual Inspection an Effective NDT Method? | Zetec">
            <a:extLst>
              <a:ext uri="{FF2B5EF4-FFF2-40B4-BE49-F238E27FC236}">
                <a16:creationId xmlns:a16="http://schemas.microsoft.com/office/drawing/2014/main" id="{E69C745F-4B15-48E4-8D87-5B9873C719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42" y="1295400"/>
            <a:ext cx="376993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2340" name="Picture 4">
            <a:extLst>
              <a:ext uri="{FF2B5EF4-FFF2-40B4-BE49-F238E27FC236}">
                <a16:creationId xmlns:a16="http://schemas.microsoft.com/office/drawing/2014/main" id="{0DF85FC3-2A7B-4654-9096-D676F5C96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08100"/>
            <a:ext cx="3757956" cy="2501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E0FD3E-D358-45D5-A5FA-CF05CEF505EA}"/>
              </a:ext>
            </a:extLst>
          </p:cNvPr>
          <p:cNvSpPr txBox="1"/>
          <p:nvPr/>
        </p:nvSpPr>
        <p:spPr>
          <a:xfrm>
            <a:off x="383142" y="4343400"/>
            <a:ext cx="8303658" cy="1708160"/>
          </a:xfrm>
          <a:prstGeom prst="rect">
            <a:avLst/>
          </a:prstGeom>
          <a:noFill/>
        </p:spPr>
        <p:txBody>
          <a:bodyPr wrap="square" rtlCol="0">
            <a:spAutoFit/>
          </a:bodyPr>
          <a:lstStyle/>
          <a:p>
            <a:pPr marL="285750" indent="-285750">
              <a:spcBef>
                <a:spcPts val="600"/>
              </a:spcBef>
              <a:spcAft>
                <a:spcPts val="600"/>
              </a:spcAft>
              <a:buClr>
                <a:srgbClr val="336699"/>
              </a:buClr>
              <a:buSzPct val="80000"/>
              <a:buFont typeface="Arial" panose="020B0604020202020204" pitchFamily="34" charset="0"/>
              <a:buChar char="•"/>
            </a:pPr>
            <a:r>
              <a:rPr lang="en-US" sz="1500" dirty="0">
                <a:solidFill>
                  <a:srgbClr val="333333"/>
                </a:solidFill>
                <a:latin typeface="+mn-lt"/>
              </a:rPr>
              <a:t>Check</a:t>
            </a:r>
            <a:r>
              <a:rPr lang="en-US" sz="1500" b="0" i="0" dirty="0">
                <a:solidFill>
                  <a:srgbClr val="333333"/>
                </a:solidFill>
                <a:effectLst/>
                <a:latin typeface="+mn-lt"/>
              </a:rPr>
              <a:t> for cracks, pits, surface pores, undercut, underfill, missed joints, and other aspects of the weld </a:t>
            </a:r>
          </a:p>
          <a:p>
            <a:pPr marL="285750" indent="-285750">
              <a:spcBef>
                <a:spcPts val="600"/>
              </a:spcBef>
              <a:spcAft>
                <a:spcPts val="600"/>
              </a:spcAft>
              <a:buClr>
                <a:srgbClr val="336699"/>
              </a:buClr>
              <a:buSzPct val="80000"/>
              <a:buFont typeface="Arial" panose="020B0604020202020204" pitchFamily="34" charset="0"/>
              <a:buChar char="•"/>
            </a:pPr>
            <a:r>
              <a:rPr lang="en-US" sz="1500" b="0" i="0" dirty="0">
                <a:effectLst/>
                <a:latin typeface="+mn-lt"/>
                <a:cs typeface="Calibri" panose="020F0502020204030204" pitchFamily="34" charset="0"/>
              </a:rPr>
              <a:t>Right image:  Visual inspection of a weld using a bridge cam gage (</a:t>
            </a:r>
            <a:r>
              <a:rPr lang="en-US" sz="1500" b="0" i="0" dirty="0">
                <a:effectLst/>
                <a:latin typeface="+mn-lt"/>
              </a:rPr>
              <a:t>Cambridge gage)</a:t>
            </a:r>
            <a:endParaRPr lang="en-US" sz="1500" b="0" i="0" dirty="0">
              <a:effectLst/>
              <a:latin typeface="+mn-lt"/>
              <a:cs typeface="Calibri" panose="020F0502020204030204" pitchFamily="34" charset="0"/>
            </a:endParaRPr>
          </a:p>
          <a:p>
            <a:pPr marL="285750" indent="-285750">
              <a:spcBef>
                <a:spcPts val="600"/>
              </a:spcBef>
              <a:spcAft>
                <a:spcPts val="600"/>
              </a:spcAft>
              <a:buClr>
                <a:srgbClr val="336699"/>
              </a:buClr>
              <a:buSzPct val="80000"/>
              <a:buFont typeface="Arial" panose="020B0604020202020204" pitchFamily="34" charset="0"/>
              <a:buChar char="•"/>
            </a:pPr>
            <a:r>
              <a:rPr lang="en-US" sz="1500" b="0" i="0" dirty="0">
                <a:effectLst/>
                <a:latin typeface="+mn-lt"/>
              </a:rPr>
              <a:t>The gage has a rotating dial and a sliding pointer to measure weld features</a:t>
            </a:r>
          </a:p>
          <a:p>
            <a:pPr marL="285750" indent="-285750">
              <a:spcBef>
                <a:spcPts val="600"/>
              </a:spcBef>
              <a:spcAft>
                <a:spcPts val="600"/>
              </a:spcAft>
              <a:buClr>
                <a:srgbClr val="336699"/>
              </a:buClr>
              <a:buSzPct val="80000"/>
              <a:buFont typeface="Arial" panose="020B0604020202020204" pitchFamily="34" charset="0"/>
              <a:buChar char="•"/>
            </a:pPr>
            <a:r>
              <a:rPr lang="en-US" sz="1500" b="0" i="0" dirty="0">
                <a:effectLst/>
                <a:latin typeface="+mn-lt"/>
              </a:rPr>
              <a:t>It can measure fillet weld leg length and throat thickness, height of weld reinforcement, depth of undercut, misalignment and the angle of preparation</a:t>
            </a:r>
            <a:endParaRPr lang="en-US" sz="1500" dirty="0">
              <a:latin typeface="+mn-lt"/>
              <a:cs typeface="Calibri" panose="020F0502020204030204" pitchFamily="34" charset="0"/>
            </a:endParaRPr>
          </a:p>
        </p:txBody>
      </p:sp>
    </p:spTree>
    <p:extLst>
      <p:ext uri="{BB962C8B-B14F-4D97-AF65-F5344CB8AC3E}">
        <p14:creationId xmlns:p14="http://schemas.microsoft.com/office/powerpoint/2010/main" val="396699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17</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Radiographic Inspection (X-ray or gamma rays)</a:t>
            </a:r>
          </a:p>
          <a:p>
            <a:pPr eaLnBrk="1" hangingPunct="1"/>
            <a:endParaRPr lang="en-US" altLang="en-US" dirty="0"/>
          </a:p>
        </p:txBody>
      </p:sp>
      <p:pic>
        <p:nvPicPr>
          <p:cNvPr id="149506" name="Picture 2">
            <a:extLst>
              <a:ext uri="{FF2B5EF4-FFF2-40B4-BE49-F238E27FC236}">
                <a16:creationId xmlns:a16="http://schemas.microsoft.com/office/drawing/2014/main" id="{E410A839-F9BA-4206-8B56-640C2AE3A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33500"/>
            <a:ext cx="47529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7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18</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Radiographic Inspection (</a:t>
            </a:r>
            <a:r>
              <a:rPr lang="en-US" altLang="en-US" b="1" dirty="0" err="1">
                <a:solidFill>
                  <a:srgbClr val="336699"/>
                </a:solidFill>
              </a:rPr>
              <a:t>cont</a:t>
            </a:r>
            <a:r>
              <a:rPr lang="en-US" altLang="en-US" b="1" dirty="0">
                <a:solidFill>
                  <a:srgbClr val="336699"/>
                </a:solidFill>
              </a:rPr>
              <a:t>)</a:t>
            </a:r>
          </a:p>
          <a:p>
            <a:pPr eaLnBrk="1" hangingPunct="1"/>
            <a:endParaRPr lang="en-US" altLang="en-US" dirty="0"/>
          </a:p>
        </p:txBody>
      </p:sp>
      <p:pic>
        <p:nvPicPr>
          <p:cNvPr id="3" name="Picture 2">
            <a:extLst>
              <a:ext uri="{FF2B5EF4-FFF2-40B4-BE49-F238E27FC236}">
                <a16:creationId xmlns:a16="http://schemas.microsoft.com/office/drawing/2014/main" id="{AD52E732-62A4-4A84-8693-B8581B32E84F}"/>
              </a:ext>
            </a:extLst>
          </p:cNvPr>
          <p:cNvPicPr>
            <a:picLocks noChangeAspect="1"/>
          </p:cNvPicPr>
          <p:nvPr/>
        </p:nvPicPr>
        <p:blipFill>
          <a:blip r:embed="rId2"/>
          <a:stretch>
            <a:fillRect/>
          </a:stretch>
        </p:blipFill>
        <p:spPr>
          <a:xfrm>
            <a:off x="533400" y="1087836"/>
            <a:ext cx="5845047" cy="2339543"/>
          </a:xfrm>
          <a:prstGeom prst="rect">
            <a:avLst/>
          </a:prstGeom>
        </p:spPr>
      </p:pic>
      <p:pic>
        <p:nvPicPr>
          <p:cNvPr id="5" name="Picture 4">
            <a:extLst>
              <a:ext uri="{FF2B5EF4-FFF2-40B4-BE49-F238E27FC236}">
                <a16:creationId xmlns:a16="http://schemas.microsoft.com/office/drawing/2014/main" id="{78106588-1555-4EB6-BBD5-AF49E453DAB3}"/>
              </a:ext>
            </a:extLst>
          </p:cNvPr>
          <p:cNvPicPr>
            <a:picLocks noChangeAspect="1"/>
          </p:cNvPicPr>
          <p:nvPr/>
        </p:nvPicPr>
        <p:blipFill>
          <a:blip r:embed="rId3"/>
          <a:stretch>
            <a:fillRect/>
          </a:stretch>
        </p:blipFill>
        <p:spPr>
          <a:xfrm>
            <a:off x="727453" y="4165031"/>
            <a:ext cx="5936494" cy="2019475"/>
          </a:xfrm>
          <a:prstGeom prst="rect">
            <a:avLst/>
          </a:prstGeom>
        </p:spPr>
      </p:pic>
      <p:sp>
        <p:nvSpPr>
          <p:cNvPr id="6" name="TextBox 5">
            <a:extLst>
              <a:ext uri="{FF2B5EF4-FFF2-40B4-BE49-F238E27FC236}">
                <a16:creationId xmlns:a16="http://schemas.microsoft.com/office/drawing/2014/main" id="{A7E13CEE-947E-4B3D-A04D-127F5334245F}"/>
              </a:ext>
            </a:extLst>
          </p:cNvPr>
          <p:cNvSpPr txBox="1"/>
          <p:nvPr/>
        </p:nvSpPr>
        <p:spPr>
          <a:xfrm>
            <a:off x="990600" y="3791634"/>
            <a:ext cx="1371600" cy="338554"/>
          </a:xfrm>
          <a:prstGeom prst="rect">
            <a:avLst/>
          </a:prstGeom>
          <a:noFill/>
        </p:spPr>
        <p:txBody>
          <a:bodyPr wrap="square" rtlCol="0">
            <a:spAutoFit/>
          </a:bodyPr>
          <a:lstStyle/>
          <a:p>
            <a:pPr algn="ctr"/>
            <a:r>
              <a:rPr lang="en-US" sz="1600" dirty="0">
                <a:latin typeface="+mn-lt"/>
              </a:rPr>
              <a:t>Porosity</a:t>
            </a:r>
          </a:p>
        </p:txBody>
      </p:sp>
    </p:spTree>
    <p:extLst>
      <p:ext uri="{BB962C8B-B14F-4D97-AF65-F5344CB8AC3E}">
        <p14:creationId xmlns:p14="http://schemas.microsoft.com/office/powerpoint/2010/main" val="151088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19</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Magnetic Particle Inspection</a:t>
            </a:r>
          </a:p>
          <a:p>
            <a:pPr eaLnBrk="1" hangingPunct="1"/>
            <a:endParaRPr lang="en-US" altLang="en-US" dirty="0"/>
          </a:p>
        </p:txBody>
      </p:sp>
      <p:sp>
        <p:nvSpPr>
          <p:cNvPr id="2" name="TextBox 1">
            <a:extLst>
              <a:ext uri="{FF2B5EF4-FFF2-40B4-BE49-F238E27FC236}">
                <a16:creationId xmlns:a16="http://schemas.microsoft.com/office/drawing/2014/main" id="{B16647EA-35CE-4DE6-B967-B902A5C33949}"/>
              </a:ext>
            </a:extLst>
          </p:cNvPr>
          <p:cNvSpPr txBox="1"/>
          <p:nvPr/>
        </p:nvSpPr>
        <p:spPr>
          <a:xfrm>
            <a:off x="4114800" y="980380"/>
            <a:ext cx="4724400" cy="5447645"/>
          </a:xfrm>
          <a:prstGeom prst="rect">
            <a:avLst/>
          </a:prstGeom>
          <a:noFill/>
        </p:spPr>
        <p:txBody>
          <a:bodyPr wrap="square" rtlCol="0">
            <a:spAutoFit/>
          </a:bodyPr>
          <a:lstStyle/>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Magnetic particle Inspection process for detecting surface and shallow subsurface discontinuities in ferromagnetic materials such as iron, nickel, cobalt, and some of their alloys</a:t>
            </a:r>
          </a:p>
          <a:p>
            <a:pPr marL="285750" indent="-285750">
              <a:spcBef>
                <a:spcPts val="600"/>
              </a:spcBef>
              <a:spcAft>
                <a:spcPts val="600"/>
              </a:spcAft>
              <a:buClr>
                <a:srgbClr val="336699"/>
              </a:buClr>
              <a:buSzPct val="80000"/>
              <a:buFont typeface="Arial" panose="020B0604020202020204" pitchFamily="34" charset="0"/>
              <a:buChar char="•"/>
            </a:pPr>
            <a:r>
              <a:rPr lang="en-US" sz="1500" b="0" i="0" dirty="0">
                <a:solidFill>
                  <a:srgbClr val="333333"/>
                </a:solidFill>
                <a:effectLst/>
                <a:latin typeface="+mn-lt"/>
              </a:rPr>
              <a:t>Nonferrous materials (aluminum, titanium, magnesium, copper, etc.) cannot be inspected using this method</a:t>
            </a:r>
            <a:endParaRPr lang="en-US" sz="1500" dirty="0">
              <a:latin typeface="+mn-lt"/>
            </a:endParaRP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The process puts a magnetic field into the part</a:t>
            </a: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The piece can be magnetized by direct or indirect magnetization</a:t>
            </a: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The presence of a surface or subsurface discontinuity in the material allows the magnetic flux to leak, since air cannot support as much magnetic field per unit volume as metals.</a:t>
            </a: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To identify a leak, ferrous particles, either dry or in a wet suspension, are applied to a part</a:t>
            </a: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These are attracted to an area of flux leakage and form what is known as an indication, which is evaluated to determine its cause</a:t>
            </a:r>
          </a:p>
        </p:txBody>
      </p:sp>
      <p:pic>
        <p:nvPicPr>
          <p:cNvPr id="6" name="Picture 5">
            <a:extLst>
              <a:ext uri="{FF2B5EF4-FFF2-40B4-BE49-F238E27FC236}">
                <a16:creationId xmlns:a16="http://schemas.microsoft.com/office/drawing/2014/main" id="{B9B7C23F-CB54-4370-A2B6-3FD43C5E7CE2}"/>
              </a:ext>
            </a:extLst>
          </p:cNvPr>
          <p:cNvPicPr>
            <a:picLocks noChangeAspect="1"/>
          </p:cNvPicPr>
          <p:nvPr/>
        </p:nvPicPr>
        <p:blipFill>
          <a:blip r:embed="rId2"/>
          <a:stretch>
            <a:fillRect/>
          </a:stretch>
        </p:blipFill>
        <p:spPr>
          <a:xfrm>
            <a:off x="549613" y="1041144"/>
            <a:ext cx="3261643" cy="4374259"/>
          </a:xfrm>
          <a:prstGeom prst="rect">
            <a:avLst/>
          </a:prstGeom>
        </p:spPr>
      </p:pic>
    </p:spTree>
    <p:extLst>
      <p:ext uri="{BB962C8B-B14F-4D97-AF65-F5344CB8AC3E}">
        <p14:creationId xmlns:p14="http://schemas.microsoft.com/office/powerpoint/2010/main" val="375343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2</a:t>
            </a:fld>
            <a:endParaRPr lang="en-US" altLang="en-US"/>
          </a:p>
        </p:txBody>
      </p:sp>
      <p:pic>
        <p:nvPicPr>
          <p:cNvPr id="40963" name="Picture 2" descr="http://i461.photobucket.com/albums/qq332/catchernrye/bikes/Ritchey_ti2.jpg"/>
          <p:cNvPicPr>
            <a:picLocks noChangeAspect="1" noChangeArrowheads="1"/>
          </p:cNvPicPr>
          <p:nvPr/>
        </p:nvPicPr>
        <p:blipFill>
          <a:blip r:embed="rId2" cstate="print"/>
          <a:srcRect/>
          <a:stretch>
            <a:fillRect/>
          </a:stretch>
        </p:blipFill>
        <p:spPr bwMode="auto">
          <a:xfrm>
            <a:off x="1066800" y="1752600"/>
            <a:ext cx="5102225" cy="3403600"/>
          </a:xfrm>
          <a:prstGeom prst="rect">
            <a:avLst/>
          </a:prstGeom>
          <a:noFill/>
          <a:ln w="9525">
            <a:noFill/>
            <a:miter lim="800000"/>
            <a:headEnd/>
            <a:tailEnd/>
          </a:ln>
        </p:spPr>
      </p:pic>
      <p:sp>
        <p:nvSpPr>
          <p:cNvPr id="40964" name="TextBox 4"/>
          <p:cNvSpPr txBox="1">
            <a:spLocks noChangeArrowheads="1"/>
          </p:cNvSpPr>
          <p:nvPr/>
        </p:nvSpPr>
        <p:spPr bwMode="auto">
          <a:xfrm>
            <a:off x="533400" y="685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Fatigue Crack along Welded Joint, Mountain Bike Frame</a:t>
            </a:r>
          </a:p>
          <a:p>
            <a:pPr eaLnBrk="1" hangingPunct="1"/>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20</a:t>
            </a:fld>
            <a:endParaRPr lang="en-US" altLang="en-US"/>
          </a:p>
        </p:txBody>
      </p:sp>
      <p:sp>
        <p:nvSpPr>
          <p:cNvPr id="39940" name="TextBox 4"/>
          <p:cNvSpPr txBox="1">
            <a:spLocks noChangeArrowheads="1"/>
          </p:cNvSpPr>
          <p:nvPr/>
        </p:nvSpPr>
        <p:spPr bwMode="auto">
          <a:xfrm>
            <a:off x="533400" y="304800"/>
            <a:ext cx="6324600" cy="400110"/>
          </a:xfrm>
          <a:prstGeom prst="rect">
            <a:avLst/>
          </a:prstGeom>
          <a:noFill/>
          <a:ln w="9525">
            <a:noFill/>
            <a:miter lim="800000"/>
            <a:headEnd/>
            <a:tailEnd/>
          </a:ln>
        </p:spPr>
        <p:txBody>
          <a:bodyPr>
            <a:spAutoFit/>
          </a:bodyPr>
          <a:lstStyle/>
          <a:p>
            <a:pPr eaLnBrk="1" hangingPunct="1"/>
            <a:r>
              <a:rPr lang="en-US" altLang="en-US" sz="2000" b="1" dirty="0">
                <a:solidFill>
                  <a:srgbClr val="336699"/>
                </a:solidFill>
                <a:latin typeface="+mn-lt"/>
              </a:rPr>
              <a:t> </a:t>
            </a:r>
            <a:r>
              <a:rPr lang="en-US" sz="2000" b="1" i="0" dirty="0">
                <a:solidFill>
                  <a:srgbClr val="336699"/>
                </a:solidFill>
                <a:effectLst/>
                <a:latin typeface="+mn-lt"/>
                <a:ea typeface="PMingLiU-ExtB" panose="02020500000000000000" pitchFamily="18" charset="-120"/>
                <a:cs typeface="Calibri" panose="020F0502020204030204" pitchFamily="34" charset="0"/>
              </a:rPr>
              <a:t>Fluorescent Magnetic Particle Inspection</a:t>
            </a:r>
            <a:endParaRPr lang="en-US" altLang="en-US" sz="2000" b="1" dirty="0">
              <a:solidFill>
                <a:srgbClr val="336699"/>
              </a:solidFill>
              <a:latin typeface="+mn-lt"/>
              <a:ea typeface="PMingLiU-ExtB" panose="02020500000000000000" pitchFamily="18" charset="-120"/>
              <a:cs typeface="Calibri" panose="020F0502020204030204" pitchFamily="34" charset="0"/>
            </a:endParaRPr>
          </a:p>
        </p:txBody>
      </p:sp>
      <p:pic>
        <p:nvPicPr>
          <p:cNvPr id="148482" name="Picture 2">
            <a:extLst>
              <a:ext uri="{FF2B5EF4-FFF2-40B4-BE49-F238E27FC236}">
                <a16:creationId xmlns:a16="http://schemas.microsoft.com/office/drawing/2014/main" id="{26CCCD2C-E573-4BA1-905F-B6980C727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582669-6EF3-4033-BFD6-54332392CFD6}"/>
              </a:ext>
            </a:extLst>
          </p:cNvPr>
          <p:cNvSpPr txBox="1"/>
          <p:nvPr/>
        </p:nvSpPr>
        <p:spPr>
          <a:xfrm>
            <a:off x="533400" y="5494576"/>
            <a:ext cx="7620000" cy="861774"/>
          </a:xfrm>
          <a:prstGeom prst="rect">
            <a:avLst/>
          </a:prstGeom>
          <a:noFill/>
        </p:spPr>
        <p:txBody>
          <a:bodyPr wrap="square" rtlCol="0">
            <a:spAutoFit/>
          </a:bodyPr>
          <a:lstStyle/>
          <a:p>
            <a:pPr marL="285750" indent="-285750">
              <a:spcBef>
                <a:spcPts val="300"/>
              </a:spcBef>
              <a:spcAft>
                <a:spcPts val="300"/>
              </a:spcAft>
              <a:buClr>
                <a:srgbClr val="336699"/>
              </a:buClr>
              <a:buSzPct val="80000"/>
              <a:buFont typeface="Arial" panose="020B0604020202020204" pitchFamily="34" charset="0"/>
              <a:buChar char="•"/>
            </a:pPr>
            <a:r>
              <a:rPr lang="en-US" sz="1500" dirty="0">
                <a:latin typeface="+mn-lt"/>
              </a:rPr>
              <a:t>R</a:t>
            </a:r>
            <a:r>
              <a:rPr lang="en-US" sz="1500" b="0" i="0" dirty="0">
                <a:effectLst/>
                <a:latin typeface="+mn-lt"/>
              </a:rPr>
              <a:t>equires the use of UV light in a darkened environment</a:t>
            </a:r>
          </a:p>
          <a:p>
            <a:pPr marL="285750" indent="-285750">
              <a:spcBef>
                <a:spcPts val="300"/>
              </a:spcBef>
              <a:spcAft>
                <a:spcPts val="300"/>
              </a:spcAft>
              <a:buClr>
                <a:srgbClr val="336699"/>
              </a:buClr>
              <a:buSzPct val="80000"/>
              <a:buFont typeface="Arial" panose="020B0604020202020204" pitchFamily="34" charset="0"/>
              <a:buChar char="•"/>
            </a:pPr>
            <a:r>
              <a:rPr lang="en-US" sz="1500" dirty="0">
                <a:latin typeface="+mn-lt"/>
                <a:cs typeface="Calibri" panose="020F0502020204030204" pitchFamily="34" charset="0"/>
              </a:rPr>
              <a:t>W</a:t>
            </a:r>
            <a:r>
              <a:rPr lang="en-US" sz="1500" b="0" i="0" dirty="0">
                <a:effectLst/>
                <a:latin typeface="+mn-lt"/>
                <a:cs typeface="Calibri" panose="020F0502020204030204" pitchFamily="34" charset="0"/>
              </a:rPr>
              <a:t>et fluorescent magnetic particles are sharper than dry particle indications formed on similar defects</a:t>
            </a:r>
            <a:endParaRPr lang="en-US" sz="1500" dirty="0">
              <a:latin typeface="+mn-lt"/>
              <a:cs typeface="Calibri" panose="020F0502020204030204" pitchFamily="34" charset="0"/>
            </a:endParaRPr>
          </a:p>
        </p:txBody>
      </p:sp>
    </p:spTree>
    <p:extLst>
      <p:ext uri="{BB962C8B-B14F-4D97-AF65-F5344CB8AC3E}">
        <p14:creationId xmlns:p14="http://schemas.microsoft.com/office/powerpoint/2010/main" val="227696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21</a:t>
            </a:fld>
            <a:endParaRPr lang="en-US" altLang="en-US"/>
          </a:p>
        </p:txBody>
      </p:sp>
      <p:sp>
        <p:nvSpPr>
          <p:cNvPr id="39940" name="TextBox 4"/>
          <p:cNvSpPr txBox="1">
            <a:spLocks noChangeArrowheads="1"/>
          </p:cNvSpPr>
          <p:nvPr/>
        </p:nvSpPr>
        <p:spPr bwMode="auto">
          <a:xfrm>
            <a:off x="381000" y="289582"/>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Dye or Liquid Penetrant Inspection</a:t>
            </a:r>
          </a:p>
          <a:p>
            <a:pPr eaLnBrk="1" hangingPunct="1"/>
            <a:endParaRPr lang="en-US" altLang="en-US" dirty="0"/>
          </a:p>
        </p:txBody>
      </p:sp>
      <p:sp>
        <p:nvSpPr>
          <p:cNvPr id="2" name="TextBox 1">
            <a:extLst>
              <a:ext uri="{FF2B5EF4-FFF2-40B4-BE49-F238E27FC236}">
                <a16:creationId xmlns:a16="http://schemas.microsoft.com/office/drawing/2014/main" id="{CDF5F877-FDBD-472E-A4EC-8EC4CDBECE7B}"/>
              </a:ext>
            </a:extLst>
          </p:cNvPr>
          <p:cNvSpPr txBox="1"/>
          <p:nvPr/>
        </p:nvSpPr>
        <p:spPr>
          <a:xfrm>
            <a:off x="578796" y="4183332"/>
            <a:ext cx="8108004" cy="2308324"/>
          </a:xfrm>
          <a:prstGeom prst="rect">
            <a:avLst/>
          </a:prstGeom>
          <a:noFill/>
        </p:spPr>
        <p:txBody>
          <a:bodyPr wrap="square" rtlCol="0">
            <a:spAutoFit/>
          </a:bodyPr>
          <a:lstStyle/>
          <a:p>
            <a:pPr marL="285750" indent="-285750">
              <a:spcBef>
                <a:spcPts val="600"/>
              </a:spcBef>
              <a:spcAft>
                <a:spcPts val="600"/>
              </a:spcAft>
              <a:buClr>
                <a:srgbClr val="336699"/>
              </a:buClr>
              <a:buSzPct val="80000"/>
              <a:buFont typeface="Arial" panose="020B0604020202020204" pitchFamily="34" charset="0"/>
              <a:buChar char="•"/>
            </a:pPr>
            <a:r>
              <a:rPr lang="en-US" sz="1600" b="0" i="0" dirty="0">
                <a:solidFill>
                  <a:srgbClr val="323229"/>
                </a:solidFill>
                <a:effectLst/>
                <a:latin typeface="Calibri" panose="020F0502020204030204" pitchFamily="34" charset="0"/>
                <a:cs typeface="Calibri" panose="020F0502020204030204" pitchFamily="34" charset="0"/>
              </a:rPr>
              <a:t>Penetrant solution is applied to the surface of a precleaned component. The liquid is pulled into surface-breaking defects by capillary action</a:t>
            </a:r>
          </a:p>
          <a:p>
            <a:pPr marL="285750" indent="-285750">
              <a:spcBef>
                <a:spcPts val="600"/>
              </a:spcBef>
              <a:spcAft>
                <a:spcPts val="600"/>
              </a:spcAft>
              <a:buClr>
                <a:srgbClr val="336699"/>
              </a:buClr>
              <a:buSzPct val="80000"/>
              <a:buFont typeface="Arial" panose="020B0604020202020204" pitchFamily="34" charset="0"/>
              <a:buChar char="•"/>
            </a:pPr>
            <a:r>
              <a:rPr lang="en-US" sz="1600" b="0" i="0" dirty="0">
                <a:solidFill>
                  <a:srgbClr val="323229"/>
                </a:solidFill>
                <a:effectLst/>
                <a:latin typeface="Calibri" panose="020F0502020204030204" pitchFamily="34" charset="0"/>
                <a:cs typeface="Calibri" panose="020F0502020204030204" pitchFamily="34" charset="0"/>
              </a:rPr>
              <a:t>Excess penetrant material is carefully cleaned from the surface</a:t>
            </a:r>
          </a:p>
          <a:p>
            <a:pPr marL="285750" indent="-285750">
              <a:spcBef>
                <a:spcPts val="600"/>
              </a:spcBef>
              <a:spcAft>
                <a:spcPts val="600"/>
              </a:spcAft>
              <a:buClr>
                <a:srgbClr val="336699"/>
              </a:buClr>
              <a:buSzPct val="80000"/>
              <a:buFont typeface="Arial" panose="020B0604020202020204" pitchFamily="34" charset="0"/>
              <a:buChar char="•"/>
            </a:pPr>
            <a:r>
              <a:rPr lang="en-US" sz="1600" b="0" i="0" dirty="0">
                <a:solidFill>
                  <a:srgbClr val="323229"/>
                </a:solidFill>
                <a:effectLst/>
                <a:latin typeface="Calibri" panose="020F0502020204030204" pitchFamily="34" charset="0"/>
                <a:cs typeface="Calibri" panose="020F0502020204030204" pitchFamily="34" charset="0"/>
              </a:rPr>
              <a:t>A developer is applied to pull the trapped penetrant back to the surface where it is spread out and forms an indication</a:t>
            </a:r>
          </a:p>
          <a:p>
            <a:pPr marL="285750" indent="-285750">
              <a:spcBef>
                <a:spcPts val="600"/>
              </a:spcBef>
              <a:spcAft>
                <a:spcPts val="600"/>
              </a:spcAft>
              <a:buClr>
                <a:srgbClr val="336699"/>
              </a:buClr>
              <a:buSzPct val="80000"/>
              <a:buFont typeface="Arial" panose="020B0604020202020204" pitchFamily="34" charset="0"/>
              <a:buChar char="•"/>
            </a:pPr>
            <a:r>
              <a:rPr lang="en-US" sz="1600" b="0" i="0" dirty="0">
                <a:solidFill>
                  <a:srgbClr val="323229"/>
                </a:solidFill>
                <a:effectLst/>
                <a:latin typeface="Calibri" panose="020F0502020204030204" pitchFamily="34" charset="0"/>
                <a:cs typeface="Calibri" panose="020F0502020204030204" pitchFamily="34" charset="0"/>
              </a:rPr>
              <a:t>The indication is much easier to see than the actual defect</a:t>
            </a:r>
            <a:r>
              <a:rPr lang="en-US" dirty="0"/>
              <a:t/>
            </a:r>
            <a:br>
              <a:rPr lang="en-US" dirty="0"/>
            </a:br>
            <a:endParaRPr lang="en-US" dirty="0"/>
          </a:p>
        </p:txBody>
      </p:sp>
      <p:pic>
        <p:nvPicPr>
          <p:cNvPr id="141314" name="Picture 2">
            <a:extLst>
              <a:ext uri="{FF2B5EF4-FFF2-40B4-BE49-F238E27FC236}">
                <a16:creationId xmlns:a16="http://schemas.microsoft.com/office/drawing/2014/main" id="{6093A351-BC5C-40F2-8C7A-3EC4561E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5301742" cy="29794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A27AF8-2587-4201-81E4-23AEF14B254E}"/>
              </a:ext>
            </a:extLst>
          </p:cNvPr>
          <p:cNvSpPr txBox="1"/>
          <p:nvPr/>
        </p:nvSpPr>
        <p:spPr>
          <a:xfrm>
            <a:off x="5791200" y="1219200"/>
            <a:ext cx="2971800" cy="1354217"/>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600" b="0" i="0" dirty="0">
                <a:solidFill>
                  <a:srgbClr val="202122"/>
                </a:solidFill>
                <a:effectLst/>
                <a:latin typeface="+mn-lt"/>
              </a:rPr>
              <a:t>Detects </a:t>
            </a:r>
            <a:r>
              <a:rPr lang="en-US" sz="1600" b="0" i="0" dirty="0">
                <a:solidFill>
                  <a:srgbClr val="2B2B2B"/>
                </a:solidFill>
                <a:effectLst/>
                <a:latin typeface="+mn-lt"/>
              </a:rPr>
              <a:t>cracks from fatigue, quenching, and grinding, porosity, incomplete fusion, and flaws in joints</a:t>
            </a:r>
          </a:p>
          <a:p>
            <a:endParaRPr lang="en-US" dirty="0"/>
          </a:p>
        </p:txBody>
      </p:sp>
    </p:spTree>
    <p:extLst>
      <p:ext uri="{BB962C8B-B14F-4D97-AF65-F5344CB8AC3E}">
        <p14:creationId xmlns:p14="http://schemas.microsoft.com/office/powerpoint/2010/main" val="413352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22</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Ultrasonic Inspection</a:t>
            </a:r>
          </a:p>
          <a:p>
            <a:pPr eaLnBrk="1" hangingPunct="1"/>
            <a:endParaRPr lang="en-US" altLang="en-US" dirty="0"/>
          </a:p>
        </p:txBody>
      </p:sp>
      <p:pic>
        <p:nvPicPr>
          <p:cNvPr id="140292" name="Picture 4" descr="Non-Destructive Testing | SZUTEST">
            <a:extLst>
              <a:ext uri="{FF2B5EF4-FFF2-40B4-BE49-F238E27FC236}">
                <a16:creationId xmlns:a16="http://schemas.microsoft.com/office/drawing/2014/main" id="{8A0A7790-F1B2-4486-8C91-8151EFDEB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142722"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C138F9-479F-4CE0-95B9-3DB62D2FC4E9}"/>
              </a:ext>
            </a:extLst>
          </p:cNvPr>
          <p:cNvSpPr txBox="1"/>
          <p:nvPr/>
        </p:nvSpPr>
        <p:spPr>
          <a:xfrm>
            <a:off x="925749" y="4876800"/>
            <a:ext cx="7292502" cy="584775"/>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600" b="0" i="0" dirty="0">
                <a:solidFill>
                  <a:srgbClr val="0A0000"/>
                </a:solidFill>
                <a:effectLst/>
                <a:latin typeface="Calibri" panose="020F0502020204030204" pitchFamily="34" charset="0"/>
                <a:cs typeface="Calibri" panose="020F0502020204030204" pitchFamily="34" charset="0"/>
              </a:rPr>
              <a:t>Ultrasonic testing is based on transmitting high frequency sound waves to materials and receiving them back in order to detect any discontinuities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82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23</a:t>
            </a:fld>
            <a:endParaRPr lang="en-US" altLang="en-US"/>
          </a:p>
        </p:txBody>
      </p:sp>
      <p:sp>
        <p:nvSpPr>
          <p:cNvPr id="40964" name="TextBox 4"/>
          <p:cNvSpPr txBox="1">
            <a:spLocks noChangeArrowheads="1"/>
          </p:cNvSpPr>
          <p:nvPr/>
        </p:nvSpPr>
        <p:spPr bwMode="auto">
          <a:xfrm>
            <a:off x="609600" y="489757"/>
            <a:ext cx="6324600" cy="646113"/>
          </a:xfrm>
          <a:prstGeom prst="rect">
            <a:avLst/>
          </a:prstGeom>
          <a:noFill/>
          <a:ln w="9525">
            <a:noFill/>
            <a:miter lim="800000"/>
            <a:headEnd/>
            <a:tailEnd/>
          </a:ln>
        </p:spPr>
        <p:txBody>
          <a:bodyPr>
            <a:spAutoFit/>
          </a:bodyPr>
          <a:lstStyle/>
          <a:p>
            <a:pPr eaLnBrk="1" hangingPunct="1"/>
            <a:r>
              <a:rPr kumimoji="0" lang="en-US" altLang="en-US" sz="1800" b="1" i="0" u="none" strike="noStrike" cap="none" normalizeH="0" baseline="0" dirty="0">
                <a:ln>
                  <a:noFill/>
                </a:ln>
                <a:solidFill>
                  <a:srgbClr val="336699"/>
                </a:solidFill>
                <a:effectLst/>
                <a:latin typeface="+mn-lt"/>
                <a:ea typeface="Times New Roman" panose="02020603050405020304" pitchFamily="18" charset="0"/>
                <a:cs typeface="Arial" panose="020B0604020202020204" pitchFamily="34" charset="0"/>
              </a:rPr>
              <a:t>U.S. Nuclear Regulatory Commission </a:t>
            </a:r>
            <a:r>
              <a:rPr lang="en-US" altLang="en-US" b="1" dirty="0">
                <a:solidFill>
                  <a:srgbClr val="336699"/>
                </a:solidFill>
                <a:latin typeface="+mn-lt"/>
              </a:rPr>
              <a:t>Damping</a:t>
            </a:r>
          </a:p>
          <a:p>
            <a:pPr eaLnBrk="1" hangingPunct="1"/>
            <a:endParaRPr lang="en-US" altLang="en-US" dirty="0"/>
          </a:p>
        </p:txBody>
      </p:sp>
      <p:sp>
        <p:nvSpPr>
          <p:cNvPr id="4" name="Rectangle 1">
            <a:extLst>
              <a:ext uri="{FF2B5EF4-FFF2-40B4-BE49-F238E27FC236}">
                <a16:creationId xmlns:a16="http://schemas.microsoft.com/office/drawing/2014/main" id="{097C4E5E-EDDE-4730-B43C-6FD64E4A7A0B}"/>
              </a:ext>
            </a:extLst>
          </p:cNvPr>
          <p:cNvSpPr>
            <a:spLocks noChangeArrowheads="1"/>
          </p:cNvSpPr>
          <p:nvPr/>
        </p:nvSpPr>
        <p:spPr bwMode="auto">
          <a:xfrm>
            <a:off x="381000" y="1558406"/>
            <a:ext cx="7848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
                <a:srgbClr val="336699"/>
              </a:buClr>
              <a:buSzPct val="80000"/>
              <a:buFont typeface="Arial" panose="020B0604020202020204" pitchFamily="34" charset="0"/>
              <a:buChar char="•"/>
            </a:pPr>
            <a:r>
              <a:rPr lang="en-US" sz="1400" dirty="0">
                <a:effectLst/>
                <a:latin typeface="+mn-lt"/>
                <a:ea typeface="Times New Roman" panose="02020603050405020304" pitchFamily="18" charset="0"/>
              </a:rPr>
              <a:t>Some interfacial friction damping effects also occur in welded joints, but welded joints are much stiffer than the bolted joints</a:t>
            </a:r>
            <a:endParaRPr lang="en-US" sz="1400" dirty="0">
              <a:latin typeface="+mn-lt"/>
            </a:endParaRPr>
          </a:p>
          <a:p>
            <a:pPr marL="285750" marR="0" lvl="0" indent="-285750" algn="l" defTabSz="914400" rtl="0" eaLnBrk="0" fontAlgn="base" latinLnBrk="0" hangingPunct="0">
              <a:lnSpc>
                <a:spcPct val="100000"/>
              </a:lnSpc>
              <a:spcBef>
                <a:spcPct val="0"/>
              </a:spcBef>
              <a:spcAft>
                <a:spcPct val="0"/>
              </a:spcAft>
              <a:buClr>
                <a:srgbClr val="336699"/>
              </a:buClr>
              <a:buSzPct val="80000"/>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336699"/>
              </a:buClr>
              <a:buSzPct val="80000"/>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The </a:t>
            </a: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U.S. Nuclear Regulatory Commission gives the damping ratios for nuclear plant structures</a:t>
            </a:r>
          </a:p>
          <a:p>
            <a:pPr marL="285750" marR="0" lvl="0" indent="-285750" algn="l" defTabSz="914400" rtl="0" eaLnBrk="0" fontAlgn="base" latinLnBrk="0" hangingPunct="0">
              <a:lnSpc>
                <a:spcPct val="100000"/>
              </a:lnSpc>
              <a:spcBef>
                <a:spcPct val="0"/>
              </a:spcBef>
              <a:spcAft>
                <a:spcPct val="0"/>
              </a:spcAft>
              <a:buClr>
                <a:srgbClr val="336699"/>
              </a:buClr>
              <a:buSzPct val="80000"/>
              <a:buFont typeface="Arial" panose="020B0604020202020204" pitchFamily="34" charset="0"/>
              <a:buChar char="•"/>
              <a:tabLst/>
            </a:pPr>
            <a:endParaRPr lang="en-US" altLang="en-US" sz="1400" dirty="0">
              <a:latin typeface="+mn-l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
                <a:srgbClr val="336699"/>
              </a:buClr>
              <a:buSzPct val="80000"/>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The values are intended for analysis purposes when measured damping values are unavailable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p:txBody>
      </p:sp>
      <p:graphicFrame>
        <p:nvGraphicFramePr>
          <p:cNvPr id="5" name="Table 5">
            <a:extLst>
              <a:ext uri="{FF2B5EF4-FFF2-40B4-BE49-F238E27FC236}">
                <a16:creationId xmlns:a16="http://schemas.microsoft.com/office/drawing/2014/main" id="{7ED97369-D94F-4DB8-A986-1F668DFE7190}"/>
              </a:ext>
            </a:extLst>
          </p:cNvPr>
          <p:cNvGraphicFramePr>
            <a:graphicFrameLocks noGrp="1"/>
          </p:cNvGraphicFramePr>
          <p:nvPr>
            <p:extLst>
              <p:ext uri="{D42A27DB-BD31-4B8C-83A1-F6EECF244321}">
                <p14:modId xmlns:p14="http://schemas.microsoft.com/office/powerpoint/2010/main" val="1008092076"/>
              </p:ext>
            </p:extLst>
          </p:nvPr>
        </p:nvGraphicFramePr>
        <p:xfrm>
          <a:off x="1828799" y="3917898"/>
          <a:ext cx="4114802" cy="1202742"/>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4184841445"/>
                    </a:ext>
                  </a:extLst>
                </a:gridCol>
                <a:gridCol w="2057401">
                  <a:extLst>
                    <a:ext uri="{9D8B030D-6E8A-4147-A177-3AD203B41FA5}">
                      <a16:colId xmlns:a16="http://schemas.microsoft.com/office/drawing/2014/main" val="538952851"/>
                    </a:ext>
                  </a:extLst>
                </a:gridCol>
              </a:tblGrid>
              <a:tr h="461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Joint Type</a:t>
                      </a:r>
                      <a:endParaRPr lang="en-US" sz="1400" dirty="0">
                        <a:effectLst/>
                        <a:latin typeface="+mn-lt"/>
                        <a:ea typeface="Times New Roman" panose="02020603050405020304" pitchFamily="18" charset="0"/>
                        <a:cs typeface="Times New Roman" panose="02020603050405020304" pitchFamily="18" charset="0"/>
                      </a:endParaRPr>
                    </a:p>
                  </a:txBody>
                  <a:tcPr anchor="ctr"/>
                </a:tc>
                <a:tc>
                  <a:txBody>
                    <a:bodyPr/>
                    <a:lstStyle/>
                    <a:p>
                      <a:pPr algn="ctr"/>
                      <a:r>
                        <a:rPr lang="en-US" sz="1400" b="1" kern="1200" dirty="0">
                          <a:solidFill>
                            <a:schemeClr val="lt1"/>
                          </a:solidFill>
                          <a:effectLst/>
                          <a:latin typeface="+mn-lt"/>
                          <a:ea typeface="+mn-ea"/>
                          <a:cs typeface="+mn-cs"/>
                        </a:rPr>
                        <a:t>Damping Ratio</a:t>
                      </a:r>
                      <a:endParaRPr lang="en-US" sz="1400" dirty="0">
                        <a:latin typeface="+mn-lt"/>
                      </a:endParaRPr>
                    </a:p>
                  </a:txBody>
                  <a:tcPr anchor="ctr"/>
                </a:tc>
                <a:extLst>
                  <a:ext uri="{0D108BD9-81ED-4DB2-BD59-A6C34878D82A}">
                    <a16:rowId xmlns:a16="http://schemas.microsoft.com/office/drawing/2014/main" val="3003799845"/>
                  </a:ext>
                </a:extLst>
              </a:tr>
              <a:tr h="370840">
                <a:tc>
                  <a:txBody>
                    <a:bodyPr/>
                    <a:lstStyle/>
                    <a:p>
                      <a:pPr marL="0" marR="0" algn="ctr">
                        <a:lnSpc>
                          <a:spcPct val="115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Welded Joints</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8053230"/>
                  </a:ext>
                </a:extLst>
              </a:tr>
              <a:tr h="370840">
                <a:tc>
                  <a:txBody>
                    <a:bodyPr/>
                    <a:lstStyle/>
                    <a:p>
                      <a:pPr marL="0" marR="0" algn="ctr">
                        <a:lnSpc>
                          <a:spcPct val="115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Bolted Joints</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4259179"/>
                  </a:ext>
                </a:extLst>
              </a:tr>
            </a:tbl>
          </a:graphicData>
        </a:graphic>
      </p:graphicFrame>
      <p:sp>
        <p:nvSpPr>
          <p:cNvPr id="10" name="TextBox 9">
            <a:extLst>
              <a:ext uri="{FF2B5EF4-FFF2-40B4-BE49-F238E27FC236}">
                <a16:creationId xmlns:a16="http://schemas.microsoft.com/office/drawing/2014/main" id="{9D53075E-0D7E-4832-91AD-965DC73FBCEF}"/>
              </a:ext>
            </a:extLst>
          </p:cNvPr>
          <p:cNvSpPr txBox="1"/>
          <p:nvPr/>
        </p:nvSpPr>
        <p:spPr>
          <a:xfrm>
            <a:off x="1295400" y="3429000"/>
            <a:ext cx="5486400" cy="358816"/>
          </a:xfrm>
          <a:prstGeom prst="rect">
            <a:avLst/>
          </a:prstGeom>
          <a:noFill/>
        </p:spPr>
        <p:txBody>
          <a:bodyPr wrap="square">
            <a:spAutoFit/>
          </a:bodyPr>
          <a:lstStyle/>
          <a:p>
            <a:pPr marL="0" marR="0">
              <a:lnSpc>
                <a:spcPct val="115000"/>
              </a:lnSpc>
              <a:spcBef>
                <a:spcPts val="0"/>
              </a:spcBef>
              <a:spcAft>
                <a:spcPts val="0"/>
              </a:spcAft>
            </a:pPr>
            <a:r>
              <a:rPr lang="en-US" sz="1600" dirty="0">
                <a:solidFill>
                  <a:srgbClr val="336699"/>
                </a:solidFill>
                <a:effectLst/>
                <a:latin typeface="+mn-lt"/>
              </a:rPr>
              <a:t>Damping Values for Steel Buildings, Operating-Basis Earthquake</a:t>
            </a:r>
            <a:endParaRPr lang="en-US" sz="1600" dirty="0">
              <a:solidFill>
                <a:srgbClr val="336699"/>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97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24</a:t>
            </a:fld>
            <a:endParaRPr lang="en-US" altLang="en-US"/>
          </a:p>
        </p:txBody>
      </p:sp>
      <p:sp>
        <p:nvSpPr>
          <p:cNvPr id="40964" name="TextBox 4"/>
          <p:cNvSpPr txBox="1">
            <a:spLocks noChangeArrowheads="1"/>
          </p:cNvSpPr>
          <p:nvPr/>
        </p:nvSpPr>
        <p:spPr bwMode="auto">
          <a:xfrm>
            <a:off x="609600" y="489757"/>
            <a:ext cx="7239000" cy="646331"/>
          </a:xfrm>
          <a:prstGeom prst="rect">
            <a:avLst/>
          </a:prstGeom>
          <a:noFill/>
          <a:ln w="9525">
            <a:noFill/>
            <a:miter lim="800000"/>
            <a:headEnd/>
            <a:tailEnd/>
          </a:ln>
        </p:spPr>
        <p:txBody>
          <a:bodyPr wrap="square">
            <a:spAutoFit/>
          </a:bodyPr>
          <a:lstStyle/>
          <a:p>
            <a:pPr algn="l"/>
            <a:r>
              <a:rPr lang="en-US" sz="1800" b="1" u="none" strike="noStrike" baseline="0" dirty="0">
                <a:solidFill>
                  <a:srgbClr val="336699"/>
                </a:solidFill>
                <a:latin typeface="+mn-lt"/>
              </a:rPr>
              <a:t>The International Association for Shell and Spatial Structures, IASS 1991</a:t>
            </a:r>
            <a:endParaRPr lang="en-US" altLang="en-US" b="1" dirty="0">
              <a:solidFill>
                <a:srgbClr val="336699"/>
              </a:solidFill>
              <a:latin typeface="+mn-lt"/>
            </a:endParaRPr>
          </a:p>
          <a:p>
            <a:pPr eaLnBrk="1" hangingPunct="1"/>
            <a:endParaRPr lang="en-US" altLang="en-US" dirty="0"/>
          </a:p>
        </p:txBody>
      </p:sp>
      <p:graphicFrame>
        <p:nvGraphicFramePr>
          <p:cNvPr id="2" name="Table 5">
            <a:extLst>
              <a:ext uri="{FF2B5EF4-FFF2-40B4-BE49-F238E27FC236}">
                <a16:creationId xmlns:a16="http://schemas.microsoft.com/office/drawing/2014/main" id="{61AF409D-19D6-4DE9-8D3B-7CC3B9927D29}"/>
              </a:ext>
            </a:extLst>
          </p:cNvPr>
          <p:cNvGraphicFramePr>
            <a:graphicFrameLocks noGrp="1"/>
          </p:cNvGraphicFramePr>
          <p:nvPr>
            <p:extLst>
              <p:ext uri="{D42A27DB-BD31-4B8C-83A1-F6EECF244321}">
                <p14:modId xmlns:p14="http://schemas.microsoft.com/office/powerpoint/2010/main" val="2219531894"/>
              </p:ext>
            </p:extLst>
          </p:nvPr>
        </p:nvGraphicFramePr>
        <p:xfrm>
          <a:off x="1219200" y="4920443"/>
          <a:ext cx="6629400" cy="144780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4184841445"/>
                    </a:ext>
                  </a:extLst>
                </a:gridCol>
                <a:gridCol w="2552700">
                  <a:extLst>
                    <a:ext uri="{9D8B030D-6E8A-4147-A177-3AD203B41FA5}">
                      <a16:colId xmlns:a16="http://schemas.microsoft.com/office/drawing/2014/main" val="538952851"/>
                    </a:ext>
                  </a:extLst>
                </a:gridCol>
              </a:tblGrid>
              <a:tr h="218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cs typeface="Times New Roman" panose="02020603050405020304" pitchFamily="18" charset="0"/>
                        </a:rPr>
                        <a:t>Type</a:t>
                      </a:r>
                    </a:p>
                  </a:txBody>
                  <a:tcPr anchor="ctr"/>
                </a:tc>
                <a:tc>
                  <a:txBody>
                    <a:bodyPr/>
                    <a:lstStyle/>
                    <a:p>
                      <a:pPr algn="ctr"/>
                      <a:r>
                        <a:rPr lang="en-US" sz="1600" b="1" kern="1200" dirty="0">
                          <a:solidFill>
                            <a:schemeClr val="lt1"/>
                          </a:solidFill>
                          <a:effectLst/>
                          <a:latin typeface="+mn-lt"/>
                          <a:ea typeface="+mn-ea"/>
                          <a:cs typeface="+mn-cs"/>
                        </a:rPr>
                        <a:t>Damping</a:t>
                      </a:r>
                      <a:endParaRPr lang="en-US" sz="1600" dirty="0">
                        <a:latin typeface="+mn-lt"/>
                      </a:endParaRPr>
                    </a:p>
                  </a:txBody>
                  <a:tcPr anchor="ctr"/>
                </a:tc>
                <a:extLst>
                  <a:ext uri="{0D108BD9-81ED-4DB2-BD59-A6C34878D82A}">
                    <a16:rowId xmlns:a16="http://schemas.microsoft.com/office/drawing/2014/main" val="3003799845"/>
                  </a:ext>
                </a:extLst>
              </a:tr>
              <a:tr h="370840">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Fully Welded Steelwork</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1.2%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8053230"/>
                  </a:ext>
                </a:extLst>
              </a:tr>
              <a:tr h="370840">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High Strength Friction Bolted Steelworks</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2.0%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4259179"/>
                  </a:ext>
                </a:extLst>
              </a:tr>
              <a:tr h="370840">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Normal Bolted and Riveted Steelwork</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i="0" u="none" strike="noStrike" kern="1200" baseline="0" dirty="0">
                          <a:solidFill>
                            <a:schemeClr val="dk1"/>
                          </a:solidFill>
                          <a:latin typeface="+mn-lt"/>
                          <a:ea typeface="+mn-ea"/>
                          <a:cs typeface="+mn-cs"/>
                        </a:rPr>
                        <a:t>3.0%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180986"/>
                  </a:ext>
                </a:extLst>
              </a:tr>
            </a:tbl>
          </a:graphicData>
        </a:graphic>
      </p:graphicFrame>
      <p:pic>
        <p:nvPicPr>
          <p:cNvPr id="6" name="Picture 5">
            <a:extLst>
              <a:ext uri="{FF2B5EF4-FFF2-40B4-BE49-F238E27FC236}">
                <a16:creationId xmlns:a16="http://schemas.microsoft.com/office/drawing/2014/main" id="{1C66D0A5-292D-420B-98F3-65F9C63560F7}"/>
              </a:ext>
            </a:extLst>
          </p:cNvPr>
          <p:cNvPicPr>
            <a:picLocks noChangeAspect="1"/>
          </p:cNvPicPr>
          <p:nvPr/>
        </p:nvPicPr>
        <p:blipFill>
          <a:blip r:embed="rId2"/>
          <a:stretch>
            <a:fillRect/>
          </a:stretch>
        </p:blipFill>
        <p:spPr>
          <a:xfrm>
            <a:off x="1981200" y="1216764"/>
            <a:ext cx="4370363" cy="3350447"/>
          </a:xfrm>
          <a:prstGeom prst="rect">
            <a:avLst/>
          </a:prstGeom>
        </p:spPr>
      </p:pic>
    </p:spTree>
    <p:extLst>
      <p:ext uri="{BB962C8B-B14F-4D97-AF65-F5344CB8AC3E}">
        <p14:creationId xmlns:p14="http://schemas.microsoft.com/office/powerpoint/2010/main" val="389173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25</a:t>
            </a:fld>
            <a:endParaRPr lang="en-US" altLang="en-US"/>
          </a:p>
        </p:txBody>
      </p:sp>
      <p:sp>
        <p:nvSpPr>
          <p:cNvPr id="40964" name="TextBox 4"/>
          <p:cNvSpPr txBox="1">
            <a:spLocks noChangeArrowheads="1"/>
          </p:cNvSpPr>
          <p:nvPr/>
        </p:nvSpPr>
        <p:spPr bwMode="auto">
          <a:xfrm>
            <a:off x="609600" y="489757"/>
            <a:ext cx="6324600" cy="646113"/>
          </a:xfrm>
          <a:prstGeom prst="rect">
            <a:avLst/>
          </a:prstGeom>
          <a:noFill/>
          <a:ln w="9525">
            <a:noFill/>
            <a:miter lim="800000"/>
            <a:headEnd/>
            <a:tailEnd/>
          </a:ln>
        </p:spPr>
        <p:txBody>
          <a:bodyPr>
            <a:spAutoFit/>
          </a:bodyPr>
          <a:lstStyle/>
          <a:p>
            <a:pPr eaLnBrk="1" hangingPunct="1"/>
            <a:r>
              <a:rPr lang="en-US" b="1" dirty="0">
                <a:solidFill>
                  <a:srgbClr val="336699"/>
                </a:solidFill>
              </a:rPr>
              <a:t>NASA SP-8050, Damping</a:t>
            </a:r>
            <a:endParaRPr lang="en-US" altLang="en-US" b="1" dirty="0">
              <a:solidFill>
                <a:srgbClr val="336699"/>
              </a:solidFill>
            </a:endParaRPr>
          </a:p>
          <a:p>
            <a:pPr eaLnBrk="1" hangingPunct="1"/>
            <a:endParaRPr lang="en-US" altLang="en-US" dirty="0"/>
          </a:p>
        </p:txBody>
      </p:sp>
      <p:graphicFrame>
        <p:nvGraphicFramePr>
          <p:cNvPr id="2" name="Table 2">
            <a:extLst>
              <a:ext uri="{FF2B5EF4-FFF2-40B4-BE49-F238E27FC236}">
                <a16:creationId xmlns:a16="http://schemas.microsoft.com/office/drawing/2014/main" id="{968909E6-31F2-4D32-A723-059C15762DCE}"/>
              </a:ext>
            </a:extLst>
          </p:cNvPr>
          <p:cNvGraphicFramePr>
            <a:graphicFrameLocks noGrp="1"/>
          </p:cNvGraphicFramePr>
          <p:nvPr>
            <p:extLst>
              <p:ext uri="{D42A27DB-BD31-4B8C-83A1-F6EECF244321}">
                <p14:modId xmlns:p14="http://schemas.microsoft.com/office/powerpoint/2010/main" val="213126841"/>
              </p:ext>
            </p:extLst>
          </p:nvPr>
        </p:nvGraphicFramePr>
        <p:xfrm>
          <a:off x="762000" y="1524000"/>
          <a:ext cx="7924799" cy="2978408"/>
        </p:xfrm>
        <a:graphic>
          <a:graphicData uri="http://schemas.openxmlformats.org/drawingml/2006/table">
            <a:tbl>
              <a:tblPr firstRow="1" bandRow="1">
                <a:tableStyleId>{5C22544A-7EE6-4342-B048-85BDC9FD1C3A}</a:tableStyleId>
              </a:tblPr>
              <a:tblGrid>
                <a:gridCol w="3152877">
                  <a:extLst>
                    <a:ext uri="{9D8B030D-6E8A-4147-A177-3AD203B41FA5}">
                      <a16:colId xmlns:a16="http://schemas.microsoft.com/office/drawing/2014/main" val="180604175"/>
                    </a:ext>
                  </a:extLst>
                </a:gridCol>
                <a:gridCol w="2104168">
                  <a:extLst>
                    <a:ext uri="{9D8B030D-6E8A-4147-A177-3AD203B41FA5}">
                      <a16:colId xmlns:a16="http://schemas.microsoft.com/office/drawing/2014/main" val="425088698"/>
                    </a:ext>
                  </a:extLst>
                </a:gridCol>
                <a:gridCol w="2667754">
                  <a:extLst>
                    <a:ext uri="{9D8B030D-6E8A-4147-A177-3AD203B41FA5}">
                      <a16:colId xmlns:a16="http://schemas.microsoft.com/office/drawing/2014/main" val="1132189092"/>
                    </a:ext>
                  </a:extLst>
                </a:gridCol>
              </a:tblGrid>
              <a:tr h="635840">
                <a:tc>
                  <a:txBody>
                    <a:bodyPr/>
                    <a:lstStyle/>
                    <a:p>
                      <a:pPr algn="ctr"/>
                      <a:r>
                        <a:rPr lang="en-US" sz="1600" dirty="0">
                          <a:latin typeface="+mn-lt"/>
                        </a:rPr>
                        <a:t>Type of Structure</a:t>
                      </a:r>
                    </a:p>
                  </a:txBody>
                  <a:tcPr/>
                </a:tc>
                <a:tc>
                  <a:txBody>
                    <a:bodyPr/>
                    <a:lstStyle/>
                    <a:p>
                      <a:pPr algn="ctr"/>
                      <a:r>
                        <a:rPr lang="en-US" sz="1600" dirty="0">
                          <a:latin typeface="+mn-lt"/>
                        </a:rPr>
                        <a:t>Percent of Critical Viscous Damping</a:t>
                      </a:r>
                    </a:p>
                  </a:txBody>
                  <a:tcPr/>
                </a:tc>
                <a:tc>
                  <a:txBody>
                    <a:bodyPr/>
                    <a:lstStyle/>
                    <a:p>
                      <a:pPr algn="ctr"/>
                      <a:r>
                        <a:rPr lang="en-US" sz="1600" dirty="0">
                          <a:latin typeface="+mn-lt"/>
                        </a:rPr>
                        <a:t>Remarks</a:t>
                      </a:r>
                    </a:p>
                  </a:txBody>
                  <a:tcPr/>
                </a:tc>
                <a:extLst>
                  <a:ext uri="{0D108BD9-81ED-4DB2-BD59-A6C34878D82A}">
                    <a16:rowId xmlns:a16="http://schemas.microsoft.com/office/drawing/2014/main" val="844406662"/>
                  </a:ext>
                </a:extLst>
              </a:tr>
              <a:tr h="1171284">
                <a:tc>
                  <a:txBody>
                    <a:bodyPr/>
                    <a:lstStyle/>
                    <a:p>
                      <a:pPr algn="l">
                        <a:spcBef>
                          <a:spcPts val="600"/>
                        </a:spcBef>
                      </a:pPr>
                      <a:r>
                        <a:rPr lang="en-US" sz="1600" dirty="0">
                          <a:latin typeface="+mn-lt"/>
                        </a:rPr>
                        <a:t>Homogeneous-element configurations (machined brackets, solid beams, welded construction)</a:t>
                      </a:r>
                    </a:p>
                  </a:txBody>
                  <a:tcPr/>
                </a:tc>
                <a:tc>
                  <a:txBody>
                    <a:bodyPr/>
                    <a:lstStyle/>
                    <a:p>
                      <a:pPr algn="ctr">
                        <a:spcBef>
                          <a:spcPts val="600"/>
                        </a:spcBef>
                      </a:pPr>
                      <a:r>
                        <a:rPr lang="en-US" sz="1600" dirty="0">
                          <a:latin typeface="+mn-lt"/>
                        </a:rPr>
                        <a:t>1 to 2 </a:t>
                      </a:r>
                    </a:p>
                  </a:txBody>
                  <a:tcPr/>
                </a:tc>
                <a:tc>
                  <a:txBody>
                    <a:bodyPr/>
                    <a:lstStyle/>
                    <a:p>
                      <a:pPr algn="l">
                        <a:spcBef>
                          <a:spcPts val="600"/>
                        </a:spcBef>
                      </a:pPr>
                      <a:r>
                        <a:rPr lang="en-US" sz="1600" dirty="0">
                          <a:latin typeface="+mn-lt"/>
                        </a:rPr>
                        <a:t>Damping factor depends on stress levels induced during vibration</a:t>
                      </a:r>
                    </a:p>
                  </a:txBody>
                  <a:tcPr/>
                </a:tc>
                <a:extLst>
                  <a:ext uri="{0D108BD9-81ED-4DB2-BD59-A6C34878D82A}">
                    <a16:rowId xmlns:a16="http://schemas.microsoft.com/office/drawing/2014/main" val="4078040174"/>
                  </a:ext>
                </a:extLst>
              </a:tr>
              <a:tr h="1171284">
                <a:tc>
                  <a:txBody>
                    <a:bodyPr/>
                    <a:lstStyle/>
                    <a:p>
                      <a:pPr algn="l">
                        <a:spcBef>
                          <a:spcPts val="600"/>
                        </a:spcBef>
                      </a:pPr>
                      <a:r>
                        <a:rPr lang="en-US" sz="1600" dirty="0">
                          <a:latin typeface="+mn-lt"/>
                        </a:rPr>
                        <a:t>Riveted or bolted structures</a:t>
                      </a:r>
                    </a:p>
                  </a:txBody>
                  <a:tcPr/>
                </a:tc>
                <a:tc>
                  <a:txBody>
                    <a:bodyPr/>
                    <a:lstStyle/>
                    <a:p>
                      <a:pPr algn="ctr">
                        <a:spcBef>
                          <a:spcPts val="600"/>
                        </a:spcBef>
                      </a:pPr>
                      <a:r>
                        <a:rPr lang="en-US" sz="1600" dirty="0">
                          <a:latin typeface="+mn-lt"/>
                        </a:rPr>
                        <a:t>3 to 10</a:t>
                      </a:r>
                    </a:p>
                  </a:txBody>
                  <a:tcPr/>
                </a:tc>
                <a:tc>
                  <a:txBody>
                    <a:bodyPr/>
                    <a:lstStyle/>
                    <a:p>
                      <a:pPr algn="l">
                        <a:spcBef>
                          <a:spcPts val="600"/>
                        </a:spcBef>
                      </a:pPr>
                      <a:r>
                        <a:rPr lang="en-US" sz="1600" dirty="0">
                          <a:latin typeface="+mn-lt"/>
                        </a:rPr>
                        <a:t>Damping cause by friction at joints significantly reduces the vibration amplification </a:t>
                      </a:r>
                    </a:p>
                  </a:txBody>
                  <a:tcPr/>
                </a:tc>
                <a:extLst>
                  <a:ext uri="{0D108BD9-81ED-4DB2-BD59-A6C34878D82A}">
                    <a16:rowId xmlns:a16="http://schemas.microsoft.com/office/drawing/2014/main" val="3609628752"/>
                  </a:ext>
                </a:extLst>
              </a:tr>
            </a:tbl>
          </a:graphicData>
        </a:graphic>
      </p:graphicFrame>
    </p:spTree>
    <p:extLst>
      <p:ext uri="{BB962C8B-B14F-4D97-AF65-F5344CB8AC3E}">
        <p14:creationId xmlns:p14="http://schemas.microsoft.com/office/powerpoint/2010/main" val="134596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26</a:t>
            </a:fld>
            <a:endParaRPr lang="en-US" altLang="en-US"/>
          </a:p>
        </p:txBody>
      </p:sp>
      <p:sp>
        <p:nvSpPr>
          <p:cNvPr id="40964" name="TextBox 4"/>
          <p:cNvSpPr txBox="1">
            <a:spLocks noChangeArrowheads="1"/>
          </p:cNvSpPr>
          <p:nvPr/>
        </p:nvSpPr>
        <p:spPr bwMode="auto">
          <a:xfrm>
            <a:off x="609600" y="489757"/>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Fatigue Curves</a:t>
            </a:r>
          </a:p>
          <a:p>
            <a:pPr eaLnBrk="1" hangingPunct="1"/>
            <a:endParaRPr lang="en-US" altLang="en-US" dirty="0"/>
          </a:p>
        </p:txBody>
      </p:sp>
      <p:pic>
        <p:nvPicPr>
          <p:cNvPr id="4" name="Picture 3">
            <a:extLst>
              <a:ext uri="{FF2B5EF4-FFF2-40B4-BE49-F238E27FC236}">
                <a16:creationId xmlns:a16="http://schemas.microsoft.com/office/drawing/2014/main" id="{5D37615C-07DA-472A-84A0-BD69611642F1}"/>
              </a:ext>
            </a:extLst>
          </p:cNvPr>
          <p:cNvPicPr>
            <a:picLocks noChangeAspect="1"/>
          </p:cNvPicPr>
          <p:nvPr/>
        </p:nvPicPr>
        <p:blipFill>
          <a:blip r:embed="rId2"/>
          <a:stretch>
            <a:fillRect/>
          </a:stretch>
        </p:blipFill>
        <p:spPr>
          <a:xfrm>
            <a:off x="1298926" y="1588610"/>
            <a:ext cx="6546147" cy="3680779"/>
          </a:xfrm>
          <a:prstGeom prst="rect">
            <a:avLst/>
          </a:prstGeom>
        </p:spPr>
      </p:pic>
    </p:spTree>
    <p:extLst>
      <p:ext uri="{BB962C8B-B14F-4D97-AF65-F5344CB8AC3E}">
        <p14:creationId xmlns:p14="http://schemas.microsoft.com/office/powerpoint/2010/main" val="357272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ln>
            <a:miter lim="800000"/>
            <a:headEnd/>
            <a:tailEnd/>
          </a:ln>
        </p:spPr>
        <p:txBody>
          <a:bodyPr/>
          <a:lstStyle/>
          <a:p>
            <a:fld id="{0E590AB4-285A-4202-BC4B-8B59984314F1}" type="slidenum">
              <a:rPr lang="en-US" altLang="en-US" smtClean="0"/>
              <a:pPr/>
              <a:t>3</a:t>
            </a:fld>
            <a:endParaRPr lang="en-US" altLang="en-US"/>
          </a:p>
        </p:txBody>
      </p:sp>
      <p:sp>
        <p:nvSpPr>
          <p:cNvPr id="40964" name="TextBox 4"/>
          <p:cNvSpPr txBox="1">
            <a:spLocks noChangeArrowheads="1"/>
          </p:cNvSpPr>
          <p:nvPr/>
        </p:nvSpPr>
        <p:spPr bwMode="auto">
          <a:xfrm>
            <a:off x="572814" y="432177"/>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Broken Tube Weld</a:t>
            </a:r>
          </a:p>
          <a:p>
            <a:pPr eaLnBrk="1" hangingPunct="1"/>
            <a:endParaRPr lang="en-US" altLang="en-US" dirty="0"/>
          </a:p>
        </p:txBody>
      </p:sp>
      <p:pic>
        <p:nvPicPr>
          <p:cNvPr id="134146" name="Picture 2" descr="Broken Drive Shaft Tube Weld">
            <a:extLst>
              <a:ext uri="{FF2B5EF4-FFF2-40B4-BE49-F238E27FC236}">
                <a16:creationId xmlns:a16="http://schemas.microsoft.com/office/drawing/2014/main" id="{7562A4A0-F7CB-4615-B41E-3DE2FA4D8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85862"/>
            <a:ext cx="3810000" cy="4486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CB1D3C-0F0D-4CB6-B535-C8F3482B1E96}"/>
              </a:ext>
            </a:extLst>
          </p:cNvPr>
          <p:cNvSpPr txBox="1"/>
          <p:nvPr/>
        </p:nvSpPr>
        <p:spPr>
          <a:xfrm>
            <a:off x="5143500" y="1676400"/>
            <a:ext cx="3429000" cy="2846933"/>
          </a:xfrm>
          <a:prstGeom prst="rect">
            <a:avLst/>
          </a:prstGeom>
          <a:noFill/>
        </p:spPr>
        <p:txBody>
          <a:bodyPr wrap="square" rtlCol="0">
            <a:spAutoFit/>
          </a:bodyPr>
          <a:lstStyle/>
          <a:p>
            <a:pPr algn="l">
              <a:spcBef>
                <a:spcPts val="600"/>
              </a:spcBef>
              <a:spcAft>
                <a:spcPts val="600"/>
              </a:spcAft>
              <a:buClr>
                <a:srgbClr val="336699"/>
              </a:buClr>
              <a:buSzPct val="80000"/>
            </a:pPr>
            <a:r>
              <a:rPr lang="en-US" b="0" i="0" dirty="0">
                <a:solidFill>
                  <a:srgbClr val="333333"/>
                </a:solidFill>
                <a:effectLst/>
                <a:latin typeface="Calibri" panose="020F0502020204030204" pitchFamily="34" charset="0"/>
                <a:cs typeface="Calibri" panose="020F0502020204030204" pitchFamily="34" charset="0"/>
              </a:rPr>
              <a:t>Causes</a:t>
            </a:r>
            <a:br>
              <a:rPr lang="en-US" b="0" i="0" dirty="0">
                <a:solidFill>
                  <a:srgbClr val="333333"/>
                </a:solidFill>
                <a:effectLst/>
                <a:latin typeface="Calibri" panose="020F0502020204030204" pitchFamily="34" charset="0"/>
                <a:cs typeface="Calibri" panose="020F0502020204030204" pitchFamily="34" charset="0"/>
              </a:rPr>
            </a:b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spcBef>
                <a:spcPts val="600"/>
              </a:spcBef>
              <a:spcAft>
                <a:spcPts val="600"/>
              </a:spcAft>
              <a:buClr>
                <a:srgbClr val="336699"/>
              </a:buClr>
              <a:buSzPct val="80000"/>
              <a:buFont typeface="Arial" panose="020B0604020202020204" pitchFamily="34" charset="0"/>
              <a:buChar char="•"/>
            </a:pPr>
            <a:r>
              <a:rPr lang="en-US" sz="1600" b="0" i="0" dirty="0">
                <a:solidFill>
                  <a:srgbClr val="333333"/>
                </a:solidFill>
                <a:effectLst/>
                <a:latin typeface="Calibri" panose="020F0502020204030204" pitchFamily="34" charset="0"/>
                <a:cs typeface="Calibri" panose="020F0502020204030204" pitchFamily="34" charset="0"/>
              </a:rPr>
              <a:t>Shock load</a:t>
            </a:r>
          </a:p>
          <a:p>
            <a:pPr marL="285750" indent="-285750">
              <a:spcBef>
                <a:spcPts val="600"/>
              </a:spcBef>
              <a:spcAft>
                <a:spcPts val="600"/>
              </a:spcAft>
              <a:buClr>
                <a:srgbClr val="336699"/>
              </a:buClr>
              <a:buSzPct val="80000"/>
              <a:buFont typeface="Arial" panose="020B0604020202020204" pitchFamily="34" charset="0"/>
              <a:buChar char="•"/>
            </a:pPr>
            <a:r>
              <a:rPr lang="en-US" sz="1600" b="0" i="0" dirty="0">
                <a:solidFill>
                  <a:srgbClr val="333333"/>
                </a:solidFill>
                <a:effectLst/>
                <a:latin typeface="Calibri" panose="020F0502020204030204" pitchFamily="34" charset="0"/>
                <a:cs typeface="Calibri" panose="020F0502020204030204" pitchFamily="34" charset="0"/>
              </a:rPr>
              <a:t>Excessive vibration</a:t>
            </a:r>
          </a:p>
          <a:p>
            <a:pPr marL="285750" indent="-285750" algn="l">
              <a:spcBef>
                <a:spcPts val="600"/>
              </a:spcBef>
              <a:spcAft>
                <a:spcPts val="600"/>
              </a:spcAft>
              <a:buClr>
                <a:srgbClr val="336699"/>
              </a:buClr>
              <a:buSzPct val="80000"/>
              <a:buFont typeface="Arial" panose="020B0604020202020204" pitchFamily="34" charset="0"/>
              <a:buChar char="•"/>
            </a:pPr>
            <a:r>
              <a:rPr lang="en-US" sz="1600" b="0" i="0" dirty="0">
                <a:solidFill>
                  <a:srgbClr val="333333"/>
                </a:solidFill>
                <a:effectLst/>
                <a:latin typeface="Calibri" panose="020F0502020204030204" pitchFamily="34" charset="0"/>
                <a:cs typeface="Calibri" panose="020F0502020204030204" pitchFamily="34" charset="0"/>
              </a:rPr>
              <a:t>Improper welding procedure</a:t>
            </a:r>
          </a:p>
          <a:p>
            <a:pPr marL="285750" indent="-285750" algn="l">
              <a:spcBef>
                <a:spcPts val="600"/>
              </a:spcBef>
              <a:spcAft>
                <a:spcPts val="600"/>
              </a:spcAft>
              <a:buClr>
                <a:srgbClr val="336699"/>
              </a:buClr>
              <a:buSzPct val="80000"/>
              <a:buFont typeface="Arial" panose="020B0604020202020204" pitchFamily="34" charset="0"/>
              <a:buChar char="•"/>
            </a:pPr>
            <a:r>
              <a:rPr lang="en-US" sz="1600" b="0" i="0" dirty="0">
                <a:solidFill>
                  <a:srgbClr val="333333"/>
                </a:solidFill>
                <a:effectLst/>
                <a:latin typeface="Calibri" panose="020F0502020204030204" pitchFamily="34" charset="0"/>
                <a:cs typeface="Calibri" panose="020F0502020204030204" pitchFamily="34" charset="0"/>
              </a:rPr>
              <a:t>Attachment of the balance weights too close to the weld</a:t>
            </a:r>
          </a:p>
          <a:p>
            <a:endParaRPr lang="en-US" dirty="0"/>
          </a:p>
        </p:txBody>
      </p:sp>
      <p:sp>
        <p:nvSpPr>
          <p:cNvPr id="3" name="TextBox 2">
            <a:extLst>
              <a:ext uri="{FF2B5EF4-FFF2-40B4-BE49-F238E27FC236}">
                <a16:creationId xmlns:a16="http://schemas.microsoft.com/office/drawing/2014/main" id="{02454324-95EE-4305-8D7B-777CEBCEFEE3}"/>
              </a:ext>
            </a:extLst>
          </p:cNvPr>
          <p:cNvSpPr txBox="1"/>
          <p:nvPr/>
        </p:nvSpPr>
        <p:spPr>
          <a:xfrm>
            <a:off x="990600" y="6006909"/>
            <a:ext cx="3810000" cy="323165"/>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https://daytonclutch.com/driveline/failures</a:t>
            </a:r>
          </a:p>
        </p:txBody>
      </p:sp>
    </p:spTree>
    <p:extLst>
      <p:ext uri="{BB962C8B-B14F-4D97-AF65-F5344CB8AC3E}">
        <p14:creationId xmlns:p14="http://schemas.microsoft.com/office/powerpoint/2010/main" val="205670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75D-7F72-407D-BE9C-41D3E158848B}"/>
              </a:ext>
            </a:extLst>
          </p:cNvPr>
          <p:cNvSpPr>
            <a:spLocks noGrp="1"/>
          </p:cNvSpPr>
          <p:nvPr>
            <p:ph type="title"/>
            <p:custDataLst>
              <p:tags r:id="rId2"/>
            </p:custDataLst>
          </p:nvPr>
        </p:nvSpPr>
        <p:spPr/>
        <p:txBody>
          <a:bodyPr rtlCol="0">
            <a:normAutofit/>
          </a:bodyPr>
          <a:lstStyle/>
          <a:p>
            <a:pPr algn="l" eaLnBrk="1" fontAlgn="auto" hangingPunct="1">
              <a:spcAft>
                <a:spcPts val="0"/>
              </a:spcAft>
              <a:defRPr/>
            </a:pPr>
            <a:r>
              <a:rPr lang="en-US" sz="2400" b="1" dirty="0">
                <a:solidFill>
                  <a:schemeClr val="accent5">
                    <a:lumMod val="75000"/>
                  </a:schemeClr>
                </a:solidFill>
              </a:rPr>
              <a:t>1942  –  Liberty Ships</a:t>
            </a:r>
          </a:p>
        </p:txBody>
      </p:sp>
      <p:sp>
        <p:nvSpPr>
          <p:cNvPr id="7171" name="Slide Number Placeholder 2">
            <a:extLst>
              <a:ext uri="{FF2B5EF4-FFF2-40B4-BE49-F238E27FC236}">
                <a16:creationId xmlns:a16="http://schemas.microsoft.com/office/drawing/2014/main" id="{BFE80597-25FF-4D77-93CD-1A13042BD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362900-1296-4528-9B36-CB6509A7C637}"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7172" name="Picture 8" descr="http://www-mdp.eng.cam.ac.uk/web/library/enginfo/textbooks_dvd_only/DAN/fracture/maritime/Schenectady.jpg">
            <a:extLst>
              <a:ext uri="{FF2B5EF4-FFF2-40B4-BE49-F238E27FC236}">
                <a16:creationId xmlns:a16="http://schemas.microsoft.com/office/drawing/2014/main" id="{A3194DE1-7674-4AE0-A050-00A6E5B18C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3676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3E3A713-B62F-419F-821D-DC91FABCAE96}"/>
              </a:ext>
            </a:extLst>
          </p:cNvPr>
          <p:cNvSpPr txBox="1"/>
          <p:nvPr/>
        </p:nvSpPr>
        <p:spPr>
          <a:xfrm>
            <a:off x="4495800" y="457200"/>
            <a:ext cx="4267200" cy="6002338"/>
          </a:xfrm>
          <a:prstGeom prst="rect">
            <a:avLst/>
          </a:prstGeom>
          <a:noFill/>
        </p:spPr>
        <p:txBody>
          <a:bodyPr>
            <a:spAutoFit/>
          </a:bodyPr>
          <a:lstStyle/>
          <a:p>
            <a:pPr marL="290513" indent="-174625" eaLnBrk="1" hangingPunct="1">
              <a:buClr>
                <a:srgbClr val="336699"/>
              </a:buClr>
              <a:buSzPct val="80000"/>
              <a:buFont typeface="Arial" pitchFamily="34" charset="0"/>
              <a:buChar char="•"/>
              <a:defRPr/>
            </a:pPr>
            <a:r>
              <a:rPr lang="en-US" sz="1600" dirty="0">
                <a:latin typeface="+mn-lt"/>
              </a:rPr>
              <a:t>All-welded structures to reduce cost and construction time</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1500 instances of cracking noted</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Several ships broke in the center of hull during use</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Low grade steel material was found to be susceptible to cracking in cold weather</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Material changed from ductile to brittle at cold temperatures</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Fatigue cracks nucleated at the corners of square hatches and propagated rapidly by brittle fracture</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Welding defects also contributed to fracture</a:t>
            </a:r>
          </a:p>
          <a:p>
            <a:pPr marL="290513" indent="-174625" eaLnBrk="1" hangingPunct="1">
              <a:buClr>
                <a:srgbClr val="336699"/>
              </a:buClr>
              <a:buSzPct val="80000"/>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Riveted joints are more crack resistant than welded joints in ship hulls</a:t>
            </a:r>
          </a:p>
          <a:p>
            <a:pPr marL="290513" indent="-174625" eaLnBrk="1" hangingPunct="1">
              <a:buClr>
                <a:srgbClr val="336699"/>
              </a:buClr>
              <a:buSzPct val="80000"/>
              <a:buFont typeface="Arial" pitchFamily="34" charset="0"/>
              <a:buChar char="•"/>
              <a:defRPr/>
            </a:pPr>
            <a:endParaRPr lang="en-US" sz="1600" dirty="0"/>
          </a:p>
          <a:p>
            <a:pPr marL="290513" indent="-174625" eaLnBrk="1" hangingPunct="1">
              <a:buClr>
                <a:srgbClr val="336699"/>
              </a:buClr>
              <a:buSzPct val="80000"/>
              <a:buFont typeface="Arial" pitchFamily="34" charset="0"/>
              <a:buChar char="•"/>
              <a:defRPr/>
            </a:pPr>
            <a:endParaRPr lang="en-US" sz="1600" dirty="0"/>
          </a:p>
        </p:txBody>
      </p:sp>
      <p:sp>
        <p:nvSpPr>
          <p:cNvPr id="12" name="TextBox 11">
            <a:extLst>
              <a:ext uri="{FF2B5EF4-FFF2-40B4-BE49-F238E27FC236}">
                <a16:creationId xmlns:a16="http://schemas.microsoft.com/office/drawing/2014/main" id="{BBA5CF57-039E-4D49-8DC2-C01F8689A7FA}"/>
              </a:ext>
            </a:extLst>
          </p:cNvPr>
          <p:cNvSpPr txBox="1"/>
          <p:nvPr/>
        </p:nvSpPr>
        <p:spPr>
          <a:xfrm>
            <a:off x="457200" y="4876800"/>
            <a:ext cx="3505200" cy="1323975"/>
          </a:xfrm>
          <a:prstGeom prst="rect">
            <a:avLst/>
          </a:prstGeom>
          <a:noFill/>
        </p:spPr>
        <p:txBody>
          <a:bodyPr>
            <a:spAutoFit/>
          </a:bodyPr>
          <a:lstStyle/>
          <a:p>
            <a:pPr marL="290513" indent="-174625" eaLnBrk="1" hangingPunct="1">
              <a:buClr>
                <a:srgbClr val="336699"/>
              </a:buClr>
              <a:buSzPct val="80000"/>
              <a:buFont typeface="Arial" pitchFamily="34" charset="0"/>
              <a:buChar char="•"/>
              <a:defRPr/>
            </a:pPr>
            <a:r>
              <a:rPr lang="en-US" sz="1600" dirty="0">
                <a:latin typeface="+mn-lt"/>
              </a:rPr>
              <a:t>Ships were often over-loaded with cargo, resulting in high stress levels</a:t>
            </a:r>
          </a:p>
          <a:p>
            <a:pPr marL="290513" indent="-174625" eaLnBrk="1" hangingPunct="1">
              <a:buClr>
                <a:srgbClr val="336699"/>
              </a:buClr>
              <a:buSzPct val="80000"/>
              <a:buFont typeface="Arial" pitchFamily="34" charset="0"/>
              <a:buChar char="•"/>
              <a:defRPr/>
            </a:pPr>
            <a:endParaRPr lang="en-US" sz="1600" dirty="0">
              <a:latin typeface="+mn-lt"/>
            </a:endParaRPr>
          </a:p>
          <a:p>
            <a:pPr marL="290513" indent="-174625" eaLnBrk="1" hangingPunct="1">
              <a:buClr>
                <a:srgbClr val="336699"/>
              </a:buClr>
              <a:buSzPct val="80000"/>
              <a:buFont typeface="Arial" pitchFamily="34" charset="0"/>
              <a:buChar char="•"/>
              <a:defRPr/>
            </a:pPr>
            <a:r>
              <a:rPr lang="en-US" sz="1600" dirty="0">
                <a:latin typeface="+mn-lt"/>
              </a:rPr>
              <a:t>Had to withstand high winds and rough waves</a:t>
            </a:r>
          </a:p>
        </p:txBody>
      </p:sp>
      <p:sp>
        <p:nvSpPr>
          <p:cNvPr id="13" name="TextBox 12">
            <a:extLst>
              <a:ext uri="{FF2B5EF4-FFF2-40B4-BE49-F238E27FC236}">
                <a16:creationId xmlns:a16="http://schemas.microsoft.com/office/drawing/2014/main" id="{8BB30E7B-2C96-4A06-A8AA-F1E8B2E6E1CE}"/>
              </a:ext>
            </a:extLst>
          </p:cNvPr>
          <p:cNvSpPr txBox="1"/>
          <p:nvPr/>
        </p:nvSpPr>
        <p:spPr>
          <a:xfrm>
            <a:off x="685800" y="3962400"/>
            <a:ext cx="3352800" cy="338138"/>
          </a:xfrm>
          <a:prstGeom prst="rect">
            <a:avLst/>
          </a:prstGeom>
          <a:noFill/>
        </p:spPr>
        <p:txBody>
          <a:bodyPr>
            <a:spAutoFit/>
          </a:bodyPr>
          <a:lstStyle/>
          <a:p>
            <a:pPr algn="ctr" eaLnBrk="1" hangingPunct="1">
              <a:defRPr/>
            </a:pPr>
            <a:r>
              <a:rPr lang="en-US" sz="1600" dirty="0">
                <a:latin typeface="+mn-lt"/>
              </a:rPr>
              <a:t>SS Schenectady</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5</a:t>
            </a:fld>
            <a:endParaRPr lang="en-US" altLang="en-US"/>
          </a:p>
        </p:txBody>
      </p:sp>
      <p:sp>
        <p:nvSpPr>
          <p:cNvPr id="39940" name="TextBox 4"/>
          <p:cNvSpPr txBox="1">
            <a:spLocks noChangeArrowheads="1"/>
          </p:cNvSpPr>
          <p:nvPr/>
        </p:nvSpPr>
        <p:spPr bwMode="auto">
          <a:xfrm>
            <a:off x="609600" y="533400"/>
            <a:ext cx="3200400" cy="646113"/>
          </a:xfrm>
          <a:prstGeom prst="rect">
            <a:avLst/>
          </a:prstGeom>
          <a:noFill/>
          <a:ln w="9525">
            <a:noFill/>
            <a:miter lim="800000"/>
            <a:headEnd/>
            <a:tailEnd/>
          </a:ln>
        </p:spPr>
        <p:txBody>
          <a:bodyPr wrap="square">
            <a:spAutoFit/>
          </a:bodyPr>
          <a:lstStyle/>
          <a:p>
            <a:pPr eaLnBrk="1" hangingPunct="1"/>
            <a:r>
              <a:rPr lang="en-US" altLang="en-US" b="1" dirty="0">
                <a:solidFill>
                  <a:srgbClr val="336699"/>
                </a:solidFill>
              </a:rPr>
              <a:t>Welded Joint Types</a:t>
            </a:r>
          </a:p>
          <a:p>
            <a:pPr eaLnBrk="1" hangingPunct="1"/>
            <a:endParaRPr lang="en-US" altLang="en-US" dirty="0"/>
          </a:p>
        </p:txBody>
      </p:sp>
      <p:pic>
        <p:nvPicPr>
          <p:cNvPr id="137218" name="Picture 2" descr="Welded Joints Using Oxy-Acetylene Torch">
            <a:extLst>
              <a:ext uri="{FF2B5EF4-FFF2-40B4-BE49-F238E27FC236}">
                <a16:creationId xmlns:a16="http://schemas.microsoft.com/office/drawing/2014/main" id="{2AA1D796-EE53-43F1-835B-EB1E4DFE9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600200"/>
            <a:ext cx="516255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7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6</a:t>
            </a:fld>
            <a:endParaRPr lang="en-US" altLang="en-US"/>
          </a:p>
        </p:txBody>
      </p:sp>
      <p:sp>
        <p:nvSpPr>
          <p:cNvPr id="39940" name="TextBox 4"/>
          <p:cNvSpPr txBox="1">
            <a:spLocks noChangeArrowheads="1"/>
          </p:cNvSpPr>
          <p:nvPr/>
        </p:nvSpPr>
        <p:spPr bwMode="auto">
          <a:xfrm>
            <a:off x="838200" y="381000"/>
            <a:ext cx="3200400" cy="646113"/>
          </a:xfrm>
          <a:prstGeom prst="rect">
            <a:avLst/>
          </a:prstGeom>
          <a:noFill/>
          <a:ln w="9525">
            <a:noFill/>
            <a:miter lim="800000"/>
            <a:headEnd/>
            <a:tailEnd/>
          </a:ln>
        </p:spPr>
        <p:txBody>
          <a:bodyPr wrap="square">
            <a:spAutoFit/>
          </a:bodyPr>
          <a:lstStyle/>
          <a:p>
            <a:pPr eaLnBrk="1" hangingPunct="1"/>
            <a:r>
              <a:rPr lang="en-US" altLang="en-US" b="1" dirty="0">
                <a:solidFill>
                  <a:srgbClr val="336699"/>
                </a:solidFill>
              </a:rPr>
              <a:t>Socket Weld Flange</a:t>
            </a:r>
          </a:p>
          <a:p>
            <a:pPr eaLnBrk="1" hangingPunct="1"/>
            <a:endParaRPr lang="en-US" altLang="en-US" dirty="0"/>
          </a:p>
        </p:txBody>
      </p:sp>
      <p:pic>
        <p:nvPicPr>
          <p:cNvPr id="5" name="Picture 4">
            <a:extLst>
              <a:ext uri="{FF2B5EF4-FFF2-40B4-BE49-F238E27FC236}">
                <a16:creationId xmlns:a16="http://schemas.microsoft.com/office/drawing/2014/main" id="{BBC3CD3A-BF80-45A8-B4C7-109E368EA16B}"/>
              </a:ext>
            </a:extLst>
          </p:cNvPr>
          <p:cNvPicPr>
            <a:picLocks noChangeAspect="1"/>
          </p:cNvPicPr>
          <p:nvPr/>
        </p:nvPicPr>
        <p:blipFill>
          <a:blip r:embed="rId2"/>
          <a:stretch>
            <a:fillRect/>
          </a:stretch>
        </p:blipFill>
        <p:spPr>
          <a:xfrm>
            <a:off x="1409472" y="2057400"/>
            <a:ext cx="5258256" cy="2987299"/>
          </a:xfrm>
          <a:prstGeom prst="rect">
            <a:avLst/>
          </a:prstGeom>
        </p:spPr>
      </p:pic>
    </p:spTree>
    <p:extLst>
      <p:ext uri="{BB962C8B-B14F-4D97-AF65-F5344CB8AC3E}">
        <p14:creationId xmlns:p14="http://schemas.microsoft.com/office/powerpoint/2010/main" val="117139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7</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Welded Joint Edge Preparation</a:t>
            </a:r>
          </a:p>
          <a:p>
            <a:pPr eaLnBrk="1" hangingPunct="1"/>
            <a:endParaRPr lang="en-US" altLang="en-US" dirty="0"/>
          </a:p>
        </p:txBody>
      </p:sp>
      <p:pic>
        <p:nvPicPr>
          <p:cNvPr id="138242" name="Picture 2" descr="Weld Types &amp; Edge Preparations">
            <a:extLst>
              <a:ext uri="{FF2B5EF4-FFF2-40B4-BE49-F238E27FC236}">
                <a16:creationId xmlns:a16="http://schemas.microsoft.com/office/drawing/2014/main" id="{FC81FB61-51D4-49C7-A094-533F24063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162050"/>
            <a:ext cx="55245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7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8</a:t>
            </a:fld>
            <a:endParaRPr lang="en-US" altLang="en-US"/>
          </a:p>
        </p:txBody>
      </p:sp>
      <p:pic>
        <p:nvPicPr>
          <p:cNvPr id="39939" name="Picture 1"/>
          <p:cNvPicPr>
            <a:picLocks noChangeAspect="1" noChangeArrowheads="1"/>
          </p:cNvPicPr>
          <p:nvPr/>
        </p:nvPicPr>
        <p:blipFill>
          <a:blip r:embed="rId2" cstate="print"/>
          <a:srcRect/>
          <a:stretch>
            <a:fillRect/>
          </a:stretch>
        </p:blipFill>
        <p:spPr bwMode="auto">
          <a:xfrm>
            <a:off x="533400" y="1143000"/>
            <a:ext cx="3000375" cy="2314575"/>
          </a:xfrm>
          <a:prstGeom prst="rect">
            <a:avLst/>
          </a:prstGeom>
          <a:noFill/>
          <a:ln w="9525">
            <a:noFill/>
            <a:miter lim="800000"/>
            <a:headEnd/>
            <a:tailEnd/>
          </a:ln>
        </p:spPr>
      </p:pic>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Fatigue Crack Initiation in Welded Joints</a:t>
            </a:r>
          </a:p>
          <a:p>
            <a:pPr eaLnBrk="1" hangingPunct="1"/>
            <a:endParaRPr lang="en-US" altLang="en-US" dirty="0"/>
          </a:p>
        </p:txBody>
      </p:sp>
      <p:sp>
        <p:nvSpPr>
          <p:cNvPr id="6" name="TextBox 5"/>
          <p:cNvSpPr txBox="1"/>
          <p:nvPr/>
        </p:nvSpPr>
        <p:spPr>
          <a:xfrm>
            <a:off x="533400" y="4114800"/>
            <a:ext cx="6629400" cy="1077913"/>
          </a:xfrm>
          <a:prstGeom prst="rect">
            <a:avLst/>
          </a:prstGeom>
          <a:noFill/>
        </p:spPr>
        <p:txBody>
          <a:bodyPr>
            <a:spAutoFit/>
          </a:bodyPr>
          <a:lstStyle/>
          <a:p>
            <a:pPr marL="228600" indent="-114300" eaLnBrk="1" hangingPunct="1">
              <a:buClr>
                <a:srgbClr val="336699"/>
              </a:buClr>
              <a:buSzPct val="80000"/>
              <a:buFont typeface="Arial" pitchFamily="34" charset="0"/>
              <a:buChar char="•"/>
              <a:defRPr/>
            </a:pPr>
            <a:r>
              <a:rPr lang="en-US" sz="1600" dirty="0">
                <a:latin typeface="+mn-lt"/>
              </a:rPr>
              <a:t>Hydrogen cracking may also be called cold cracking or delayed cracking</a:t>
            </a:r>
          </a:p>
          <a:p>
            <a:pPr marL="228600" indent="-114300" eaLnBrk="1" hangingPunct="1">
              <a:buClr>
                <a:srgbClr val="336699"/>
              </a:buClr>
              <a:buSzPct val="80000"/>
              <a:buFont typeface="Arial" pitchFamily="34" charset="0"/>
              <a:buChar char="•"/>
              <a:defRPr/>
            </a:pPr>
            <a:endParaRPr lang="en-US" sz="1600" dirty="0">
              <a:latin typeface="+mn-lt"/>
            </a:endParaRPr>
          </a:p>
          <a:p>
            <a:pPr marL="228600" indent="-114300" eaLnBrk="1" hangingPunct="1">
              <a:buClr>
                <a:srgbClr val="336699"/>
              </a:buClr>
              <a:buSzPct val="80000"/>
              <a:buFont typeface="Arial" pitchFamily="34" charset="0"/>
              <a:buChar char="•"/>
              <a:defRPr/>
            </a:pPr>
            <a:r>
              <a:rPr lang="en-US" sz="1600" dirty="0">
                <a:latin typeface="+mn-lt"/>
              </a:rPr>
              <a:t>The principal distinguishing feature of this type of crack is that it occurs in steel, most often immediately on welding or a short time after welding</a:t>
            </a:r>
          </a:p>
        </p:txBody>
      </p:sp>
      <p:pic>
        <p:nvPicPr>
          <p:cNvPr id="39942" name="Picture 3" descr="http://optimec.ca/wp-content/uploads/2015/05/welds.png"/>
          <p:cNvPicPr>
            <a:picLocks noChangeAspect="1" noChangeArrowheads="1"/>
          </p:cNvPicPr>
          <p:nvPr/>
        </p:nvPicPr>
        <p:blipFill>
          <a:blip r:embed="rId3" cstate="print"/>
          <a:srcRect/>
          <a:stretch>
            <a:fillRect/>
          </a:stretch>
        </p:blipFill>
        <p:spPr bwMode="auto">
          <a:xfrm>
            <a:off x="3962400" y="1295400"/>
            <a:ext cx="2943225" cy="2295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a:lstStyle/>
          <a:p>
            <a:fld id="{F408E95C-9C7D-44C1-B308-7631A539EA21}" type="slidenum">
              <a:rPr lang="en-US" altLang="en-US" smtClean="0"/>
              <a:pPr/>
              <a:t>9</a:t>
            </a:fld>
            <a:endParaRPr lang="en-US" altLang="en-US"/>
          </a:p>
        </p:txBody>
      </p:sp>
      <p:sp>
        <p:nvSpPr>
          <p:cNvPr id="39940" name="TextBox 4"/>
          <p:cNvSpPr txBox="1">
            <a:spLocks noChangeArrowheads="1"/>
          </p:cNvSpPr>
          <p:nvPr/>
        </p:nvSpPr>
        <p:spPr bwMode="auto">
          <a:xfrm>
            <a:off x="533400" y="304800"/>
            <a:ext cx="6324600" cy="646113"/>
          </a:xfrm>
          <a:prstGeom prst="rect">
            <a:avLst/>
          </a:prstGeom>
          <a:noFill/>
          <a:ln w="9525">
            <a:noFill/>
            <a:miter lim="800000"/>
            <a:headEnd/>
            <a:tailEnd/>
          </a:ln>
        </p:spPr>
        <p:txBody>
          <a:bodyPr>
            <a:spAutoFit/>
          </a:bodyPr>
          <a:lstStyle/>
          <a:p>
            <a:pPr eaLnBrk="1" hangingPunct="1"/>
            <a:r>
              <a:rPr lang="en-US" altLang="en-US" b="1" dirty="0">
                <a:solidFill>
                  <a:srgbClr val="336699"/>
                </a:solidFill>
              </a:rPr>
              <a:t>Weld Cracks &amp; Flaws</a:t>
            </a:r>
          </a:p>
          <a:p>
            <a:pPr eaLnBrk="1" hangingPunct="1"/>
            <a:endParaRPr lang="en-US" altLang="en-US" dirty="0"/>
          </a:p>
        </p:txBody>
      </p:sp>
      <p:pic>
        <p:nvPicPr>
          <p:cNvPr id="139266" name="Picture 2" descr="A Fast, Safe Alternative for Weld Inspections | Olympus IMS">
            <a:extLst>
              <a:ext uri="{FF2B5EF4-FFF2-40B4-BE49-F238E27FC236}">
                <a16:creationId xmlns:a16="http://schemas.microsoft.com/office/drawing/2014/main" id="{F2DFEC1D-EA43-44E9-B26F-A7E987EC9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937943"/>
            <a:ext cx="5418622" cy="2948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BD2A05-2F4A-4DFB-97FA-F1D1D5054B72}"/>
              </a:ext>
            </a:extLst>
          </p:cNvPr>
          <p:cNvSpPr txBox="1"/>
          <p:nvPr/>
        </p:nvSpPr>
        <p:spPr>
          <a:xfrm>
            <a:off x="609600" y="4606487"/>
            <a:ext cx="7459717" cy="1708160"/>
          </a:xfrm>
          <a:prstGeom prst="rect">
            <a:avLst/>
          </a:prstGeom>
          <a:noFill/>
        </p:spPr>
        <p:txBody>
          <a:bodyPr wrap="square" rtlCol="0">
            <a:spAutoFit/>
          </a:bodyPr>
          <a:lstStyle/>
          <a:p>
            <a:pPr marL="285750" indent="-285750">
              <a:spcBef>
                <a:spcPts val="600"/>
              </a:spcBef>
              <a:spcAft>
                <a:spcPts val="600"/>
              </a:spcAft>
              <a:buClr>
                <a:srgbClr val="336699"/>
              </a:buClr>
              <a:buSzPct val="80000"/>
              <a:buFont typeface="Arial" panose="020B0604020202020204" pitchFamily="34" charset="0"/>
              <a:buChar char="•"/>
            </a:pPr>
            <a:r>
              <a:rPr lang="en-US" sz="1500" b="0" i="0" dirty="0">
                <a:effectLst/>
                <a:latin typeface="+mn-lt"/>
                <a:cs typeface="Calibri" panose="020F0502020204030204" pitchFamily="34" charset="0"/>
              </a:rPr>
              <a:t>Compounds such as oxides, fluxes and electrode materials get trapped in the weld zone </a:t>
            </a:r>
            <a:r>
              <a:rPr lang="en-US" sz="1500" dirty="0">
                <a:latin typeface="+mn-lt"/>
                <a:cs typeface="Calibri" panose="020F0502020204030204" pitchFamily="34" charset="0"/>
              </a:rPr>
              <a:t>as</a:t>
            </a:r>
            <a:r>
              <a:rPr lang="en-US" sz="1500" b="0" i="0" dirty="0">
                <a:effectLst/>
                <a:latin typeface="+mn-lt"/>
                <a:cs typeface="Calibri" panose="020F0502020204030204" pitchFamily="34" charset="0"/>
              </a:rPr>
              <a:t> slag inclusions</a:t>
            </a:r>
            <a:endParaRPr lang="en-US" sz="1500" dirty="0">
              <a:latin typeface="+mn-lt"/>
              <a:cs typeface="Calibri" panose="020F0502020204030204" pitchFamily="34" charset="0"/>
            </a:endParaRP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rPr>
              <a:t>Inclusions are stress concentration factors</a:t>
            </a:r>
            <a:endParaRPr lang="en-US" sz="1500" dirty="0">
              <a:latin typeface="+mn-lt"/>
              <a:cs typeface="Calibri" panose="020F0502020204030204" pitchFamily="34" charset="0"/>
            </a:endParaRPr>
          </a:p>
          <a:p>
            <a:pPr marL="285750" indent="-285750">
              <a:spcBef>
                <a:spcPts val="600"/>
              </a:spcBef>
              <a:spcAft>
                <a:spcPts val="600"/>
              </a:spcAft>
              <a:buClr>
                <a:srgbClr val="336699"/>
              </a:buClr>
              <a:buSzPct val="80000"/>
              <a:buFont typeface="Arial" panose="020B0604020202020204" pitchFamily="34" charset="0"/>
              <a:buChar char="•"/>
            </a:pPr>
            <a:r>
              <a:rPr lang="en-US" sz="1500" dirty="0">
                <a:latin typeface="+mn-lt"/>
                <a:cs typeface="Calibri" panose="020F0502020204030204" pitchFamily="34" charset="0"/>
              </a:rPr>
              <a:t>All welds contain </a:t>
            </a:r>
            <a:r>
              <a:rPr lang="en-US" sz="1500" dirty="0" err="1" smtClean="0">
                <a:latin typeface="+mn-lt"/>
                <a:cs typeface="Calibri" panose="020F0502020204030204" pitchFamily="34" charset="0"/>
              </a:rPr>
              <a:t>microcracks</a:t>
            </a:r>
            <a:endParaRPr lang="en-US" sz="1500" dirty="0" smtClean="0">
              <a:latin typeface="+mn-lt"/>
              <a:cs typeface="Calibri" panose="020F0502020204030204" pitchFamily="34" charset="0"/>
            </a:endParaRPr>
          </a:p>
          <a:p>
            <a:pPr marL="285750" indent="-285750">
              <a:spcBef>
                <a:spcPts val="600"/>
              </a:spcBef>
              <a:spcAft>
                <a:spcPts val="600"/>
              </a:spcAft>
              <a:buClr>
                <a:srgbClr val="336699"/>
              </a:buClr>
              <a:buSzPct val="80000"/>
              <a:buFont typeface="Arial" panose="020B0604020202020204" pitchFamily="34" charset="0"/>
              <a:buChar char="•"/>
            </a:pPr>
            <a:r>
              <a:rPr lang="en-US" sz="1500" dirty="0" smtClean="0">
                <a:latin typeface="+mn-lt"/>
                <a:cs typeface="Calibri" panose="020F0502020204030204" pitchFamily="34" charset="0"/>
              </a:rPr>
              <a:t>Need to determine whether existing cracks will grow to the point of fracture</a:t>
            </a:r>
            <a:endParaRPr lang="en-US" sz="1500" dirty="0">
              <a:latin typeface="+mn-lt"/>
              <a:cs typeface="Calibri" panose="020F0502020204030204" pitchFamily="34" charset="0"/>
            </a:endParaRPr>
          </a:p>
        </p:txBody>
      </p:sp>
      <p:pic>
        <p:nvPicPr>
          <p:cNvPr id="139268" name="Picture 4" descr="Centerline (Longitudinal) crack">
            <a:extLst>
              <a:ext uri="{FF2B5EF4-FFF2-40B4-BE49-F238E27FC236}">
                <a16:creationId xmlns:a16="http://schemas.microsoft.com/office/drawing/2014/main" id="{B1D2F46F-734B-4324-B225-7C404DB7B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771" y="1805376"/>
            <a:ext cx="2443376" cy="1335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FEA0A0-0A08-4FD4-83B4-EB56A885BD09}"/>
              </a:ext>
            </a:extLst>
          </p:cNvPr>
          <p:cNvSpPr txBox="1"/>
          <p:nvPr/>
        </p:nvSpPr>
        <p:spPr>
          <a:xfrm>
            <a:off x="6096000" y="3581400"/>
            <a:ext cx="2666999" cy="584775"/>
          </a:xfrm>
          <a:prstGeom prst="rect">
            <a:avLst/>
          </a:prstGeom>
          <a:noFill/>
        </p:spPr>
        <p:txBody>
          <a:bodyPr wrap="square" rtlCol="0">
            <a:spAutoFit/>
          </a:bodyPr>
          <a:lstStyle/>
          <a:p>
            <a:pPr algn="ctr"/>
            <a:r>
              <a:rPr lang="en-US" sz="1600" b="0" i="0" dirty="0">
                <a:solidFill>
                  <a:srgbClr val="336699"/>
                </a:solidFill>
                <a:effectLst/>
                <a:latin typeface="Calibri" panose="020F0502020204030204" pitchFamily="34" charset="0"/>
                <a:cs typeface="Calibri" panose="020F0502020204030204" pitchFamily="34" charset="0"/>
              </a:rPr>
              <a:t>Centerline (Longitudinal) crack</a:t>
            </a:r>
            <a:endParaRPr lang="en-US" sz="1600" dirty="0">
              <a:solidFill>
                <a:srgbClr val="3366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700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AC508F-AE0A-4983-BFAC-F8F8A0397610}&quot;/&gt;&lt;filename val=&quot;C:\Users\TOMIRV~1\AppData\Local\Temp\PR\data\asimages\{BBAC508F-AE0A-4983-BFAC-F8F8A0397610}.png&quot;/&gt;&lt;hasEffects val=&quot;1&quot;/&gt;&lt;left val=&quot;101.28&quot;/&gt;&lt;top val=&quot;155.28&quot;/&gt;&lt;width val=&quot;502.8&quot;/&gt;&lt;height val=&quot;220.8&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3c.mp3"/>
  <p:tag name="PPSNARRATION" val="102,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CB7C7C-6957-4A80-89ED-F6A67CBE89B0}&quot;/&gt;&lt;filename val=&quot;C:\Users\TOMIRV~1\AppData\Local\Temp\PR\data\asimages\{36CB7C7C-6957-4A80-89ED-F6A67CBE89B0}.png&quot;/&gt;&lt;hasEffects val=&quot;1&quot;/&gt;&lt;left val=&quot;35.28&quot;/&gt;&lt;top val=&quot;21&quot;/&gt;&lt;width val=&quot;650.64&quot;/&gt;&lt;height val=&quot;92.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31494</TotalTime>
  <Words>1188</Words>
  <Application>Microsoft Office PowerPoint</Application>
  <PresentationFormat>On-screen Show (4:3)</PresentationFormat>
  <Paragraphs>171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PMingLiU-ExtB</vt:lpstr>
      <vt:lpstr>Arial</vt:lpstr>
      <vt:lpstr>Calibri</vt:lpstr>
      <vt:lpstr>Helvetica</vt:lpstr>
      <vt:lpstr>Monotype Sorts</vt:lpstr>
      <vt:lpstr>Times New Roman</vt:lpstr>
      <vt:lpstr>Office Theme</vt:lpstr>
      <vt:lpstr>PowerPoint Presentation</vt:lpstr>
      <vt:lpstr>PowerPoint Presentation</vt:lpstr>
      <vt:lpstr>PowerPoint Presentation</vt:lpstr>
      <vt:lpstr>1942  –  Liberty 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1391</cp:revision>
  <dcterms:created xsi:type="dcterms:W3CDTF">2010-11-01T13:18:21Z</dcterms:created>
  <dcterms:modified xsi:type="dcterms:W3CDTF">2020-08-10T17:07:06Z</dcterms:modified>
</cp:coreProperties>
</file>