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319" r:id="rId3"/>
    <p:sldId id="324" r:id="rId4"/>
    <p:sldId id="320" r:id="rId5"/>
    <p:sldId id="321" r:id="rId6"/>
    <p:sldId id="322" r:id="rId7"/>
    <p:sldId id="317" r:id="rId8"/>
    <p:sldId id="323" r:id="rId9"/>
    <p:sldId id="327" r:id="rId10"/>
  </p:sldIdLst>
  <p:sldSz cx="9144000" cy="6858000" type="screen4x3"/>
  <p:notesSz cx="6858000" cy="9144000"/>
  <p:defaultTextStyle>
    <a:defPPr lvl="0">
      <a:defRPr lang="en-US"/>
    </a:defPPr>
    <a:lvl1pPr lvl="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1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53F6D8-149C-41C2-AF32-0D677EB0A923}" type="datetimeFigureOut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0466DBC-6A9C-462E-A952-A9DFE99B30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248400" y="617538"/>
            <a:ext cx="2144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003399"/>
                </a:solidFill>
              </a:rPr>
              <a:t>Vibrationdata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57200" y="1143000"/>
            <a:ext cx="815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5F2B-6926-4AF8-A12D-06FE1155CF81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8D4A6-223B-44EA-BB79-E8638012E0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EEED5-8AFF-4E9F-AA32-8D749901C923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E98C-0E7E-4AD6-8682-0628D850D7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1982F-197B-4472-973A-033566A78600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2A002-8EF2-45E8-9C7D-6E1DCE006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D9D6C-F495-45C0-8D48-48F713F630BF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84A4B-C3BC-491A-B97F-AB2E04D6F9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A1D48-FBB2-46BF-8F34-3C54487B81D2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5244A-19D2-4C7D-90D7-76D776EE9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137CB-4E75-4B16-88C3-4173B6B433B8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C1169-409E-4DC4-9862-E64B1BAAC4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FB0F3-5049-471D-B85C-ADFC1159C168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E4FC9-FCB7-4E7C-9012-210E1AC68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A2DFB-21C4-4BC9-B6E7-0A1A94FB37D8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CA69D-3F4D-4EA0-A43B-D28B0595EA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BA1D4-101D-4653-89AD-B5D360BA6A2D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DB737-A4A1-4DBF-8BDD-DAF62BDA81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B5815-C530-4B05-957E-629D5E28A067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7C676-6E88-45F2-BA88-4AE96F65A2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BEC3F3-FB19-44AE-A862-AFF7A743ED04}" type="datetime1">
              <a:rPr lang="en-US"/>
              <a:pPr>
                <a:defRPr/>
              </a:pPr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4466A19-ABBD-4C55-9AE3-810A9DD2A2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pPr algn="l"/>
            <a:fld id="{9D0D7F05-CD49-4F06-B5FA-37C1E76B5460}" type="slidenum">
              <a:rPr lang="en-US" altLang="en-US" sz="1800" smtClean="0"/>
              <a:pPr algn="l"/>
              <a:t>1</a:t>
            </a:fld>
            <a:endParaRPr lang="en-US" altLang="en-US" sz="1800"/>
          </a:p>
        </p:txBody>
      </p:sp>
      <p:sp>
        <p:nvSpPr>
          <p:cNvPr id="6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1447800" y="2133600"/>
            <a:ext cx="6096000" cy="243840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8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11200" b="1" dirty="0" smtClean="0">
                <a:solidFill>
                  <a:srgbClr val="336699"/>
                </a:solidFill>
              </a:rPr>
              <a:t>SDOF Response to White Noise Base Input </a:t>
            </a:r>
            <a:r>
              <a:rPr lang="en-US" sz="11200" b="1" dirty="0" err="1" smtClean="0">
                <a:solidFill>
                  <a:srgbClr val="336699"/>
                </a:solidFill>
              </a:rPr>
              <a:t>Rainflow</a:t>
            </a:r>
            <a:r>
              <a:rPr lang="en-US" sz="11200" b="1" dirty="0" smtClean="0">
                <a:solidFill>
                  <a:srgbClr val="336699"/>
                </a:solidFill>
              </a:rPr>
              <a:t> Statistical </a:t>
            </a:r>
            <a:r>
              <a:rPr lang="en-US" sz="11200" b="1" dirty="0" smtClean="0">
                <a:solidFill>
                  <a:srgbClr val="336699"/>
                </a:solidFill>
              </a:rPr>
              <a:t>Study  </a:t>
            </a:r>
            <a:br>
              <a:rPr lang="en-US" sz="11200" b="1" dirty="0" smtClean="0">
                <a:solidFill>
                  <a:srgbClr val="336699"/>
                </a:solidFill>
              </a:rPr>
            </a:br>
            <a:r>
              <a:rPr lang="en-US" sz="8000" b="1" dirty="0" smtClean="0">
                <a:solidFill>
                  <a:srgbClr val="336699"/>
                </a:solidFill>
              </a:rPr>
              <a:t>Revision A</a:t>
            </a:r>
            <a:endParaRPr lang="en-US" sz="8000" b="1" dirty="0">
              <a:solidFill>
                <a:srgbClr val="336699"/>
              </a:solidFill>
            </a:endParaRPr>
          </a:p>
          <a:p>
            <a:pPr fontAlgn="auto">
              <a:lnSpc>
                <a:spcPts val="38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sz="9000" b="1" dirty="0">
              <a:solidFill>
                <a:srgbClr val="336699"/>
              </a:solidFill>
            </a:endParaRPr>
          </a:p>
          <a:p>
            <a:pPr fontAlgn="auto">
              <a:lnSpc>
                <a:spcPts val="38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7200" dirty="0">
                <a:solidFill>
                  <a:srgbClr val="336699"/>
                </a:solidFill>
              </a:rPr>
              <a:t>By Tom </a:t>
            </a:r>
            <a:r>
              <a:rPr lang="en-US" sz="7200" dirty="0" smtClean="0">
                <a:solidFill>
                  <a:srgbClr val="336699"/>
                </a:solidFill>
              </a:rPr>
              <a:t>Irvine</a:t>
            </a:r>
            <a:br>
              <a:rPr lang="en-US" sz="7200" dirty="0" smtClean="0">
                <a:solidFill>
                  <a:srgbClr val="336699"/>
                </a:solidFill>
              </a:rPr>
            </a:br>
            <a:endParaRPr lang="en-US" sz="7200" dirty="0" smtClean="0">
              <a:solidFill>
                <a:srgbClr val="336699"/>
              </a:solidFill>
            </a:endParaRPr>
          </a:p>
          <a:p>
            <a:pPr fontAlgn="auto">
              <a:lnSpc>
                <a:spcPts val="38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7200" dirty="0" smtClean="0">
                <a:solidFill>
                  <a:srgbClr val="336699"/>
                </a:solidFill>
              </a:rPr>
              <a:t>May </a:t>
            </a:r>
            <a:r>
              <a:rPr lang="en-US" sz="7200" dirty="0" smtClean="0">
                <a:solidFill>
                  <a:srgbClr val="336699"/>
                </a:solidFill>
              </a:rPr>
              <a:t>17, </a:t>
            </a:r>
            <a:r>
              <a:rPr lang="en-US" sz="7200" dirty="0" smtClean="0">
                <a:solidFill>
                  <a:srgbClr val="336699"/>
                </a:solidFill>
              </a:rPr>
              <a:t>2021</a:t>
            </a:r>
            <a:endParaRPr lang="en-US" sz="7200" dirty="0">
              <a:solidFill>
                <a:srgbClr val="336699"/>
              </a:solidFill>
            </a:endParaRPr>
          </a:p>
          <a:p>
            <a:pPr fontAlgn="auto">
              <a:lnSpc>
                <a:spcPts val="38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sz="7200" dirty="0">
              <a:solidFill>
                <a:srgbClr val="336699"/>
              </a:solidFill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8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en-US" sz="28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1800" b="1" dirty="0">
                <a:solidFill>
                  <a:srgbClr val="003366"/>
                </a:solidFill>
                <a:latin typeface="Helvetica" charset="0"/>
              </a:rPr>
              <a:t/>
            </a:r>
            <a:br>
              <a:rPr lang="en-US" sz="1800" b="1" dirty="0">
                <a:solidFill>
                  <a:srgbClr val="003366"/>
                </a:solidFill>
                <a:latin typeface="Helvetica" charset="0"/>
              </a:rPr>
            </a:br>
            <a:endParaRPr lang="en-US" sz="1800" b="1" dirty="0">
              <a:solidFill>
                <a:srgbClr val="003366"/>
              </a:solidFill>
              <a:latin typeface="Helvetica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2627A4-E9FC-4C64-8302-12874A69E179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Introduction 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62" y="1049562"/>
            <a:ext cx="648596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Consider a random base input to a spring-mass, single-degree-of-freedom (SDOF) system with a given natural frequency and amplification factor</a:t>
            </a:r>
            <a:endParaRPr lang="en-US" sz="1400" dirty="0"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The base input may either be a time history or a power spectral density (PSD)</a:t>
            </a:r>
            <a:endParaRPr lang="en-US" sz="1400" dirty="0">
              <a:latin typeface="+mn-lt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The first step is to calculate the absolute acceleration response of the system </a:t>
            </a: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ẍ</a:t>
            </a:r>
            <a:r>
              <a:rPr lang="en-US" sz="1400" dirty="0" smtClean="0">
                <a:latin typeface="+mn-lt"/>
              </a:rPr>
              <a:t> for a given input ÿ, either in the time or frequency domain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  <a:cs typeface="Calibri" panose="020F0502020204030204" pitchFamily="34" charset="0"/>
              </a:rPr>
              <a:t>The Smallwood ramp invariant digital recursive filtering relationship is used in the time domain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alibri" panose="020F0502020204030204" pitchFamily="34" charset="0"/>
              </a:rPr>
              <a:t>T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he middle step in the time domain is to perform a </a:t>
            </a:r>
            <a:r>
              <a:rPr lang="en-US" sz="1400" dirty="0" err="1" smtClean="0">
                <a:latin typeface="+mn-lt"/>
                <a:cs typeface="Calibri" panose="020F0502020204030204" pitchFamily="34" charset="0"/>
              </a:rPr>
              <a:t>rainflow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 cycle count using </a:t>
            </a:r>
            <a:r>
              <a:rPr lang="en-US" sz="1400" dirty="0">
                <a:latin typeface="+mn-lt"/>
                <a:cs typeface="Calibri" panose="020F0502020204030204" pitchFamily="34" charset="0"/>
              </a:rPr>
              <a:t>ASTM E 1049-85 (2005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), section 5.4.4</a:t>
            </a:r>
            <a:endParaRPr lang="en-US" sz="1400" dirty="0">
              <a:latin typeface="+mn-lt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  <a:cs typeface="Calibri" panose="020F0502020204030204" pitchFamily="34" charset="0"/>
              </a:rPr>
              <a:t>The </a:t>
            </a:r>
            <a:r>
              <a:rPr lang="en-US" sz="1400" dirty="0" err="1" smtClean="0">
                <a:latin typeface="+mn-lt"/>
                <a:cs typeface="Calibri" panose="020F0502020204030204" pitchFamily="34" charset="0"/>
              </a:rPr>
              <a:t>rainflow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 cycles are then input to a Miners-type cumulative damage index summation to calculate the relative damage for a given fatigue exponent using a </a:t>
            </a:r>
            <a:r>
              <a:rPr lang="en-US" sz="1400" dirty="0" err="1" smtClean="0">
                <a:latin typeface="+mn-lt"/>
                <a:cs typeface="Calibri" panose="020F0502020204030204" pitchFamily="34" charset="0"/>
              </a:rPr>
              <a:t>Basquin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 approach where the fatigue S-N curve is assumed to be a straight line in log-log format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6871" y="834650"/>
            <a:ext cx="1595105" cy="203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5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2627A4-E9FC-4C64-8302-12874A69E179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Introduction (</a:t>
            </a:r>
            <a:r>
              <a:rPr lang="en-US" altLang="en-US" b="1" dirty="0" err="1" smtClean="0">
                <a:solidFill>
                  <a:srgbClr val="006699"/>
                </a:solidFill>
                <a:latin typeface="Calibri" pitchFamily="34" charset="0"/>
              </a:rPr>
              <a:t>cont</a:t>
            </a:r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) 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62" y="1049562"/>
            <a:ext cx="7436226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  <a:cs typeface="Calibri" panose="020F0502020204030204" pitchFamily="34" charset="0"/>
              </a:rPr>
              <a:t>For </a:t>
            </a:r>
            <a:r>
              <a:rPr lang="en-US" sz="1400" dirty="0">
                <a:latin typeface="+mn-lt"/>
                <a:cs typeface="Calibri" panose="020F0502020204030204" pitchFamily="34" charset="0"/>
              </a:rPr>
              <a:t>the 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frequency </a:t>
            </a:r>
            <a:r>
              <a:rPr lang="en-US" sz="1400" dirty="0">
                <a:latin typeface="+mn-lt"/>
                <a:cs typeface="Calibri" panose="020F0502020204030204" pitchFamily="34" charset="0"/>
              </a:rPr>
              <a:t>domain analysis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, </a:t>
            </a:r>
            <a:r>
              <a:rPr lang="en-US" sz="1400" dirty="0">
                <a:latin typeface="+mn-lt"/>
                <a:cs typeface="Calibri" panose="020F0502020204030204" pitchFamily="34" charset="0"/>
              </a:rPr>
              <a:t>t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he </a:t>
            </a:r>
            <a:r>
              <a:rPr lang="en-US" sz="1400" dirty="0">
                <a:latin typeface="+mn-lt"/>
                <a:cs typeface="Calibri" panose="020F0502020204030204" pitchFamily="34" charset="0"/>
              </a:rPr>
              <a:t>textbook power transmissibility function is used for the 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response calculation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cs typeface="Calibri" panose="020F0502020204030204" pitchFamily="34" charset="0"/>
              </a:rPr>
              <a:t>T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he semi-empirical </a:t>
            </a:r>
            <a:r>
              <a:rPr lang="en-US" sz="1400" dirty="0" err="1" smtClean="0">
                <a:latin typeface="+mn-lt"/>
                <a:cs typeface="Calibri" panose="020F0502020204030204" pitchFamily="34" charset="0"/>
              </a:rPr>
              <a:t>Dirlik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 method can be used for the equivalent </a:t>
            </a:r>
            <a:r>
              <a:rPr lang="en-US" sz="1400" dirty="0" err="1" smtClean="0">
                <a:latin typeface="+mn-lt"/>
                <a:cs typeface="Calibri" panose="020F0502020204030204" pitchFamily="34" charset="0"/>
              </a:rPr>
              <a:t>rainflow</a:t>
            </a:r>
            <a:r>
              <a:rPr lang="en-US" sz="1400" dirty="0" smtClean="0">
                <a:latin typeface="+mn-lt"/>
                <a:cs typeface="Calibri" panose="020F0502020204030204" pitchFamily="34" charset="0"/>
              </a:rPr>
              <a:t> cycle counting and relative damage summation in the frequency domain, which will be considered in the follow-on analysis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Dirlik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equation is based on the weighted sum of the exponential, and two Rayleigh distributions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endParaRPr lang="en-US" sz="1400" dirty="0" smtClean="0">
              <a:latin typeface="+mn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3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2627A4-E9FC-4C64-8302-12874A69E179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Objective 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62" y="1049562"/>
            <a:ext cx="74093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purpose of this analysis is to consider the statistical variation of the damage index for the time domain analysis using a white noise base input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resulting damage index is shown to have an approximate lognormal distribution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information can be used to predict normal tolerance limits for the relative damage index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Future research will be performed to derive an estimated standard deviation for the relative damage via a simple formula instead of using a vast number of time domain trials</a:t>
            </a:r>
          </a:p>
        </p:txBody>
      </p:sp>
    </p:spTree>
    <p:extLst>
      <p:ext uri="{BB962C8B-B14F-4D97-AF65-F5344CB8AC3E}">
        <p14:creationId xmlns:p14="http://schemas.microsoft.com/office/powerpoint/2010/main" val="4141972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2627A4-E9FC-4C64-8302-12874A69E179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Numerical Study 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6857" y="1049562"/>
            <a:ext cx="613634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following study is performed using one million runs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A unique white noise time history is generated for each run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sample rate is 10 kHz with a duration of 300 sec and a standard deviation of 1 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Note that the standard deviation and RMS values are the same for a mean value of zero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white noise time history is band-limited via its sample rate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white noise time history by nature is stationary with a normal distribution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SDOF oscillator has a natural frequency of 500 Hz and a amplification factor of Q=10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Two fatigue exponents are used b=4 &amp; 8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relative damage index is calculated for each of the runs and for each fatigue exponent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2400" y="789826"/>
            <a:ext cx="1595105" cy="203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58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2627A4-E9FC-4C64-8302-12874A69E17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SDOF Response, Frequency Domain 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741" y="935691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619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41F95-C4AA-4D84-8B15-BE25CCBBE40C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1443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Relative Damage Results for </a:t>
            </a:r>
            <a:r>
              <a:rPr lang="en-US" altLang="en-US" b="1" dirty="0" err="1" smtClean="0">
                <a:solidFill>
                  <a:srgbClr val="006699"/>
                </a:solidFill>
                <a:latin typeface="Calibri" pitchFamily="34" charset="0"/>
              </a:rPr>
              <a:t>fn</a:t>
            </a:r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=500 Hz, Q=10, b=4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070" y="837078"/>
            <a:ext cx="4332193" cy="324914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25903"/>
              </p:ext>
            </p:extLst>
          </p:nvPr>
        </p:nvGraphicFramePr>
        <p:xfrm>
          <a:off x="4883522" y="916674"/>
          <a:ext cx="3715872" cy="2966720"/>
        </p:xfrm>
        <a:graphic>
          <a:graphicData uri="http://schemas.openxmlformats.org/drawingml/2006/table">
            <a:tbl>
              <a:tblPr firstRow="1" bandRow="1"/>
              <a:tblGrid>
                <a:gridCol w="1205753">
                  <a:extLst>
                    <a:ext uri="{9D8B030D-6E8A-4147-A177-3AD203B41FA5}">
                      <a16:colId xmlns:a16="http://schemas.microsoft.com/office/drawing/2014/main" val="1976795035"/>
                    </a:ext>
                  </a:extLst>
                </a:gridCol>
                <a:gridCol w="1021977">
                  <a:extLst>
                    <a:ext uri="{9D8B030D-6E8A-4147-A177-3AD203B41FA5}">
                      <a16:colId xmlns:a16="http://schemas.microsoft.com/office/drawing/2014/main" val="2998654159"/>
                    </a:ext>
                  </a:extLst>
                </a:gridCol>
                <a:gridCol w="1488142">
                  <a:extLst>
                    <a:ext uri="{9D8B030D-6E8A-4147-A177-3AD203B41FA5}">
                      <a16:colId xmlns:a16="http://schemas.microsoft.com/office/drawing/2014/main" val="17032961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Parameter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Log10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Linear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723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Mean (G</a:t>
                      </a:r>
                      <a:r>
                        <a:rPr lang="en-US" sz="1350" baseline="30000" dirty="0" smtClean="0"/>
                        <a:t>4</a:t>
                      </a:r>
                      <a:r>
                        <a:rPr lang="en-US" sz="1350" dirty="0" smtClean="0"/>
                        <a:t>)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6.44 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2.76e+06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275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err="1" smtClean="0"/>
                        <a:t>Std</a:t>
                      </a:r>
                      <a:r>
                        <a:rPr lang="en-US" sz="1350" baseline="0" dirty="0" smtClean="0"/>
                        <a:t> Dev </a:t>
                      </a:r>
                      <a:r>
                        <a:rPr lang="en-US" sz="1350" dirty="0" smtClean="0"/>
                        <a:t>(G</a:t>
                      </a:r>
                      <a:r>
                        <a:rPr lang="en-US" sz="1350" baseline="30000" dirty="0" smtClean="0"/>
                        <a:t>4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0.004348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2.76e+04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107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smtClean="0"/>
                        <a:t>RMS (G</a:t>
                      </a:r>
                      <a:r>
                        <a:rPr lang="en-US" sz="1350" baseline="30000" dirty="0" smtClean="0"/>
                        <a:t>4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6.44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2.76e+06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795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smtClean="0"/>
                        <a:t>Min (G</a:t>
                      </a:r>
                      <a:r>
                        <a:rPr lang="en-US" sz="1350" baseline="30000" dirty="0" smtClean="0"/>
                        <a:t>4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6.420 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2.63e+06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36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smtClean="0"/>
                        <a:t>Max (G</a:t>
                      </a:r>
                      <a:r>
                        <a:rPr lang="en-US" sz="1350" baseline="30000" dirty="0" smtClean="0"/>
                        <a:t>4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6.462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2.90e+06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0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Skewness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0.00240 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0.0324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774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Kurtosis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2.997 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 2.998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0195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15470" y="4328209"/>
            <a:ext cx="8001000" cy="1746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skewness is improved by modeling the distribution as lognormal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levels </a:t>
            </a: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rom </a:t>
            </a: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the lognormal 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approach are: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</a:pP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P99/90:  2.82e+06 G</a:t>
            </a:r>
            <a:r>
              <a:rPr lang="en-US" sz="135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	P01/90:  2.69e+06 G</a:t>
            </a:r>
            <a:r>
              <a:rPr lang="en-US" sz="135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These level can be used as the respective upper and lower relative damage estimates for the b=4 case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41F95-C4AA-4D84-8B15-BE25CCBBE40C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61443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Relative Damage Results for </a:t>
            </a:r>
            <a:r>
              <a:rPr lang="en-US" altLang="en-US" b="1" dirty="0" err="1">
                <a:solidFill>
                  <a:srgbClr val="006699"/>
                </a:solidFill>
                <a:latin typeface="Calibri" pitchFamily="34" charset="0"/>
              </a:rPr>
              <a:t>fn</a:t>
            </a:r>
            <a:r>
              <a:rPr lang="en-US" altLang="en-US" b="1" dirty="0">
                <a:solidFill>
                  <a:srgbClr val="006699"/>
                </a:solidFill>
                <a:latin typeface="Calibri" pitchFamily="34" charset="0"/>
              </a:rPr>
              <a:t>=500 Hz, </a:t>
            </a:r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Q=10, </a:t>
            </a:r>
            <a:r>
              <a:rPr lang="en-US" altLang="en-US" b="1" dirty="0">
                <a:solidFill>
                  <a:srgbClr val="006699"/>
                </a:solidFill>
                <a:latin typeface="Calibri" pitchFamily="34" charset="0"/>
              </a:rPr>
              <a:t>b=8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133512"/>
              </p:ext>
            </p:extLst>
          </p:nvPr>
        </p:nvGraphicFramePr>
        <p:xfrm>
          <a:off x="4883522" y="916674"/>
          <a:ext cx="3715872" cy="2966720"/>
        </p:xfrm>
        <a:graphic>
          <a:graphicData uri="http://schemas.openxmlformats.org/drawingml/2006/table">
            <a:tbl>
              <a:tblPr firstRow="1" bandRow="1"/>
              <a:tblGrid>
                <a:gridCol w="1205753">
                  <a:extLst>
                    <a:ext uri="{9D8B030D-6E8A-4147-A177-3AD203B41FA5}">
                      <a16:colId xmlns:a16="http://schemas.microsoft.com/office/drawing/2014/main" val="1976795035"/>
                    </a:ext>
                  </a:extLst>
                </a:gridCol>
                <a:gridCol w="1021977">
                  <a:extLst>
                    <a:ext uri="{9D8B030D-6E8A-4147-A177-3AD203B41FA5}">
                      <a16:colId xmlns:a16="http://schemas.microsoft.com/office/drawing/2014/main" val="2998654159"/>
                    </a:ext>
                  </a:extLst>
                </a:gridCol>
                <a:gridCol w="1488142">
                  <a:extLst>
                    <a:ext uri="{9D8B030D-6E8A-4147-A177-3AD203B41FA5}">
                      <a16:colId xmlns:a16="http://schemas.microsoft.com/office/drawing/2014/main" val="17032961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Parameter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Log10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Linear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723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Mean (G</a:t>
                      </a:r>
                      <a:r>
                        <a:rPr lang="en-US" sz="1350" baseline="30000" dirty="0" smtClean="0"/>
                        <a:t>8</a:t>
                      </a:r>
                      <a:r>
                        <a:rPr lang="en-US" sz="1350" dirty="0" smtClean="0"/>
                        <a:t>)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 8.485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3.06e+08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275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err="1" smtClean="0"/>
                        <a:t>Std</a:t>
                      </a:r>
                      <a:r>
                        <a:rPr lang="en-US" sz="1350" baseline="0" dirty="0" smtClean="0"/>
                        <a:t> Dev </a:t>
                      </a:r>
                      <a:r>
                        <a:rPr lang="en-US" sz="1350" dirty="0" smtClean="0"/>
                        <a:t>(G</a:t>
                      </a:r>
                      <a:r>
                        <a:rPr lang="en-US" sz="1350" baseline="30000" dirty="0" smtClean="0"/>
                        <a:t>8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0.0130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9.20e+06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107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smtClean="0"/>
                        <a:t>RMS (G</a:t>
                      </a:r>
                      <a:r>
                        <a:rPr lang="en-US" sz="1350" baseline="30000" dirty="0" smtClean="0"/>
                        <a:t>8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8.485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3.06e+08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795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smtClean="0"/>
                        <a:t>Min (G</a:t>
                      </a:r>
                      <a:r>
                        <a:rPr lang="en-US" sz="1350" baseline="30000" dirty="0" smtClean="0"/>
                        <a:t>8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8.426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2.67e+08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368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50" dirty="0" smtClean="0"/>
                        <a:t>Max (G</a:t>
                      </a:r>
                      <a:r>
                        <a:rPr lang="en-US" sz="1350" baseline="30000" dirty="0" smtClean="0"/>
                        <a:t>8</a:t>
                      </a:r>
                      <a:r>
                        <a:rPr lang="en-US" sz="135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8.594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3.92e+08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940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Skewness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0.0843 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0.1767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774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50" dirty="0" smtClean="0"/>
                        <a:t>Kurtosis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3.048</a:t>
                      </a:r>
                      <a:endParaRPr lang="en-US" sz="13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50" dirty="0" smtClean="0"/>
                        <a:t>3.100 </a:t>
                      </a:r>
                      <a:endParaRPr lang="en-US" sz="13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0195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98394" y="4451069"/>
            <a:ext cx="8001000" cy="1746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skewness and kurtosis are improved by modeling the distribution as lognormal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levels </a:t>
            </a: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rom </a:t>
            </a: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the lognormal 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approach are: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</a:pP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P99/90</a:t>
            </a: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:    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3.28e+08  G</a:t>
            </a:r>
            <a:r>
              <a:rPr lang="en-US" sz="135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en-US" sz="135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	P01/90</a:t>
            </a:r>
            <a:r>
              <a:rPr lang="en-US" sz="1350" dirty="0">
                <a:latin typeface="Calibri" panose="020F0502020204030204" pitchFamily="34" charset="0"/>
                <a:cs typeface="Calibri" panose="020F0502020204030204" pitchFamily="34" charset="0"/>
              </a:rPr>
              <a:t>:    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2.85e+08 </a:t>
            </a: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135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These level can be used as the respective upper and lower relative damage estimates for the b=8 case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8" y="810186"/>
            <a:ext cx="4226859" cy="317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191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2627A4-E9FC-4C64-8302-12874A69E179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685800" y="304800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Appendix A, Fatigue Damage Spectra, Lognormal Mean</a:t>
            </a:r>
            <a:r>
              <a:rPr lang="en-US" altLang="en-US" b="1" dirty="0" smtClean="0">
                <a:solidFill>
                  <a:srgbClr val="006699"/>
                </a:solidFill>
                <a:latin typeface="Calibri" pitchFamily="34" charset="0"/>
              </a:rPr>
              <a:t> </a:t>
            </a:r>
            <a:endParaRPr lang="en-US" alt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9758" y="4839512"/>
            <a:ext cx="74093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calculation was repeated for a family of natural frequencies at 1/12 octave spacing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350" dirty="0" smtClean="0">
                <a:latin typeface="Calibri" panose="020F0502020204030204" pitchFamily="34" charset="0"/>
                <a:cs typeface="Calibri" panose="020F0502020204030204" pitchFamily="34" charset="0"/>
              </a:rPr>
              <a:t>100 runs were performed per each natural frequency</a:t>
            </a:r>
            <a:endParaRPr lang="en-US" sz="135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71" y="1141880"/>
            <a:ext cx="4307253" cy="3230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573" y="1141880"/>
            <a:ext cx="4307254" cy="323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5395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unit_21\s1c.mp3"/>
  <p:tag name="PPSNARRATION" val="100,1126764742,C:\unit_21\NA_Unit_21_PP_pptx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BAC508F-AE0A-4983-BFAC-F8F8A0397610}&quot;/&gt;&lt;filename val=&quot;C:\Users\TOMIRV~1\AppData\Local\Temp\PR\data\asimages\{BBAC508F-AE0A-4983-BFAC-F8F8A0397610}.png&quot;/&gt;&lt;hasEffects val=&quot;1&quot;/&gt;&lt;left val=&quot;101.28&quot;/&gt;&lt;top val=&quot;155.28&quot;/&gt;&lt;width val=&quot;502.8&quot;/&gt;&lt;height val=&quot;220.8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14404</TotalTime>
  <Words>682</Words>
  <Application>Microsoft Office PowerPoint</Application>
  <PresentationFormat>On-screen Show (4:3)</PresentationFormat>
  <Paragraphs>107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</vt:lpstr>
      <vt:lpstr>Monotype Sorts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Irvine</dc:creator>
  <cp:lastModifiedBy>Tom Irvine</cp:lastModifiedBy>
  <cp:revision>33</cp:revision>
  <dcterms:modified xsi:type="dcterms:W3CDTF">2021-05-18T03:35:12Z</dcterms:modified>
</cp:coreProperties>
</file>