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89" r:id="rId2"/>
    <p:sldId id="313" r:id="rId3"/>
    <p:sldId id="310" r:id="rId4"/>
    <p:sldId id="317" r:id="rId5"/>
    <p:sldId id="318" r:id="rId6"/>
    <p:sldId id="320" r:id="rId7"/>
    <p:sldId id="322" r:id="rId8"/>
    <p:sldId id="321" r:id="rId9"/>
    <p:sldId id="319" r:id="rId10"/>
    <p:sldId id="323" r:id="rId11"/>
    <p:sldId id="311" r:id="rId12"/>
    <p:sldId id="330" r:id="rId13"/>
    <p:sldId id="329" r:id="rId14"/>
    <p:sldId id="312" r:id="rId15"/>
    <p:sldId id="328" r:id="rId16"/>
    <p:sldId id="327" r:id="rId17"/>
    <p:sldId id="324" r:id="rId18"/>
    <p:sldId id="315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99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04" autoAdjust="0"/>
  </p:normalViewPr>
  <p:slideViewPr>
    <p:cSldViewPr>
      <p:cViewPr>
        <p:scale>
          <a:sx n="66" d="100"/>
          <a:sy n="66" d="100"/>
        </p:scale>
        <p:origin x="-252" y="-21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66745-4B03-466B-8065-7FEA1CBB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719C9D-8DC9-4CC2-B7C2-17E43C276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387D2-DE56-44A6-ADFF-F864CBEB513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D78F7-7070-4CB6-B310-B6B5EB21B5C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C5A3-B027-4834-8D12-1983387F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3873-A0C3-444A-84F8-0AC93811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381000"/>
            <a:ext cx="15240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381000"/>
            <a:ext cx="44196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6FBB-93EA-4D32-8C48-71FA938E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6096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24200" y="19050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050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0386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7AE4-22EB-44B8-885B-C2A3DD76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41F5-5825-4A89-A66F-2C6127399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F279-A364-4C4F-AAB7-CF65FAF23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05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050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5C05C-72B3-4B9E-9285-3D25EEA1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5B0F-6EF7-4C32-A765-5695EBF7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6C91-E5C4-423E-80B7-56F6A6DE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949E-C00C-47DD-8B05-FD2221893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ECAA-3FEF-4E53-A635-F904136B6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A7EA-CD73-4DE0-9ADE-51C7F3789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3810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1027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B481A30-A3F1-4F9B-BA8C-01D8158F4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Text Box 1032"/>
          <p:cNvSpPr txBox="1">
            <a:spLocks noChangeArrowheads="1"/>
          </p:cNvSpPr>
          <p:nvPr/>
        </p:nvSpPr>
        <p:spPr bwMode="auto">
          <a:xfrm>
            <a:off x="2667000" y="12192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/>
          </a:p>
        </p:txBody>
      </p:sp>
      <p:sp>
        <p:nvSpPr>
          <p:cNvPr id="3081" name="Line 1033"/>
          <p:cNvSpPr>
            <a:spLocks noChangeShapeType="1"/>
          </p:cNvSpPr>
          <p:nvPr/>
        </p:nvSpPr>
        <p:spPr bwMode="auto">
          <a:xfrm>
            <a:off x="609600" y="1752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75B95A-576E-492C-83F3-9D2A7E4AE7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</a:t>
            </a:r>
            <a:r>
              <a:rPr lang="en-US" dirty="0" smtClean="0"/>
              <a:t>10</a:t>
            </a:r>
            <a:endParaRPr lang="en-US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2514600"/>
            <a:ext cx="5867400" cy="2209800"/>
          </a:xfrm>
        </p:spPr>
        <p:txBody>
          <a:bodyPr/>
          <a:lstStyle/>
          <a:p>
            <a:pPr algn="ctr"/>
            <a:endParaRPr lang="en-US" sz="2400" dirty="0" smtClean="0">
              <a:solidFill>
                <a:srgbClr val="009999"/>
              </a:solidFill>
            </a:endParaRPr>
          </a:p>
          <a:p>
            <a:pPr algn="ctr"/>
            <a:r>
              <a:rPr lang="en-US" sz="2400" dirty="0" smtClean="0">
                <a:solidFill>
                  <a:srgbClr val="336699"/>
                </a:solidFill>
              </a:rPr>
              <a:t>Sample Rate, Nyquist Frequency &amp; Aliasing</a:t>
            </a:r>
            <a:endParaRPr lang="en-US" sz="2400" b="0" dirty="0" smtClean="0">
              <a:solidFill>
                <a:srgbClr val="336699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Maximum Frequency</a:t>
            </a:r>
            <a:endParaRPr lang="en-US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09600" y="2209800"/>
            <a:ext cx="73914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What is the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maximum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frequency in source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energy?    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Don’t Know!</a:t>
            </a:r>
            <a:endParaRPr lang="en-US" sz="2000" i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Use analog </a:t>
            </a:r>
            <a:r>
              <a:rPr lang="en-US" sz="2000" dirty="0" smtClean="0">
                <a:latin typeface="Calibri" pitchFamily="34" charset="0"/>
              </a:rPr>
              <a:t>lowpass anti-aliasing filter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The cut-off frequency is typically set at, or slightly above, the maximum analysis </a:t>
            </a:r>
            <a:r>
              <a:rPr lang="en-US" sz="2000" dirty="0" smtClean="0">
                <a:latin typeface="Calibri" pitchFamily="34" charset="0"/>
              </a:rPr>
              <a:t>frequency</a:t>
            </a: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i="1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Lowpass Filter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861760"/>
            <a:ext cx="8077200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The IES Handbook for Dynamic Data Acquisition and Analysis gives the following guidelines:</a:t>
            </a: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Let</a:t>
            </a:r>
            <a:endParaRPr lang="en-US" sz="18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                 f</a:t>
            </a:r>
            <a:r>
              <a:rPr lang="en-US" sz="2800" baseline="-25000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    be </a:t>
            </a:r>
            <a:r>
              <a:rPr lang="en-US" sz="1800" dirty="0" smtClean="0">
                <a:latin typeface="Calibri" pitchFamily="34" charset="0"/>
              </a:rPr>
              <a:t>the cutoff frequency</a:t>
            </a:r>
          </a:p>
          <a:p>
            <a:pPr marL="231775" indent="-231775">
              <a:buClr>
                <a:srgbClr val="336699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                 f</a:t>
            </a:r>
            <a:r>
              <a:rPr lang="en-US" baseline="-25000" dirty="0" smtClean="0">
                <a:latin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</a:rPr>
              <a:t>   be </a:t>
            </a:r>
            <a:r>
              <a:rPr lang="en-US" sz="1800" dirty="0" smtClean="0">
                <a:latin typeface="Calibri" pitchFamily="34" charset="0"/>
              </a:rPr>
              <a:t>the Nyquist frequency</a:t>
            </a:r>
          </a:p>
          <a:p>
            <a:pPr marL="231775" indent="-231775">
              <a:buClr>
                <a:srgbClr val="336699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31775" lvl="0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A lowpass anti-aliasing filter with a cutoff rate of at least 60 dB/octave should be used for the analog-to-digital conversion of all dynamic </a:t>
            </a:r>
            <a:r>
              <a:rPr lang="en-US" sz="1800" dirty="0" smtClean="0">
                <a:latin typeface="Calibri" pitchFamily="34" charset="0"/>
              </a:rPr>
              <a:t>data</a:t>
            </a:r>
            <a:endParaRPr lang="en-US" sz="18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 </a:t>
            </a:r>
            <a:endParaRPr lang="en-US" sz="1400" dirty="0" smtClean="0">
              <a:latin typeface="Calibri" pitchFamily="34" charset="0"/>
            </a:endParaRPr>
          </a:p>
          <a:p>
            <a:pPr marL="231775" lvl="0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With a 60 dB/octave cutoff rate, the half-power point cutoff frequency of the filter should be set at f</a:t>
            </a:r>
            <a:r>
              <a:rPr lang="en-US" sz="2800" baseline="-25000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  </a:t>
            </a:r>
            <a:r>
              <a:rPr lang="en-US" sz="1800" u="sng" dirty="0" smtClean="0">
                <a:latin typeface="Calibri" pitchFamily="34" charset="0"/>
              </a:rPr>
              <a:t>&lt;</a:t>
            </a:r>
            <a:r>
              <a:rPr lang="en-US" sz="1800" dirty="0" smtClean="0">
                <a:latin typeface="Calibri" pitchFamily="34" charset="0"/>
              </a:rPr>
              <a:t>  0.6 </a:t>
            </a:r>
            <a:r>
              <a:rPr lang="en-US" sz="1800" dirty="0" smtClean="0">
                <a:latin typeface="Calibri" pitchFamily="34" charset="0"/>
              </a:rPr>
              <a:t>f</a:t>
            </a:r>
            <a:r>
              <a:rPr lang="en-US" baseline="-25000" dirty="0" smtClean="0">
                <a:latin typeface="Calibri" pitchFamily="34" charset="0"/>
              </a:rPr>
              <a:t>N</a:t>
            </a:r>
            <a:endParaRPr lang="en-US" sz="18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SzPct val="80000"/>
            </a:pPr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If the anti-aliasing filter has a more rapid cutoff rate, a higher cutoff frequency can be used, but the bound f</a:t>
            </a:r>
            <a:r>
              <a:rPr lang="en-US" sz="1800" baseline="-25000" dirty="0" smtClean="0">
                <a:latin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</a:rPr>
              <a:t>  </a:t>
            </a:r>
            <a:r>
              <a:rPr lang="en-US" sz="1800" u="sng" dirty="0" smtClean="0">
                <a:latin typeface="Calibri" pitchFamily="34" charset="0"/>
              </a:rPr>
              <a:t>&lt;</a:t>
            </a:r>
            <a:r>
              <a:rPr lang="en-US" sz="1800" dirty="0" smtClean="0">
                <a:latin typeface="Calibri" pitchFamily="34" charset="0"/>
              </a:rPr>
              <a:t>  0.8 f</a:t>
            </a:r>
            <a:r>
              <a:rPr lang="en-US" sz="1800" baseline="-25000" dirty="0" smtClean="0">
                <a:latin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</a:rPr>
              <a:t> should never be </a:t>
            </a:r>
            <a:r>
              <a:rPr lang="en-US" sz="1800" dirty="0" smtClean="0">
                <a:latin typeface="Calibri" pitchFamily="34" charset="0"/>
              </a:rPr>
              <a:t>exceeded</a:t>
            </a:r>
            <a:endParaRPr lang="en-US" sz="18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Sine Functions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5410200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200 Hz sine </a:t>
            </a:r>
            <a:r>
              <a:rPr lang="en-US" sz="1800" dirty="0" smtClean="0">
                <a:latin typeface="Calibri" pitchFamily="34" charset="0"/>
              </a:rPr>
              <a:t>function is sampled at 2000 samples per second.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here </a:t>
            </a:r>
            <a:r>
              <a:rPr lang="en-US" sz="1800" dirty="0" smtClean="0">
                <a:latin typeface="Calibri" pitchFamily="34" charset="0"/>
              </a:rPr>
              <a:t>are 10 points per </a:t>
            </a:r>
            <a:r>
              <a:rPr lang="en-US" sz="1800" dirty="0" smtClean="0">
                <a:latin typeface="Calibri" pitchFamily="34" charset="0"/>
              </a:rPr>
              <a:t>period.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dirty="0" smtClean="0">
                <a:latin typeface="Calibri" pitchFamily="34" charset="0"/>
              </a:rPr>
              <a:t>Nyquist frequency is 1000 Hz.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Sine Functions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5638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There is a distinct spectral line at 200 Hz as expected.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Sine Functions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5565338"/>
            <a:ext cx="8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1800 Hz sine function is sampled at 2000 samples per second, as shown by the red markers.   </a:t>
            </a:r>
            <a:r>
              <a:rPr lang="en-US" sz="1800" dirty="0" smtClean="0">
                <a:latin typeface="Calibri" pitchFamily="34" charset="0"/>
              </a:rPr>
              <a:t>There </a:t>
            </a:r>
            <a:r>
              <a:rPr lang="en-US" sz="1800" dirty="0" smtClean="0">
                <a:latin typeface="Calibri" pitchFamily="34" charset="0"/>
              </a:rPr>
              <a:t>are 1.11 points per period.</a:t>
            </a:r>
          </a:p>
          <a:p>
            <a:r>
              <a:rPr lang="en-US" sz="1800" dirty="0" smtClean="0">
                <a:latin typeface="Calibri" pitchFamily="34" charset="0"/>
              </a:rPr>
              <a:t>The Nyquist frequency is 1000 Hz. Aliasing occurs!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Sine Functions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Sine Functions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791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dirty="0" smtClean="0">
                <a:latin typeface="Calibri" pitchFamily="34" charset="0"/>
              </a:rPr>
              <a:t>1800 Hz signal is folded about the Nyquist frequency which is 1000 Hz.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The resulting energy is deposited at 200 Hz.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153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</a:rPr>
              <a:t>ALIASING CASE </a:t>
            </a:r>
            <a:r>
              <a:rPr lang="en-US" sz="1600" dirty="0" smtClean="0">
                <a:latin typeface="Calibri" pitchFamily="34" charset="0"/>
              </a:rPr>
              <a:t>HISTORY</a:t>
            </a:r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latin typeface="Calibri" pitchFamily="34" charset="0"/>
              </a:rPr>
              <a:t>Waterfall FFT   Launch Vehicle   X  Delta Velocity </a:t>
            </a:r>
          </a:p>
          <a:p>
            <a:endParaRPr lang="en-US" dirty="0"/>
          </a:p>
        </p:txBody>
      </p:sp>
      <p:pic>
        <p:nvPicPr>
          <p:cNvPr id="65538" name="Picture 2" descr="t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8786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" y="4953000"/>
            <a:ext cx="105410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Time (sec)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14800" y="5486400"/>
            <a:ext cx="123348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Frequency (Hz)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67000" y="2286000"/>
            <a:ext cx="1905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First Body-Bending Mode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438400" y="2438400"/>
            <a:ext cx="7620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438400" y="2438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43600" y="1828800"/>
            <a:ext cx="2438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Aliased peaks from 65 to 75 Hz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486400" y="1981200"/>
            <a:ext cx="381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15000" y="6096000"/>
            <a:ext cx="19812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50 Hz Nyquist Frequency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7696200" y="5334000"/>
            <a:ext cx="3810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2209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Second Body-Bending Mode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3352800" y="4800600"/>
            <a:ext cx="1371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352800" y="3581400"/>
            <a:ext cx="0" cy="10668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876800" y="3505200"/>
            <a:ext cx="457200" cy="1219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Previous Plot Notes</a:t>
            </a:r>
            <a:endParaRPr lang="en-US" dirty="0" smtClean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0" y="1981200"/>
            <a:ext cx="8001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The </a:t>
            </a:r>
            <a:r>
              <a:rPr lang="en-US" sz="1900" dirty="0" smtClean="0">
                <a:latin typeface="Calibri" pitchFamily="34" charset="0"/>
              </a:rPr>
              <a:t>sensor was from an Inertial Navigation System (</a:t>
            </a:r>
            <a:r>
              <a:rPr lang="en-US" sz="1900" dirty="0" smtClean="0">
                <a:latin typeface="Calibri" pitchFamily="34" charset="0"/>
              </a:rPr>
              <a:t>INS)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The </a:t>
            </a:r>
            <a:r>
              <a:rPr lang="en-US" sz="1900" dirty="0" smtClean="0">
                <a:latin typeface="Calibri" pitchFamily="34" charset="0"/>
              </a:rPr>
              <a:t>data was sampled at 100 samples per second with no anti-aliasing </a:t>
            </a:r>
            <a:r>
              <a:rPr lang="en-US" sz="1900" dirty="0" smtClean="0">
                <a:latin typeface="Calibri" pitchFamily="34" charset="0"/>
              </a:rPr>
              <a:t>filter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The </a:t>
            </a:r>
            <a:r>
              <a:rPr lang="en-US" sz="1900" dirty="0" smtClean="0">
                <a:latin typeface="Calibri" pitchFamily="34" charset="0"/>
              </a:rPr>
              <a:t>waterfall FFT is given up to 50 Hz, which is the Nyquist </a:t>
            </a:r>
            <a:r>
              <a:rPr lang="en-US" sz="1900" dirty="0" smtClean="0">
                <a:latin typeface="Calibri" pitchFamily="34" charset="0"/>
              </a:rPr>
              <a:t>frequency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The </a:t>
            </a:r>
            <a:r>
              <a:rPr lang="en-US" sz="1900" dirty="0" smtClean="0">
                <a:latin typeface="Calibri" pitchFamily="34" charset="0"/>
              </a:rPr>
              <a:t>spectral peaks from 25 to 35 Hz and from 50 to 60 seconds are due to aliasing about the Nyquist </a:t>
            </a:r>
            <a:r>
              <a:rPr lang="en-US" sz="1900" dirty="0" smtClean="0">
                <a:latin typeface="Calibri" pitchFamily="34" charset="0"/>
              </a:rPr>
              <a:t>frequency.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The </a:t>
            </a:r>
            <a:r>
              <a:rPr lang="en-US" sz="1900" dirty="0" smtClean="0">
                <a:latin typeface="Calibri" pitchFamily="34" charset="0"/>
              </a:rPr>
              <a:t>source energy was a motor pressure oscillation that swept downward from 75 to 65 </a:t>
            </a:r>
            <a:r>
              <a:rPr lang="en-US" sz="1900" dirty="0" smtClean="0">
                <a:latin typeface="Calibri" pitchFamily="34" charset="0"/>
              </a:rPr>
              <a:t>Hz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900" dirty="0" smtClean="0">
                <a:latin typeface="Calibri" pitchFamily="34" charset="0"/>
              </a:rPr>
              <a:t>As </a:t>
            </a:r>
            <a:r>
              <a:rPr lang="en-US" sz="1900" dirty="0" smtClean="0">
                <a:latin typeface="Calibri" pitchFamily="34" charset="0"/>
              </a:rPr>
              <a:t>an aside, the spectral peaks near 10 Hz were due to the fundamental body bending </a:t>
            </a:r>
            <a:r>
              <a:rPr lang="en-US" sz="1900" dirty="0" smtClean="0">
                <a:latin typeface="Calibri" pitchFamily="34" charset="0"/>
              </a:rPr>
              <a:t>frequency</a:t>
            </a:r>
            <a:endParaRPr lang="en-US" sz="1900" dirty="0" smtClean="0">
              <a:latin typeface="Calibri" pitchFamily="34" charset="0"/>
            </a:endParaRPr>
          </a:p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i="1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Nyquist Frequency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Calibri" pitchFamily="34" charset="0"/>
              </a:rPr>
              <a:t>The Nyquist frequency is equal to one-half the sampling rate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pPr algn="ctr"/>
            <a:endParaRPr lang="en-US" sz="2200" i="1" dirty="0" smtClean="0">
              <a:latin typeface="Calibri" pitchFamily="34" charset="0"/>
            </a:endParaRPr>
          </a:p>
          <a:p>
            <a:pPr algn="ctr"/>
            <a:endParaRPr lang="en-US" sz="2200" i="1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Shannon’s sampling theorem states that a sampled time signal must not contain components at frequencies above the Nyquist frequency. </a:t>
            </a:r>
          </a:p>
          <a:p>
            <a:pPr algn="ctr"/>
            <a:endParaRPr lang="en-US" sz="22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Accelerometer Data</a:t>
            </a:r>
            <a:endParaRPr lang="en-US" sz="2200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962400" y="2057400"/>
            <a:ext cx="4495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1200"/>
              </a:spcBef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Engineers </a:t>
            </a:r>
            <a:r>
              <a:rPr lang="en-US" sz="2000" dirty="0" smtClean="0">
                <a:latin typeface="Calibri" pitchFamily="34" charset="0"/>
              </a:rPr>
              <a:t>collect accelerometer data in a variety of </a:t>
            </a:r>
            <a:r>
              <a:rPr lang="en-US" sz="2000" dirty="0" smtClean="0">
                <a:latin typeface="Calibri" pitchFamily="34" charset="0"/>
              </a:rPr>
              <a:t>settings</a:t>
            </a:r>
          </a:p>
          <a:p>
            <a:pPr marL="231775" indent="-231775">
              <a:spcBef>
                <a:spcPts val="1200"/>
              </a:spcBef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Examples </a:t>
            </a:r>
            <a:r>
              <a:rPr lang="en-US" sz="2000" dirty="0" smtClean="0">
                <a:latin typeface="Calibri" pitchFamily="34" charset="0"/>
              </a:rPr>
              <a:t>from the launch vehicle industry include</a:t>
            </a:r>
            <a:r>
              <a:rPr lang="en-US" sz="2000" dirty="0" smtClean="0">
                <a:latin typeface="Calibri" pitchFamily="34" charset="0"/>
              </a:rPr>
              <a:t>: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623888" indent="-276225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Launch </a:t>
            </a:r>
            <a:r>
              <a:rPr lang="en-US" sz="2000" dirty="0" smtClean="0">
                <a:latin typeface="Calibri" pitchFamily="34" charset="0"/>
              </a:rPr>
              <a:t>vehicle flight data</a:t>
            </a:r>
          </a:p>
          <a:p>
            <a:pPr marL="623888" indent="-276225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Stage </a:t>
            </a:r>
            <a:r>
              <a:rPr lang="en-US" sz="2000" dirty="0" smtClean="0">
                <a:latin typeface="Calibri" pitchFamily="34" charset="0"/>
              </a:rPr>
              <a:t>separation and other ground tests where pyrotechnic devices are </a:t>
            </a:r>
            <a:r>
              <a:rPr lang="en-US" sz="2000" dirty="0" smtClean="0">
                <a:latin typeface="Calibri" pitchFamily="34" charset="0"/>
              </a:rPr>
              <a:t>initiated</a:t>
            </a:r>
          </a:p>
          <a:p>
            <a:pPr marL="623888" indent="-276225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Static fire test of solid motor or liquid engine</a:t>
            </a:r>
            <a:endParaRPr lang="en-US" sz="2000" dirty="0" smtClean="0">
              <a:latin typeface="Calibri" pitchFamily="34" charset="0"/>
            </a:endParaRPr>
          </a:p>
          <a:p>
            <a:pPr marL="623888" indent="-276225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Component </a:t>
            </a:r>
            <a:r>
              <a:rPr lang="en-US" sz="2000" dirty="0" smtClean="0">
                <a:latin typeface="Calibri" pitchFamily="34" charset="0"/>
              </a:rPr>
              <a:t>shock and vibration tests performed in the lab</a:t>
            </a: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47338"/>
            <a:ext cx="3352800" cy="466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Analog-to-digital Conversion</a:t>
            </a:r>
            <a:endParaRPr lang="en-US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457200" y="3505200"/>
            <a:ext cx="7543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dirty="0" smtClean="0">
                <a:latin typeface="Calibri" pitchFamily="34" charset="0"/>
              </a:rPr>
              <a:t>accelerometers measure the data in analog </a:t>
            </a:r>
            <a:r>
              <a:rPr lang="en-US" sz="1800" dirty="0" smtClean="0">
                <a:latin typeface="Calibri" pitchFamily="34" charset="0"/>
              </a:rPr>
              <a:t>form</a:t>
            </a:r>
            <a:endParaRPr lang="en-US" sz="1800" dirty="0" smtClean="0">
              <a:latin typeface="Calibri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dirty="0" smtClean="0">
                <a:latin typeface="Calibri" pitchFamily="34" charset="0"/>
              </a:rPr>
              <a:t>accelerometer may have an integral mechanical lowpass </a:t>
            </a:r>
            <a:r>
              <a:rPr lang="en-US" sz="1800" dirty="0" smtClean="0">
                <a:latin typeface="Calibri" pitchFamily="34" charset="0"/>
              </a:rPr>
              <a:t>filter 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Furthermore</a:t>
            </a:r>
            <a:r>
              <a:rPr lang="en-US" sz="1800" dirty="0" smtClean="0">
                <a:latin typeface="Calibri" pitchFamily="34" charset="0"/>
              </a:rPr>
              <a:t>, the signal conditioning unit may have an analog lowpass </a:t>
            </a:r>
            <a:r>
              <a:rPr lang="en-US" sz="1800" dirty="0" smtClean="0">
                <a:latin typeface="Calibri" pitchFamily="34" charset="0"/>
              </a:rPr>
              <a:t>filter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Lowpass </a:t>
            </a:r>
            <a:r>
              <a:rPr lang="en-US" sz="1800" dirty="0" smtClean="0">
                <a:latin typeface="Calibri" pitchFamily="34" charset="0"/>
              </a:rPr>
              <a:t>filtering of the </a:t>
            </a:r>
            <a:r>
              <a:rPr lang="en-US" sz="1800" i="1" dirty="0" smtClean="0">
                <a:latin typeface="Calibri" pitchFamily="34" charset="0"/>
              </a:rPr>
              <a:t>analog </a:t>
            </a:r>
            <a:r>
              <a:rPr lang="en-US" sz="1800" dirty="0" smtClean="0">
                <a:latin typeface="Calibri" pitchFamily="34" charset="0"/>
              </a:rPr>
              <a:t>signal is necessary to prevent </a:t>
            </a:r>
            <a:r>
              <a:rPr lang="en-US" sz="1800" dirty="0" smtClean="0">
                <a:latin typeface="Calibri" pitchFamily="34" charset="0"/>
              </a:rPr>
              <a:t>aliasing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Eventually</a:t>
            </a:r>
            <a:r>
              <a:rPr lang="en-US" sz="1800" dirty="0" smtClean="0">
                <a:latin typeface="Calibri" pitchFamily="34" charset="0"/>
              </a:rPr>
              <a:t>, the data is passed through an analog-to-digital </a:t>
            </a:r>
            <a:r>
              <a:rPr lang="en-US" sz="1800" dirty="0" smtClean="0">
                <a:latin typeface="Calibri" pitchFamily="34" charset="0"/>
              </a:rPr>
              <a:t>converter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>
                <a:latin typeface="Calibri" pitchFamily="34" charset="0"/>
              </a:rPr>
              <a:t>The proper lowpass frequency and sampling rate must be selected to ensure that the digitized data is </a:t>
            </a:r>
            <a:r>
              <a:rPr lang="en-US" sz="1800" dirty="0" smtClean="0">
                <a:latin typeface="Calibri" pitchFamily="34" charset="0"/>
              </a:rPr>
              <a:t>accurate</a:t>
            </a:r>
            <a:endParaRPr lang="en-US" sz="1800" dirty="0" smtClean="0">
              <a:latin typeface="Calibri" pitchFamily="34" charset="0"/>
            </a:endParaRP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1371600" y="2057400"/>
            <a:ext cx="5867400" cy="1066800"/>
            <a:chOff x="1885" y="11965"/>
            <a:chExt cx="8237" cy="1219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885" y="11965"/>
              <a:ext cx="2205" cy="1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4930" y="11965"/>
              <a:ext cx="2176" cy="11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7859" y="11994"/>
              <a:ext cx="2263" cy="11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4089" y="12501"/>
              <a:ext cx="8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7105" y="12472"/>
              <a:ext cx="7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030" y="12139"/>
              <a:ext cx="1857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Accelerometer</a:t>
              </a: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046" y="12052"/>
              <a:ext cx="1974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Signal Conditioner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&amp; Lowpass Filter</a:t>
              </a: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7975" y="12081"/>
              <a:ext cx="2031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Analog-to-Digital Converter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First Requirement for Sample Rate</a:t>
            </a:r>
            <a:endParaRPr lang="en-US" sz="2200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3400" y="2057400"/>
            <a:ext cx="731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</a:rPr>
              <a:t>he </a:t>
            </a:r>
            <a:r>
              <a:rPr lang="en-US" sz="2000" dirty="0" smtClean="0">
                <a:latin typeface="Calibri" pitchFamily="34" charset="0"/>
              </a:rPr>
              <a:t>sampling rate must be greater than the maximum analysis </a:t>
            </a:r>
            <a:r>
              <a:rPr lang="en-US" sz="2000" dirty="0" smtClean="0">
                <a:latin typeface="Calibri" pitchFamily="34" charset="0"/>
              </a:rPr>
              <a:t>frequency</a:t>
            </a: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tabLst>
                <a:tab pos="231775" algn="l"/>
              </a:tabLst>
            </a:pPr>
            <a:r>
              <a:rPr lang="en-US" sz="2000" dirty="0" smtClean="0"/>
              <a:t>   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minimum sampling rate)  </a:t>
            </a:r>
            <a:r>
              <a:rPr lang="en-US" sz="2000" u="sng" dirty="0" smtClean="0">
                <a:latin typeface="Calibri" pitchFamily="34" charset="0"/>
              </a:rPr>
              <a:t>&gt;</a:t>
            </a:r>
            <a:r>
              <a:rPr lang="en-US" sz="2000" dirty="0" smtClean="0">
                <a:latin typeface="Calibri" pitchFamily="34" charset="0"/>
              </a:rPr>
              <a:t>  ( N )( maximum analysis frequency </a:t>
            </a:r>
            <a:r>
              <a:rPr lang="en-US" sz="2000" dirty="0" smtClean="0">
                <a:latin typeface="Calibri" pitchFamily="34" charset="0"/>
              </a:rPr>
              <a:t>)</a:t>
            </a:r>
          </a:p>
          <a:p>
            <a:pPr marL="231775" indent="-231775">
              <a:buClr>
                <a:srgbClr val="336699"/>
              </a:buClr>
              <a:tabLst>
                <a:tab pos="231775" algn="l"/>
              </a:tabLst>
            </a:pPr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3810000"/>
          <a:ext cx="2971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73"/>
                <a:gridCol w="1159727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Analysis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Frequency Domain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Times New Roman"/>
                          <a:cs typeface="Times New Roman"/>
                        </a:rPr>
                        <a:t>Time Domain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 smtClean="0"/>
              <a:t>First </a:t>
            </a:r>
            <a:r>
              <a:rPr lang="en-US" sz="2100" dirty="0" smtClean="0"/>
              <a:t>Requirement for Sample </a:t>
            </a:r>
            <a:r>
              <a:rPr lang="en-US" sz="2100" dirty="0" smtClean="0"/>
              <a:t>Rate (cont)</a:t>
            </a:r>
            <a:endParaRPr lang="en-US" sz="2100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09600" y="2209800"/>
            <a:ext cx="7467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</a:rPr>
              <a:t>frequency domain requirement is based on the fact that at least two time-domain coordinates per cycle are required to resolve a sine </a:t>
            </a:r>
            <a:r>
              <a:rPr lang="en-US" sz="2000" dirty="0" smtClean="0">
                <a:latin typeface="Calibri" pitchFamily="34" charset="0"/>
              </a:rPr>
              <a:t>wave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</a:rPr>
              <a:t>frequency domain analysis thus extends up to the Nyquist frequency which is one-half the sample </a:t>
            </a:r>
            <a:r>
              <a:rPr lang="en-US" sz="2000" dirty="0" smtClean="0">
                <a:latin typeface="Calibri" pitchFamily="34" charset="0"/>
              </a:rPr>
              <a:t>rate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Note </a:t>
            </a:r>
            <a:r>
              <a:rPr lang="en-US" sz="2000" dirty="0" smtClean="0">
                <a:latin typeface="Calibri" pitchFamily="34" charset="0"/>
              </a:rPr>
              <a:t>that some conservative references specify an N of 2.5 for frequency domain </a:t>
            </a:r>
            <a:r>
              <a:rPr lang="en-US" sz="2000" dirty="0" smtClean="0">
                <a:latin typeface="Calibri" pitchFamily="34" charset="0"/>
              </a:rPr>
              <a:t>calculation</a:t>
            </a: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100" dirty="0" smtClean="0"/>
              <a:t>First Requirement for Sample Rate (cont)</a:t>
            </a:r>
            <a:endParaRPr lang="en-US" sz="2100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09600" y="2057400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</a:rPr>
              <a:t>sampling rate of 100 KHz is thus required for a shock response spectrum analysis extending to 10 </a:t>
            </a:r>
            <a:r>
              <a:rPr lang="en-US" sz="2000" dirty="0" smtClean="0">
                <a:latin typeface="Calibri" pitchFamily="34" charset="0"/>
              </a:rPr>
              <a:t>KHz</a:t>
            </a: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Recall </a:t>
            </a:r>
            <a:r>
              <a:rPr lang="en-US" sz="2000" dirty="0" smtClean="0">
                <a:latin typeface="Calibri" pitchFamily="34" charset="0"/>
              </a:rPr>
              <a:t>that the shock response spectrum is calculated in the time </a:t>
            </a:r>
            <a:r>
              <a:rPr lang="en-US" sz="2000" dirty="0" smtClean="0">
                <a:latin typeface="Calibri" pitchFamily="34" charset="0"/>
              </a:rPr>
              <a:t>domain</a:t>
            </a: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Smallwood, ramp invariant, digital recursive filtering relationship</a:t>
            </a: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First Requirement for Sample Rate (cont)</a:t>
            </a:r>
            <a:endParaRPr lang="en-US" sz="2000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7315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The IES Handbook for Dynamic Data Acquisition and Analysis gives the following guidelines:</a:t>
            </a:r>
          </a:p>
          <a:p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Unlike other spectral quantities evolving from the discrete Fourier transform computations, the SRS is essentially a time domain quantity.  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Hence, the digital sampling rate given by Rs=1/(delta t), introduces errors beyond those associated with aliasing about the Nyquist frequency. 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Thus, Rs must be high enough to accurately describe the response of the SRS oscillators. 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 </a:t>
            </a:r>
          </a:p>
          <a:p>
            <a:pPr marL="274320"/>
            <a:r>
              <a:rPr lang="en-US" sz="1800" dirty="0" smtClean="0">
                <a:latin typeface="Calibri" pitchFamily="34" charset="0"/>
              </a:rPr>
              <a:t>To minimize potential error, it is recommended that the SRS computations be performed with a sampling rate of Rs </a:t>
            </a:r>
            <a:r>
              <a:rPr lang="en-US" sz="1800" u="sng" dirty="0" smtClean="0">
                <a:latin typeface="Calibri" pitchFamily="34" charset="0"/>
              </a:rPr>
              <a:t>&gt;</a:t>
            </a:r>
            <a:r>
              <a:rPr lang="en-US" sz="1800" dirty="0" smtClean="0">
                <a:latin typeface="Calibri" pitchFamily="34" charset="0"/>
              </a:rPr>
              <a:t> 10 </a:t>
            </a:r>
            <a:r>
              <a:rPr lang="en-US" sz="1800" dirty="0" err="1" smtClean="0">
                <a:latin typeface="Calibri" pitchFamily="34" charset="0"/>
              </a:rPr>
              <a:t>fh</a:t>
            </a:r>
            <a:r>
              <a:rPr lang="en-US" sz="1800" dirty="0" smtClean="0">
                <a:latin typeface="Calibri" pitchFamily="34" charset="0"/>
              </a:rPr>
              <a:t>, where </a:t>
            </a:r>
            <a:r>
              <a:rPr lang="en-US" sz="1800" dirty="0" err="1" smtClean="0">
                <a:latin typeface="Calibri" pitchFamily="34" charset="0"/>
              </a:rPr>
              <a:t>fh</a:t>
            </a:r>
            <a:r>
              <a:rPr lang="en-US" sz="1800" dirty="0" smtClean="0">
                <a:latin typeface="Calibri" pitchFamily="34" charset="0"/>
              </a:rPr>
              <a:t> is the highest natural frequency of the SRS computation. </a:t>
            </a:r>
          </a:p>
          <a:p>
            <a:pPr marL="231775" indent="-231775">
              <a:buClr>
                <a:srgbClr val="336699"/>
              </a:buClr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6D9DC-137E-4A81-842E-48B94B65AD7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0960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 </a:t>
            </a:r>
            <a:r>
              <a:rPr lang="en-US" dirty="0" smtClean="0"/>
              <a:t>Requirement for Sample </a:t>
            </a:r>
            <a:r>
              <a:rPr lang="en-US" dirty="0" smtClean="0"/>
              <a:t>Rate</a:t>
            </a:r>
            <a:endParaRPr lang="en-US" dirty="0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685800" y="1981200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</a:rPr>
              <a:t>he </a:t>
            </a:r>
            <a:r>
              <a:rPr lang="en-US" sz="2000" dirty="0" smtClean="0">
                <a:latin typeface="Calibri" pitchFamily="34" charset="0"/>
              </a:rPr>
              <a:t>second requirement is that the sampling rate must be greater than the maximum frequency present in the source energy at the measurement </a:t>
            </a:r>
            <a:r>
              <a:rPr lang="en-US" sz="2000" dirty="0" smtClean="0">
                <a:latin typeface="Calibri" pitchFamily="34" charset="0"/>
              </a:rPr>
              <a:t>location</a:t>
            </a: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This </a:t>
            </a:r>
            <a:r>
              <a:rPr lang="en-US" sz="2000" dirty="0" smtClean="0">
                <a:latin typeface="Calibri" pitchFamily="34" charset="0"/>
              </a:rPr>
              <a:t>requirement is independent of the maximum analysis frequency</a:t>
            </a: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31775" indent="-231775">
              <a:buClr>
                <a:srgbClr val="336699"/>
              </a:buClr>
              <a:buFont typeface="Arial" pitchFamily="34" charset="0"/>
              <a:buChar char="•"/>
              <a:tabLst>
                <a:tab pos="231775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0" y="4724400"/>
          <a:ext cx="3048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36"/>
                <a:gridCol w="1189464"/>
              </a:tblGrid>
              <a:tr h="406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Analysis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Frequency Domain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Times New Roman"/>
                          <a:cs typeface="Times New Roman"/>
                        </a:rPr>
                        <a:t>Time Domain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90600" y="388620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(minimum sampling rate)  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( M )( maximum frequency in source energy 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E-9">
  <a:themeElements>
    <a:clrScheme name="6E-9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6E-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E-9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E-9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C:\WINDOWS\Desktop\6E-9.ppt</Template>
  <TotalTime>1037</TotalTime>
  <Words>597</Words>
  <Application>Microsoft Office PowerPoint</Application>
  <PresentationFormat>On-screen Show (4:3)</PresentationFormat>
  <Paragraphs>147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6E-9</vt:lpstr>
      <vt:lpstr>    Unit 10</vt:lpstr>
      <vt:lpstr>    Nyquist Frequency</vt:lpstr>
      <vt:lpstr>    Accelerometer Data</vt:lpstr>
      <vt:lpstr>    Analog-to-digital Conversion</vt:lpstr>
      <vt:lpstr>    First Requirement for Sample Rate</vt:lpstr>
      <vt:lpstr>    First Requirement for Sample Rate (cont)</vt:lpstr>
      <vt:lpstr>     First Requirement for Sample Rate (cont)</vt:lpstr>
      <vt:lpstr>     First Requirement for Sample Rate (cont)</vt:lpstr>
      <vt:lpstr>     Second Requirement for Sample Rate</vt:lpstr>
      <vt:lpstr>    Maximum Frequency</vt:lpstr>
      <vt:lpstr>    Lowpass Filter</vt:lpstr>
      <vt:lpstr>     Two Sine Functions</vt:lpstr>
      <vt:lpstr>     Two Sine Functions</vt:lpstr>
      <vt:lpstr>     Two Sine Functions</vt:lpstr>
      <vt:lpstr>     Two Sine Functions</vt:lpstr>
      <vt:lpstr>     Two Sine Functions</vt:lpstr>
      <vt:lpstr>Slide 17</vt:lpstr>
      <vt:lpstr>    Previous Plot Notes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The Morgans</dc:creator>
  <cp:lastModifiedBy>tirvine</cp:lastModifiedBy>
  <cp:revision>138</cp:revision>
  <dcterms:created xsi:type="dcterms:W3CDTF">2001-04-23T07:10:49Z</dcterms:created>
  <dcterms:modified xsi:type="dcterms:W3CDTF">2014-03-26T18:52:00Z</dcterms:modified>
</cp:coreProperties>
</file>