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0" r:id="rId2"/>
    <p:sldId id="271" r:id="rId3"/>
    <p:sldId id="284" r:id="rId4"/>
    <p:sldId id="294" r:id="rId5"/>
    <p:sldId id="295" r:id="rId6"/>
    <p:sldId id="296" r:id="rId7"/>
    <p:sldId id="285" r:id="rId8"/>
    <p:sldId id="298" r:id="rId9"/>
    <p:sldId id="297" r:id="rId10"/>
    <p:sldId id="299" r:id="rId11"/>
    <p:sldId id="300" r:id="rId12"/>
    <p:sldId id="301" r:id="rId13"/>
    <p:sldId id="286" r:id="rId14"/>
    <p:sldId id="291" r:id="rId15"/>
    <p:sldId id="293" r:id="rId16"/>
    <p:sldId id="292" r:id="rId17"/>
    <p:sldId id="287" r:id="rId18"/>
    <p:sldId id="289" r:id="rId19"/>
    <p:sldId id="303" r:id="rId20"/>
    <p:sldId id="309" r:id="rId21"/>
    <p:sldId id="305" r:id="rId22"/>
    <p:sldId id="310" r:id="rId23"/>
    <p:sldId id="304" r:id="rId24"/>
    <p:sldId id="306" r:id="rId25"/>
    <p:sldId id="311" r:id="rId26"/>
    <p:sldId id="307" r:id="rId27"/>
    <p:sldId id="313" r:id="rId28"/>
    <p:sldId id="314" r:id="rId29"/>
    <p:sldId id="308" r:id="rId30"/>
    <p:sldId id="312" r:id="rId3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69" autoAdjust="0"/>
  </p:normalViewPr>
  <p:slideViewPr>
    <p:cSldViewPr>
      <p:cViewPr>
        <p:scale>
          <a:sx n="75" d="100"/>
          <a:sy n="75" d="100"/>
        </p:scale>
        <p:origin x="-174" y="-30"/>
      </p:cViewPr>
      <p:guideLst>
        <p:guide orient="horz" pos="2352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CB7BE8-049D-465B-B8E1-1E9FEE646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016B2E-0CF6-44A8-8FB4-BFE8367E2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310B7-B118-41F5-AF44-DEE8F674E05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A7552C-DEB0-434E-90D7-A357F6F5FBB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70F11-6CA3-4607-AB57-4EE5C3DEFCD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70F11-6CA3-4607-AB57-4EE5C3DEFCD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70F11-6CA3-4607-AB57-4EE5C3DEFCD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70F11-6CA3-4607-AB57-4EE5C3DEFCD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0F2DAE-B560-449B-854B-47A71D9C79E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4C917-86FF-4589-90A7-6284585C427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4C917-86FF-4589-90A7-6284585C427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4C917-86FF-4589-90A7-6284585C427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AB3E6C-5C78-466C-9D47-9BBBAB46F28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8DF53-5DB9-4529-BBE8-A705F706C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AE74C-7ACE-4418-878E-B22B1720B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81000"/>
            <a:ext cx="19812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7912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A53D6-C7FA-47A6-B074-24476F380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957B1-3A09-4EF1-AD64-F5C9CCADE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DFD33-631E-4428-8842-A468CB132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502AC-6CE0-4BC6-B7E3-AEC0B6721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F1D1E-E540-4D76-B6E6-05F3D7871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021BA-9415-4558-BD3D-1DEA6EF56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0B8D0-71CB-4476-95F4-5A4D70F89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862B5-1E3F-4519-82F7-E6BC1C40F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B30C9-D95C-488C-B750-AF430680B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924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050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F9A01D4-8A16-4852-8F4D-7F9E7A13A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819400" y="12954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799FEE-F9AF-4C97-9163-B148D7160D0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52600" y="2057400"/>
            <a:ext cx="5486400" cy="4114800"/>
          </a:xfrm>
        </p:spPr>
        <p:txBody>
          <a:bodyPr/>
          <a:lstStyle/>
          <a:p>
            <a:pPr algn="ctr"/>
            <a:endParaRPr lang="en-US" sz="2400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dirty="0" smtClean="0">
                <a:solidFill>
                  <a:srgbClr val="009999"/>
                </a:solidFill>
              </a:rPr>
              <a:t>Power Spectral </a:t>
            </a:r>
            <a:r>
              <a:rPr lang="en-US" sz="2400" dirty="0" smtClean="0">
                <a:solidFill>
                  <a:srgbClr val="009999"/>
                </a:solidFill>
              </a:rPr>
              <a:t>Density Functions </a:t>
            </a:r>
            <a:br>
              <a:rPr lang="en-US" sz="2400" dirty="0" smtClean="0">
                <a:solidFill>
                  <a:srgbClr val="009999"/>
                </a:solidFill>
              </a:rPr>
            </a:br>
            <a:r>
              <a:rPr lang="en-US" sz="2400" dirty="0" smtClean="0">
                <a:solidFill>
                  <a:srgbClr val="009999"/>
                </a:solidFill>
              </a:rPr>
              <a:t>of Measured </a:t>
            </a:r>
            <a:r>
              <a:rPr lang="en-US" sz="2400" dirty="0" smtClean="0">
                <a:solidFill>
                  <a:srgbClr val="009999"/>
                </a:solidFill>
              </a:rPr>
              <a:t>Data</a:t>
            </a:r>
          </a:p>
          <a:p>
            <a:endParaRPr lang="en-US" dirty="0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12</a:t>
            </a:r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1066800" y="19050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219200"/>
            <a:ext cx="5029200" cy="685800"/>
          </a:xfrm>
        </p:spPr>
        <p:txBody>
          <a:bodyPr/>
          <a:lstStyle/>
          <a:p>
            <a:r>
              <a:rPr lang="en-US" sz="2200" dirty="0" smtClean="0"/>
              <a:t>Exercise 3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7696200" cy="2514600"/>
          </a:xfrm>
        </p:spPr>
        <p:txBody>
          <a:bodyPr/>
          <a:lstStyle/>
          <a:p>
            <a:r>
              <a:rPr lang="en-US" sz="1800" b="0" dirty="0" smtClean="0">
                <a:latin typeface="Calibri" pitchFamily="34" charset="0"/>
              </a:rPr>
              <a:t>Generate pink noise, 10-second duration, std dev=1</a:t>
            </a:r>
          </a:p>
          <a:p>
            <a:endParaRPr lang="en-US" sz="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Take PSD with one segment.</a:t>
            </a:r>
          </a:p>
          <a:p>
            <a:endParaRPr lang="en-US" sz="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Calculate one-third octave PSD.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39624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b="0" i="1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39624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b="0" i="1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400800" y="1219200"/>
            <a:ext cx="2514600" cy="609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609600"/>
            <a:ext cx="579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39624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b="0" i="1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400800" y="1219200"/>
            <a:ext cx="2514600" cy="609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143000" y="5334000"/>
            <a:ext cx="6934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  <a:t>The PSD slope is -3 dB/octave</a:t>
            </a: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762000"/>
            <a:ext cx="5715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C464F6-DD81-4576-AFBF-FA26C353DB7E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27651" name="Picture 4" descr="consol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43400" y="2057400"/>
            <a:ext cx="2057400" cy="2743200"/>
          </a:xfrm>
          <a:noFill/>
        </p:spPr>
      </p:pic>
      <p:pic>
        <p:nvPicPr>
          <p:cNvPr id="27652" name="Picture 7" descr="taur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143000" y="1981200"/>
            <a:ext cx="2667000" cy="1936750"/>
          </a:xfrm>
          <a:noFill/>
        </p:spPr>
      </p:pic>
      <p:sp>
        <p:nvSpPr>
          <p:cNvPr id="27653" name="Rectangle 10"/>
          <p:cNvSpPr>
            <a:spLocks noGrp="1" noChangeArrowheads="1"/>
          </p:cNvSpPr>
          <p:nvPr>
            <p:ph type="title"/>
          </p:nvPr>
        </p:nvSpPr>
        <p:spPr>
          <a:xfrm>
            <a:off x="1066800" y="914400"/>
            <a:ext cx="3733800" cy="762000"/>
          </a:xfrm>
          <a:noFill/>
        </p:spPr>
        <p:txBody>
          <a:bodyPr/>
          <a:lstStyle/>
          <a:p>
            <a:r>
              <a:rPr lang="en-US" dirty="0" smtClean="0"/>
              <a:t>Exercise 4</a:t>
            </a:r>
          </a:p>
        </p:txBody>
      </p:sp>
      <p:sp>
        <p:nvSpPr>
          <p:cNvPr id="27654" name="Line 11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Text Box 12"/>
          <p:cNvSpPr txBox="1">
            <a:spLocks noChangeArrowheads="1"/>
          </p:cNvSpPr>
          <p:nvPr/>
        </p:nvSpPr>
        <p:spPr bwMode="auto">
          <a:xfrm>
            <a:off x="1066800" y="53340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656" name="Text Box 13"/>
          <p:cNvSpPr txBox="1">
            <a:spLocks noChangeArrowheads="1"/>
          </p:cNvSpPr>
          <p:nvPr/>
        </p:nvSpPr>
        <p:spPr bwMode="auto">
          <a:xfrm>
            <a:off x="1219200" y="53340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Arial" charset="0"/>
              </a:rPr>
              <a:t>Taurus auto with accelerometer mounted in console. </a:t>
            </a:r>
            <a:endParaRPr lang="en-US" sz="1600" dirty="0">
              <a:latin typeface="Arial" charset="0"/>
            </a:endParaRPr>
          </a:p>
          <a:p>
            <a:pPr marL="457200" indent="-457200">
              <a:spcBef>
                <a:spcPct val="50000"/>
              </a:spcBef>
            </a:pPr>
            <a:endParaRPr lang="en-US" sz="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82DCF-2176-4352-8004-3F481D13F93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533400"/>
            <a:ext cx="650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676400" y="563880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Calculate PSD using </a:t>
            </a:r>
            <a:r>
              <a:rPr lang="en-US" sz="1800" dirty="0" smtClean="0">
                <a:latin typeface="Calibri" pitchFamily="34" charset="0"/>
                <a:sym typeface="Symbol"/>
              </a:rPr>
              <a:t></a:t>
            </a:r>
            <a:r>
              <a:rPr lang="en-US" sz="1800" dirty="0" smtClean="0">
                <a:latin typeface="Calibri" pitchFamily="34" charset="0"/>
              </a:rPr>
              <a:t>f=0.3 Hz processing case.    </a:t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1800" dirty="0" smtClean="0">
                <a:latin typeface="Calibri" pitchFamily="34" charset="0"/>
              </a:rPr>
              <a:t>Identify the spectral peaks.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82DCF-2176-4352-8004-3F481D13F93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914400"/>
            <a:ext cx="660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371600" y="381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Taurus Auto PSD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82DCF-2176-4352-8004-3F481D13F93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57200"/>
            <a:ext cx="61722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55626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Interpolation Method: </a:t>
            </a:r>
          </a:p>
          <a:p>
            <a:r>
              <a:rPr lang="en-US" sz="1600" dirty="0" smtClean="0">
                <a:latin typeface="Calibri" pitchFamily="34" charset="0"/>
              </a:rPr>
              <a:t>Data Cursor (Right Mouse Click) &gt; Selection Style &gt; Mouse Position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457200"/>
            <a:ext cx="20574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Half-power Bandwidth Points </a:t>
            </a:r>
          </a:p>
          <a:p>
            <a:r>
              <a:rPr lang="en-US" sz="1700" dirty="0" smtClean="0">
                <a:latin typeface="Calibri" pitchFamily="34" charset="0"/>
              </a:rPr>
              <a:t>(-3 dB)</a:t>
            </a:r>
          </a:p>
          <a:p>
            <a:pPr>
              <a:buFontTx/>
              <a:buChar char="-"/>
            </a:pPr>
            <a:endParaRPr lang="en-US" sz="1700" dirty="0" smtClean="0">
              <a:latin typeface="Calibri" pitchFamily="34" charset="0"/>
            </a:endParaRPr>
          </a:p>
          <a:p>
            <a:r>
              <a:rPr lang="en-US" sz="1700" dirty="0" smtClean="0">
                <a:latin typeface="Calibri" pitchFamily="34" charset="0"/>
                <a:sym typeface="Symbol"/>
              </a:rPr>
              <a:t>f = (</a:t>
            </a:r>
            <a:r>
              <a:rPr lang="en-US" sz="1700" dirty="0" smtClean="0">
                <a:latin typeface="Calibri" pitchFamily="34" charset="0"/>
              </a:rPr>
              <a:t>1.9 – 0.88) Hz</a:t>
            </a:r>
          </a:p>
          <a:p>
            <a:r>
              <a:rPr lang="en-US" sz="1700" dirty="0" smtClean="0">
                <a:latin typeface="Calibri" pitchFamily="34" charset="0"/>
              </a:rPr>
              <a:t>      = 1.0 Hz</a:t>
            </a:r>
          </a:p>
          <a:p>
            <a:endParaRPr lang="en-US" sz="1700" dirty="0" smtClean="0">
              <a:latin typeface="Calibri" pitchFamily="34" charset="0"/>
            </a:endParaRPr>
          </a:p>
          <a:p>
            <a:r>
              <a:rPr lang="en-US" sz="1700" dirty="0" smtClean="0">
                <a:latin typeface="Calibri" pitchFamily="34" charset="0"/>
              </a:rPr>
              <a:t>Viscous</a:t>
            </a:r>
          </a:p>
          <a:p>
            <a:r>
              <a:rPr lang="en-US" sz="1700" dirty="0" smtClean="0">
                <a:latin typeface="Calibri" pitchFamily="34" charset="0"/>
              </a:rPr>
              <a:t>Damping Ratio </a:t>
            </a:r>
          </a:p>
          <a:p>
            <a:r>
              <a:rPr lang="en-US" sz="1700" dirty="0" smtClean="0">
                <a:latin typeface="Calibri" pitchFamily="34" charset="0"/>
              </a:rPr>
              <a:t>    =  </a:t>
            </a:r>
            <a:r>
              <a:rPr lang="en-US" sz="1700" dirty="0" smtClean="0">
                <a:latin typeface="Calibri" pitchFamily="34" charset="0"/>
                <a:sym typeface="Symbol"/>
              </a:rPr>
              <a:t>f / (2 f )  </a:t>
            </a:r>
          </a:p>
          <a:p>
            <a:r>
              <a:rPr lang="en-US" sz="1700" dirty="0" smtClean="0">
                <a:latin typeface="Calibri" pitchFamily="34" charset="0"/>
                <a:sym typeface="Symbol"/>
              </a:rPr>
              <a:t>    =  1.0 / (2*1.5) </a:t>
            </a:r>
          </a:p>
          <a:p>
            <a:r>
              <a:rPr lang="en-US" sz="1700" dirty="0" smtClean="0">
                <a:latin typeface="Calibri" pitchFamily="34" charset="0"/>
                <a:sym typeface="Symbol"/>
              </a:rPr>
              <a:t>    =  0.33</a:t>
            </a:r>
          </a:p>
          <a:p>
            <a:endParaRPr lang="en-US" sz="1700" dirty="0" smtClean="0">
              <a:latin typeface="Calibri" pitchFamily="34" charset="0"/>
              <a:sym typeface="Symbol"/>
            </a:endParaRPr>
          </a:p>
          <a:p>
            <a:r>
              <a:rPr lang="en-US" sz="1700" dirty="0" smtClean="0">
                <a:latin typeface="Calibri" pitchFamily="34" charset="0"/>
              </a:rPr>
              <a:t>Auto Spring-Mass Frequency is </a:t>
            </a:r>
          </a:p>
          <a:p>
            <a:r>
              <a:rPr lang="en-US" sz="1700" dirty="0" smtClean="0">
                <a:latin typeface="Calibri" pitchFamily="34" charset="0"/>
              </a:rPr>
              <a:t>1.5 Hz with 33% damping </a:t>
            </a:r>
            <a:br>
              <a:rPr lang="en-US" sz="1700" dirty="0" smtClean="0">
                <a:latin typeface="Calibri" pitchFamily="34" charset="0"/>
              </a:rPr>
            </a:br>
            <a:r>
              <a:rPr lang="en-US" sz="1700" dirty="0" smtClean="0">
                <a:latin typeface="Calibri" pitchFamily="34" charset="0"/>
              </a:rPr>
              <a:t>(shock absorbers)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82DCF-2176-4352-8004-3F481D13F93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smtClean="0"/>
              <a:t>Automobile Natural Frequencies</a:t>
            </a:r>
          </a:p>
        </p:txBody>
      </p:sp>
      <p:sp>
        <p:nvSpPr>
          <p:cNvPr id="28676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18822" name="Group 38"/>
          <p:cNvGraphicFramePr>
            <a:graphicFrameLocks noGrp="1"/>
          </p:cNvGraphicFramePr>
          <p:nvPr>
            <p:ph sz="half" idx="2"/>
          </p:nvPr>
        </p:nvGraphicFramePr>
        <p:xfrm>
          <a:off x="1524000" y="2514600"/>
          <a:ext cx="4267200" cy="2049780"/>
        </p:xfrm>
        <a:graphic>
          <a:graphicData uri="http://schemas.openxmlformats.org/drawingml/2006/table">
            <a:tbl>
              <a:tblPr/>
              <a:tblGrid>
                <a:gridCol w="1586255"/>
                <a:gridCol w="2680945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Vehicle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Fundamental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Passenger Car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 to 1.5 Hz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Sports Car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 to 2.5 Hz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Hummer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4.5 Hz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smtClean="0"/>
              <a:t>Tire Imbalance Frequency</a:t>
            </a:r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TextBox 6"/>
          <p:cNvSpPr txBox="1">
            <a:spLocks noChangeArrowheads="1"/>
          </p:cNvSpPr>
          <p:nvPr/>
        </p:nvSpPr>
        <p:spPr bwMode="auto">
          <a:xfrm>
            <a:off x="990600" y="2057400"/>
            <a:ext cx="5562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Assume 25 inch tire outer diameter at 65 mph.</a:t>
            </a: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Circumference = </a:t>
            </a:r>
            <a:r>
              <a:rPr lang="en-US" sz="2000" dirty="0">
                <a:latin typeface="Calibri" pitchFamily="34" charset="0"/>
                <a:sym typeface="Symbol" pitchFamily="18" charset="2"/>
              </a:rPr>
              <a:t> (</a:t>
            </a:r>
            <a:r>
              <a:rPr lang="en-US" sz="2000" dirty="0">
                <a:latin typeface="Calibri" pitchFamily="34" charset="0"/>
              </a:rPr>
              <a:t> 25 inch ) = 78.5 inch</a:t>
            </a: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65 mph = 1144 in/sec</a:t>
            </a:r>
          </a:p>
          <a:p>
            <a:endParaRPr lang="en-US" sz="2000" dirty="0">
              <a:latin typeface="Calibri" pitchFamily="34" charset="0"/>
            </a:endParaRP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( 1144 in/sec ) / 78.5 in = 14.6 Hz </a:t>
            </a: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2X harmonic = 29.1 Hz</a:t>
            </a:r>
          </a:p>
          <a:p>
            <a:endParaRPr lang="en-US" sz="2000" dirty="0">
              <a:latin typeface="Calibri" pitchFamily="34" charset="0"/>
            </a:endParaRP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 </a:t>
            </a:r>
          </a:p>
          <a:p>
            <a:endParaRPr lang="en-US" sz="2000" dirty="0">
              <a:latin typeface="Calibri" pitchFamily="34" charset="0"/>
            </a:endParaRPr>
          </a:p>
          <a:p>
            <a:endParaRPr lang="en-US" sz="2000" dirty="0">
              <a:latin typeface="Calibri" pitchFamily="34" charset="0"/>
            </a:endParaRPr>
          </a:p>
          <a:p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762000"/>
            <a:ext cx="7924800" cy="1295400"/>
          </a:xfrm>
        </p:spPr>
        <p:txBody>
          <a:bodyPr/>
          <a:lstStyle/>
          <a:p>
            <a:r>
              <a:rPr lang="en-US" sz="2000" dirty="0" smtClean="0"/>
              <a:t>Exercise </a:t>
            </a:r>
            <a:r>
              <a:rPr lang="en-US" sz="2000" dirty="0" smtClean="0"/>
              <a:t>5</a:t>
            </a:r>
            <a:endParaRPr lang="en-US" sz="20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2057400"/>
            <a:ext cx="5562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Generate a white noise time history: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Duration = 40 sec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Std Dev = 1   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Sample Rate=10000 Hz</a:t>
            </a:r>
            <a:endParaRPr lang="en-US" sz="18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Lowpass Filter at 2500 Hz</a:t>
            </a:r>
          </a:p>
          <a:p>
            <a:pPr>
              <a:lnSpc>
                <a:spcPct val="150000"/>
              </a:lnSpc>
            </a:pPr>
            <a:endParaRPr lang="en-US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Save Signal to Matlab Workspace:  white_40_input_th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B5008C-E9D2-4797-881D-A9F9290EFC8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PSD Examples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95400" y="2438400"/>
            <a:ext cx="6477000" cy="1219200"/>
          </a:xfrm>
        </p:spPr>
        <p:txBody>
          <a:bodyPr/>
          <a:lstStyle/>
          <a:p>
            <a:pPr marL="228600" indent="-228600">
              <a:buSzPct val="90000"/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2000" b="0" dirty="0" smtClean="0">
                <a:latin typeface="Calibri" pitchFamily="34" charset="0"/>
              </a:rPr>
              <a:t>Practice PSD calculations using both measured and synthesized data</a:t>
            </a:r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>
            <a:off x="10668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2192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8382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0" y="5257800"/>
            <a:ext cx="4440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Base Input Time History:   white_40_input_th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dirty="0" smtClean="0"/>
              <a:t>Exercise </a:t>
            </a:r>
            <a:r>
              <a:rPr lang="en-US" sz="2000" dirty="0" smtClean="0"/>
              <a:t>5  (cont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2057400"/>
            <a:ext cx="6477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Generate the PSD of the 40-second white noise time history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dirty="0" smtClean="0">
                <a:latin typeface="Calibri" pitchFamily="34" charset="0"/>
              </a:rPr>
              <a:t>white_40_input_th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case 8 which has </a:t>
            </a:r>
            <a:r>
              <a:rPr lang="en-US" sz="1800" dirty="0" smtClean="0">
                <a:latin typeface="Calibri" pitchFamily="34" charset="0"/>
                <a:sym typeface="Symbol"/>
              </a:rPr>
              <a:t>f  5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Mean Removal Yes &amp; </a:t>
            </a:r>
            <a:r>
              <a:rPr lang="en-US" sz="1800" dirty="0" err="1" smtClean="0">
                <a:latin typeface="Calibri" pitchFamily="34" charset="0"/>
                <a:sym typeface="Symbol"/>
              </a:rPr>
              <a:t>Hanning</a:t>
            </a:r>
            <a:r>
              <a:rPr lang="en-US" sz="1800" dirty="0" smtClean="0">
                <a:latin typeface="Calibri" pitchFamily="34" charset="0"/>
                <a:sym typeface="Symbol"/>
              </a:rPr>
              <a:t> Window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Plot from 10 to 2000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Save PSD to Matlab Workspace – 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white_40_input_psd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1430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9906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0" y="5410200"/>
            <a:ext cx="3623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Base Input PSD:   white_40_input_th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" name="Picture 63" descr="sdd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362200"/>
            <a:ext cx="63912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dirty="0" smtClean="0"/>
              <a:t>Recall SDOF Subjected to Base Input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SDOF Response to White Noise</a:t>
            </a:r>
            <a:endParaRPr lang="en-US" sz="20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2133600"/>
            <a:ext cx="64770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Subjected a SDOF System (fn=400 Hz, Q=10) to the 40-second white noise time history.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dirty="0" smtClean="0">
                <a:latin typeface="Calibri" pitchFamily="34" charset="0"/>
              </a:rPr>
              <a:t>white_40_input_th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Vibrationdata GUI option: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	SDOF Response to Base Input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Save Acceleration Response time history  to Matlab Workspace – pick a name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172200" y="10668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9144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09800" y="5257800"/>
            <a:ext cx="4701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Response Time History:   white_40_response_th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SDOF Response to White Noise PSD</a:t>
            </a:r>
            <a:endParaRPr lang="en-US" sz="20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66800" y="2286000"/>
            <a:ext cx="6477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Take a PSD of the Response Time History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white_40_response_th 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Mean Removal Yes &amp; </a:t>
            </a:r>
            <a:r>
              <a:rPr lang="en-US" sz="1800" dirty="0" err="1" smtClean="0">
                <a:latin typeface="Calibri" pitchFamily="34" charset="0"/>
                <a:sym typeface="Symbol"/>
              </a:rPr>
              <a:t>Hanning</a:t>
            </a:r>
            <a:r>
              <a:rPr lang="en-US" sz="1800" dirty="0" smtClean="0">
                <a:latin typeface="Calibri" pitchFamily="34" charset="0"/>
                <a:sym typeface="Symbol"/>
              </a:rPr>
              <a:t> </a:t>
            </a:r>
            <a:r>
              <a:rPr lang="en-US" sz="1800" dirty="0" smtClean="0">
                <a:latin typeface="Calibri" pitchFamily="34" charset="0"/>
                <a:sym typeface="Symbol"/>
              </a:rPr>
              <a:t>Window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case 8 which has </a:t>
            </a:r>
            <a:r>
              <a:rPr lang="en-US" sz="1800" dirty="0" smtClean="0">
                <a:latin typeface="Calibri" pitchFamily="34" charset="0"/>
                <a:sym typeface="Symbol"/>
              </a:rPr>
              <a:t>f  5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Plot from 10 to 2000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Save </a:t>
            </a:r>
            <a:r>
              <a:rPr lang="en-US" sz="1800" dirty="0" smtClean="0">
                <a:latin typeface="Calibri" pitchFamily="34" charset="0"/>
                <a:sym typeface="Symbol"/>
              </a:rPr>
              <a:t>Response PSD </a:t>
            </a:r>
            <a:r>
              <a:rPr lang="en-US" sz="1800" dirty="0" smtClean="0">
                <a:latin typeface="Calibri" pitchFamily="34" charset="0"/>
                <a:sym typeface="Symbol"/>
              </a:rPr>
              <a:t>to Matlab </a:t>
            </a:r>
            <a:r>
              <a:rPr lang="en-US" sz="1800" dirty="0" smtClean="0">
                <a:latin typeface="Calibri" pitchFamily="34" charset="0"/>
                <a:sym typeface="Symbol"/>
              </a:rPr>
              <a:t>Workspace: </a:t>
            </a:r>
            <a:r>
              <a:rPr lang="en-US" sz="1800" dirty="0" smtClean="0">
                <a:latin typeface="Calibri" pitchFamily="34" charset="0"/>
              </a:rPr>
              <a:t>white_40_response_psd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9144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362200" y="5334000"/>
            <a:ext cx="4017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Response PSD:   white_40_response_psd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953000"/>
            <a:ext cx="4017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Response PSD:   white_40_response_psd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96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867400" y="685800"/>
            <a:ext cx="3048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Half-power Bandwidth Points </a:t>
            </a:r>
            <a:r>
              <a:rPr lang="en-US" sz="1800" dirty="0" smtClean="0">
                <a:latin typeface="Calibri" pitchFamily="34" charset="0"/>
              </a:rPr>
              <a:t>(-</a:t>
            </a:r>
            <a:r>
              <a:rPr lang="en-US" sz="1800" dirty="0" smtClean="0">
                <a:latin typeface="Calibri" pitchFamily="34" charset="0"/>
              </a:rPr>
              <a:t>3 dB)</a:t>
            </a:r>
          </a:p>
          <a:p>
            <a:pPr>
              <a:buFontTx/>
              <a:buChar char="-"/>
            </a:pPr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f = </a:t>
            </a:r>
            <a:r>
              <a:rPr lang="en-US" sz="1800" dirty="0" smtClean="0">
                <a:latin typeface="Calibri" pitchFamily="34" charset="0"/>
                <a:sym typeface="Symbol"/>
              </a:rPr>
              <a:t>(415.9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– </a:t>
            </a:r>
            <a:r>
              <a:rPr lang="en-US" sz="1800" dirty="0" smtClean="0">
                <a:latin typeface="Calibri" pitchFamily="34" charset="0"/>
              </a:rPr>
              <a:t>380.2) </a:t>
            </a:r>
            <a:r>
              <a:rPr lang="en-US" sz="1800" dirty="0" smtClean="0">
                <a:latin typeface="Calibri" pitchFamily="34" charset="0"/>
              </a:rPr>
              <a:t>Hz</a:t>
            </a:r>
          </a:p>
          <a:p>
            <a:r>
              <a:rPr lang="en-US" sz="1800" dirty="0" smtClean="0">
                <a:latin typeface="Calibri" pitchFamily="34" charset="0"/>
              </a:rPr>
              <a:t>      = </a:t>
            </a:r>
            <a:r>
              <a:rPr lang="en-US" sz="1800" dirty="0" smtClean="0">
                <a:latin typeface="Calibri" pitchFamily="34" charset="0"/>
              </a:rPr>
              <a:t>35.7 </a:t>
            </a:r>
            <a:r>
              <a:rPr lang="en-US" sz="1800" dirty="0" smtClean="0">
                <a:latin typeface="Calibri" pitchFamily="34" charset="0"/>
              </a:rPr>
              <a:t>Hz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Viscous Damping </a:t>
            </a:r>
            <a:r>
              <a:rPr lang="en-US" sz="1800" dirty="0" smtClean="0">
                <a:latin typeface="Calibri" pitchFamily="34" charset="0"/>
              </a:rPr>
              <a:t>Ratio </a:t>
            </a:r>
          </a:p>
          <a:p>
            <a:r>
              <a:rPr lang="en-US" sz="1800" dirty="0" smtClean="0">
                <a:latin typeface="Calibri" pitchFamily="34" charset="0"/>
              </a:rPr>
              <a:t>    =  </a:t>
            </a:r>
            <a:r>
              <a:rPr lang="en-US" sz="1800" dirty="0" smtClean="0">
                <a:latin typeface="Calibri" pitchFamily="34" charset="0"/>
                <a:sym typeface="Symbol"/>
              </a:rPr>
              <a:t>f / (2 f )  </a:t>
            </a: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    =  </a:t>
            </a:r>
            <a:r>
              <a:rPr lang="en-US" sz="1800" dirty="0" smtClean="0">
                <a:latin typeface="Calibri" pitchFamily="34" charset="0"/>
                <a:sym typeface="Symbol"/>
              </a:rPr>
              <a:t>35.7/ </a:t>
            </a:r>
            <a:r>
              <a:rPr lang="en-US" sz="1800" dirty="0" smtClean="0">
                <a:latin typeface="Calibri" pitchFamily="34" charset="0"/>
                <a:sym typeface="Symbol"/>
              </a:rPr>
              <a:t>(</a:t>
            </a:r>
            <a:r>
              <a:rPr lang="en-US" sz="1800" dirty="0" smtClean="0">
                <a:latin typeface="Calibri" pitchFamily="34" charset="0"/>
                <a:sym typeface="Symbol"/>
              </a:rPr>
              <a:t>2*400) </a:t>
            </a:r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    =  </a:t>
            </a:r>
            <a:r>
              <a:rPr lang="en-US" sz="1800" dirty="0" smtClean="0">
                <a:latin typeface="Calibri" pitchFamily="34" charset="0"/>
                <a:sym typeface="Symbol"/>
              </a:rPr>
              <a:t>0.0446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Q = 1 / ( 2 * 0.0446 )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Q    11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10% higher than true value </a:t>
            </a:r>
            <a:br>
              <a:rPr lang="en-US" sz="1800" dirty="0" smtClean="0">
                <a:latin typeface="Calibri" pitchFamily="34" charset="0"/>
                <a:sym typeface="Symbol"/>
              </a:rPr>
            </a:br>
            <a:r>
              <a:rPr lang="en-US" sz="1800" dirty="0" smtClean="0">
                <a:latin typeface="Calibri" pitchFamily="34" charset="0"/>
                <a:sym typeface="Symbol"/>
              </a:rPr>
              <a:t>Q=10</a:t>
            </a:r>
            <a:endParaRPr lang="en-US" sz="1800" dirty="0" smtClean="0">
              <a:latin typeface="Calibri" pitchFamily="34" charset="0"/>
              <a:sym typeface="Symbo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Plot Both PSDs</a:t>
            </a:r>
            <a:endParaRPr lang="en-US" sz="20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1981200"/>
            <a:ext cx="75438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Go to:   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Miscellaneous Functions &gt; Plot Utilities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Select Input &gt;  Two Curves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Curve 1: white_40_input_psd    Color:   Red      Legend:  Input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Curve </a:t>
            </a:r>
            <a:r>
              <a:rPr lang="en-US" sz="1800" dirty="0" smtClean="0">
                <a:latin typeface="Calibri" pitchFamily="34" charset="0"/>
              </a:rPr>
              <a:t>2: white_40_response_psd    </a:t>
            </a:r>
            <a:r>
              <a:rPr lang="en-US" sz="1800" dirty="0" smtClean="0">
                <a:latin typeface="Calibri" pitchFamily="34" charset="0"/>
              </a:rPr>
              <a:t>Color:   </a:t>
            </a:r>
            <a:r>
              <a:rPr lang="en-US" sz="1800" dirty="0" smtClean="0">
                <a:latin typeface="Calibri" pitchFamily="34" charset="0"/>
              </a:rPr>
              <a:t>Blue   </a:t>
            </a:r>
            <a:r>
              <a:rPr lang="en-US" sz="1800" dirty="0" smtClean="0">
                <a:latin typeface="Calibri" pitchFamily="34" charset="0"/>
              </a:rPr>
              <a:t>Legend:  </a:t>
            </a:r>
            <a:r>
              <a:rPr lang="en-US" sz="1800" dirty="0" smtClean="0">
                <a:latin typeface="Calibri" pitchFamily="34" charset="0"/>
              </a:rPr>
              <a:t>Response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Format:  log-log      X-axis:  10 to 2000 Hz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X-label:   Frequency (Hz)          Y-label:  </a:t>
            </a:r>
            <a:r>
              <a:rPr lang="en-US" sz="1800" dirty="0" err="1" smtClean="0">
                <a:latin typeface="Calibri" pitchFamily="34" charset="0"/>
              </a:rPr>
              <a:t>Accel</a:t>
            </a:r>
            <a:r>
              <a:rPr lang="en-US" sz="1800" dirty="0" smtClean="0">
                <a:latin typeface="Calibri" pitchFamily="34" charset="0"/>
              </a:rPr>
              <a:t> (G^2/Hz)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B681C0-E71B-44A2-9B32-2F4CBBFCFF1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>
          <a:xfrm>
            <a:off x="990600" y="1066800"/>
            <a:ext cx="7924800" cy="838200"/>
          </a:xfrm>
        </p:spPr>
        <p:txBody>
          <a:bodyPr/>
          <a:lstStyle/>
          <a:p>
            <a:r>
              <a:rPr lang="en-US" smtClean="0"/>
              <a:t>Exercise 1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90600" y="5334000"/>
            <a:ext cx="7162800" cy="1066800"/>
          </a:xfrm>
        </p:spPr>
        <p:txBody>
          <a:bodyPr/>
          <a:lstStyle/>
          <a:p>
            <a:r>
              <a:rPr lang="en-US" sz="1800" b="0" dirty="0" smtClean="0">
                <a:latin typeface="Calibri" pitchFamily="34" charset="0"/>
              </a:rPr>
              <a:t>Use the </a:t>
            </a:r>
            <a:r>
              <a:rPr lang="en-US" sz="1800" b="0" dirty="0" err="1" smtClean="0">
                <a:latin typeface="Calibri" pitchFamily="34" charset="0"/>
              </a:rPr>
              <a:t>vibrationdata</a:t>
            </a:r>
            <a:r>
              <a:rPr lang="en-US" sz="1800" b="0" dirty="0" smtClean="0">
                <a:latin typeface="Calibri" pitchFamily="34" charset="0"/>
              </a:rPr>
              <a:t> GUI script to synthesize a white noise time history with 1 G standard deviation, 10 second duration, and 1000 samples per second, no lowpass filtering.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dirty="0" smtClean="0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990600" y="1752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0" y="0"/>
            <a:ext cx="9144000" cy="426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04800"/>
            <a:ext cx="61722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9144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B681C0-E71B-44A2-9B32-2F4CBBFCFF1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>
          <a:xfrm>
            <a:off x="990600" y="1066800"/>
            <a:ext cx="7924800" cy="838200"/>
          </a:xfrm>
        </p:spPr>
        <p:txBody>
          <a:bodyPr/>
          <a:lstStyle/>
          <a:p>
            <a:r>
              <a:rPr lang="en-US" smtClean="0"/>
              <a:t>Exercise 1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5105400"/>
            <a:ext cx="7924800" cy="1371600"/>
          </a:xfrm>
        </p:spPr>
        <p:txBody>
          <a:bodyPr/>
          <a:lstStyle/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Use </a:t>
            </a:r>
            <a:r>
              <a:rPr lang="en-US" sz="1800" b="0" dirty="0" err="1" smtClean="0">
                <a:latin typeface="Calibri" pitchFamily="34" charset="0"/>
              </a:rPr>
              <a:t>vibrationdata</a:t>
            </a:r>
            <a:r>
              <a:rPr lang="en-US" sz="1800" b="0" dirty="0" smtClean="0">
                <a:latin typeface="Calibri" pitchFamily="34" charset="0"/>
              </a:rPr>
              <a:t> GUI script to calculate the power spectral density.  </a:t>
            </a:r>
            <a:br>
              <a:rPr lang="en-US" sz="1800" b="0" dirty="0" smtClean="0">
                <a:latin typeface="Calibri" pitchFamily="34" charset="0"/>
              </a:rPr>
            </a:br>
            <a:r>
              <a:rPr lang="en-US" sz="1800" b="0" dirty="0" smtClean="0">
                <a:latin typeface="Calibri" pitchFamily="34" charset="0"/>
              </a:rPr>
              <a:t>Choose 512 samples per segment, which corresponds to 38 </a:t>
            </a:r>
            <a:r>
              <a:rPr lang="en-US" sz="1800" b="0" dirty="0" err="1" smtClean="0">
                <a:latin typeface="Calibri" pitchFamily="34" charset="0"/>
              </a:rPr>
              <a:t>dof</a:t>
            </a:r>
            <a:r>
              <a:rPr lang="en-US" sz="1800" b="0" dirty="0" smtClean="0">
                <a:latin typeface="Calibri" pitchFamily="34" charset="0"/>
              </a:rPr>
              <a:t> and </a:t>
            </a:r>
            <a:r>
              <a:rPr lang="en-US" sz="1800" b="0" dirty="0" smtClean="0">
                <a:latin typeface="Calibri" pitchFamily="34" charset="0"/>
                <a:sym typeface="Symbol" pitchFamily="18" charset="2"/>
              </a:rPr>
              <a:t></a:t>
            </a:r>
            <a:r>
              <a:rPr lang="en-US" sz="1800" b="0" dirty="0" smtClean="0">
                <a:latin typeface="Calibri" pitchFamily="34" charset="0"/>
              </a:rPr>
              <a:t>f = 1.95 Hz.  Select the mean removal and </a:t>
            </a:r>
            <a:r>
              <a:rPr lang="en-US" sz="1800" b="0" dirty="0" err="1" smtClean="0">
                <a:latin typeface="Calibri" pitchFamily="34" charset="0"/>
              </a:rPr>
              <a:t>Hanning</a:t>
            </a:r>
            <a:r>
              <a:rPr lang="en-US" sz="1800" b="0" dirty="0" smtClean="0">
                <a:latin typeface="Calibri" pitchFamily="34" charset="0"/>
              </a:rPr>
              <a:t> window options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dirty="0" smtClean="0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990600" y="1752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0" y="0"/>
            <a:ext cx="9144000" cy="5257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42672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500</a:t>
            </a:r>
            <a:endParaRPr lang="en-US" sz="1200" b="1" dirty="0">
              <a:latin typeface="Calibri" pitchFamily="34" charset="0"/>
            </a:endParaRP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533400"/>
            <a:ext cx="579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629400" y="44958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500</a:t>
            </a:r>
            <a:endParaRPr lang="en-US" sz="1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B681C0-E71B-44A2-9B32-2F4CBBFCFF1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>
          <a:xfrm>
            <a:off x="990600" y="1066800"/>
            <a:ext cx="7924800" cy="838200"/>
          </a:xfrm>
        </p:spPr>
        <p:txBody>
          <a:bodyPr/>
          <a:lstStyle/>
          <a:p>
            <a:r>
              <a:rPr lang="en-US" smtClean="0"/>
              <a:t>Exercise 1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001000" cy="4191000"/>
          </a:xfrm>
        </p:spPr>
        <p:txBody>
          <a:bodyPr/>
          <a:lstStyle/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Repeat the power spectral density calculation for 128 samples per segment, which corresponds to 156 </a:t>
            </a:r>
            <a:r>
              <a:rPr lang="en-US" sz="1800" b="0" dirty="0" err="1" smtClean="0">
                <a:latin typeface="Calibri" pitchFamily="34" charset="0"/>
              </a:rPr>
              <a:t>dof</a:t>
            </a:r>
            <a:r>
              <a:rPr lang="en-US" sz="1800" b="0" dirty="0" smtClean="0">
                <a:latin typeface="Calibri" pitchFamily="34" charset="0"/>
              </a:rPr>
              <a:t> and </a:t>
            </a:r>
            <a:r>
              <a:rPr lang="en-US" sz="1800" b="0" dirty="0" smtClean="0">
                <a:latin typeface="Calibri" pitchFamily="34" charset="0"/>
                <a:sym typeface="Symbol" pitchFamily="18" charset="2"/>
              </a:rPr>
              <a:t></a:t>
            </a:r>
            <a:r>
              <a:rPr lang="en-US" sz="1800" b="0" dirty="0" smtClean="0">
                <a:latin typeface="Calibri" pitchFamily="34" charset="0"/>
              </a:rPr>
              <a:t>f =  7.8 Hz.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dirty="0" smtClean="0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990600" y="1752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0" y="0"/>
            <a:ext cx="9144000" cy="518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762000"/>
            <a:ext cx="5943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629400" y="4724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500</a:t>
            </a:r>
            <a:endParaRPr lang="en-US" sz="1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957B1-3A09-4EF1-AD64-F5C9CCADE1F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096000" y="1066800"/>
            <a:ext cx="2819400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831668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3400" y="5638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Note linear-linear format.  The red curve smoothes the data using a wider delta f with higher statistical </a:t>
            </a:r>
            <a:r>
              <a:rPr lang="en-US" sz="1800" dirty="0" err="1" smtClean="0">
                <a:latin typeface="Calibri" pitchFamily="34" charset="0"/>
              </a:rPr>
              <a:t>dof</a:t>
            </a:r>
            <a:r>
              <a:rPr lang="en-US" sz="1800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219200"/>
            <a:ext cx="5029200" cy="685800"/>
          </a:xfrm>
        </p:spPr>
        <p:txBody>
          <a:bodyPr/>
          <a:lstStyle/>
          <a:p>
            <a:r>
              <a:rPr lang="en-US" sz="2200" smtClean="0"/>
              <a:t>Exercise 2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7696200" cy="762000"/>
          </a:xfrm>
        </p:spPr>
        <p:txBody>
          <a:bodyPr/>
          <a:lstStyle/>
          <a:p>
            <a:r>
              <a:rPr lang="en-US" sz="1800" b="0" dirty="0" smtClean="0">
                <a:latin typeface="Calibri" pitchFamily="34" charset="0"/>
              </a:rPr>
              <a:t>Octave bands</a:t>
            </a:r>
          </a:p>
          <a:p>
            <a:endParaRPr lang="en-US" sz="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Relationship between two adjacent frequencies is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                            f</a:t>
            </a:r>
            <a:r>
              <a:rPr lang="en-US" sz="2400" b="0" baseline="-25000" dirty="0" smtClean="0">
                <a:latin typeface="Calibri" pitchFamily="34" charset="0"/>
              </a:rPr>
              <a:t>2</a:t>
            </a:r>
            <a:r>
              <a:rPr lang="en-US" sz="1800" b="0" dirty="0" smtClean="0">
                <a:latin typeface="Calibri" pitchFamily="34" charset="0"/>
              </a:rPr>
              <a:t> = f</a:t>
            </a:r>
            <a:r>
              <a:rPr lang="en-US" sz="2400" b="0" baseline="-25000" dirty="0" smtClean="0">
                <a:latin typeface="Calibri" pitchFamily="34" charset="0"/>
              </a:rPr>
              <a:t>1</a:t>
            </a:r>
            <a:r>
              <a:rPr lang="en-US" sz="1800" b="0" dirty="0" smtClean="0">
                <a:latin typeface="Calibri" pitchFamily="34" charset="0"/>
              </a:rPr>
              <a:t> * 2</a:t>
            </a:r>
            <a:r>
              <a:rPr lang="en-US" sz="2800" b="0" baseline="36000" dirty="0" smtClean="0">
                <a:latin typeface="Calibri" pitchFamily="34" charset="0"/>
              </a:rPr>
              <a:t>n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39624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  <a:t>Typical n values:   1,  1/3,  1/6,  1/12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  <a:t>The frequency step has a “proportional bandwidth” which increases as the band center frequency increases.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kern="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  <a:t>Acoustic Sound Pressure Levels (SPL) typically are in one-third octave format.</a:t>
            </a:r>
            <a:b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</a:br>
            <a:r>
              <a:rPr kumimoji="1" lang="en-US" sz="1800" kern="0" dirty="0" smtClean="0">
                <a:solidFill>
                  <a:schemeClr val="bg2"/>
                </a:solidFill>
                <a:latin typeface="Calibri" pitchFamily="34" charset="0"/>
              </a:rPr>
              <a:t>Piano keys have one-twelfth octave spacing.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257800"/>
            <a:ext cx="8229600" cy="762000"/>
          </a:xfrm>
        </p:spPr>
        <p:txBody>
          <a:bodyPr/>
          <a:lstStyle/>
          <a:p>
            <a:r>
              <a:rPr lang="en-US" sz="1700" b="0" dirty="0" smtClean="0">
                <a:latin typeface="Calibri" pitchFamily="34" charset="0"/>
              </a:rPr>
              <a:t>Calculate the PSD of the 10-second white noise time history using only one segment, </a:t>
            </a:r>
            <a:br>
              <a:rPr lang="en-US" sz="1700" b="0" dirty="0" smtClean="0">
                <a:latin typeface="Calibri" pitchFamily="34" charset="0"/>
              </a:rPr>
            </a:br>
            <a:r>
              <a:rPr lang="en-US" sz="1700" b="0" dirty="0" smtClean="0">
                <a:latin typeface="Calibri" pitchFamily="34" charset="0"/>
                <a:sym typeface="Symbol"/>
              </a:rPr>
              <a:t>f = 0.12 Hz, 2 </a:t>
            </a:r>
            <a:r>
              <a:rPr lang="en-US" sz="1700" b="0" dirty="0" err="1" smtClean="0">
                <a:latin typeface="Calibri" pitchFamily="34" charset="0"/>
                <a:sym typeface="Symbol"/>
              </a:rPr>
              <a:t>dof</a:t>
            </a:r>
            <a:endParaRPr lang="en-US" sz="1700" b="0" dirty="0" smtClean="0">
              <a:latin typeface="Calibri" pitchFamily="34" charset="0"/>
            </a:endParaRPr>
          </a:p>
          <a:p>
            <a:endParaRPr lang="en-US" sz="800" b="0" dirty="0" smtClean="0">
              <a:latin typeface="Calibri" pitchFamily="34" charset="0"/>
            </a:endParaRPr>
          </a:p>
          <a:p>
            <a:r>
              <a:rPr lang="en-US" sz="1700" b="0" dirty="0" smtClean="0">
                <a:latin typeface="Calibri" pitchFamily="34" charset="0"/>
              </a:rPr>
              <a:t>Save PSD to Matlab workspace.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44958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500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400800" y="1143000"/>
            <a:ext cx="2438400" cy="838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81000"/>
            <a:ext cx="60198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EBA929-74AE-48CE-B301-29CCE2E7A62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5800" y="4876800"/>
            <a:ext cx="731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Convert</a:t>
            </a: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the PSD to one-sixth octave format via: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800" kern="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Select Input Data Domain &gt; Power Spectral Density &gt; Convert to Octave Format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700" kern="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Note that the PSD of ideal white noise is a flat, horizontal line.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kern="0" baseline="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81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096000" y="396240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itchFamily="34" charset="0"/>
              </a:rPr>
              <a:t>500</a:t>
            </a:r>
            <a:endParaRPr lang="en-US" sz="1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_234567">
  <a:themeElements>
    <a:clrScheme name="Sec_234567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Sec_23456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c_234567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_234567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_234567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_234567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C:\WINDOWS\Desktop\Sec_234567.ppt</Template>
  <TotalTime>3896</TotalTime>
  <Words>740</Words>
  <Application>Microsoft Office PowerPoint</Application>
  <PresentationFormat>On-screen Show (4:3)</PresentationFormat>
  <Paragraphs>258</Paragraphs>
  <Slides>30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Sec_234567</vt:lpstr>
      <vt:lpstr>    Unit 12</vt:lpstr>
      <vt:lpstr>    PSD Examples</vt:lpstr>
      <vt:lpstr>Exercise 1</vt:lpstr>
      <vt:lpstr>Exercise 1</vt:lpstr>
      <vt:lpstr>Exercise 1</vt:lpstr>
      <vt:lpstr>Slide 6</vt:lpstr>
      <vt:lpstr>Exercise 2 </vt:lpstr>
      <vt:lpstr>Slide 8</vt:lpstr>
      <vt:lpstr>Slide 9</vt:lpstr>
      <vt:lpstr>Exercise 3 </vt:lpstr>
      <vt:lpstr>Slide 11</vt:lpstr>
      <vt:lpstr>Slide 12</vt:lpstr>
      <vt:lpstr>Exercise 4</vt:lpstr>
      <vt:lpstr>Slide 14</vt:lpstr>
      <vt:lpstr>Slide 15</vt:lpstr>
      <vt:lpstr>Slide 16</vt:lpstr>
      <vt:lpstr>Automobile Natural Frequencies</vt:lpstr>
      <vt:lpstr>Tire Imbalance Frequency</vt:lpstr>
      <vt:lpstr>Exercise 5</vt:lpstr>
      <vt:lpstr>Slide 20</vt:lpstr>
      <vt:lpstr>Exercise 5  (cont)</vt:lpstr>
      <vt:lpstr>Slide 22</vt:lpstr>
      <vt:lpstr>Recall SDOF Subjected to Base Input</vt:lpstr>
      <vt:lpstr>SDOF Response to White Noise</vt:lpstr>
      <vt:lpstr>Slide 25</vt:lpstr>
      <vt:lpstr>SDOF Response to White Noise PSD</vt:lpstr>
      <vt:lpstr>Slide 27</vt:lpstr>
      <vt:lpstr>Slide 28</vt:lpstr>
      <vt:lpstr>Plot Both PSDs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6e</dc:title>
  <dc:creator>The Morgans</dc:creator>
  <cp:lastModifiedBy>tirvine</cp:lastModifiedBy>
  <cp:revision>110</cp:revision>
  <dcterms:created xsi:type="dcterms:W3CDTF">2001-04-21T21:53:41Z</dcterms:created>
  <dcterms:modified xsi:type="dcterms:W3CDTF">2014-04-11T16:55:02Z</dcterms:modified>
</cp:coreProperties>
</file>