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70" r:id="rId2"/>
    <p:sldId id="303" r:id="rId3"/>
    <p:sldId id="309" r:id="rId4"/>
    <p:sldId id="305" r:id="rId5"/>
    <p:sldId id="310" r:id="rId6"/>
    <p:sldId id="304" r:id="rId7"/>
    <p:sldId id="306" r:id="rId8"/>
    <p:sldId id="311" r:id="rId9"/>
    <p:sldId id="307" r:id="rId10"/>
    <p:sldId id="313" r:id="rId11"/>
    <p:sldId id="308" r:id="rId12"/>
    <p:sldId id="312" r:id="rId13"/>
    <p:sldId id="315" r:id="rId14"/>
    <p:sldId id="314" r:id="rId15"/>
    <p:sldId id="316" r:id="rId16"/>
    <p:sldId id="317" r:id="rId17"/>
    <p:sldId id="320" r:id="rId18"/>
    <p:sldId id="318" r:id="rId19"/>
    <p:sldId id="321" r:id="rId20"/>
    <p:sldId id="322" r:id="rId21"/>
    <p:sldId id="319" r:id="rId22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33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92" autoAdjust="0"/>
    <p:restoredTop sz="94669" autoAdjust="0"/>
  </p:normalViewPr>
  <p:slideViewPr>
    <p:cSldViewPr>
      <p:cViewPr>
        <p:scale>
          <a:sx n="75" d="100"/>
          <a:sy n="75" d="100"/>
        </p:scale>
        <p:origin x="-240" y="-180"/>
      </p:cViewPr>
      <p:guideLst>
        <p:guide orient="horz" pos="2352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2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2CB7BE8-049D-465B-B8E1-1E9FEE646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5016B2E-0CF6-44A8-8FB4-BFE8367E2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D310B7-B118-41F5-AF44-DEE8F674E05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016B2E-0CF6-44A8-8FB4-BFE8367E212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24E6BA-3CE5-4B94-B29B-8695BEFEA92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016B2E-0CF6-44A8-8FB4-BFE8367E212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016B2E-0CF6-44A8-8FB4-BFE8367E212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016B2E-0CF6-44A8-8FB4-BFE8367E212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016B2E-0CF6-44A8-8FB4-BFE8367E212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24E6BA-3CE5-4B94-B29B-8695BEFEA926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24E6BA-3CE5-4B94-B29B-8695BEFEA926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24E6BA-3CE5-4B94-B29B-8695BEFEA926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24E6BA-3CE5-4B94-B29B-8695BEFEA926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24E6BA-3CE5-4B94-B29B-8695BEFEA92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24E6BA-3CE5-4B94-B29B-8695BEFEA926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24E6BA-3CE5-4B94-B29B-8695BEFEA926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016B2E-0CF6-44A8-8FB4-BFE8367E212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24E6BA-3CE5-4B94-B29B-8695BEFEA92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016B2E-0CF6-44A8-8FB4-BFE8367E212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24E6BA-3CE5-4B94-B29B-8695BEFEA92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24E6BA-3CE5-4B94-B29B-8695BEFEA92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016B2E-0CF6-44A8-8FB4-BFE8367E212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24E6BA-3CE5-4B94-B29B-8695BEFEA92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 2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2743200" y="427038"/>
            <a:ext cx="6399213" cy="1524000"/>
          </a:xfrm>
        </p:spPr>
        <p:txBody>
          <a:bodyPr anchor="b"/>
          <a:lstStyle>
            <a:lvl1pPr>
              <a:lnSpc>
                <a:spcPct val="80000"/>
              </a:lnSpc>
              <a:defRPr sz="3600">
                <a:solidFill>
                  <a:srgbClr val="00339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828800"/>
            <a:ext cx="4572000" cy="175260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8DF53-5DB9-4529-BBE8-A705F706C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AE74C-7ACE-4418-878E-B22B1720B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81000"/>
            <a:ext cx="19812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7912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A53D6-C7FA-47A6-B074-24476F380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957B1-3A09-4EF1-AD64-F5C9CCADE1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DFD33-631E-4428-8842-A468CB132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24200" y="1905000"/>
            <a:ext cx="2667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905000"/>
            <a:ext cx="2667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502AC-6CE0-4BC6-B7E3-AEC0B6721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F1D1E-E540-4D76-B6E6-05F3D7871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021BA-9415-4558-BD3D-1DEA6EF56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0B8D0-71CB-4476-95F4-5A4D70F89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862B5-1E3F-4519-82F7-E6BC1C40F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B30C9-D95C-488C-B750-AF430680B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924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Click to edit Master</a:t>
            </a:r>
            <a:br>
              <a:rPr lang="en-US" smtClean="0"/>
            </a:br>
            <a:r>
              <a:rPr lang="en-US" smtClean="0"/>
              <a:t>title style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24200" y="19050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2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F9A01D4-8A16-4852-8F4D-7F9E7A13A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819400" y="1295400"/>
            <a:ext cx="60531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US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Vibrationdata</a:t>
            </a:r>
            <a:endParaRPr lang="en-US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400" b="1">
          <a:solidFill>
            <a:srgbClr val="0099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400" b="1">
          <a:solidFill>
            <a:srgbClr val="009999"/>
          </a:solidFill>
          <a:latin typeface="Arial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400" b="1">
          <a:solidFill>
            <a:srgbClr val="009999"/>
          </a:solidFill>
          <a:latin typeface="Arial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400" b="1">
          <a:solidFill>
            <a:srgbClr val="009999"/>
          </a:solidFill>
          <a:latin typeface="Arial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400" b="1">
          <a:solidFill>
            <a:srgbClr val="009999"/>
          </a:solidFill>
          <a:latin typeface="Arial" charset="0"/>
        </a:defRPr>
      </a:lvl5pPr>
      <a:lvl6pPr marL="4572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400" b="1">
          <a:solidFill>
            <a:srgbClr val="009999"/>
          </a:solidFill>
          <a:latin typeface="Arial" charset="0"/>
        </a:defRPr>
      </a:lvl6pPr>
      <a:lvl7pPr marL="9144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400" b="1">
          <a:solidFill>
            <a:srgbClr val="009999"/>
          </a:solidFill>
          <a:latin typeface="Arial" charset="0"/>
        </a:defRPr>
      </a:lvl7pPr>
      <a:lvl8pPr marL="13716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400" b="1">
          <a:solidFill>
            <a:srgbClr val="009999"/>
          </a:solidFill>
          <a:latin typeface="Arial" charset="0"/>
        </a:defRPr>
      </a:lvl8pPr>
      <a:lvl9pPr marL="18288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400" b="1">
          <a:solidFill>
            <a:srgbClr val="009999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15000"/>
        </a:spcBef>
        <a:spcAft>
          <a:spcPct val="0"/>
        </a:spcAft>
        <a:buClr>
          <a:srgbClr val="003399"/>
        </a:buClr>
        <a:buSzPct val="50000"/>
        <a:buFont typeface="Monotype Sorts" pitchFamily="2" charset="2"/>
        <a:defRPr kumimoji="1" sz="1600" b="1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5000"/>
        </a:spcBef>
        <a:spcAft>
          <a:spcPct val="0"/>
        </a:spcAft>
        <a:buClr>
          <a:srgbClr val="003399"/>
        </a:buClr>
        <a:buSzPct val="75000"/>
        <a:buFont typeface="Monotype Sorts" pitchFamily="2" charset="2"/>
        <a:defRPr kumimoji="1" sz="16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Monotype Sorts" pitchFamily="2" charset="2"/>
        <a:defRPr kumimoji="1" sz="16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00000"/>
        <a:defRPr kumimoji="1" sz="16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00000"/>
        <a:defRPr kumimoji="1" sz="16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00000"/>
        <a:defRPr kumimoji="1" sz="16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00000"/>
        <a:defRPr kumimoji="1" sz="16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00000"/>
        <a:defRPr kumimoji="1" sz="16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00000"/>
        <a:defRPr kumimoji="1"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799FEE-F9AF-4C97-9163-B148D7160D0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52600" y="2057400"/>
            <a:ext cx="5486400" cy="4114800"/>
          </a:xfrm>
        </p:spPr>
        <p:txBody>
          <a:bodyPr/>
          <a:lstStyle/>
          <a:p>
            <a:pPr algn="ctr"/>
            <a:endParaRPr lang="en-US" sz="2400" dirty="0" smtClean="0">
              <a:solidFill>
                <a:srgbClr val="009999"/>
              </a:solidFill>
            </a:endParaRPr>
          </a:p>
          <a:p>
            <a:pPr algn="ctr"/>
            <a:r>
              <a:rPr lang="en-US" sz="2400" dirty="0" smtClean="0">
                <a:solidFill>
                  <a:srgbClr val="009999"/>
                </a:solidFill>
              </a:rPr>
              <a:t>SDOF Response to </a:t>
            </a:r>
            <a:br>
              <a:rPr lang="en-US" sz="2400" dirty="0" smtClean="0">
                <a:solidFill>
                  <a:srgbClr val="009999"/>
                </a:solidFill>
              </a:rPr>
            </a:br>
            <a:r>
              <a:rPr lang="en-US" sz="2400" dirty="0" smtClean="0">
                <a:solidFill>
                  <a:srgbClr val="009999"/>
                </a:solidFill>
              </a:rPr>
              <a:t>Power Spectral Density Base Input </a:t>
            </a:r>
          </a:p>
          <a:p>
            <a:pPr algn="ctr"/>
            <a:endParaRPr lang="en-US" sz="2400" dirty="0" smtClean="0">
              <a:solidFill>
                <a:srgbClr val="009999"/>
              </a:solidFill>
            </a:endParaRPr>
          </a:p>
          <a:p>
            <a:endParaRPr lang="en-US" dirty="0" smtClean="0"/>
          </a:p>
        </p:txBody>
      </p:sp>
      <p:sp>
        <p:nvSpPr>
          <p:cNvPr id="1024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Unit 13</a:t>
            </a:r>
          </a:p>
        </p:txBody>
      </p:sp>
      <p:sp>
        <p:nvSpPr>
          <p:cNvPr id="10245" name="Line 6"/>
          <p:cNvSpPr>
            <a:spLocks noChangeShapeType="1"/>
          </p:cNvSpPr>
          <p:nvPr/>
        </p:nvSpPr>
        <p:spPr bwMode="auto">
          <a:xfrm>
            <a:off x="1066800" y="19050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5502AC-6CE0-4BC6-B7E3-AEC0B6721E0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6248400" y="990600"/>
            <a:ext cx="2590800" cy="685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62200" y="5334000"/>
            <a:ext cx="4017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Response PSD:   white_60_response_psd</a:t>
            </a:r>
            <a:endParaRPr lang="en-US" sz="1800" dirty="0">
              <a:latin typeface="Calibri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7620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321CE2-E1C6-469A-B110-387B0B3DD28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9700" name="Line 8"/>
          <p:cNvSpPr>
            <a:spLocks noChangeShapeType="1"/>
          </p:cNvSpPr>
          <p:nvPr/>
        </p:nvSpPr>
        <p:spPr bwMode="auto">
          <a:xfrm>
            <a:off x="990600" y="18288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914400"/>
            <a:ext cx="7924800" cy="1295400"/>
          </a:xfrm>
        </p:spPr>
        <p:txBody>
          <a:bodyPr/>
          <a:lstStyle/>
          <a:p>
            <a:r>
              <a:rPr lang="en-US" sz="2000" dirty="0" smtClean="0"/>
              <a:t>Plot Both PSDs</a:t>
            </a:r>
            <a:endParaRPr lang="en-US" sz="20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90600" y="1981200"/>
            <a:ext cx="75438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Go to:   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Miscellaneous Functions &gt; Plot Utilities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Select Input &gt;  Two Curves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Curve 1: white_60_input_psd    Color:   Red      Legend:  Input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Curve 2: white_60_response_psd    Color:   Blue   Legend:  Response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Format:  log-log      X-axis:  10 to 2000 Hz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X-label:   Frequency (Hz)          Y-label:  </a:t>
            </a:r>
            <a:r>
              <a:rPr lang="en-US" sz="1800" dirty="0" err="1" smtClean="0">
                <a:latin typeface="Calibri" pitchFamily="34" charset="0"/>
              </a:rPr>
              <a:t>Accel</a:t>
            </a:r>
            <a:r>
              <a:rPr lang="en-US" sz="1800" dirty="0" smtClean="0">
                <a:latin typeface="Calibri" pitchFamily="34" charset="0"/>
              </a:rPr>
              <a:t> (G^2/Hz)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endParaRPr lang="en-US" sz="1800" dirty="0" smtClean="0">
              <a:latin typeface="Calibri" pitchFamily="34" charset="0"/>
            </a:endParaRPr>
          </a:p>
          <a:p>
            <a:endParaRPr lang="en-US" sz="1800" dirty="0" smtClean="0">
              <a:latin typeface="Calibri" pitchFamily="34" charset="0"/>
            </a:endParaRPr>
          </a:p>
          <a:p>
            <a:endParaRPr lang="en-US" sz="1800" dirty="0" smtClean="0">
              <a:latin typeface="Calibri" pitchFamily="34" charset="0"/>
            </a:endParaRPr>
          </a:p>
          <a:p>
            <a:endParaRPr lang="en-US" sz="1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5502AC-6CE0-4BC6-B7E3-AEC0B6721E0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6248400" y="990600"/>
            <a:ext cx="2590800" cy="685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6858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14400" y="4953000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700" dirty="0" smtClean="0">
                <a:latin typeface="Calibri" pitchFamily="34" charset="0"/>
              </a:rPr>
              <a:t>The SDOF system response has unity gain at low frequencies, below, say 50 Hz.</a:t>
            </a:r>
          </a:p>
          <a:p>
            <a:pPr>
              <a:spcAft>
                <a:spcPts val="300"/>
              </a:spcAft>
            </a:pPr>
            <a:r>
              <a:rPr lang="en-US" sz="1700" dirty="0" smtClean="0">
                <a:latin typeface="Calibri" pitchFamily="34" charset="0"/>
              </a:rPr>
              <a:t>Dynamic amplification occurs at the 400 Hz natural frequency.</a:t>
            </a:r>
          </a:p>
          <a:p>
            <a:pPr>
              <a:spcAft>
                <a:spcPts val="300"/>
              </a:spcAft>
            </a:pPr>
            <a:r>
              <a:rPr lang="en-US" sz="1700" dirty="0" smtClean="0">
                <a:latin typeface="Calibri" pitchFamily="34" charset="0"/>
              </a:rPr>
              <a:t>Attenuation occurs at frequencies beginning near 600 Hz.</a:t>
            </a:r>
            <a:endParaRPr lang="en-US" sz="17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5502AC-6CE0-4BC6-B7E3-AEC0B6721E0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6248400" y="990600"/>
            <a:ext cx="2590800" cy="685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81000"/>
            <a:ext cx="5715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914400" y="4800600"/>
            <a:ext cx="70866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 smtClean="0">
                <a:latin typeface="Calibri" pitchFamily="34" charset="0"/>
              </a:rPr>
              <a:t>Calculate Power Transmissibility from the response and input PSDs using the Vibrationdata GUI package.</a:t>
            </a:r>
          </a:p>
          <a:p>
            <a:endParaRPr lang="en-US" sz="800" dirty="0" smtClean="0">
              <a:latin typeface="Calibri" pitchFamily="34" charset="0"/>
            </a:endParaRPr>
          </a:p>
          <a:p>
            <a:r>
              <a:rPr lang="en-US" sz="1700" dirty="0" smtClean="0">
                <a:latin typeface="Calibri" pitchFamily="34" charset="0"/>
              </a:rPr>
              <a:t>The peak has a magnitude of </a:t>
            </a:r>
            <a:r>
              <a:rPr lang="en-US" sz="1800" dirty="0" smtClean="0">
                <a:latin typeface="Calibri" pitchFamily="34" charset="0"/>
              </a:rPr>
              <a:t>Q</a:t>
            </a:r>
            <a:r>
              <a:rPr lang="en-US" sz="2500" baseline="30000" dirty="0" smtClean="0">
                <a:latin typeface="Calibri" pitchFamily="34" charset="0"/>
              </a:rPr>
              <a:t>2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700" dirty="0" smtClean="0">
                <a:latin typeface="Calibri" pitchFamily="34" charset="0"/>
              </a:rPr>
              <a:t>=100</a:t>
            </a:r>
            <a:r>
              <a:rPr lang="en-US" sz="1800" dirty="0" smtClean="0">
                <a:latin typeface="Calibri" pitchFamily="34" charset="0"/>
              </a:rPr>
              <a:t>, </a:t>
            </a:r>
            <a:r>
              <a:rPr lang="en-US" sz="1700" dirty="0" smtClean="0">
                <a:latin typeface="Calibri" pitchFamily="34" charset="0"/>
              </a:rPr>
              <a:t>but this relationship usually only works for SDOF response.  </a:t>
            </a:r>
          </a:p>
          <a:p>
            <a:endParaRPr lang="en-US" sz="800" dirty="0">
              <a:latin typeface="Calibri" pitchFamily="34" charset="0"/>
            </a:endParaRPr>
          </a:p>
          <a:p>
            <a:r>
              <a:rPr lang="en-US" sz="1700" dirty="0" smtClean="0">
                <a:latin typeface="Calibri" pitchFamily="34" charset="0"/>
              </a:rPr>
              <a:t>The 3 dB bandwidth method is more reliable for estimating the Q value.</a:t>
            </a:r>
          </a:p>
        </p:txBody>
      </p:sp>
      <p:sp>
        <p:nvSpPr>
          <p:cNvPr id="8" name="Rectangle 7"/>
          <p:cNvSpPr/>
          <p:nvPr/>
        </p:nvSpPr>
        <p:spPr>
          <a:xfrm>
            <a:off x="6553200" y="2438400"/>
            <a:ext cx="2286000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 smtClean="0">
                <a:latin typeface="Calibri" pitchFamily="34" charset="0"/>
              </a:rPr>
              <a:t>Matlab array name</a:t>
            </a:r>
          </a:p>
          <a:p>
            <a:endParaRPr lang="en-US" sz="800" dirty="0" smtClean="0">
              <a:latin typeface="Calibri" pitchFamily="34" charset="0"/>
            </a:endParaRPr>
          </a:p>
          <a:p>
            <a:r>
              <a:rPr lang="en-US" sz="1700" dirty="0" smtClean="0">
                <a:latin typeface="Calibri" pitchFamily="34" charset="0"/>
              </a:rPr>
              <a:t>Power Transmissibility:   trans</a:t>
            </a:r>
            <a:endParaRPr lang="en-US" sz="17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5502AC-6CE0-4BC6-B7E3-AEC0B6721E0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6248400" y="990600"/>
            <a:ext cx="2590800" cy="685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4953000"/>
            <a:ext cx="4017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Response PSD:   white_60_response_psd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7400" y="685800"/>
            <a:ext cx="3048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Half-power Bandwidth Points (-3 dB)</a:t>
            </a:r>
          </a:p>
          <a:p>
            <a:pPr>
              <a:buFontTx/>
              <a:buChar char="-"/>
            </a:pPr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  <a:sym typeface="Symbol"/>
              </a:rPr>
              <a:t>f = (419.5-377.4</a:t>
            </a:r>
            <a:r>
              <a:rPr lang="en-US" sz="1800" dirty="0" smtClean="0">
                <a:latin typeface="Calibri" pitchFamily="34" charset="0"/>
              </a:rPr>
              <a:t>) Hz</a:t>
            </a:r>
          </a:p>
          <a:p>
            <a:r>
              <a:rPr lang="en-US" sz="1800" dirty="0" smtClean="0">
                <a:latin typeface="Calibri" pitchFamily="34" charset="0"/>
              </a:rPr>
              <a:t>      = 42.1 Hz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Viscous Damping Ratio </a:t>
            </a:r>
          </a:p>
          <a:p>
            <a:r>
              <a:rPr lang="en-US" sz="1800" dirty="0" smtClean="0">
                <a:latin typeface="Calibri" pitchFamily="34" charset="0"/>
              </a:rPr>
              <a:t>    =  </a:t>
            </a:r>
            <a:r>
              <a:rPr lang="en-US" sz="1800" dirty="0" smtClean="0">
                <a:latin typeface="Calibri" pitchFamily="34" charset="0"/>
                <a:sym typeface="Symbol"/>
              </a:rPr>
              <a:t>f / (2 f )  </a:t>
            </a:r>
          </a:p>
          <a:p>
            <a:r>
              <a:rPr lang="en-US" sz="1800" dirty="0" smtClean="0">
                <a:latin typeface="Calibri" pitchFamily="34" charset="0"/>
                <a:sym typeface="Symbol"/>
              </a:rPr>
              <a:t>    =  42.1/ (2*400) </a:t>
            </a:r>
          </a:p>
          <a:p>
            <a:r>
              <a:rPr lang="en-US" sz="1800" dirty="0" smtClean="0">
                <a:latin typeface="Calibri" pitchFamily="34" charset="0"/>
                <a:sym typeface="Symbol"/>
              </a:rPr>
              <a:t>    =  0.0526</a:t>
            </a:r>
          </a:p>
          <a:p>
            <a:endParaRPr lang="en-US" sz="1800" dirty="0" smtClean="0">
              <a:latin typeface="Calibri" pitchFamily="34" charset="0"/>
              <a:sym typeface="Symbol"/>
            </a:endParaRPr>
          </a:p>
          <a:p>
            <a:r>
              <a:rPr lang="en-US" sz="1800" dirty="0" smtClean="0">
                <a:latin typeface="Calibri" pitchFamily="34" charset="0"/>
                <a:sym typeface="Symbol"/>
              </a:rPr>
              <a:t>Q = 1 / ( 2 * 0.0526 )</a:t>
            </a:r>
          </a:p>
          <a:p>
            <a:endParaRPr lang="en-US" sz="1800" dirty="0" smtClean="0">
              <a:latin typeface="Calibri" pitchFamily="34" charset="0"/>
              <a:sym typeface="Symbol"/>
            </a:endParaRPr>
          </a:p>
          <a:p>
            <a:r>
              <a:rPr lang="en-US" sz="1800" dirty="0" smtClean="0">
                <a:latin typeface="Calibri" pitchFamily="34" charset="0"/>
                <a:sym typeface="Symbol"/>
              </a:rPr>
              <a:t>Q  = 9.5 </a:t>
            </a:r>
          </a:p>
          <a:p>
            <a:endParaRPr lang="en-US" sz="1800" dirty="0" smtClean="0">
              <a:latin typeface="Calibri" pitchFamily="34" charset="0"/>
              <a:sym typeface="Symbol"/>
            </a:endParaRPr>
          </a:p>
          <a:p>
            <a:r>
              <a:rPr lang="en-US" sz="1800" dirty="0" smtClean="0">
                <a:latin typeface="Calibri" pitchFamily="34" charset="0"/>
                <a:sym typeface="Symbol"/>
              </a:rPr>
              <a:t>5%  lower than true value </a:t>
            </a:r>
            <a:br>
              <a:rPr lang="en-US" sz="1800" dirty="0" smtClean="0">
                <a:latin typeface="Calibri" pitchFamily="34" charset="0"/>
                <a:sym typeface="Symbol"/>
              </a:rPr>
            </a:br>
            <a:r>
              <a:rPr lang="en-US" sz="1800" dirty="0" smtClean="0">
                <a:latin typeface="Calibri" pitchFamily="34" charset="0"/>
                <a:sym typeface="Symbol"/>
              </a:rPr>
              <a:t>Q=10</a:t>
            </a:r>
          </a:p>
          <a:p>
            <a:endParaRPr lang="en-US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096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5502AC-6CE0-4BC6-B7E3-AEC0B6721E0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6248400" y="990600"/>
            <a:ext cx="2590800" cy="685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858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838200" y="5029200"/>
            <a:ext cx="7315200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 smtClean="0">
                <a:latin typeface="Calibri" pitchFamily="34" charset="0"/>
              </a:rPr>
              <a:t>Miscellaneous Functions &gt; Damping Functions &gt;  Half Power Bandwidth Damping</a:t>
            </a:r>
          </a:p>
          <a:p>
            <a:endParaRPr lang="en-US" sz="800" dirty="0" smtClean="0">
              <a:latin typeface="Calibri" pitchFamily="34" charset="0"/>
            </a:endParaRPr>
          </a:p>
          <a:p>
            <a:r>
              <a:rPr lang="en-US" sz="1700" dirty="0" smtClean="0">
                <a:latin typeface="Calibri" pitchFamily="34" charset="0"/>
              </a:rPr>
              <a:t>This curve-fitting method is actually an extension of the half power bandwidth method. </a:t>
            </a:r>
            <a:endParaRPr lang="en-US" sz="1700" dirty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0" y="1905000"/>
            <a:ext cx="25908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 smtClean="0">
                <a:latin typeface="Calibri" pitchFamily="34" charset="0"/>
              </a:rPr>
              <a:t>Curve-fit method using the Power Transmissibility Function</a:t>
            </a:r>
          </a:p>
          <a:p>
            <a:endParaRPr lang="en-US" sz="1700" dirty="0" smtClean="0">
              <a:latin typeface="Calibri" pitchFamily="34" charset="0"/>
            </a:endParaRPr>
          </a:p>
          <a:p>
            <a:r>
              <a:rPr lang="en-US" sz="1700" dirty="0" smtClean="0">
                <a:latin typeface="Calibri" pitchFamily="34" charset="0"/>
              </a:rPr>
              <a:t>Input Matlab array name:   trans</a:t>
            </a:r>
            <a:endParaRPr lang="en-US" sz="17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321CE2-E1C6-469A-B110-387B0B3DD28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9700" name="Line 8"/>
          <p:cNvSpPr>
            <a:spLocks noChangeShapeType="1"/>
          </p:cNvSpPr>
          <p:nvPr/>
        </p:nvSpPr>
        <p:spPr bwMode="auto">
          <a:xfrm>
            <a:off x="990600" y="18288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914400"/>
            <a:ext cx="7924800" cy="1295400"/>
          </a:xfrm>
        </p:spPr>
        <p:txBody>
          <a:bodyPr/>
          <a:lstStyle/>
          <a:p>
            <a:r>
              <a:rPr lang="en-US" sz="2000" dirty="0" smtClean="0"/>
              <a:t>Miles Equation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2209800"/>
            <a:ext cx="75438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 smtClean="0">
                <a:latin typeface="Calibri" pitchFamily="34" charset="0"/>
                <a:cs typeface="Times New Roman" pitchFamily="18" charset="0"/>
              </a:rPr>
              <a:t>The Miles equation is a simplified method of calculating the response of a single-degree-of-freedom system to a random vibration base input, where the input is in the form of a power spectral density.</a:t>
            </a:r>
          </a:p>
          <a:p>
            <a:pPr algn="just"/>
            <a:endParaRPr lang="en-US" sz="1800" dirty="0" smtClean="0">
              <a:latin typeface="Calibri" pitchFamily="34" charset="0"/>
              <a:cs typeface="Times New Roman" pitchFamily="18" charset="0"/>
            </a:endParaRPr>
          </a:p>
          <a:p>
            <a:pPr algn="just"/>
            <a:r>
              <a:rPr lang="en-US" sz="1800" dirty="0" smtClean="0">
                <a:latin typeface="Calibri" pitchFamily="34" charset="0"/>
              </a:rPr>
              <a:t>Furthermore, the Miles equation is an approximate formula which assumes a flat power spectral density from zero to infinity Hz.  </a:t>
            </a:r>
          </a:p>
          <a:p>
            <a:pPr algn="just"/>
            <a:endParaRPr lang="en-US" sz="1800" dirty="0" smtClean="0">
              <a:latin typeface="Calibri" pitchFamily="34" charset="0"/>
            </a:endParaRPr>
          </a:p>
          <a:p>
            <a:pPr algn="just"/>
            <a:r>
              <a:rPr lang="en-US" sz="1800" dirty="0" smtClean="0">
                <a:latin typeface="Calibri" pitchFamily="34" charset="0"/>
              </a:rPr>
              <a:t>As a rule-of-thumb, it may be used if the power spectral density is flat over at least two octaves centered at the natural frequency.</a:t>
            </a:r>
          </a:p>
          <a:p>
            <a:pPr algn="just"/>
            <a:endParaRPr lang="en-US" sz="1800" dirty="0" smtClean="0">
              <a:latin typeface="Calibri" pitchFamily="34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321CE2-E1C6-469A-B110-387B0B3DD288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9700" name="Line 8"/>
          <p:cNvSpPr>
            <a:spLocks noChangeShapeType="1"/>
          </p:cNvSpPr>
          <p:nvPr/>
        </p:nvSpPr>
        <p:spPr bwMode="auto">
          <a:xfrm>
            <a:off x="990600" y="18288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914400"/>
            <a:ext cx="7924800" cy="1295400"/>
          </a:xfrm>
        </p:spPr>
        <p:txBody>
          <a:bodyPr/>
          <a:lstStyle/>
          <a:p>
            <a:r>
              <a:rPr lang="en-US" sz="2000" dirty="0" smtClean="0"/>
              <a:t>Miles Equation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2209800"/>
            <a:ext cx="75438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 smtClean="0">
                <a:latin typeface="Calibri" pitchFamily="34" charset="0"/>
                <a:cs typeface="Times New Roman" pitchFamily="18" charset="0"/>
              </a:rPr>
              <a:t>The Miles equation is a simplified method of calculating the response of a single-degree-of-freedom system to a random vibration base input, where the input is in the form of a power spectral density.</a:t>
            </a:r>
          </a:p>
          <a:p>
            <a:pPr algn="just"/>
            <a:endParaRPr lang="en-US" sz="1800" dirty="0" smtClean="0">
              <a:latin typeface="Calibri" pitchFamily="34" charset="0"/>
              <a:cs typeface="Times New Roman" pitchFamily="18" charset="0"/>
            </a:endParaRPr>
          </a:p>
          <a:p>
            <a:pPr algn="just"/>
            <a:r>
              <a:rPr lang="en-US" sz="1800" dirty="0" smtClean="0">
                <a:latin typeface="Calibri" pitchFamily="34" charset="0"/>
              </a:rPr>
              <a:t>Furthermore, the Miles equation is an approximate formula which assumes a flat power spectral density from zero to infinity Hz.  </a:t>
            </a:r>
          </a:p>
          <a:p>
            <a:pPr algn="just"/>
            <a:endParaRPr lang="en-US" sz="1800" dirty="0" smtClean="0">
              <a:latin typeface="Calibri" pitchFamily="34" charset="0"/>
            </a:endParaRPr>
          </a:p>
          <a:p>
            <a:pPr algn="just"/>
            <a:r>
              <a:rPr lang="en-US" sz="1800" dirty="0" smtClean="0">
                <a:latin typeface="Calibri" pitchFamily="34" charset="0"/>
              </a:rPr>
              <a:t>As a rule-of-thumb, it may be used if the power spectral density is flat over at least two octaves centered at the natural frequency.</a:t>
            </a:r>
          </a:p>
          <a:p>
            <a:pPr algn="just"/>
            <a:endParaRPr lang="en-US" sz="1800" dirty="0" smtClean="0">
              <a:latin typeface="Calibri" pitchFamily="34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321CE2-E1C6-469A-B110-387B0B3DD28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9700" name="Line 8"/>
          <p:cNvSpPr>
            <a:spLocks noChangeShapeType="1"/>
          </p:cNvSpPr>
          <p:nvPr/>
        </p:nvSpPr>
        <p:spPr bwMode="auto">
          <a:xfrm>
            <a:off x="990600" y="18288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914400"/>
            <a:ext cx="7924800" cy="1295400"/>
          </a:xfrm>
        </p:spPr>
        <p:txBody>
          <a:bodyPr/>
          <a:lstStyle/>
          <a:p>
            <a:r>
              <a:rPr lang="en-US" sz="2000" dirty="0" smtClean="0"/>
              <a:t>Miles Equation (cont)</a:t>
            </a:r>
            <a:endParaRPr lang="en-US" sz="2000" dirty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981200" y="2819400"/>
          <a:ext cx="2430462" cy="795337"/>
        </p:xfrm>
        <a:graphic>
          <a:graphicData uri="http://schemas.openxmlformats.org/presentationml/2006/ole">
            <p:oleObj spid="_x0000_s9218" name="Equation" r:id="rId4" imgW="1358640" imgH="4442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05000" y="3810000"/>
            <a:ext cx="5181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where</a:t>
            </a:r>
          </a:p>
          <a:p>
            <a:endParaRPr lang="en-US" sz="1800" dirty="0" smtClean="0"/>
          </a:p>
          <a:p>
            <a:r>
              <a:rPr lang="en-US" sz="1800" dirty="0" smtClean="0"/>
              <a:t>    fn = natural frequency</a:t>
            </a:r>
          </a:p>
          <a:p>
            <a:endParaRPr lang="en-US" sz="1800" dirty="0" smtClean="0"/>
          </a:p>
          <a:p>
            <a:r>
              <a:rPr lang="en-US" sz="1800" dirty="0" smtClean="0"/>
              <a:t>    P  = PSD level at fn</a:t>
            </a:r>
          </a:p>
          <a:p>
            <a:endParaRPr lang="en-US" sz="1800" dirty="0" smtClean="0"/>
          </a:p>
          <a:p>
            <a:r>
              <a:rPr lang="en-US" sz="1800" dirty="0" smtClean="0"/>
              <a:t>    Q = amplification factor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2057400"/>
            <a:ext cx="48768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>
                <a:latin typeface="Calibri" pitchFamily="34" charset="0"/>
              </a:rPr>
              <a:t>The overall response acceleration is</a:t>
            </a:r>
            <a:endParaRPr lang="en-US" sz="19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321CE2-E1C6-469A-B110-387B0B3DD288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9700" name="Line 8"/>
          <p:cNvSpPr>
            <a:spLocks noChangeShapeType="1"/>
          </p:cNvSpPr>
          <p:nvPr/>
        </p:nvSpPr>
        <p:spPr bwMode="auto">
          <a:xfrm>
            <a:off x="990600" y="18288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914400"/>
            <a:ext cx="7924800" cy="1295400"/>
          </a:xfrm>
        </p:spPr>
        <p:txBody>
          <a:bodyPr/>
          <a:lstStyle/>
          <a:p>
            <a:r>
              <a:rPr lang="en-US" sz="2000" dirty="0" smtClean="0"/>
              <a:t>Miles Equation Example</a:t>
            </a:r>
            <a:endParaRPr lang="en-US" sz="2000" dirty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752599" y="3505200"/>
          <a:ext cx="4497981" cy="1066800"/>
        </p:xfrm>
        <a:graphic>
          <a:graphicData uri="http://schemas.openxmlformats.org/presentationml/2006/ole">
            <p:oleObj spid="_x0000_s10242" name="Equation" r:id="rId4" imgW="2514600" imgH="5968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743200" y="5257800"/>
            <a:ext cx="281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= 1.59 GRMS</a:t>
            </a:r>
            <a:endParaRPr lang="en-US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2286000"/>
            <a:ext cx="487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SDOF System (fn = 400 Hz, Q=10)</a:t>
            </a:r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321CE2-E1C6-469A-B110-387B0B3DD28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9700" name="Line 8"/>
          <p:cNvSpPr>
            <a:spLocks noChangeShapeType="1"/>
          </p:cNvSpPr>
          <p:nvPr/>
        </p:nvSpPr>
        <p:spPr bwMode="auto">
          <a:xfrm>
            <a:off x="990600" y="18288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762000"/>
            <a:ext cx="7924800" cy="1295400"/>
          </a:xfrm>
        </p:spPr>
        <p:txBody>
          <a:bodyPr/>
          <a:lstStyle/>
          <a:p>
            <a:r>
              <a:rPr lang="en-US" sz="2000" dirty="0" smtClean="0"/>
              <a:t>Exercise 5</a:t>
            </a:r>
            <a:endParaRPr lang="en-US" sz="20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90600" y="2057400"/>
            <a:ext cx="55626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Generate a white noise time history: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Calibri" pitchFamily="34" charset="0"/>
              </a:rPr>
              <a:t>	Duration = 60 sec</a:t>
            </a: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Calibri" pitchFamily="34" charset="0"/>
              </a:rPr>
              <a:t>	Std Dev = 1   </a:t>
            </a: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Calibri" pitchFamily="34" charset="0"/>
              </a:rPr>
              <a:t>	Sample Rate=10000 Hz</a:t>
            </a:r>
            <a:endParaRPr lang="en-US" sz="1800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Calibri" pitchFamily="34" charset="0"/>
              </a:rPr>
              <a:t>	Lowpass Filter at 2500 Hz</a:t>
            </a:r>
          </a:p>
          <a:p>
            <a:pPr>
              <a:lnSpc>
                <a:spcPct val="150000"/>
              </a:lnSpc>
            </a:pPr>
            <a:endParaRPr lang="en-US" sz="1800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Calibri" pitchFamily="34" charset="0"/>
              </a:rPr>
              <a:t>Save Signal to Matlab Workspace:  white_60_input_th</a:t>
            </a:r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321CE2-E1C6-469A-B110-387B0B3DD288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9700" name="Line 8"/>
          <p:cNvSpPr>
            <a:spLocks noChangeShapeType="1"/>
          </p:cNvSpPr>
          <p:nvPr/>
        </p:nvSpPr>
        <p:spPr bwMode="auto">
          <a:xfrm>
            <a:off x="990600" y="18288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914400"/>
            <a:ext cx="7924800" cy="1295400"/>
          </a:xfrm>
        </p:spPr>
        <p:txBody>
          <a:bodyPr/>
          <a:lstStyle/>
          <a:p>
            <a:r>
              <a:rPr lang="en-US" sz="2000" dirty="0" smtClean="0"/>
              <a:t>Miles Equation, Relative Displacement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4191000"/>
            <a:ext cx="5181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where</a:t>
            </a:r>
          </a:p>
          <a:p>
            <a:endParaRPr lang="en-US" sz="1800" dirty="0" smtClean="0"/>
          </a:p>
          <a:p>
            <a:r>
              <a:rPr lang="en-US" sz="1800" dirty="0" smtClean="0"/>
              <a:t>    fn = natural frequency</a:t>
            </a:r>
          </a:p>
          <a:p>
            <a:endParaRPr lang="en-US" sz="1800" dirty="0" smtClean="0"/>
          </a:p>
          <a:p>
            <a:r>
              <a:rPr lang="en-US" sz="1800" dirty="0" smtClean="0"/>
              <a:t>    P  = PSD G^2/Hz level at fn</a:t>
            </a:r>
          </a:p>
          <a:p>
            <a:endParaRPr lang="en-US" sz="1800" dirty="0" smtClean="0"/>
          </a:p>
          <a:p>
            <a:r>
              <a:rPr lang="en-US" sz="1800" dirty="0" smtClean="0"/>
              <a:t>    Q = amplification factor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2057400"/>
            <a:ext cx="48768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>
                <a:latin typeface="Calibri" pitchFamily="34" charset="0"/>
              </a:rPr>
              <a:t>The 3</a:t>
            </a:r>
            <a:r>
              <a:rPr lang="en-US" sz="1900" dirty="0" smtClean="0">
                <a:latin typeface="Calibri" pitchFamily="34" charset="0"/>
                <a:sym typeface="Symbol"/>
              </a:rPr>
              <a:t></a:t>
            </a:r>
            <a:r>
              <a:rPr lang="en-US" sz="1900" dirty="0" smtClean="0">
                <a:latin typeface="Calibri" pitchFamily="34" charset="0"/>
              </a:rPr>
              <a:t> relative displacement is</a:t>
            </a:r>
            <a:endParaRPr lang="en-US" sz="1900" dirty="0">
              <a:latin typeface="Calibri" pitchFamily="34" charset="0"/>
            </a:endParaRP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1828800" y="2895600"/>
          <a:ext cx="3797300" cy="982663"/>
        </p:xfrm>
        <a:graphic>
          <a:graphicData uri="http://schemas.openxmlformats.org/presentationml/2006/ole">
            <p:oleObj spid="_x0000_s11267" name="Equation" r:id="rId4" imgW="2171520" imgH="55872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19800" y="32004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inch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321CE2-E1C6-469A-B110-387B0B3DD288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9700" name="Line 8"/>
          <p:cNvSpPr>
            <a:spLocks noChangeShapeType="1"/>
          </p:cNvSpPr>
          <p:nvPr/>
        </p:nvSpPr>
        <p:spPr bwMode="auto">
          <a:xfrm>
            <a:off x="990600" y="18288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914400"/>
            <a:ext cx="7924800" cy="1295400"/>
          </a:xfrm>
        </p:spPr>
        <p:txBody>
          <a:bodyPr/>
          <a:lstStyle/>
          <a:p>
            <a:r>
              <a:rPr lang="en-US" sz="2000" dirty="0" smtClean="0"/>
              <a:t>Better Method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24384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latin typeface="Calibri" pitchFamily="34" charset="0"/>
              </a:rPr>
              <a:t>We will learn a method that is better than Miles equation in an upcoming Webinar!</a:t>
            </a:r>
            <a:endParaRPr lang="en-US" sz="2000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5502AC-6CE0-4BC6-B7E3-AEC0B6721E0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6248400" y="1219200"/>
            <a:ext cx="2590800" cy="685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09800" y="5257800"/>
            <a:ext cx="4440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Base Input Time History:   white_60_input_th</a:t>
            </a:r>
            <a:endParaRPr lang="en-US" sz="1800" dirty="0">
              <a:latin typeface="Calibri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9144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321CE2-E1C6-469A-B110-387B0B3DD28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9700" name="Line 8"/>
          <p:cNvSpPr>
            <a:spLocks noChangeShapeType="1"/>
          </p:cNvSpPr>
          <p:nvPr/>
        </p:nvSpPr>
        <p:spPr bwMode="auto">
          <a:xfrm>
            <a:off x="990600" y="18288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838200"/>
            <a:ext cx="7924800" cy="1295400"/>
          </a:xfrm>
        </p:spPr>
        <p:txBody>
          <a:bodyPr/>
          <a:lstStyle/>
          <a:p>
            <a:r>
              <a:rPr lang="en-US" sz="2000" dirty="0" smtClean="0"/>
              <a:t>Exercise 5  (cont</a:t>
            </a:r>
            <a:r>
              <a:rPr lang="en-US" sz="2200" dirty="0" smtClean="0"/>
              <a:t>)</a:t>
            </a:r>
            <a:endParaRPr lang="en-US" sz="220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90600" y="2057400"/>
            <a:ext cx="64770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Generate the PSD of the 60-second white noise time history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Input: white_60_input_th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Use case 9 which has </a:t>
            </a:r>
            <a:r>
              <a:rPr lang="en-US" sz="1800" dirty="0" smtClean="0">
                <a:latin typeface="Calibri" pitchFamily="34" charset="0"/>
                <a:sym typeface="Symbol"/>
              </a:rPr>
              <a:t>f  5 Hz</a:t>
            </a:r>
          </a:p>
          <a:p>
            <a:endParaRPr lang="en-US" sz="1800" dirty="0" smtClean="0">
              <a:latin typeface="Calibri" pitchFamily="34" charset="0"/>
              <a:sym typeface="Symbol"/>
            </a:endParaRPr>
          </a:p>
          <a:p>
            <a:r>
              <a:rPr lang="en-US" sz="1800" dirty="0" smtClean="0">
                <a:latin typeface="Calibri" pitchFamily="34" charset="0"/>
                <a:sym typeface="Symbol"/>
              </a:rPr>
              <a:t>Mean Removal Yes &amp; </a:t>
            </a:r>
            <a:r>
              <a:rPr lang="en-US" sz="1800" dirty="0" err="1" smtClean="0">
                <a:latin typeface="Calibri" pitchFamily="34" charset="0"/>
                <a:sym typeface="Symbol"/>
              </a:rPr>
              <a:t>Hanning</a:t>
            </a:r>
            <a:r>
              <a:rPr lang="en-US" sz="1800" dirty="0" smtClean="0">
                <a:latin typeface="Calibri" pitchFamily="34" charset="0"/>
                <a:sym typeface="Symbol"/>
              </a:rPr>
              <a:t> Window</a:t>
            </a:r>
          </a:p>
          <a:p>
            <a:endParaRPr lang="en-US" sz="1800" dirty="0" smtClean="0">
              <a:latin typeface="Calibri" pitchFamily="34" charset="0"/>
              <a:sym typeface="Symbol"/>
            </a:endParaRPr>
          </a:p>
          <a:p>
            <a:r>
              <a:rPr lang="en-US" sz="1800" dirty="0" smtClean="0">
                <a:latin typeface="Calibri" pitchFamily="34" charset="0"/>
                <a:sym typeface="Symbol"/>
              </a:rPr>
              <a:t>Plot from 10 to 2000 Hz</a:t>
            </a:r>
          </a:p>
          <a:p>
            <a:endParaRPr lang="en-US" sz="1800" dirty="0" smtClean="0">
              <a:latin typeface="Calibri" pitchFamily="34" charset="0"/>
              <a:sym typeface="Symbol"/>
            </a:endParaRPr>
          </a:p>
          <a:p>
            <a:r>
              <a:rPr lang="en-US" sz="1800" dirty="0" smtClean="0">
                <a:latin typeface="Calibri" pitchFamily="34" charset="0"/>
                <a:sym typeface="Symbol"/>
              </a:rPr>
              <a:t>Save PSD to Matlab Workspace – </a:t>
            </a:r>
            <a:r>
              <a:rPr lang="en-US" sz="1800" dirty="0" smtClean="0">
                <a:latin typeface="Calibri" pitchFamily="34" charset="0"/>
              </a:rPr>
              <a:t> white_60_input_psd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endParaRPr lang="en-US" sz="1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5502AC-6CE0-4BC6-B7E3-AEC0B6721E0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6248400" y="1143000"/>
            <a:ext cx="2590800" cy="685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5334000"/>
            <a:ext cx="4191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Base Input PSD:   white_60_input_th</a:t>
            </a:r>
          </a:p>
          <a:p>
            <a:endParaRPr lang="en-US" sz="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The plateau is 0.0004 G</a:t>
            </a:r>
            <a:r>
              <a:rPr lang="en-US" sz="2300" baseline="30000" dirty="0" smtClean="0">
                <a:latin typeface="Calibri" pitchFamily="34" charset="0"/>
              </a:rPr>
              <a:t>2</a:t>
            </a:r>
            <a:r>
              <a:rPr lang="en-US" sz="1800" dirty="0" smtClean="0">
                <a:latin typeface="Calibri" pitchFamily="34" charset="0"/>
              </a:rPr>
              <a:t>/Hz.</a:t>
            </a:r>
            <a:endParaRPr lang="en-US" sz="1800" dirty="0">
              <a:latin typeface="Calibri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9906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321CE2-E1C6-469A-B110-387B0B3DD28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9700" name="Line 8"/>
          <p:cNvSpPr>
            <a:spLocks noChangeShapeType="1"/>
          </p:cNvSpPr>
          <p:nvPr/>
        </p:nvSpPr>
        <p:spPr bwMode="auto">
          <a:xfrm>
            <a:off x="990600" y="18288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7" name="Picture 63" descr="sdd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362200"/>
            <a:ext cx="6391275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914400" y="838200"/>
            <a:ext cx="7924800" cy="1295400"/>
          </a:xfrm>
        </p:spPr>
        <p:txBody>
          <a:bodyPr/>
          <a:lstStyle/>
          <a:p>
            <a:r>
              <a:rPr lang="en-US" sz="2000" dirty="0" smtClean="0"/>
              <a:t>Recall SDOF Subjected to Base Input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321CE2-E1C6-469A-B110-387B0B3DD28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9700" name="Line 8"/>
          <p:cNvSpPr>
            <a:spLocks noChangeShapeType="1"/>
          </p:cNvSpPr>
          <p:nvPr/>
        </p:nvSpPr>
        <p:spPr bwMode="auto">
          <a:xfrm>
            <a:off x="990600" y="18288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914400"/>
            <a:ext cx="7924800" cy="1295400"/>
          </a:xfrm>
        </p:spPr>
        <p:txBody>
          <a:bodyPr/>
          <a:lstStyle/>
          <a:p>
            <a:r>
              <a:rPr lang="en-US" sz="2000" dirty="0" smtClean="0"/>
              <a:t>SDOF Response to White Noise</a:t>
            </a:r>
            <a:endParaRPr lang="en-US" sz="200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90600" y="2133600"/>
            <a:ext cx="64770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Subjected a SDOF System (fn=400 Hz, Q=10) to the 60-second white noise time history.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Input: white_60_input_th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Use Vibrationdata GUI option: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	SDOF Response to Base Input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Save Acceleration Response time history  to Matlab Workspace – pick a name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endParaRPr lang="en-US" sz="1800" dirty="0" smtClean="0">
              <a:latin typeface="Calibri" pitchFamily="34" charset="0"/>
            </a:endParaRPr>
          </a:p>
          <a:p>
            <a:endParaRPr lang="en-US" sz="1800" dirty="0" smtClean="0">
              <a:latin typeface="Calibri" pitchFamily="34" charset="0"/>
            </a:endParaRPr>
          </a:p>
          <a:p>
            <a:endParaRPr lang="en-US" sz="1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5502AC-6CE0-4BC6-B7E3-AEC0B6721E0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6172200" y="1066800"/>
            <a:ext cx="2590800" cy="685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09800" y="5257800"/>
            <a:ext cx="4701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Response Time History:   white_60_response_th</a:t>
            </a:r>
            <a:endParaRPr lang="en-US" sz="1800" dirty="0">
              <a:latin typeface="Calibri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9906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321CE2-E1C6-469A-B110-387B0B3DD28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9700" name="Line 8"/>
          <p:cNvSpPr>
            <a:spLocks noChangeShapeType="1"/>
          </p:cNvSpPr>
          <p:nvPr/>
        </p:nvSpPr>
        <p:spPr bwMode="auto">
          <a:xfrm>
            <a:off x="990600" y="18288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914400"/>
            <a:ext cx="7924800" cy="1295400"/>
          </a:xfrm>
        </p:spPr>
        <p:txBody>
          <a:bodyPr/>
          <a:lstStyle/>
          <a:p>
            <a:r>
              <a:rPr lang="en-US" sz="2000" dirty="0" smtClean="0"/>
              <a:t>SDOF Response to White Noise PSD</a:t>
            </a:r>
            <a:endParaRPr lang="en-US" sz="200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66800" y="2286000"/>
            <a:ext cx="6477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Take a PSD of the Response Time History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Input: white_60_response_th 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  <a:sym typeface="Symbol"/>
              </a:rPr>
              <a:t>Mean Removal Yes &amp; </a:t>
            </a:r>
            <a:r>
              <a:rPr lang="en-US" sz="1800" dirty="0" err="1" smtClean="0">
                <a:latin typeface="Calibri" pitchFamily="34" charset="0"/>
                <a:sym typeface="Symbol"/>
              </a:rPr>
              <a:t>Hanning</a:t>
            </a:r>
            <a:r>
              <a:rPr lang="en-US" sz="1800" dirty="0" smtClean="0">
                <a:latin typeface="Calibri" pitchFamily="34" charset="0"/>
                <a:sym typeface="Symbol"/>
              </a:rPr>
              <a:t> Window</a:t>
            </a:r>
            <a:endParaRPr lang="en-US" sz="1800" dirty="0" smtClean="0">
              <a:latin typeface="Calibri" pitchFamily="34" charset="0"/>
            </a:endParaRP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Use case 8 which has </a:t>
            </a:r>
            <a:r>
              <a:rPr lang="en-US" sz="1800" dirty="0" smtClean="0">
                <a:latin typeface="Calibri" pitchFamily="34" charset="0"/>
                <a:sym typeface="Symbol"/>
              </a:rPr>
              <a:t>f  5 Hz</a:t>
            </a:r>
          </a:p>
          <a:p>
            <a:endParaRPr lang="en-US" sz="1800" dirty="0" smtClean="0">
              <a:latin typeface="Calibri" pitchFamily="34" charset="0"/>
              <a:sym typeface="Symbol"/>
            </a:endParaRPr>
          </a:p>
          <a:p>
            <a:r>
              <a:rPr lang="en-US" sz="1800" dirty="0" smtClean="0">
                <a:latin typeface="Calibri" pitchFamily="34" charset="0"/>
                <a:sym typeface="Symbol"/>
              </a:rPr>
              <a:t>Plot from 10 to 2000 Hz</a:t>
            </a:r>
          </a:p>
          <a:p>
            <a:endParaRPr lang="en-US" sz="1800" dirty="0" smtClean="0">
              <a:latin typeface="Calibri" pitchFamily="34" charset="0"/>
              <a:sym typeface="Symbol"/>
            </a:endParaRPr>
          </a:p>
          <a:p>
            <a:r>
              <a:rPr lang="en-US" sz="1800" dirty="0" smtClean="0">
                <a:latin typeface="Calibri" pitchFamily="34" charset="0"/>
                <a:sym typeface="Symbol"/>
              </a:rPr>
              <a:t>Save Response PSD to Matlab Workspace: </a:t>
            </a:r>
            <a:r>
              <a:rPr lang="en-US" sz="1800" dirty="0" smtClean="0">
                <a:latin typeface="Calibri" pitchFamily="34" charset="0"/>
              </a:rPr>
              <a:t>white_60_response_psd</a:t>
            </a:r>
          </a:p>
          <a:p>
            <a:endParaRPr lang="en-US" sz="1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_234567">
  <a:themeElements>
    <a:clrScheme name="Sec_234567 4">
      <a:dk1>
        <a:srgbClr val="000000"/>
      </a:dk1>
      <a:lt1>
        <a:srgbClr val="FFFFFF"/>
      </a:lt1>
      <a:dk2>
        <a:srgbClr val="000000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Sec_23456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ec_234567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_234567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_234567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_234567 4">
        <a:dk1>
          <a:srgbClr val="000000"/>
        </a:dk1>
        <a:lt1>
          <a:srgbClr val="FFFFFF"/>
        </a:lt1>
        <a:dk2>
          <a:srgbClr val="000000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C:\WINDOWS\Desktop\Sec_234567.ppt</Template>
  <TotalTime>8614</TotalTime>
  <Words>722</Words>
  <Application>Microsoft Office PowerPoint</Application>
  <PresentationFormat>On-screen Show (4:3)</PresentationFormat>
  <Paragraphs>183</Paragraphs>
  <Slides>21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Sec_234567</vt:lpstr>
      <vt:lpstr>Equation</vt:lpstr>
      <vt:lpstr>    Unit 13</vt:lpstr>
      <vt:lpstr>Exercise 5</vt:lpstr>
      <vt:lpstr>Slide 3</vt:lpstr>
      <vt:lpstr>Exercise 5  (cont)</vt:lpstr>
      <vt:lpstr>Slide 5</vt:lpstr>
      <vt:lpstr>Recall SDOF Subjected to Base Input</vt:lpstr>
      <vt:lpstr>SDOF Response to White Noise</vt:lpstr>
      <vt:lpstr>Slide 8</vt:lpstr>
      <vt:lpstr>SDOF Response to White Noise PSD</vt:lpstr>
      <vt:lpstr>Slide 10</vt:lpstr>
      <vt:lpstr>Plot Both PSDs</vt:lpstr>
      <vt:lpstr>Slide 12</vt:lpstr>
      <vt:lpstr>Slide 13</vt:lpstr>
      <vt:lpstr>Slide 14</vt:lpstr>
      <vt:lpstr>Slide 15</vt:lpstr>
      <vt:lpstr>Miles Equation</vt:lpstr>
      <vt:lpstr>Miles Equation</vt:lpstr>
      <vt:lpstr>Miles Equation (cont)</vt:lpstr>
      <vt:lpstr>Miles Equation Example</vt:lpstr>
      <vt:lpstr>Miles Equation, Relative Displacement</vt:lpstr>
      <vt:lpstr>Better Method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6e</dc:title>
  <dc:creator>The Morgans</dc:creator>
  <cp:lastModifiedBy>tirvine</cp:lastModifiedBy>
  <cp:revision>140</cp:revision>
  <dcterms:created xsi:type="dcterms:W3CDTF">2001-04-21T21:53:41Z</dcterms:created>
  <dcterms:modified xsi:type="dcterms:W3CDTF">2014-04-29T21:58:14Z</dcterms:modified>
</cp:coreProperties>
</file>