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70" r:id="rId2"/>
    <p:sldId id="303" r:id="rId3"/>
    <p:sldId id="309" r:id="rId4"/>
    <p:sldId id="305" r:id="rId5"/>
    <p:sldId id="310" r:id="rId6"/>
    <p:sldId id="304" r:id="rId7"/>
    <p:sldId id="306" r:id="rId8"/>
    <p:sldId id="311" r:id="rId9"/>
    <p:sldId id="307" r:id="rId10"/>
    <p:sldId id="313" r:id="rId11"/>
    <p:sldId id="308" r:id="rId12"/>
    <p:sldId id="312" r:id="rId13"/>
    <p:sldId id="315" r:id="rId14"/>
    <p:sldId id="314" r:id="rId15"/>
    <p:sldId id="316" r:id="rId16"/>
    <p:sldId id="317" r:id="rId17"/>
    <p:sldId id="320" r:id="rId18"/>
    <p:sldId id="318" r:id="rId19"/>
    <p:sldId id="321" r:id="rId20"/>
    <p:sldId id="322" r:id="rId21"/>
    <p:sldId id="319" r:id="rId22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33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92" autoAdjust="0"/>
    <p:restoredTop sz="94669" autoAdjust="0"/>
  </p:normalViewPr>
  <p:slideViewPr>
    <p:cSldViewPr>
      <p:cViewPr>
        <p:scale>
          <a:sx n="75" d="100"/>
          <a:sy n="75" d="100"/>
        </p:scale>
        <p:origin x="-1050" y="-120"/>
      </p:cViewPr>
      <p:guideLst>
        <p:guide orient="horz" pos="2352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42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2CB7BE8-049D-465B-B8E1-1E9FEE646B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5016B2E-0CF6-44A8-8FB4-BFE8367E2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310B7-B118-41F5-AF44-DEE8F674E05F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016B2E-0CF6-44A8-8FB4-BFE8367E21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016B2E-0CF6-44A8-8FB4-BFE8367E212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016B2E-0CF6-44A8-8FB4-BFE8367E212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016B2E-0CF6-44A8-8FB4-BFE8367E212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016B2E-0CF6-44A8-8FB4-BFE8367E212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016B2E-0CF6-44A8-8FB4-BFE8367E21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016B2E-0CF6-44A8-8FB4-BFE8367E21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016B2E-0CF6-44A8-8FB4-BFE8367E21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4E6BA-3CE5-4B94-B29B-8695BEFEA92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2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360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8DF53-5DB9-4529-BBE8-A705F706C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AE74C-7ACE-4418-878E-B22B1720B0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81000"/>
            <a:ext cx="19812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7912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A53D6-C7FA-47A6-B074-24476F380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957B1-3A09-4EF1-AD64-F5C9CCADE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DFD33-631E-4428-8842-A468CB132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24200" y="1905000"/>
            <a:ext cx="2667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05000"/>
            <a:ext cx="2667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502AC-6CE0-4BC6-B7E3-AEC0B6721E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F1D1E-E540-4D76-B6E6-05F3D78715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021BA-9415-4558-BD3D-1DEA6EF56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0B8D0-71CB-4476-95F4-5A4D70F89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862B5-1E3F-4519-82F7-E6BC1C40F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B30C9-D95C-488C-B750-AF430680B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924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Click to edit Master</a:t>
            </a:r>
            <a:br>
              <a:rPr lang="en-US" smtClean="0"/>
            </a:br>
            <a:r>
              <a:rPr lang="en-US" smtClean="0"/>
              <a:t>title style</a:t>
            </a: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24200" y="19050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2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F9A01D4-8A16-4852-8F4D-7F9E7A13A9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819400" y="12954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lang="en-US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9pPr>
    </p:titleStyle>
    <p:bodyStyle>
      <a:lvl1pPr algn="l" rtl="0" eaLnBrk="0" fontAlgn="base" hangingPunct="0">
        <a:spcBef>
          <a:spcPct val="15000"/>
        </a:spcBef>
        <a:spcAft>
          <a:spcPct val="0"/>
        </a:spcAft>
        <a:buClr>
          <a:srgbClr val="003399"/>
        </a:buClr>
        <a:buSzPct val="50000"/>
        <a:buFont typeface="Monotype Sorts" pitchFamily="2" charset="2"/>
        <a:defRPr kumimoji="1" sz="16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5000"/>
        </a:spcBef>
        <a:spcAft>
          <a:spcPct val="0"/>
        </a:spcAft>
        <a:buClr>
          <a:srgbClr val="003399"/>
        </a:buClr>
        <a:buSzPct val="75000"/>
        <a:buFont typeface="Monotype Sorts" pitchFamily="2" charset="2"/>
        <a:defRPr kumimoji="1" sz="16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Monotype Sorts" pitchFamily="2" charset="2"/>
        <a:defRPr kumimoji="1"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799FEE-F9AF-4C97-9163-B148D7160D0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52600" y="2057400"/>
            <a:ext cx="5486400" cy="4114800"/>
          </a:xfrm>
        </p:spPr>
        <p:txBody>
          <a:bodyPr/>
          <a:lstStyle/>
          <a:p>
            <a:pPr algn="ctr"/>
            <a:endParaRPr lang="en-US" sz="2400" dirty="0" smtClean="0">
              <a:solidFill>
                <a:srgbClr val="009999"/>
              </a:solidFill>
            </a:endParaRPr>
          </a:p>
          <a:p>
            <a:pPr algn="ctr"/>
            <a:r>
              <a:rPr lang="en-US" sz="2400" dirty="0" smtClean="0">
                <a:solidFill>
                  <a:srgbClr val="009999"/>
                </a:solidFill>
              </a:rPr>
              <a:t>SDOF Response to </a:t>
            </a:r>
            <a:br>
              <a:rPr lang="en-US" sz="2400" dirty="0" smtClean="0">
                <a:solidFill>
                  <a:srgbClr val="009999"/>
                </a:solidFill>
              </a:rPr>
            </a:br>
            <a:r>
              <a:rPr lang="en-US" sz="2400" dirty="0" smtClean="0">
                <a:solidFill>
                  <a:srgbClr val="009999"/>
                </a:solidFill>
              </a:rPr>
              <a:t>Power Spectral Density Base Input </a:t>
            </a:r>
          </a:p>
          <a:p>
            <a:pPr algn="ctr"/>
            <a:endParaRPr lang="en-US" sz="2400" dirty="0" smtClean="0">
              <a:solidFill>
                <a:srgbClr val="009999"/>
              </a:solidFill>
            </a:endParaRPr>
          </a:p>
          <a:p>
            <a:endParaRPr lang="en-US" dirty="0" smtClean="0"/>
          </a:p>
        </p:txBody>
      </p:sp>
      <p:sp>
        <p:nvSpPr>
          <p:cNvPr id="1024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13</a:t>
            </a:r>
          </a:p>
        </p:txBody>
      </p:sp>
      <p:sp>
        <p:nvSpPr>
          <p:cNvPr id="10245" name="Line 6"/>
          <p:cNvSpPr>
            <a:spLocks noChangeShapeType="1"/>
          </p:cNvSpPr>
          <p:nvPr/>
        </p:nvSpPr>
        <p:spPr bwMode="auto">
          <a:xfrm>
            <a:off x="1066800" y="19050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502AC-6CE0-4BC6-B7E3-AEC0B6721E0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248400" y="990600"/>
            <a:ext cx="25908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5791200"/>
            <a:ext cx="4017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Response PSD:   white_60_response_psd</a:t>
            </a:r>
            <a:endParaRPr lang="en-US" sz="1800" dirty="0">
              <a:latin typeface="Calibri" pitchFamily="34" charset="0"/>
            </a:endParaRPr>
          </a:p>
        </p:txBody>
      </p:sp>
      <p:pic>
        <p:nvPicPr>
          <p:cNvPr id="8" name="Picture 7" descr="pf66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685800"/>
            <a:ext cx="6330854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914400"/>
            <a:ext cx="7924800" cy="1295400"/>
          </a:xfrm>
        </p:spPr>
        <p:txBody>
          <a:bodyPr/>
          <a:lstStyle/>
          <a:p>
            <a:r>
              <a:rPr lang="en-US" sz="2000" dirty="0" smtClean="0"/>
              <a:t>Plot Both PSDs</a:t>
            </a:r>
            <a:endParaRPr lang="en-US" sz="2000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90600" y="1981201"/>
            <a:ext cx="73914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Go to:   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Miscellaneous Functions &gt; Plot Utilities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Select Input &gt;  Two Curves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Curve 1: white_60_input_psd.txt    Color:   Red      Legend:  Input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Curve 2: white_60_response_psd.txt    Color:   Blue   Legend:  Response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Format:  log-log      X-axis:  10 to 2000 Hz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X-label:   Frequency (Hz)          Y-label:  </a:t>
            </a:r>
            <a:r>
              <a:rPr lang="en-US" sz="1800" dirty="0" err="1" smtClean="0">
                <a:latin typeface="Calibri" pitchFamily="34" charset="0"/>
              </a:rPr>
              <a:t>Accel</a:t>
            </a:r>
            <a:r>
              <a:rPr lang="en-US" sz="1800" dirty="0" smtClean="0">
                <a:latin typeface="Calibri" pitchFamily="34" charset="0"/>
              </a:rPr>
              <a:t> (G^2/Hz)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502AC-6CE0-4BC6-B7E3-AEC0B6721E0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248400" y="990600"/>
            <a:ext cx="25908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5562600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700" dirty="0" smtClean="0">
                <a:latin typeface="Calibri" pitchFamily="34" charset="0"/>
              </a:rPr>
              <a:t>The SDOF system response has unity gain at low frequencies, below, say 50 Hz.</a:t>
            </a:r>
          </a:p>
          <a:p>
            <a:pPr>
              <a:spcAft>
                <a:spcPts val="300"/>
              </a:spcAft>
            </a:pPr>
            <a:r>
              <a:rPr lang="en-US" sz="1700" dirty="0" smtClean="0">
                <a:latin typeface="Calibri" pitchFamily="34" charset="0"/>
              </a:rPr>
              <a:t>Dynamic amplification occurs at the 400 Hz natural frequency.</a:t>
            </a:r>
          </a:p>
          <a:p>
            <a:pPr>
              <a:spcAft>
                <a:spcPts val="300"/>
              </a:spcAft>
            </a:pPr>
            <a:r>
              <a:rPr lang="en-US" sz="1700" dirty="0" smtClean="0">
                <a:latin typeface="Calibri" pitchFamily="34" charset="0"/>
              </a:rPr>
              <a:t>Attenuation occurs at frequencies beginning near 600 Hz.</a:t>
            </a:r>
            <a:endParaRPr lang="en-US" sz="1700" dirty="0">
              <a:latin typeface="Calibri" pitchFamily="34" charset="0"/>
            </a:endParaRPr>
          </a:p>
        </p:txBody>
      </p:sp>
      <p:pic>
        <p:nvPicPr>
          <p:cNvPr id="8" name="Picture 7" descr="pf55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381000"/>
            <a:ext cx="6553208" cy="48903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502AC-6CE0-4BC6-B7E3-AEC0B6721E0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248400" y="990600"/>
            <a:ext cx="25908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5029200"/>
            <a:ext cx="7086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Calculate Power Transmissibility from the response and input PSDs using the Vibrationdata GUI package.</a:t>
            </a:r>
          </a:p>
          <a:p>
            <a:endParaRPr lang="en-US" sz="800" dirty="0" smtClean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The peak has a magnitude of Q</a:t>
            </a:r>
            <a:r>
              <a:rPr lang="en-US" sz="1600" baseline="30000" dirty="0" smtClean="0">
                <a:latin typeface="Calibri" pitchFamily="34" charset="0"/>
              </a:rPr>
              <a:t>2</a:t>
            </a:r>
            <a:r>
              <a:rPr lang="en-US" sz="1600" dirty="0" smtClean="0">
                <a:latin typeface="Calibri" pitchFamily="34" charset="0"/>
              </a:rPr>
              <a:t> =100, but this relationship usually only works for SDOF response.  </a:t>
            </a:r>
          </a:p>
          <a:p>
            <a:endParaRPr lang="en-US" sz="800" dirty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The 3 dB bandwidth method is more reliable for estimating the Q value.</a:t>
            </a:r>
          </a:p>
        </p:txBody>
      </p:sp>
      <p:pic>
        <p:nvPicPr>
          <p:cNvPr id="9" name="Picture 8" descr="ppt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28600"/>
            <a:ext cx="6095999" cy="454913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553200" y="2438400"/>
            <a:ext cx="22860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dirty="0" smtClean="0">
                <a:latin typeface="Calibri" pitchFamily="34" charset="0"/>
              </a:rPr>
              <a:t>Save as:  trans.txt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502AC-6CE0-4BC6-B7E3-AEC0B6721E0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248400" y="990600"/>
            <a:ext cx="25908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4953000"/>
            <a:ext cx="4324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Response PSD:   white_60_response_psd.txt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67400" y="685800"/>
            <a:ext cx="3048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Half-power Bandwidth Points (-3 dB)</a:t>
            </a:r>
          </a:p>
          <a:p>
            <a:pPr>
              <a:buFontTx/>
              <a:buChar char="-"/>
            </a:pPr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f = (420-378</a:t>
            </a:r>
            <a:r>
              <a:rPr lang="en-US" sz="1800" dirty="0" smtClean="0">
                <a:latin typeface="Calibri" pitchFamily="34" charset="0"/>
              </a:rPr>
              <a:t>) Hz</a:t>
            </a:r>
          </a:p>
          <a:p>
            <a:r>
              <a:rPr lang="en-US" sz="1800" dirty="0" smtClean="0">
                <a:latin typeface="Calibri" pitchFamily="34" charset="0"/>
              </a:rPr>
              <a:t>      = 42 Hz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Viscous Damping Ratio </a:t>
            </a:r>
          </a:p>
          <a:p>
            <a:r>
              <a:rPr lang="en-US" sz="1800" dirty="0" smtClean="0">
                <a:latin typeface="Calibri" pitchFamily="34" charset="0"/>
              </a:rPr>
              <a:t>    =  </a:t>
            </a:r>
            <a:r>
              <a:rPr lang="en-US" sz="1800" dirty="0" smtClean="0">
                <a:latin typeface="Calibri" pitchFamily="34" charset="0"/>
                <a:sym typeface="Symbol"/>
              </a:rPr>
              <a:t>f / (2 f )  </a:t>
            </a: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    =  42/ (2*400) </a:t>
            </a: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      0.05</a:t>
            </a:r>
          </a:p>
          <a:p>
            <a:endParaRPr lang="en-US" sz="1800" dirty="0" smtClean="0">
              <a:latin typeface="Calibri" pitchFamily="34" charset="0"/>
              <a:sym typeface="Symbol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Q = 1 / ( 2 * 0.05 )</a:t>
            </a:r>
          </a:p>
          <a:p>
            <a:endParaRPr lang="en-US" sz="1800" dirty="0" smtClean="0">
              <a:latin typeface="Calibri" pitchFamily="34" charset="0"/>
              <a:sym typeface="Symbol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Q  = 10 </a:t>
            </a:r>
          </a:p>
          <a:p>
            <a:endParaRPr lang="en-US" sz="1800" dirty="0" smtClean="0">
              <a:latin typeface="Calibri" pitchFamily="34" charset="0"/>
              <a:sym typeface="Symbol"/>
            </a:endParaRPr>
          </a:p>
        </p:txBody>
      </p:sp>
      <p:pic>
        <p:nvPicPr>
          <p:cNvPr id="9" name="Picture 8" descr="ccc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85800"/>
            <a:ext cx="5411860" cy="40386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981200" y="23622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x: 378</a:t>
            </a:r>
            <a:br>
              <a:rPr lang="en-US" sz="1200" dirty="0" smtClean="0"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latin typeface="Arial" pitchFamily="34" charset="0"/>
                <a:cs typeface="Arial" pitchFamily="34" charset="0"/>
              </a:rPr>
              <a:t>y: 49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2590800" y="2590800"/>
            <a:ext cx="76200" cy="762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 flipH="1">
            <a:off x="3429000" y="2590800"/>
            <a:ext cx="76200" cy="762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81400" y="24384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x: 420</a:t>
            </a:r>
            <a:br>
              <a:rPr lang="en-US" sz="1200" dirty="0" smtClean="0"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latin typeface="Arial" pitchFamily="34" charset="0"/>
                <a:cs typeface="Arial" pitchFamily="34" charset="0"/>
              </a:rPr>
              <a:t>y: 49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502AC-6CE0-4BC6-B7E3-AEC0B6721E0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248400" y="990600"/>
            <a:ext cx="25908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0" y="5029200"/>
            <a:ext cx="7315200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dirty="0" smtClean="0">
                <a:latin typeface="Calibri" pitchFamily="34" charset="0"/>
              </a:rPr>
              <a:t>Miscellaneous Functions &gt; Half Power Bandwidth Damping Curve-fit</a:t>
            </a:r>
          </a:p>
          <a:p>
            <a:endParaRPr lang="en-US" sz="800" dirty="0" smtClean="0">
              <a:latin typeface="Calibri" pitchFamily="34" charset="0"/>
            </a:endParaRPr>
          </a:p>
          <a:p>
            <a:r>
              <a:rPr lang="en-US" sz="1700" dirty="0" smtClean="0">
                <a:latin typeface="Calibri" pitchFamily="34" charset="0"/>
              </a:rPr>
              <a:t>This curve-fitting method is actually an extension of the half power bandwidth method. </a:t>
            </a:r>
            <a:endParaRPr lang="en-US" sz="1700" dirty="0">
              <a:latin typeface="Calibri" pitchFamily="34" charset="0"/>
            </a:endParaRPr>
          </a:p>
        </p:txBody>
      </p:sp>
      <p:pic>
        <p:nvPicPr>
          <p:cNvPr id="7" name="Picture 6" descr="ttt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381000"/>
            <a:ext cx="5943600" cy="443541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248400" y="914400"/>
            <a:ext cx="25908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dirty="0" smtClean="0">
                <a:latin typeface="Calibri" pitchFamily="34" charset="0"/>
              </a:rPr>
              <a:t>Curve-fit method using the Power Transmissibility Function</a:t>
            </a:r>
          </a:p>
          <a:p>
            <a:endParaRPr lang="en-US" sz="1700" dirty="0" smtClean="0">
              <a:latin typeface="Calibri" pitchFamily="34" charset="0"/>
            </a:endParaRPr>
          </a:p>
          <a:p>
            <a:r>
              <a:rPr lang="en-US" sz="1700" dirty="0" smtClean="0">
                <a:latin typeface="Calibri" pitchFamily="34" charset="0"/>
              </a:rPr>
              <a:t>Input array name:   trans.txt</a:t>
            </a:r>
            <a:endParaRPr lang="en-US" sz="1700" dirty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48400" y="2971800"/>
            <a:ext cx="2133600" cy="11695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/>
              <a:t> Results </a:t>
            </a:r>
          </a:p>
          <a:p>
            <a:endParaRPr lang="en-US" sz="1400" dirty="0" smtClean="0"/>
          </a:p>
          <a:p>
            <a:r>
              <a:rPr lang="en-US" sz="1400" dirty="0" smtClean="0"/>
              <a:t> fn =    400 Hz </a:t>
            </a:r>
          </a:p>
          <a:p>
            <a:r>
              <a:rPr lang="en-US" sz="1400" dirty="0" smtClean="0"/>
              <a:t> damping ratio =  0.0504 </a:t>
            </a:r>
          </a:p>
          <a:p>
            <a:r>
              <a:rPr lang="en-US" sz="1400" dirty="0" smtClean="0"/>
              <a:t> Q =   9.92 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914400"/>
            <a:ext cx="7924800" cy="1295400"/>
          </a:xfrm>
        </p:spPr>
        <p:txBody>
          <a:bodyPr/>
          <a:lstStyle/>
          <a:p>
            <a:r>
              <a:rPr lang="en-US" sz="2000" dirty="0" smtClean="0"/>
              <a:t>Miles Equation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2209800"/>
            <a:ext cx="7543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800" dirty="0" smtClean="0">
                <a:latin typeface="Calibri" pitchFamily="34" charset="0"/>
                <a:cs typeface="Times New Roman" pitchFamily="18" charset="0"/>
              </a:rPr>
              <a:t>The Miles equation is a simplified method of calculating the response of a single-degree-of-freedom system to a random vibration base input, where the input is in the form of a power spectral density.</a:t>
            </a:r>
          </a:p>
          <a:p>
            <a:pPr algn="just"/>
            <a:endParaRPr lang="en-US" sz="1800" dirty="0" smtClean="0">
              <a:latin typeface="Calibri" pitchFamily="34" charset="0"/>
              <a:cs typeface="Times New Roman" pitchFamily="18" charset="0"/>
            </a:endParaRPr>
          </a:p>
          <a:p>
            <a:pPr algn="just"/>
            <a:r>
              <a:rPr lang="en-US" sz="1800" dirty="0" smtClean="0">
                <a:latin typeface="Calibri" pitchFamily="34" charset="0"/>
              </a:rPr>
              <a:t>Furthermore, the Miles equation is an approximate formula which assumes a flat power spectral density from zero to infinity Hz.  </a:t>
            </a:r>
          </a:p>
          <a:p>
            <a:pPr algn="just"/>
            <a:endParaRPr lang="en-US" sz="1800" dirty="0" smtClean="0">
              <a:latin typeface="Calibri" pitchFamily="34" charset="0"/>
            </a:endParaRPr>
          </a:p>
          <a:p>
            <a:pPr algn="just"/>
            <a:r>
              <a:rPr lang="en-US" sz="1800" dirty="0" smtClean="0">
                <a:latin typeface="Calibri" pitchFamily="34" charset="0"/>
              </a:rPr>
              <a:t>As a rule-of-thumb, it may be used if the power spectral density is flat over at least two octaves centered at the natural frequency.</a:t>
            </a:r>
          </a:p>
          <a:p>
            <a:pPr algn="just"/>
            <a:endParaRPr lang="en-US" sz="1800" dirty="0" smtClean="0">
              <a:latin typeface="Calibri" pitchFamily="34" charset="0"/>
            </a:endParaRPr>
          </a:p>
          <a:p>
            <a:pPr algn="just"/>
            <a:r>
              <a:rPr lang="en-US" sz="1800" dirty="0" smtClean="0">
                <a:latin typeface="Calibri" pitchFamily="34" charset="0"/>
              </a:rPr>
              <a:t>Will cover in future Webinar.</a:t>
            </a:r>
          </a:p>
          <a:p>
            <a:pPr algn="just"/>
            <a:endParaRPr lang="en-US" sz="1800" dirty="0" smtClean="0">
              <a:latin typeface="Calibri" pitchFamily="34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914400"/>
            <a:ext cx="7924800" cy="1295400"/>
          </a:xfrm>
        </p:spPr>
        <p:txBody>
          <a:bodyPr/>
          <a:lstStyle/>
          <a:p>
            <a:r>
              <a:rPr lang="en-US" sz="2000" dirty="0" smtClean="0"/>
              <a:t>Miles Equation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2209800"/>
            <a:ext cx="75438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800" dirty="0" smtClean="0">
                <a:latin typeface="Calibri" pitchFamily="34" charset="0"/>
                <a:cs typeface="Times New Roman" pitchFamily="18" charset="0"/>
              </a:rPr>
              <a:t>The Miles equation is a simplified method of calculating the response of a single-degree-of-freedom system to a random vibration base input, where the input is in the form of a power spectral density.</a:t>
            </a:r>
          </a:p>
          <a:p>
            <a:pPr algn="just"/>
            <a:endParaRPr lang="en-US" sz="1800" dirty="0" smtClean="0">
              <a:latin typeface="Calibri" pitchFamily="34" charset="0"/>
              <a:cs typeface="Times New Roman" pitchFamily="18" charset="0"/>
            </a:endParaRPr>
          </a:p>
          <a:p>
            <a:pPr algn="just"/>
            <a:r>
              <a:rPr lang="en-US" sz="1800" dirty="0" smtClean="0">
                <a:latin typeface="Calibri" pitchFamily="34" charset="0"/>
              </a:rPr>
              <a:t>Furthermore, the Miles equation is an approximate formula which assumes a flat power spectral density from zero to infinity Hz.  </a:t>
            </a:r>
          </a:p>
          <a:p>
            <a:pPr algn="just"/>
            <a:endParaRPr lang="en-US" sz="1800" dirty="0" smtClean="0">
              <a:latin typeface="Calibri" pitchFamily="34" charset="0"/>
            </a:endParaRPr>
          </a:p>
          <a:p>
            <a:pPr algn="just"/>
            <a:r>
              <a:rPr lang="en-US" sz="1800" dirty="0" smtClean="0">
                <a:latin typeface="Calibri" pitchFamily="34" charset="0"/>
              </a:rPr>
              <a:t>As a rule-of-thumb, it may be used if the power spectral density is flat over at least two octaves centered at the natural frequency.</a:t>
            </a:r>
          </a:p>
          <a:p>
            <a:pPr algn="just"/>
            <a:endParaRPr lang="en-US" sz="1800" dirty="0" smtClean="0">
              <a:latin typeface="Calibri" pitchFamily="34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914400"/>
            <a:ext cx="7924800" cy="1295400"/>
          </a:xfrm>
        </p:spPr>
        <p:txBody>
          <a:bodyPr/>
          <a:lstStyle/>
          <a:p>
            <a:r>
              <a:rPr lang="en-US" sz="2000" dirty="0" smtClean="0"/>
              <a:t>Miles Equation (cont)</a:t>
            </a:r>
            <a:endParaRPr lang="en-US" sz="2000" dirty="0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981200" y="2819400"/>
          <a:ext cx="2430462" cy="795337"/>
        </p:xfrm>
        <a:graphic>
          <a:graphicData uri="http://schemas.openxmlformats.org/presentationml/2006/ole">
            <p:oleObj spid="_x0000_s9218" name="Equation" r:id="rId4" imgW="1358640" imgH="44424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05000" y="3810000"/>
            <a:ext cx="5181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where</a:t>
            </a:r>
          </a:p>
          <a:p>
            <a:endParaRPr lang="en-US" sz="1800" dirty="0" smtClean="0"/>
          </a:p>
          <a:p>
            <a:r>
              <a:rPr lang="en-US" sz="1800" dirty="0" smtClean="0"/>
              <a:t>    fn = natural frequency</a:t>
            </a:r>
          </a:p>
          <a:p>
            <a:endParaRPr lang="en-US" sz="1800" dirty="0" smtClean="0"/>
          </a:p>
          <a:p>
            <a:r>
              <a:rPr lang="en-US" sz="1800" dirty="0" smtClean="0"/>
              <a:t>    P  = PSD level at fn</a:t>
            </a:r>
          </a:p>
          <a:p>
            <a:endParaRPr lang="en-US" sz="1800" dirty="0" smtClean="0"/>
          </a:p>
          <a:p>
            <a:r>
              <a:rPr lang="en-US" sz="1800" dirty="0" smtClean="0"/>
              <a:t>    Q = amplification factor</a:t>
            </a:r>
            <a:endParaRPr lang="en-US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1219200" y="2057400"/>
            <a:ext cx="48768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 smtClean="0">
                <a:latin typeface="Calibri" pitchFamily="34" charset="0"/>
              </a:rPr>
              <a:t>The overall response acceleration is</a:t>
            </a:r>
            <a:endParaRPr lang="en-US" sz="19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914400"/>
            <a:ext cx="7924800" cy="1295400"/>
          </a:xfrm>
        </p:spPr>
        <p:txBody>
          <a:bodyPr/>
          <a:lstStyle/>
          <a:p>
            <a:r>
              <a:rPr lang="en-US" sz="2000" dirty="0" smtClean="0"/>
              <a:t>Miles Equation Example</a:t>
            </a:r>
            <a:endParaRPr lang="en-US" sz="2000" dirty="0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752599" y="3505200"/>
          <a:ext cx="4497981" cy="1066800"/>
        </p:xfrm>
        <a:graphic>
          <a:graphicData uri="http://schemas.openxmlformats.org/presentationml/2006/ole">
            <p:oleObj spid="_x0000_s10242" name="Equation" r:id="rId4" imgW="2514600" imgH="59688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743200" y="5257800"/>
            <a:ext cx="2819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= 1.59 GRMS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1219200" y="2286000"/>
            <a:ext cx="487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SDOF System (fn = 400 Hz, Q=10)</a:t>
            </a: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762000"/>
            <a:ext cx="7924800" cy="1295400"/>
          </a:xfrm>
        </p:spPr>
        <p:txBody>
          <a:bodyPr/>
          <a:lstStyle/>
          <a:p>
            <a:r>
              <a:rPr lang="en-US" sz="2000" dirty="0" smtClean="0"/>
              <a:t>Exercise </a:t>
            </a:r>
            <a:endParaRPr lang="en-US" sz="2000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90600" y="2057400"/>
            <a:ext cx="55626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Generate a white noise time history: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Calibri" pitchFamily="34" charset="0"/>
              </a:rPr>
              <a:t>	Duration = 60 sec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Calibri" pitchFamily="34" charset="0"/>
              </a:rPr>
              <a:t>	Std Dev = 1   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Calibri" pitchFamily="34" charset="0"/>
              </a:rPr>
              <a:t>	Sample Rate=10000 Hz</a:t>
            </a:r>
            <a:endParaRPr lang="en-US" sz="1800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Calibri" pitchFamily="34" charset="0"/>
              </a:rPr>
              <a:t>	Lowpass Filter at 2500 Hz</a:t>
            </a:r>
          </a:p>
          <a:p>
            <a:pPr>
              <a:lnSpc>
                <a:spcPct val="150000"/>
              </a:lnSpc>
            </a:pPr>
            <a:endParaRPr lang="en-US" sz="1800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Calibri" pitchFamily="34" charset="0"/>
              </a:rPr>
              <a:t>Save Signal as:  white_60_input_th.txt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914400"/>
            <a:ext cx="7924800" cy="1295400"/>
          </a:xfrm>
        </p:spPr>
        <p:txBody>
          <a:bodyPr/>
          <a:lstStyle/>
          <a:p>
            <a:r>
              <a:rPr lang="en-US" sz="2000" dirty="0" smtClean="0"/>
              <a:t>Miles Equation, Relative Displacement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828800" y="4191000"/>
            <a:ext cx="5181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where</a:t>
            </a:r>
          </a:p>
          <a:p>
            <a:endParaRPr lang="en-US" sz="1800" dirty="0" smtClean="0"/>
          </a:p>
          <a:p>
            <a:r>
              <a:rPr lang="en-US" sz="1800" dirty="0" smtClean="0"/>
              <a:t>    fn = natural frequency</a:t>
            </a:r>
          </a:p>
          <a:p>
            <a:endParaRPr lang="en-US" sz="1800" dirty="0" smtClean="0"/>
          </a:p>
          <a:p>
            <a:r>
              <a:rPr lang="en-US" sz="1800" dirty="0" smtClean="0"/>
              <a:t>    P  = PSD G^2/Hz level at fn</a:t>
            </a:r>
          </a:p>
          <a:p>
            <a:endParaRPr lang="en-US" sz="1800" dirty="0" smtClean="0"/>
          </a:p>
          <a:p>
            <a:r>
              <a:rPr lang="en-US" sz="1800" dirty="0" smtClean="0"/>
              <a:t>    Q = amplification factor</a:t>
            </a:r>
            <a:endParaRPr lang="en-US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1219200" y="2057400"/>
            <a:ext cx="48768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 smtClean="0">
                <a:latin typeface="Calibri" pitchFamily="34" charset="0"/>
              </a:rPr>
              <a:t>The 3</a:t>
            </a:r>
            <a:r>
              <a:rPr lang="en-US" sz="1900" dirty="0" smtClean="0">
                <a:latin typeface="Calibri" pitchFamily="34" charset="0"/>
                <a:sym typeface="Symbol"/>
              </a:rPr>
              <a:t></a:t>
            </a:r>
            <a:r>
              <a:rPr lang="en-US" sz="1900" dirty="0" smtClean="0">
                <a:latin typeface="Calibri" pitchFamily="34" charset="0"/>
              </a:rPr>
              <a:t> relative displacement is</a:t>
            </a:r>
            <a:endParaRPr lang="en-US" sz="1900" dirty="0">
              <a:latin typeface="Calibri" pitchFamily="34" charset="0"/>
            </a:endParaRP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828800" y="2895600"/>
          <a:ext cx="3797300" cy="982663"/>
        </p:xfrm>
        <a:graphic>
          <a:graphicData uri="http://schemas.openxmlformats.org/presentationml/2006/ole">
            <p:oleObj spid="_x0000_s11267" name="Equation" r:id="rId4" imgW="2171520" imgH="55872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19800" y="3200400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inch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914400"/>
            <a:ext cx="7924800" cy="1295400"/>
          </a:xfrm>
        </p:spPr>
        <p:txBody>
          <a:bodyPr/>
          <a:lstStyle/>
          <a:p>
            <a:r>
              <a:rPr lang="en-US" sz="2000" dirty="0" smtClean="0"/>
              <a:t>Better Method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24384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latin typeface="Calibri" pitchFamily="34" charset="0"/>
              </a:rPr>
              <a:t>We will learn a method that is better than Miles equation in an upcoming Webinar!</a:t>
            </a:r>
            <a:endParaRPr lang="en-US" sz="2000" i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502AC-6CE0-4BC6-B7E3-AEC0B6721E0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248400" y="1219200"/>
            <a:ext cx="25908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09800" y="6096000"/>
            <a:ext cx="47476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Base Input Time History:   white_60_input_th.txt</a:t>
            </a:r>
            <a:endParaRPr lang="en-US" sz="1800" dirty="0">
              <a:latin typeface="Calibri" pitchFamily="34" charset="0"/>
            </a:endParaRPr>
          </a:p>
        </p:txBody>
      </p:sp>
      <p:pic>
        <p:nvPicPr>
          <p:cNvPr id="7" name="Picture 6" descr="pf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0600" y="457200"/>
            <a:ext cx="7315215" cy="54589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838200"/>
            <a:ext cx="7924800" cy="1295400"/>
          </a:xfrm>
        </p:spPr>
        <p:txBody>
          <a:bodyPr/>
          <a:lstStyle/>
          <a:p>
            <a:r>
              <a:rPr lang="en-US" sz="2000" dirty="0" smtClean="0"/>
              <a:t>Exercise 5  (cont</a:t>
            </a:r>
            <a:r>
              <a:rPr lang="en-US" sz="2200" dirty="0" smtClean="0"/>
              <a:t>)</a:t>
            </a:r>
            <a:endParaRPr lang="en-US" sz="220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90600" y="2057400"/>
            <a:ext cx="64770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Generate the PSD of the 60-second white noise time history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Input: white_60_input_th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Use case 9 which has </a:t>
            </a:r>
            <a:r>
              <a:rPr lang="en-US" sz="1800" dirty="0" smtClean="0">
                <a:latin typeface="Calibri" pitchFamily="34" charset="0"/>
                <a:sym typeface="Symbol"/>
              </a:rPr>
              <a:t>f  5 Hz</a:t>
            </a:r>
          </a:p>
          <a:p>
            <a:endParaRPr lang="en-US" sz="1800" dirty="0" smtClean="0">
              <a:latin typeface="Calibri" pitchFamily="34" charset="0"/>
              <a:sym typeface="Symbol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Mean Removal Yes &amp; </a:t>
            </a:r>
            <a:r>
              <a:rPr lang="en-US" sz="1800" dirty="0" err="1" smtClean="0">
                <a:latin typeface="Calibri" pitchFamily="34" charset="0"/>
                <a:sym typeface="Symbol"/>
              </a:rPr>
              <a:t>Hanning</a:t>
            </a:r>
            <a:r>
              <a:rPr lang="en-US" sz="1800" dirty="0" smtClean="0">
                <a:latin typeface="Calibri" pitchFamily="34" charset="0"/>
                <a:sym typeface="Symbol"/>
              </a:rPr>
              <a:t> Window</a:t>
            </a:r>
          </a:p>
          <a:p>
            <a:endParaRPr lang="en-US" sz="1800" dirty="0" smtClean="0">
              <a:latin typeface="Calibri" pitchFamily="34" charset="0"/>
              <a:sym typeface="Symbol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Plot from 10 to 2000 Hz</a:t>
            </a:r>
          </a:p>
          <a:p>
            <a:endParaRPr lang="en-US" sz="1800" dirty="0" smtClean="0">
              <a:latin typeface="Calibri" pitchFamily="34" charset="0"/>
              <a:sym typeface="Symbol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Save PSD  as: </a:t>
            </a:r>
            <a:r>
              <a:rPr lang="en-US" sz="1800" dirty="0" smtClean="0">
                <a:latin typeface="Calibri" pitchFamily="34" charset="0"/>
              </a:rPr>
              <a:t> white_60_input_psd.txt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502AC-6CE0-4BC6-B7E3-AEC0B6721E0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248400" y="1143000"/>
            <a:ext cx="25908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0" y="5791200"/>
            <a:ext cx="5105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Base Input PSD:   white_60_input_th</a:t>
            </a:r>
          </a:p>
          <a:p>
            <a:endParaRPr lang="en-US" sz="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The plateau is 0.0004 G</a:t>
            </a:r>
            <a:r>
              <a:rPr lang="en-US" sz="2300" baseline="30000" dirty="0" smtClean="0">
                <a:latin typeface="Calibri" pitchFamily="34" charset="0"/>
              </a:rPr>
              <a:t>2</a:t>
            </a:r>
            <a:r>
              <a:rPr lang="en-US" sz="1800" dirty="0" smtClean="0">
                <a:latin typeface="Calibri" pitchFamily="34" charset="0"/>
              </a:rPr>
              <a:t>/Hz.</a:t>
            </a:r>
            <a:endParaRPr lang="en-US" sz="1800" dirty="0">
              <a:latin typeface="Calibri" pitchFamily="34" charset="0"/>
            </a:endParaRPr>
          </a:p>
        </p:txBody>
      </p:sp>
      <p:pic>
        <p:nvPicPr>
          <p:cNvPr id="7" name="Picture 6" descr="pf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533400"/>
            <a:ext cx="6841407" cy="510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" name="Picture 63" descr="sdd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2362200"/>
            <a:ext cx="6391275" cy="233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914400" y="838200"/>
            <a:ext cx="7924800" cy="1295400"/>
          </a:xfrm>
        </p:spPr>
        <p:txBody>
          <a:bodyPr/>
          <a:lstStyle/>
          <a:p>
            <a:r>
              <a:rPr lang="en-US" sz="2000" dirty="0" smtClean="0"/>
              <a:t>Recall SDOF Subjected to Base Input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914400"/>
            <a:ext cx="7924800" cy="1295400"/>
          </a:xfrm>
        </p:spPr>
        <p:txBody>
          <a:bodyPr/>
          <a:lstStyle/>
          <a:p>
            <a:r>
              <a:rPr lang="en-US" sz="2000" dirty="0" smtClean="0"/>
              <a:t>SDOF Response to White Noise</a:t>
            </a:r>
            <a:endParaRPr lang="en-US" sz="200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90600" y="2133600"/>
            <a:ext cx="64770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Subjected a SDOF System (fn=400 Hz, Q=10) to the 60-second white noise time history.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Input: </a:t>
            </a:r>
            <a:r>
              <a:rPr lang="en-US" sz="1800" dirty="0" smtClean="0">
                <a:latin typeface="Calibri" pitchFamily="34" charset="0"/>
              </a:rPr>
              <a:t>white_60_input_th.txt</a:t>
            </a:r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Use Vibrationdata GUI option: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	SDOF Response to Base Input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Save Acceleration Response time history  </a:t>
            </a:r>
            <a:r>
              <a:rPr lang="en-US" sz="1800" dirty="0" smtClean="0">
                <a:latin typeface="Calibri" pitchFamily="34" charset="0"/>
              </a:rPr>
              <a:t>to: white_60_response_th.txt</a:t>
            </a:r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502AC-6CE0-4BC6-B7E3-AEC0B6721E0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172200" y="1066800"/>
            <a:ext cx="25908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52600" y="6096000"/>
            <a:ext cx="54382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Save Response Time History:   white_60_response_th.txt</a:t>
            </a:r>
            <a:endParaRPr lang="en-US" sz="1800" dirty="0">
              <a:latin typeface="Calibri" pitchFamily="34" charset="0"/>
            </a:endParaRPr>
          </a:p>
        </p:txBody>
      </p:sp>
      <p:pic>
        <p:nvPicPr>
          <p:cNvPr id="9" name="Picture 8" descr="pf4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393" y="699511"/>
            <a:ext cx="6858008" cy="51177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21CE2-E1C6-469A-B110-387B0B3DD28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>
            <a:off x="990600" y="1828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914400"/>
            <a:ext cx="7924800" cy="1295400"/>
          </a:xfrm>
        </p:spPr>
        <p:txBody>
          <a:bodyPr/>
          <a:lstStyle/>
          <a:p>
            <a:r>
              <a:rPr lang="en-US" sz="2000" dirty="0" smtClean="0"/>
              <a:t>SDOF Response to White Noise PSD</a:t>
            </a:r>
            <a:endParaRPr lang="en-US" sz="200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66800" y="2286000"/>
            <a:ext cx="6477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Take a PSD of the Response Time History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Input: white_60_response_th.txt 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Mean Removal Yes &amp; </a:t>
            </a:r>
            <a:r>
              <a:rPr lang="en-US" sz="1800" dirty="0" err="1" smtClean="0">
                <a:latin typeface="Calibri" pitchFamily="34" charset="0"/>
                <a:sym typeface="Symbol"/>
              </a:rPr>
              <a:t>Hanning</a:t>
            </a:r>
            <a:r>
              <a:rPr lang="en-US" sz="1800" dirty="0" smtClean="0">
                <a:latin typeface="Calibri" pitchFamily="34" charset="0"/>
                <a:sym typeface="Symbol"/>
              </a:rPr>
              <a:t> Window</a:t>
            </a:r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Use case 8 which has </a:t>
            </a:r>
            <a:r>
              <a:rPr lang="en-US" sz="1800" dirty="0" smtClean="0">
                <a:latin typeface="Calibri" pitchFamily="34" charset="0"/>
                <a:sym typeface="Symbol"/>
              </a:rPr>
              <a:t>f  5 Hz</a:t>
            </a:r>
          </a:p>
          <a:p>
            <a:endParaRPr lang="en-US" sz="1800" dirty="0" smtClean="0">
              <a:latin typeface="Calibri" pitchFamily="34" charset="0"/>
              <a:sym typeface="Symbol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Plot from 10 to 2000 Hz</a:t>
            </a:r>
          </a:p>
          <a:p>
            <a:endParaRPr lang="en-US" sz="1800" dirty="0" smtClean="0">
              <a:latin typeface="Calibri" pitchFamily="34" charset="0"/>
              <a:sym typeface="Symbol"/>
            </a:endParaRPr>
          </a:p>
          <a:p>
            <a:r>
              <a:rPr lang="en-US" sz="1800" dirty="0" smtClean="0">
                <a:latin typeface="Calibri" pitchFamily="34" charset="0"/>
                <a:sym typeface="Symbol"/>
              </a:rPr>
              <a:t>Save Response PSD: </a:t>
            </a:r>
            <a:r>
              <a:rPr lang="en-US" sz="1800" dirty="0" smtClean="0">
                <a:latin typeface="Calibri" pitchFamily="34" charset="0"/>
              </a:rPr>
              <a:t>white_60_response_psd.txt</a:t>
            </a:r>
          </a:p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_234567">
  <a:themeElements>
    <a:clrScheme name="Sec_234567 4">
      <a:dk1>
        <a:srgbClr val="000000"/>
      </a:dk1>
      <a:lt1>
        <a:srgbClr val="FFFFFF"/>
      </a:lt1>
      <a:dk2>
        <a:srgbClr val="000000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Sec_23456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c_234567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_234567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_234567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_234567 4">
        <a:dk1>
          <a:srgbClr val="000000"/>
        </a:dk1>
        <a:lt1>
          <a:srgbClr val="FFFFFF"/>
        </a:lt1>
        <a:dk2>
          <a:srgbClr val="000000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C:\WINDOWS\Desktop\Sec_234567.ppt</Template>
  <TotalTime>9695</TotalTime>
  <Words>733</Words>
  <Application>Microsoft Office PowerPoint</Application>
  <PresentationFormat>On-screen Show (4:3)</PresentationFormat>
  <Paragraphs>188</Paragraphs>
  <Slides>21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Sec_234567</vt:lpstr>
      <vt:lpstr>Equation</vt:lpstr>
      <vt:lpstr>    Unit 13</vt:lpstr>
      <vt:lpstr>Exercise </vt:lpstr>
      <vt:lpstr>Slide 3</vt:lpstr>
      <vt:lpstr>Exercise 5  (cont)</vt:lpstr>
      <vt:lpstr>Slide 5</vt:lpstr>
      <vt:lpstr>Recall SDOF Subjected to Base Input</vt:lpstr>
      <vt:lpstr>SDOF Response to White Noise</vt:lpstr>
      <vt:lpstr>Slide 8</vt:lpstr>
      <vt:lpstr>SDOF Response to White Noise PSD</vt:lpstr>
      <vt:lpstr>Slide 10</vt:lpstr>
      <vt:lpstr>Plot Both PSDs</vt:lpstr>
      <vt:lpstr>Slide 12</vt:lpstr>
      <vt:lpstr>Slide 13</vt:lpstr>
      <vt:lpstr>Slide 14</vt:lpstr>
      <vt:lpstr>Slide 15</vt:lpstr>
      <vt:lpstr>Miles Equation</vt:lpstr>
      <vt:lpstr>Miles Equation</vt:lpstr>
      <vt:lpstr>Miles Equation (cont)</vt:lpstr>
      <vt:lpstr>Miles Equation Example</vt:lpstr>
      <vt:lpstr>Miles Equation, Relative Displacement</vt:lpstr>
      <vt:lpstr>Better Method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6e</dc:title>
  <dc:creator>The Morgans</dc:creator>
  <cp:lastModifiedBy>tirvine</cp:lastModifiedBy>
  <cp:revision>150</cp:revision>
  <dcterms:created xsi:type="dcterms:W3CDTF">2001-04-21T21:53:41Z</dcterms:created>
  <dcterms:modified xsi:type="dcterms:W3CDTF">2014-09-26T19:50:00Z</dcterms:modified>
</cp:coreProperties>
</file>