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9" r:id="rId2"/>
    <p:sldId id="289" r:id="rId3"/>
    <p:sldId id="281" r:id="rId4"/>
    <p:sldId id="283" r:id="rId5"/>
    <p:sldId id="284" r:id="rId6"/>
    <p:sldId id="285" r:id="rId7"/>
    <p:sldId id="286" r:id="rId8"/>
    <p:sldId id="292" r:id="rId9"/>
    <p:sldId id="294" r:id="rId10"/>
    <p:sldId id="293" r:id="rId11"/>
    <p:sldId id="287" r:id="rId12"/>
    <p:sldId id="288" r:id="rId13"/>
    <p:sldId id="291" r:id="rId14"/>
    <p:sldId id="290" r:id="rId15"/>
    <p:sldId id="295" r:id="rId16"/>
    <p:sldId id="296" r:id="rId1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CC"/>
    <a:srgbClr val="33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6" autoAdjust="0"/>
    <p:restoredTop sz="94737" autoAdjust="0"/>
  </p:normalViewPr>
  <p:slideViewPr>
    <p:cSldViewPr>
      <p:cViewPr varScale="1">
        <p:scale>
          <a:sx n="88" d="100"/>
          <a:sy n="88" d="100"/>
        </p:scale>
        <p:origin x="-1650" y="-96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CD7D1080-94C6-4E89-8378-5D4A05C49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5EC120-9051-40BD-85CE-8ECDF5236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043088-8DBE-412C-8C31-9C79D2E7C73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DF68D-461D-4071-86FA-099A8D27FDB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D64FE-F2CB-47E3-A97C-A9CFACFFB88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F8E80-224A-461F-98EF-F5350FDA460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69B7D-C130-40A0-8D6D-4F0C60ED0D2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FB4F4-6BF2-46EC-92F5-0DA2B28D0E3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FB4F4-6BF2-46EC-92F5-0DA2B28D0E3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FB4F4-6BF2-46EC-92F5-0DA2B28D0E3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941BA-F6E5-4FF3-8AA5-B8592C7624E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FD41B-F839-4BD2-8537-76FA873EC1C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68CBC-175A-4FF6-A1F2-C2D0A24D89E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B5C78-8638-4576-A700-C42B83BDAB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CA2F7-ECEE-4241-83EF-9B28D8437F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DF68D-461D-4071-86FA-099A8D27FDB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DF68D-461D-4071-86FA-099A8D27FDB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D64FE-F2CB-47E3-A97C-A9CFACFFB88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743200" y="427038"/>
            <a:ext cx="6399213" cy="1524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2C167-9A62-4055-8402-A703B8B8F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4EEE-53B4-46EA-9989-09EC3CA03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1DC4B-DB31-4B54-AF46-FBC560DF3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FF6AB-838C-451C-8C05-DD3F0425E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8AAE-3B7C-49CC-B214-36833575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050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FA70A-9511-4309-BF44-3557968BE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A632C-575D-48B3-8AD2-AB36DF1D7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EB498-BA34-42C6-B090-05CBCE4AF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D36F-BB57-45F9-B89E-AB73D7719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F5C3-2FE3-46F9-A15E-C687BC77D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897FE-726E-42E7-99F9-9BB9F89A7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2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6BD1698-C907-4467-AD2C-B4F0DE2EC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pitchFamily="34" charset="0"/>
        </a:defRPr>
      </a:lvl9pPr>
    </p:titleStyle>
    <p:bodyStyle>
      <a:lvl1pPr algn="l" rtl="0" eaLnBrk="0" fontAlgn="base" hangingPunct="0">
        <a:spcBef>
          <a:spcPct val="15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defRPr kumimoji="1" sz="16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5000"/>
        </a:spcBef>
        <a:spcAft>
          <a:spcPct val="0"/>
        </a:spcAft>
        <a:buClr>
          <a:srgbClr val="003399"/>
        </a:buClr>
        <a:buSzPct val="75000"/>
        <a:buFont typeface="Monotype Sorts" pitchFamily="2" charset="2"/>
        <a:defRPr kumimoji="1" sz="16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defRPr kumimoji="1"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9F09B-6937-4ED8-B9E8-DF6D654ADF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rgbClr val="009999"/>
                </a:solidFill>
              </a:rPr>
              <a:t>General Method for Calculating the Vibration Response Spectrum</a:t>
            </a:r>
          </a:p>
          <a:p>
            <a:endParaRPr lang="en-US" sz="2000" b="0" dirty="0" smtClean="0">
              <a:solidFill>
                <a:srgbClr val="009999"/>
              </a:solidFill>
            </a:endParaRPr>
          </a:p>
          <a:p>
            <a:endParaRPr lang="en-US" dirty="0" smtClean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9436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914400"/>
            <a:ext cx="14478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Unit 16</a:t>
            </a: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838200" y="1371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EA5C2-0BAB-4184-B3C4-FBB894DA692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54102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The  SDOF response to the Test Spec is greater than that of the Flight Data across all natural Frequencies, with margin to spare.</a:t>
            </a:r>
            <a:br>
              <a:rPr lang="en-US" sz="1800" dirty="0" smtClean="0">
                <a:latin typeface="Calibri" pitchFamily="34" charset="0"/>
              </a:rPr>
            </a:br>
            <a:endParaRPr lang="en-US" sz="600" dirty="0" smtClean="0">
              <a:latin typeface="Calibri" pitchFamily="34" charset="0"/>
            </a:endParaRPr>
          </a:p>
          <a:p>
            <a:r>
              <a:rPr lang="en-US" sz="1800" i="1" dirty="0" smtClean="0">
                <a:latin typeface="Calibri" pitchFamily="34" charset="0"/>
              </a:rPr>
              <a:t>So the component was </a:t>
            </a:r>
            <a:r>
              <a:rPr lang="en-US" sz="1800" i="1" u="sng" dirty="0" smtClean="0">
                <a:latin typeface="Calibri" pitchFamily="34" charset="0"/>
              </a:rPr>
              <a:t>not</a:t>
            </a:r>
            <a:r>
              <a:rPr lang="en-US" sz="1800" i="1" dirty="0" smtClean="0">
                <a:latin typeface="Calibri" pitchFamily="34" charset="0"/>
              </a:rPr>
              <a:t> under-tested!</a:t>
            </a:r>
            <a:endParaRPr lang="en-US" sz="1800" i="1" dirty="0">
              <a:latin typeface="Calibri" pitchFamily="34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619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1800" y="838200"/>
            <a:ext cx="213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Assumptions: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SDOF Response, Q=10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Both PSDs are stationary with normal distribution.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PSD Durations:</a:t>
            </a:r>
          </a:p>
          <a:p>
            <a:r>
              <a:rPr lang="en-US" sz="1600" dirty="0" smtClean="0">
                <a:latin typeface="Calibri" pitchFamily="34" charset="0"/>
              </a:rPr>
              <a:t>Test  </a:t>
            </a:r>
            <a:r>
              <a:rPr lang="en-US" sz="1600" u="sng" dirty="0" smtClean="0">
                <a:latin typeface="Calibri" pitchFamily="34" charset="0"/>
              </a:rPr>
              <a:t>&gt;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 Flight</a:t>
            </a:r>
            <a:endParaRPr lang="en-US" sz="1600" dirty="0" smtClean="0">
              <a:latin typeface="Calibri" pitchFamily="34" charset="0"/>
            </a:endParaRPr>
          </a:p>
          <a:p>
            <a:endParaRPr lang="en-US" sz="1600" dirty="0" smtClean="0">
              <a:latin typeface="Calibri" pitchFamily="34" charset="0"/>
            </a:endParaRPr>
          </a:p>
          <a:p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900B08-23F5-4082-AD83-8C880C032F2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33400" y="1447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457200" y="9906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2000" b="1" dirty="0" smtClean="0">
                <a:solidFill>
                  <a:srgbClr val="009999"/>
                </a:solidFill>
                <a:latin typeface="Arial" pitchFamily="34" charset="0"/>
              </a:rPr>
              <a:t>Flight Accelerometer Data</a:t>
            </a:r>
            <a:endParaRPr kumimoji="1" lang="en-US" sz="2000" b="1" dirty="0">
              <a:solidFill>
                <a:srgbClr val="009999"/>
              </a:solidFill>
              <a:latin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9436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558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9600" y="5791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Task:   Derive a simplified envelope using four coordinates. 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This envelope will then be used to specify a design and test level after uncertainty margin has been added.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3048000"/>
            <a:ext cx="1828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Matlab array name:</a:t>
            </a:r>
          </a:p>
          <a:p>
            <a:endParaRPr lang="en-US" sz="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s</a:t>
            </a:r>
            <a:r>
              <a:rPr lang="en-US" sz="1600" dirty="0" err="1" smtClean="0">
                <a:latin typeface="Calibri" pitchFamily="34" charset="0"/>
              </a:rPr>
              <a:t>ub_bulkhead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75BF1E-C039-4FAF-A992-AF8764EF85B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533400" y="1447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9436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558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" y="9906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2000" b="1" dirty="0" smtClean="0">
                <a:solidFill>
                  <a:srgbClr val="009999"/>
                </a:solidFill>
                <a:latin typeface="Arial" pitchFamily="34" charset="0"/>
              </a:rPr>
              <a:t>Envelope Derivation, Method 1</a:t>
            </a:r>
            <a:endParaRPr kumimoji="1" lang="en-US" sz="2000" b="1" dirty="0">
              <a:solidFill>
                <a:srgbClr val="009999"/>
              </a:solidFill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1219200" y="2971800"/>
            <a:ext cx="2362200" cy="1981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581400" y="2971800"/>
            <a:ext cx="6096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191000" y="2971800"/>
            <a:ext cx="1295400" cy="1143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6172200" y="2819400"/>
            <a:ext cx="266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Dark red line is a candidate envelope.</a:t>
            </a:r>
          </a:p>
          <a:p>
            <a:pPr lvl="0"/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lvl="0"/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Overall level = 10.3 GRMS</a:t>
            </a:r>
          </a:p>
          <a:p>
            <a:pPr lvl="0"/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lvl="0"/>
            <a:r>
              <a:rPr lang="en-US" sz="1800" i="1" dirty="0" smtClean="0">
                <a:solidFill>
                  <a:srgbClr val="000000"/>
                </a:solidFill>
                <a:latin typeface="Calibri" pitchFamily="34" charset="0"/>
              </a:rPr>
              <a:t>Too </a:t>
            </a:r>
            <a:r>
              <a:rPr lang="en-US" sz="1800" i="1" dirty="0">
                <a:solidFill>
                  <a:srgbClr val="000000"/>
                </a:solidFill>
                <a:latin typeface="Calibri" pitchFamily="34" charset="0"/>
              </a:rPr>
              <a:t>Conservative!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A3861-8A5A-4680-A03E-339F96F4B61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41148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Envelope Derivation Method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33400" y="12192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5943600" y="6096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1676400"/>
            <a:ext cx="701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Allow the envelope PSD to clip the flight data peaks as long as the envelope VRS meets or exceeds the flight data VRS</a:t>
            </a: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Use trial-and-error to derive the least possible PSD which meets the VRS requirement</a:t>
            </a: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This only cover GRMS response – fatigue will be covered in a future Webinar</a:t>
            </a: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Matlab &gt;&gt; </a:t>
            </a:r>
            <a:r>
              <a:rPr lang="en-US" sz="1800" dirty="0" err="1" smtClean="0">
                <a:solidFill>
                  <a:srgbClr val="000000"/>
                </a:solidFill>
                <a:latin typeface="Calibri" pitchFamily="34" charset="0"/>
              </a:rPr>
              <a:t>vibrationdata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 &gt;  Power Spectral Density &gt;  Envelope PSD via VRS</a:t>
            </a:r>
          </a:p>
          <a:p>
            <a:pPr lvl="0"/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lvl="0"/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1800" i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7BEE6-C1F5-47F1-A882-D571E823254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33400" y="1447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3400" y="9906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2000" b="1" dirty="0" smtClean="0">
                <a:solidFill>
                  <a:srgbClr val="009999"/>
                </a:solidFill>
                <a:latin typeface="Arial" pitchFamily="34" charset="0"/>
              </a:rPr>
              <a:t>PSD Comparison</a:t>
            </a:r>
            <a:endParaRPr kumimoji="1" lang="en-US" sz="2000" b="1" dirty="0">
              <a:solidFill>
                <a:srgbClr val="009999"/>
              </a:solidFill>
              <a:latin typeface="Arial" pitchFamily="34" charset="0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9436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3276600"/>
          <a:ext cx="22860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Frequency (Hz)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 Accel 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(G^2/Hz)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0.0022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0.081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0.081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0.0095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0" y="2895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Calibri" pitchFamily="34" charset="0"/>
              </a:rPr>
              <a:t>Envelope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59436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The Envelope allows for peak clipping. 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7BEE6-C1F5-47F1-A882-D571E823254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33400" y="1447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3400" y="9906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2000" b="1" dirty="0" smtClean="0">
                <a:solidFill>
                  <a:srgbClr val="009999"/>
                </a:solidFill>
                <a:latin typeface="Arial" pitchFamily="34" charset="0"/>
              </a:rPr>
              <a:t>VRS Comparison</a:t>
            </a:r>
            <a:endParaRPr kumimoji="1" lang="en-US" sz="2000" b="1" dirty="0">
              <a:solidFill>
                <a:srgbClr val="009999"/>
              </a:solidFill>
              <a:latin typeface="Arial" pitchFamily="34" charset="0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9436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371600" y="59436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The Envelope is greater than or equal to the Flight Data Input across all natural frequencies. 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752600"/>
            <a:ext cx="266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Assumptions: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SDOF Response, Q=10</a:t>
            </a:r>
          </a:p>
          <a:p>
            <a:endParaRPr lang="en-US" sz="10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Both PSDs are stationary with normal distribution.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PSD Durations:</a:t>
            </a:r>
          </a:p>
          <a:p>
            <a:r>
              <a:rPr lang="en-US" sz="1600" dirty="0" smtClean="0">
                <a:latin typeface="Calibri" pitchFamily="34" charset="0"/>
              </a:rPr>
              <a:t>Envelope</a:t>
            </a:r>
            <a:r>
              <a:rPr lang="en-US" sz="1600" dirty="0" smtClean="0">
                <a:latin typeface="Calibri" pitchFamily="34" charset="0"/>
              </a:rPr>
              <a:t>  </a:t>
            </a:r>
            <a:r>
              <a:rPr lang="en-US" sz="1600" u="sng" dirty="0" smtClean="0">
                <a:latin typeface="Calibri" pitchFamily="34" charset="0"/>
              </a:rPr>
              <a:t>&gt;</a:t>
            </a:r>
            <a:r>
              <a:rPr lang="en-US" sz="1600" dirty="0" smtClean="0">
                <a:latin typeface="Calibri" pitchFamily="34" charset="0"/>
              </a:rPr>
              <a:t>  </a:t>
            </a:r>
            <a:r>
              <a:rPr lang="en-US" sz="1600" dirty="0" smtClean="0">
                <a:latin typeface="Calibri" pitchFamily="34" charset="0"/>
              </a:rPr>
              <a:t>Input</a:t>
            </a:r>
            <a:endParaRPr lang="en-US" sz="1600" dirty="0" smtClean="0">
              <a:latin typeface="Calibri" pitchFamily="34" charset="0"/>
            </a:endParaRPr>
          </a:p>
          <a:p>
            <a:endParaRPr lang="en-US" sz="1600" dirty="0" smtClean="0">
              <a:latin typeface="Calibri" pitchFamily="34" charset="0"/>
            </a:endParaRPr>
          </a:p>
          <a:p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7BEE6-C1F5-47F1-A882-D571E823254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33400" y="1447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3400" y="9144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2000" b="1" dirty="0" smtClean="0">
                <a:solidFill>
                  <a:srgbClr val="009999"/>
                </a:solidFill>
                <a:latin typeface="Arial" pitchFamily="34" charset="0"/>
              </a:rPr>
              <a:t>Conclusions</a:t>
            </a:r>
            <a:endParaRPr kumimoji="1" lang="en-US" sz="2000" b="1" dirty="0">
              <a:solidFill>
                <a:srgbClr val="009999"/>
              </a:solidFill>
              <a:latin typeface="Arial" pitchFamily="34" charset="0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9436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9050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The Vibration Response Spectrum (VRS) is a useful tool for comparing the effects of different PSDs on a SDOF system, where the natural frequency and amplification factors are independent variables</a:t>
            </a: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The VRS can be used to determine whether a component previously tested to one PSD specification needs to be re-testing for a new specification</a:t>
            </a: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The VRS can be used for deriving envelopes for measured PSDs </a:t>
            </a: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000000"/>
                </a:solidFill>
                <a:latin typeface="Calibri" pitchFamily="34" charset="0"/>
              </a:rPr>
              <a:t>The VRS will be extended to fatigue damage in future webinars</a:t>
            </a:r>
          </a:p>
          <a:p>
            <a:pPr marL="173038" lvl="0" indent="-173038">
              <a:buClr>
                <a:schemeClr val="accent5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lvl="0"/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  <a:p>
            <a:pPr lvl="0"/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1800" i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47325-29CC-4083-BF33-C1D6EF58D5D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848600" cy="6096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Calibri" pitchFamily="34" charset="0"/>
              </a:rPr>
              <a:t>Determine the response of a single-degree-of-freedom system subjected to base excitation, where the excitation is in the form of a power spectral density.  </a:t>
            </a:r>
          </a:p>
          <a:p>
            <a:r>
              <a:rPr lang="en-US" b="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b="0" i="1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b="0" i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59436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762000" y="1371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838200"/>
            <a:ext cx="44196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SDOF System, Base Excitation</a:t>
            </a:r>
          </a:p>
        </p:txBody>
      </p:sp>
      <p:pic>
        <p:nvPicPr>
          <p:cNvPr id="8" name="Picture 63" descr="sdd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447800"/>
            <a:ext cx="639127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838200" y="3657600"/>
            <a:ext cx="29194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The natural frequency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is</a:t>
            </a:r>
          </a:p>
        </p:txBody>
      </p:sp>
      <p:graphicFrame>
        <p:nvGraphicFramePr>
          <p:cNvPr id="7178" name="Object 8"/>
          <p:cNvGraphicFramePr>
            <a:graphicFrameLocks noChangeAspect="1"/>
          </p:cNvGraphicFramePr>
          <p:nvPr/>
        </p:nvGraphicFramePr>
        <p:xfrm>
          <a:off x="1371600" y="4267200"/>
          <a:ext cx="1600200" cy="627063"/>
        </p:xfrm>
        <a:graphic>
          <a:graphicData uri="http://schemas.openxmlformats.org/presentationml/2006/ole">
            <p:oleObj spid="_x0000_s7178" r:id="rId5" imgW="875920" imgH="444307" progId="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62000" y="5715000"/>
            <a:ext cx="792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1" dirty="0" smtClean="0">
                <a:solidFill>
                  <a:schemeClr val="tx1"/>
                </a:solidFill>
                <a:latin typeface="Calibri" pitchFamily="34" charset="0"/>
              </a:rPr>
              <a:t>Do this for a family of natural frequencies.  Plot results as Vibration Response Spectrum (VRS).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A410E-8D6F-44BD-B7B0-16FE6D715D4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914400" y="1676400"/>
            <a:ext cx="6858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dirty="0" smtClean="0">
                <a:latin typeface="Calibri" pitchFamily="34" charset="0"/>
              </a:rPr>
              <a:t>Recall that he </a:t>
            </a:r>
            <a:r>
              <a:rPr lang="en-US" sz="1900" dirty="0">
                <a:latin typeface="Calibri" pitchFamily="34" charset="0"/>
              </a:rPr>
              <a:t>general method </a:t>
            </a:r>
            <a:r>
              <a:rPr lang="en-US" sz="1900" dirty="0" smtClean="0">
                <a:latin typeface="Calibri" pitchFamily="34" charset="0"/>
              </a:rPr>
              <a:t>gives </a:t>
            </a:r>
            <a:r>
              <a:rPr lang="en-US" sz="1900" dirty="0">
                <a:latin typeface="Calibri" pitchFamily="34" charset="0"/>
              </a:rPr>
              <a:t>a more accurate response value than the Miles equation.</a:t>
            </a:r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1143000" y="2895600"/>
          <a:ext cx="6396038" cy="1882775"/>
        </p:xfrm>
        <a:graphic>
          <a:graphicData uri="http://schemas.openxmlformats.org/presentationml/2006/ole">
            <p:oleObj spid="_x0000_s1026" name="Equation" r:id="rId4" imgW="3987720" imgH="1180800" progId="Equation.3">
              <p:embed/>
            </p:oleObj>
          </a:graphicData>
        </a:graphic>
      </p:graphicFrame>
      <p:sp>
        <p:nvSpPr>
          <p:cNvPr id="1031" name="Line 15"/>
          <p:cNvSpPr>
            <a:spLocks noChangeShapeType="1"/>
          </p:cNvSpPr>
          <p:nvPr/>
        </p:nvSpPr>
        <p:spPr bwMode="auto">
          <a:xfrm>
            <a:off x="762000" y="1371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Rectangle 16"/>
          <p:cNvSpPr>
            <a:spLocks noChangeArrowheads="1"/>
          </p:cNvSpPr>
          <p:nvPr/>
        </p:nvSpPr>
        <p:spPr bwMode="auto">
          <a:xfrm>
            <a:off x="762000" y="9144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2200" b="1">
                <a:solidFill>
                  <a:srgbClr val="009999"/>
                </a:solidFill>
                <a:latin typeface="Arial" pitchFamily="34" charset="0"/>
              </a:rPr>
              <a:t>General Method Equation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0198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sp>
        <p:nvSpPr>
          <p:cNvPr id="10" name="Text Box 70"/>
          <p:cNvSpPr txBox="1">
            <a:spLocks noChangeArrowheads="1"/>
          </p:cNvSpPr>
          <p:nvPr/>
        </p:nvSpPr>
        <p:spPr bwMode="auto">
          <a:xfrm>
            <a:off x="1066800" y="5410200"/>
            <a:ext cx="75438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dirty="0">
                <a:latin typeface="Calibri" pitchFamily="34" charset="0"/>
              </a:rPr>
              <a:t>where 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1900" dirty="0">
                <a:latin typeface="Calibri" pitchFamily="34" charset="0"/>
              </a:rPr>
              <a:t> is the base excitation frequency and 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fn </a:t>
            </a:r>
            <a:r>
              <a:rPr lang="en-US" sz="1900" dirty="0">
                <a:latin typeface="Calibri" pitchFamily="34" charset="0"/>
              </a:rPr>
              <a:t> is the natural </a:t>
            </a:r>
            <a:r>
              <a:rPr lang="en-US" sz="1900" dirty="0" smtClean="0">
                <a:latin typeface="Calibri" pitchFamily="34" charset="0"/>
              </a:rPr>
              <a:t>frequency</a:t>
            </a:r>
            <a:endParaRPr lang="en-US" sz="1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6FA53-4F38-447B-8631-163C431A44B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 bwMode="auto">
          <a:xfrm>
            <a:off x="685800" y="52578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Consider the base input vibration test level from MIL-STD-1540C.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This level is used to test avionics components on shaker tables.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pitchFamily="2" charset="2"/>
              <a:buNone/>
              <a:tabLst/>
              <a:defRPr/>
            </a:pPr>
            <a:endParaRPr kumimoji="1" lang="en-US" sz="1800" kern="0" dirty="0">
              <a:solidFill>
                <a:schemeClr val="bg2"/>
              </a:solidFill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&gt;&gt;load</a:t>
            </a:r>
            <a:r>
              <a:rPr kumimoji="1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webinar_16_data_files.mat           Array name:  m1540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pitchFamily="2" charset="2"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9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6629400" y="2286000"/>
          <a:ext cx="22860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Frequency (Hz)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 Accel 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(G^2/Hz)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0.0053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150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0.04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600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0.04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2000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0.0036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27A19-480A-4A63-AC58-2F1E04F9385E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"/>
            <a:ext cx="6705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5534561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Use:     </a:t>
            </a:r>
            <a:r>
              <a:rPr lang="en-US" sz="1600" dirty="0" err="1" smtClean="0">
                <a:latin typeface="Calibri" pitchFamily="34" charset="0"/>
              </a:rPr>
              <a:t>vibrationdata</a:t>
            </a:r>
            <a:r>
              <a:rPr lang="en-US" sz="1600" dirty="0" smtClean="0">
                <a:latin typeface="Calibri" pitchFamily="34" charset="0"/>
              </a:rPr>
              <a:t> &gt; power spectral density &gt; SDOF Response to Base Input         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Save each response</a:t>
            </a:r>
          </a:p>
          <a:p>
            <a:endParaRPr lang="en-US" sz="800" dirty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Plot family of curves using:   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err="1" smtClean="0">
                <a:latin typeface="Calibri" pitchFamily="34" charset="0"/>
              </a:rPr>
              <a:t>vibrationdata</a:t>
            </a:r>
            <a:r>
              <a:rPr lang="en-US" sz="1600" dirty="0" smtClean="0">
                <a:latin typeface="Calibri" pitchFamily="34" charset="0"/>
              </a:rPr>
              <a:t> &gt; Miscellaneous Functions &gt; Plot Utilities &gt;  Multiple Curves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05F59C-C918-43D3-8F09-FA91D69CFA3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90" name="Line 56"/>
          <p:cNvSpPr>
            <a:spLocks noChangeShapeType="1"/>
          </p:cNvSpPr>
          <p:nvPr/>
        </p:nvSpPr>
        <p:spPr bwMode="auto">
          <a:xfrm>
            <a:off x="838200" y="12954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Rectangle 57"/>
          <p:cNvSpPr>
            <a:spLocks noChangeArrowheads="1"/>
          </p:cNvSpPr>
          <p:nvPr/>
        </p:nvSpPr>
        <p:spPr bwMode="auto">
          <a:xfrm>
            <a:off x="762000" y="8382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2000" b="1">
                <a:solidFill>
                  <a:srgbClr val="009999"/>
                </a:solidFill>
                <a:latin typeface="Arial" pitchFamily="34" charset="0"/>
              </a:rPr>
              <a:t>GRMS Values for Response Curves</a:t>
            </a:r>
          </a:p>
        </p:txBody>
      </p:sp>
      <p:sp>
        <p:nvSpPr>
          <p:cNvPr id="34874" name="Rectangle 58"/>
          <p:cNvSpPr>
            <a:spLocks noChangeArrowheads="1"/>
          </p:cNvSpPr>
          <p:nvPr/>
        </p:nvSpPr>
        <p:spPr bwMode="auto">
          <a:xfrm>
            <a:off x="6096000" y="7620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2667000"/>
          <a:ext cx="2895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182"/>
                <a:gridCol w="1579418"/>
              </a:tblGrid>
              <a:tr h="8222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Natural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Frequency (Hz)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 Response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Acceleration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(GRMS)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6.4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11.1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300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13.7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1981200"/>
            <a:ext cx="3733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50" dirty="0" smtClean="0">
                <a:latin typeface="Calibri" pitchFamily="34" charset="0"/>
              </a:rPr>
              <a:t>Vibration Response Spectrum Q=10</a:t>
            </a:r>
            <a:endParaRPr lang="en-US" sz="185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EA5C2-0BAB-4184-B3C4-FBB894DA692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57150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v</a:t>
            </a:r>
            <a:r>
              <a:rPr lang="en-US" sz="1800" dirty="0" err="1" smtClean="0">
                <a:latin typeface="Calibri" pitchFamily="34" charset="0"/>
              </a:rPr>
              <a:t>ibrationdata</a:t>
            </a:r>
            <a:r>
              <a:rPr lang="en-US" sz="1800" dirty="0" smtClean="0">
                <a:latin typeface="Calibri" pitchFamily="34" charset="0"/>
              </a:rPr>
              <a:t> &gt; Power Spectral Density &gt; Vibration Response Spectrum (VRS)</a:t>
            </a:r>
          </a:p>
          <a:p>
            <a:endParaRPr lang="en-US" sz="800" dirty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Base Input is the MIL-STD1540C level.   Duration is 60 seconds. 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609600"/>
            <a:ext cx="6248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 bwMode="auto">
          <a:xfrm>
            <a:off x="4419600" y="2743200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76800" y="2590800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3352800"/>
            <a:ext cx="533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6.4 G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2895600"/>
            <a:ext cx="6096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11.1 G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2590800"/>
            <a:ext cx="6096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13.7 G</a:t>
            </a:r>
            <a:endParaRPr lang="en-US" sz="11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EA5C2-0BAB-4184-B3C4-FBB894DA692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5715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Plot family of curves using:   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err="1" smtClean="0">
                <a:latin typeface="Calibri" pitchFamily="34" charset="0"/>
              </a:rPr>
              <a:t>vibrationdata</a:t>
            </a:r>
            <a:r>
              <a:rPr lang="en-US" sz="1800" dirty="0" smtClean="0">
                <a:latin typeface="Calibri" pitchFamily="34" charset="0"/>
              </a:rPr>
              <a:t> &gt; Miscellaneous Functions &gt; Plot Utilities &gt;  Multiple Curves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48400" y="2057400"/>
            <a:ext cx="2667000" cy="27443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100"/>
              </a:spcAft>
            </a:pPr>
            <a:r>
              <a:rPr lang="en-US" sz="1700" i="1" dirty="0" smtClean="0">
                <a:latin typeface="Calibri" pitchFamily="34" charset="0"/>
              </a:rPr>
              <a:t>Actual Case History</a:t>
            </a:r>
            <a:endParaRPr lang="en-US" sz="1700" dirty="0">
              <a:latin typeface="Calibri" pitchFamily="34" charset="0"/>
            </a:endParaRPr>
          </a:p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The accelerometer was mounted near the component in flight.</a:t>
            </a:r>
            <a:endParaRPr lang="en-US" sz="1700" dirty="0">
              <a:latin typeface="Calibri" pitchFamily="34" charset="0"/>
            </a:endParaRPr>
          </a:p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The component natural frequency is unknown.</a:t>
            </a:r>
            <a:endParaRPr lang="en-US" sz="1700" dirty="0">
              <a:latin typeface="Calibri" pitchFamily="34" charset="0"/>
            </a:endParaRPr>
          </a:p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Was the component under-tested?</a:t>
            </a:r>
          </a:p>
          <a:p>
            <a:endParaRPr lang="en-US" sz="18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457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0" dirty="0" smtClean="0">
                <a:latin typeface="Calibri" pitchFamily="34" charset="0"/>
              </a:rPr>
              <a:t>PSD Arrays:</a:t>
            </a:r>
            <a:r>
              <a:rPr lang="en-US" sz="1600" dirty="0" smtClean="0">
                <a:latin typeface="Calibri" pitchFamily="34" charset="0"/>
              </a:rPr>
              <a:t/>
            </a:r>
            <a:br>
              <a:rPr lang="en-US" sz="1600" dirty="0" smtClean="0">
                <a:latin typeface="Calibri" pitchFamily="34" charset="0"/>
              </a:rPr>
            </a:br>
            <a:endParaRPr lang="en-US" sz="800" dirty="0" smtClean="0">
              <a:latin typeface="Calibri" pitchFamily="34" charset="0"/>
            </a:endParaRPr>
          </a:p>
          <a:p>
            <a:r>
              <a:rPr lang="en-US" sz="1500" dirty="0" err="1" smtClean="0">
                <a:latin typeface="Calibri" pitchFamily="34" charset="0"/>
              </a:rPr>
              <a:t>flight_data</a:t>
            </a:r>
            <a:r>
              <a:rPr lang="en-US" sz="1500" dirty="0" smtClean="0">
                <a:latin typeface="Calibri" pitchFamily="34" charset="0"/>
              </a:rPr>
              <a:t/>
            </a:r>
            <a:br>
              <a:rPr lang="en-US" sz="1500" dirty="0" smtClean="0">
                <a:latin typeface="Calibri" pitchFamily="34" charset="0"/>
              </a:rPr>
            </a:br>
            <a:r>
              <a:rPr lang="en-US" sz="1500" dirty="0" err="1" smtClean="0">
                <a:latin typeface="Calibri" pitchFamily="34" charset="0"/>
              </a:rPr>
              <a:t>test_spec</a:t>
            </a:r>
            <a:endParaRPr lang="en-US" sz="15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900B08-23F5-4082-AD83-8C880C032F2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96200" cy="4114800"/>
          </a:xfrm>
        </p:spPr>
        <p:txBody>
          <a:bodyPr/>
          <a:lstStyle/>
          <a:p>
            <a:pPr marL="231775" indent="-231775">
              <a:buSzPct val="80000"/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231775" indent="-231775">
              <a:buSzPct val="80000"/>
              <a:buFont typeface="Wingdings" pitchFamily="2" charset="2"/>
              <a:buChar char="§"/>
            </a:pPr>
            <a:r>
              <a:rPr lang="en-US" sz="1850" b="0" dirty="0" smtClean="0">
                <a:latin typeface="Calibri" pitchFamily="34" charset="0"/>
              </a:rPr>
              <a:t>Calculate VRS for both </a:t>
            </a:r>
            <a:r>
              <a:rPr lang="en-US" sz="1850" b="0" dirty="0" err="1" smtClean="0">
                <a:latin typeface="Calibri" pitchFamily="34" charset="0"/>
              </a:rPr>
              <a:t>flight_data</a:t>
            </a:r>
            <a:r>
              <a:rPr lang="en-US" sz="1850" b="0" dirty="0" smtClean="0">
                <a:latin typeface="Calibri" pitchFamily="34" charset="0"/>
              </a:rPr>
              <a:t> </a:t>
            </a:r>
            <a:r>
              <a:rPr lang="en-US" sz="1850" b="0" dirty="0" smtClean="0">
                <a:latin typeface="Calibri" pitchFamily="34" charset="0"/>
              </a:rPr>
              <a:t>&amp; </a:t>
            </a:r>
            <a:r>
              <a:rPr lang="en-US" sz="1850" b="0" dirty="0" err="1" smtClean="0">
                <a:latin typeface="Calibri" pitchFamily="34" charset="0"/>
              </a:rPr>
              <a:t>test_spec</a:t>
            </a:r>
            <a:endParaRPr lang="en-US" sz="1850" b="0" dirty="0" smtClean="0">
              <a:latin typeface="Calibri" pitchFamily="34" charset="0"/>
            </a:endParaRPr>
          </a:p>
          <a:p>
            <a:pPr marL="231775" indent="-231775">
              <a:buSzPct val="80000"/>
              <a:buFont typeface="Wingdings" pitchFamily="2" charset="2"/>
              <a:buChar char="§"/>
            </a:pPr>
            <a:endParaRPr lang="en-US" sz="185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>
              <a:buSzPct val="80000"/>
              <a:buFont typeface="Wingdings" pitchFamily="2" charset="2"/>
              <a:buChar char="§"/>
            </a:pPr>
            <a:r>
              <a:rPr lang="en-US" sz="1850" b="0" dirty="0" smtClean="0">
                <a:solidFill>
                  <a:schemeClr val="tx1"/>
                </a:solidFill>
                <a:latin typeface="Calibri" pitchFamily="34" charset="0"/>
              </a:rPr>
              <a:t>Duration = 60 seconds  (but does not matter for this calculation)</a:t>
            </a:r>
          </a:p>
          <a:p>
            <a:pPr marL="231775" indent="-231775">
              <a:buSzPct val="80000"/>
              <a:buFont typeface="Wingdings" pitchFamily="2" charset="2"/>
              <a:buChar char="§"/>
            </a:pPr>
            <a:endParaRPr lang="en-US" sz="185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>
              <a:buSzPct val="80000"/>
              <a:buFont typeface="Wingdings" pitchFamily="2" charset="2"/>
              <a:buChar char="§"/>
            </a:pPr>
            <a:r>
              <a:rPr lang="en-US" sz="1850" b="0" dirty="0" smtClean="0">
                <a:solidFill>
                  <a:schemeClr val="tx1"/>
                </a:solidFill>
                <a:latin typeface="Calibri" pitchFamily="34" charset="0"/>
              </a:rPr>
              <a:t>Save each VRS, 1-sigma       (1-sigma = GRMS for zero mean)</a:t>
            </a:r>
          </a:p>
          <a:p>
            <a:pPr marL="231775" indent="-231775">
              <a:buSzPct val="80000"/>
            </a:pPr>
            <a:endParaRPr lang="en-US" sz="185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>
              <a:buSzPct val="80000"/>
              <a:buFont typeface="Wingdings" pitchFamily="2" charset="2"/>
              <a:buChar char="§"/>
            </a:pPr>
            <a:r>
              <a:rPr lang="en-US" sz="1850" b="0" dirty="0" smtClean="0">
                <a:solidFill>
                  <a:schemeClr val="tx1"/>
                </a:solidFill>
                <a:latin typeface="Calibri" pitchFamily="34" charset="0"/>
              </a:rPr>
              <a:t>Plot the two VRS curves using:</a:t>
            </a:r>
          </a:p>
          <a:p>
            <a:pPr marL="231775" indent="-231775">
              <a:buSzPct val="80000"/>
            </a:pPr>
            <a:endParaRPr lang="en-US" sz="1850" dirty="0" smtClean="0">
              <a:latin typeface="Calibri" pitchFamily="34" charset="0"/>
            </a:endParaRPr>
          </a:p>
          <a:p>
            <a:pPr marL="231775" indent="-231775">
              <a:buSzPct val="80000"/>
            </a:pPr>
            <a:r>
              <a:rPr lang="en-US" sz="1850" b="0" dirty="0" smtClean="0">
                <a:latin typeface="Calibri" pitchFamily="34" charset="0"/>
              </a:rPr>
              <a:t>	</a:t>
            </a:r>
            <a:r>
              <a:rPr lang="en-US" sz="1850" b="0" dirty="0" err="1" smtClean="0">
                <a:latin typeface="Calibri" pitchFamily="34" charset="0"/>
              </a:rPr>
              <a:t>vibrationdata</a:t>
            </a:r>
            <a:r>
              <a:rPr lang="en-US" sz="1850" b="0" dirty="0" smtClean="0">
                <a:latin typeface="Calibri" pitchFamily="34" charset="0"/>
              </a:rPr>
              <a:t> &gt; Miscellaneous Functions &gt; Plot Utilities &gt;  Multiple Curves</a:t>
            </a:r>
          </a:p>
          <a:p>
            <a:endParaRPr lang="en-US" sz="1800" b="0" dirty="0" smtClean="0">
              <a:solidFill>
                <a:schemeClr val="tx1"/>
              </a:solidFill>
            </a:endParaRPr>
          </a:p>
          <a:p>
            <a:endParaRPr lang="en-US" sz="1800" b="0" dirty="0" smtClean="0">
              <a:solidFill>
                <a:schemeClr val="tx1"/>
              </a:solidFill>
            </a:endParaRPr>
          </a:p>
          <a:p>
            <a:endParaRPr lang="en-US" sz="1800" b="0" dirty="0" smtClean="0">
              <a:solidFill>
                <a:schemeClr val="tx1"/>
              </a:solidFill>
            </a:endParaRPr>
          </a:p>
          <a:p>
            <a:endParaRPr lang="en-US" sz="1800" b="0" dirty="0" smtClean="0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33400" y="1447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457200" y="9906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2000" b="1" dirty="0" smtClean="0">
                <a:solidFill>
                  <a:srgbClr val="009999"/>
                </a:solidFill>
                <a:latin typeface="Arial" pitchFamily="34" charset="0"/>
              </a:rPr>
              <a:t>VRS Calculation</a:t>
            </a:r>
            <a:endParaRPr kumimoji="1" lang="en-US" sz="2000" b="1" dirty="0">
              <a:solidFill>
                <a:srgbClr val="009999"/>
              </a:solidFill>
              <a:latin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943600" y="838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Vibrationdata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E-9">
  <a:themeElements>
    <a:clrScheme name="6E-9 4">
      <a:dk1>
        <a:srgbClr val="000000"/>
      </a:dk1>
      <a:lt1>
        <a:srgbClr val="FFFFFF"/>
      </a:lt1>
      <a:dk2>
        <a:srgbClr val="000000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6E-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E-9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E-9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E-9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E-9 4">
        <a:dk1>
          <a:srgbClr val="000000"/>
        </a:dk1>
        <a:lt1>
          <a:srgbClr val="FFFFFF"/>
        </a:lt1>
        <a:dk2>
          <a:srgbClr val="000000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C:\WINDOWS\Desktop\6E-9.ppt</Template>
  <TotalTime>2012</TotalTime>
  <Words>626</Words>
  <Application>Microsoft Office PowerPoint</Application>
  <PresentationFormat>On-screen Show (4:3)</PresentationFormat>
  <Paragraphs>177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6E-9</vt:lpstr>
      <vt:lpstr>Equation</vt:lpstr>
      <vt:lpstr>Unit 16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Envelope Derivation Method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</dc:title>
  <dc:creator>The Morgans</dc:creator>
  <cp:lastModifiedBy>tirvine</cp:lastModifiedBy>
  <cp:revision>67</cp:revision>
  <dcterms:created xsi:type="dcterms:W3CDTF">2001-04-23T07:10:49Z</dcterms:created>
  <dcterms:modified xsi:type="dcterms:W3CDTF">2014-05-10T16:17:11Z</dcterms:modified>
</cp:coreProperties>
</file>