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79" r:id="rId2"/>
    <p:sldId id="289" r:id="rId3"/>
    <p:sldId id="281" r:id="rId4"/>
    <p:sldId id="283" r:id="rId5"/>
    <p:sldId id="284" r:id="rId6"/>
    <p:sldId id="285" r:id="rId7"/>
    <p:sldId id="286" r:id="rId8"/>
    <p:sldId id="292" r:id="rId9"/>
    <p:sldId id="294" r:id="rId10"/>
    <p:sldId id="293" r:id="rId11"/>
    <p:sldId id="287" r:id="rId12"/>
    <p:sldId id="288" r:id="rId13"/>
    <p:sldId id="291" r:id="rId14"/>
    <p:sldId id="290" r:id="rId15"/>
    <p:sldId id="295" r:id="rId16"/>
    <p:sldId id="296" r:id="rId17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0066CC"/>
    <a:srgbClr val="33CC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66" autoAdjust="0"/>
    <p:restoredTop sz="94737" autoAdjust="0"/>
  </p:normalViewPr>
  <p:slideViewPr>
    <p:cSldViewPr>
      <p:cViewPr varScale="1">
        <p:scale>
          <a:sx n="82" d="100"/>
          <a:sy n="82" d="100"/>
        </p:scale>
        <p:origin x="-564" y="-78"/>
      </p:cViewPr>
      <p:guideLst>
        <p:guide orient="horz" pos="206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CD7D1080-94C6-4E89-8378-5D4A05C49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5600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25EC120-9051-40BD-85CE-8ECDF5236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043088-8DBE-412C-8C31-9C79D2E7C73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4DF68D-461D-4071-86FA-099A8D27FDBD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FD64FE-F2CB-47E3-A97C-A9CFACFFB88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8F8E80-224A-461F-98EF-F5350FDA460F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A69B7D-C130-40A0-8D6D-4F0C60ED0D24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7941BA-F6E5-4FF3-8AA5-B8592C7624EB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BFD41B-F839-4BD2-8537-76FA873EC1CF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668CBC-175A-4FF6-A1F2-C2D0A24D89ED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6B5C78-8638-4576-A700-C42B83BDAB54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4CA2F7-ECEE-4241-83EF-9B28D8437F54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4DF68D-461D-4071-86FA-099A8D27FDBD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4DF68D-461D-4071-86FA-099A8D27FDBD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FD64FE-F2CB-47E3-A97C-A9CFACFFB88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2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2743200" y="427038"/>
            <a:ext cx="6399213" cy="1524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60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2C167-9A62-4055-8402-A703B8B8FC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14EEE-53B4-46EA-9989-09EC3CA039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7451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745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1DC4B-DB31-4B54-AF46-FBC560DF31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FF6AB-838C-451C-8C05-DD3F0425E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48AAE-3B7C-49CC-B214-36833575E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05000"/>
            <a:ext cx="3771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905000"/>
            <a:ext cx="3771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FA70A-9511-4309-BF44-3557968BEF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A632C-575D-48B3-8AD2-AB36DF1D7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EB498-BA34-42C6-B090-05CBCE4AF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FD36F-BB57-45F9-B89E-AB73D7719F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0F5C3-2FE3-46F9-A15E-C687BC77DF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897FE-726E-42E7-99F9-9BB9F89A7C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05000"/>
            <a:ext cx="7696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2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7" name="Rectangle 102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10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10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6BD1698-C907-4467-AD2C-B4F0DE2EC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9pPr>
    </p:titleStyle>
    <p:bodyStyle>
      <a:lvl1pPr algn="l" rtl="0" eaLnBrk="0" fontAlgn="base" hangingPunct="0">
        <a:spcBef>
          <a:spcPct val="15000"/>
        </a:spcBef>
        <a:spcAft>
          <a:spcPct val="0"/>
        </a:spcAft>
        <a:buClr>
          <a:srgbClr val="003399"/>
        </a:buClr>
        <a:buSzPct val="50000"/>
        <a:buFont typeface="Monotype Sorts" pitchFamily="2" charset="2"/>
        <a:defRPr kumimoji="1" sz="16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5000"/>
        </a:spcBef>
        <a:spcAft>
          <a:spcPct val="0"/>
        </a:spcAft>
        <a:buClr>
          <a:srgbClr val="003399"/>
        </a:buClr>
        <a:buSzPct val="75000"/>
        <a:buFont typeface="Monotype Sorts" pitchFamily="2" charset="2"/>
        <a:defRPr kumimoji="1" sz="16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Monotype Sorts" pitchFamily="2" charset="2"/>
        <a:defRPr kumimoji="1"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B9F09B-6937-4ED8-B9E8-DF6D654ADFAF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2400" dirty="0" smtClean="0">
                <a:solidFill>
                  <a:srgbClr val="009999"/>
                </a:solidFill>
              </a:rPr>
              <a:t>General Method for Calculating the Vibration Response Spectrum</a:t>
            </a:r>
          </a:p>
          <a:p>
            <a:endParaRPr lang="en-US" sz="2000" b="0" dirty="0" smtClean="0">
              <a:solidFill>
                <a:srgbClr val="009999"/>
              </a:solidFill>
            </a:endParaRPr>
          </a:p>
          <a:p>
            <a:endParaRPr lang="en-US" dirty="0" smtClean="0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914400"/>
            <a:ext cx="1447800" cy="381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Unit 16</a:t>
            </a:r>
          </a:p>
        </p:txBody>
      </p:sp>
      <p:sp>
        <p:nvSpPr>
          <p:cNvPr id="6150" name="Line 8"/>
          <p:cNvSpPr>
            <a:spLocks noChangeShapeType="1"/>
          </p:cNvSpPr>
          <p:nvPr/>
        </p:nvSpPr>
        <p:spPr bwMode="auto">
          <a:xfrm>
            <a:off x="838200" y="1371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u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1" y="304801"/>
            <a:ext cx="6476999" cy="4833461"/>
          </a:xfrm>
          <a:prstGeom prst="rect">
            <a:avLst/>
          </a:prstGeom>
        </p:spPr>
      </p:pic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3EA5C2-0BAB-4184-B3C4-FBB894DA6925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6" name="TextBox 5"/>
          <p:cNvSpPr txBox="1"/>
          <p:nvPr/>
        </p:nvSpPr>
        <p:spPr>
          <a:xfrm>
            <a:off x="533400" y="5410200"/>
            <a:ext cx="6781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50" dirty="0" smtClean="0">
                <a:latin typeface="Calibri" pitchFamily="34" charset="0"/>
              </a:rPr>
              <a:t>The  SDOF response to the Test Spec is greater than that of the Flight Data across all natural Frequencies, with margin to spare.</a:t>
            </a:r>
            <a:br>
              <a:rPr lang="en-US" sz="1650" dirty="0" smtClean="0">
                <a:latin typeface="Calibri" pitchFamily="34" charset="0"/>
              </a:rPr>
            </a:br>
            <a:endParaRPr lang="en-US" sz="1650" dirty="0" smtClean="0">
              <a:latin typeface="Calibri" pitchFamily="34" charset="0"/>
            </a:endParaRPr>
          </a:p>
          <a:p>
            <a:r>
              <a:rPr lang="en-US" sz="1650" i="1" dirty="0" smtClean="0">
                <a:latin typeface="Calibri" pitchFamily="34" charset="0"/>
              </a:rPr>
              <a:t>So the component was </a:t>
            </a:r>
            <a:r>
              <a:rPr lang="en-US" sz="1650" i="1" u="sng" dirty="0" smtClean="0">
                <a:latin typeface="Calibri" pitchFamily="34" charset="0"/>
              </a:rPr>
              <a:t>not</a:t>
            </a:r>
            <a:r>
              <a:rPr lang="en-US" sz="1650" i="1" dirty="0" smtClean="0">
                <a:latin typeface="Calibri" pitchFamily="34" charset="0"/>
              </a:rPr>
              <a:t> under-tested!</a:t>
            </a:r>
            <a:endParaRPr lang="en-US" sz="1650" i="1" dirty="0">
              <a:latin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81800" y="838200"/>
            <a:ext cx="2133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Assumptions:</a:t>
            </a:r>
          </a:p>
          <a:p>
            <a:endParaRPr lang="en-US" sz="1600" dirty="0" smtClean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SDOF Response, Q=10</a:t>
            </a:r>
          </a:p>
          <a:p>
            <a:endParaRPr lang="en-US" sz="1600" dirty="0" smtClean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Both PSDs are stationary with normal distribution.</a:t>
            </a:r>
          </a:p>
          <a:p>
            <a:endParaRPr lang="en-US" sz="1600" dirty="0" smtClean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PSD Durations:</a:t>
            </a:r>
          </a:p>
          <a:p>
            <a:r>
              <a:rPr lang="en-US" sz="1600" dirty="0" smtClean="0">
                <a:latin typeface="Calibri" pitchFamily="34" charset="0"/>
              </a:rPr>
              <a:t>Test  </a:t>
            </a:r>
            <a:r>
              <a:rPr lang="en-US" sz="1600" u="sng" dirty="0" smtClean="0">
                <a:latin typeface="Calibri" pitchFamily="34" charset="0"/>
              </a:rPr>
              <a:t>&gt;</a:t>
            </a:r>
            <a:r>
              <a:rPr lang="en-US" sz="1600" dirty="0" smtClean="0">
                <a:latin typeface="Calibri" pitchFamily="34" charset="0"/>
              </a:rPr>
              <a:t>  Flight</a:t>
            </a:r>
          </a:p>
          <a:p>
            <a:endParaRPr lang="en-US" sz="1600" dirty="0" smtClean="0">
              <a:latin typeface="Calibri" pitchFamily="34" charset="0"/>
            </a:endParaRPr>
          </a:p>
          <a:p>
            <a:endParaRPr lang="en-US" sz="1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900B08-23F5-4082-AD83-8C880C032F2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2292" name="Line 6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Rectangle 7"/>
          <p:cNvSpPr>
            <a:spLocks noChangeArrowheads="1"/>
          </p:cNvSpPr>
          <p:nvPr/>
        </p:nvSpPr>
        <p:spPr bwMode="auto">
          <a:xfrm>
            <a:off x="4572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Flight Accelerometer Data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57912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Task:   Derive a simplified envelope using four coordinates.  </a:t>
            </a:r>
            <a:br>
              <a:rPr lang="en-US" sz="1600" dirty="0" smtClean="0">
                <a:latin typeface="Calibri" pitchFamily="34" charset="0"/>
              </a:rPr>
            </a:br>
            <a:r>
              <a:rPr lang="en-US" sz="1600" dirty="0" smtClean="0">
                <a:latin typeface="Calibri" pitchFamily="34" charset="0"/>
              </a:rPr>
              <a:t>This envelope will then be used to specify a design and test level after uncertainty margin has been added.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05600" y="3048000"/>
            <a:ext cx="18288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Python </a:t>
            </a:r>
            <a:r>
              <a:rPr lang="en-US" sz="1600" dirty="0" smtClean="0">
                <a:latin typeface="Calibri" pitchFamily="34" charset="0"/>
              </a:rPr>
              <a:t>array name:</a:t>
            </a:r>
          </a:p>
          <a:p>
            <a:endParaRPr lang="en-US" sz="600" dirty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sub_bulkhead.txt</a:t>
            </a:r>
            <a:endParaRPr lang="en-US" sz="1600" dirty="0">
              <a:latin typeface="Calibri" pitchFamily="34" charset="0"/>
            </a:endParaRPr>
          </a:p>
        </p:txBody>
      </p:sp>
      <p:pic>
        <p:nvPicPr>
          <p:cNvPr id="13" name="Picture 12" descr="figure_1kk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1524000"/>
            <a:ext cx="5699818" cy="42534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75BF1E-C039-4FAF-A992-AF8764EF85BA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316" name="Line 7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4572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Envelope Derivation, Method 1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943600" y="2819400"/>
            <a:ext cx="26670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700" dirty="0" smtClean="0">
                <a:solidFill>
                  <a:srgbClr val="000000"/>
                </a:solidFill>
                <a:latin typeface="Calibri" pitchFamily="34" charset="0"/>
              </a:rPr>
              <a:t>Dark red line is a candidate envelope.</a:t>
            </a:r>
          </a:p>
          <a:p>
            <a:pPr lvl="0"/>
            <a:endParaRPr lang="en-US" sz="1700" dirty="0">
              <a:solidFill>
                <a:srgbClr val="000000"/>
              </a:solidFill>
              <a:latin typeface="Calibri" pitchFamily="34" charset="0"/>
            </a:endParaRPr>
          </a:p>
          <a:p>
            <a:pPr lvl="0"/>
            <a:r>
              <a:rPr lang="en-US" sz="1700" dirty="0" smtClean="0">
                <a:solidFill>
                  <a:srgbClr val="000000"/>
                </a:solidFill>
                <a:latin typeface="Calibri" pitchFamily="34" charset="0"/>
              </a:rPr>
              <a:t>Overall level = 10.3 GRMS</a:t>
            </a:r>
          </a:p>
          <a:p>
            <a:pPr lvl="0"/>
            <a:endParaRPr lang="en-US" sz="1700" dirty="0">
              <a:solidFill>
                <a:srgbClr val="000000"/>
              </a:solidFill>
              <a:latin typeface="Calibri" pitchFamily="34" charset="0"/>
            </a:endParaRPr>
          </a:p>
          <a:p>
            <a:pPr lvl="0"/>
            <a:r>
              <a:rPr lang="en-US" sz="1700" i="1" dirty="0" smtClean="0">
                <a:solidFill>
                  <a:srgbClr val="000000"/>
                </a:solidFill>
                <a:latin typeface="Calibri" pitchFamily="34" charset="0"/>
              </a:rPr>
              <a:t>Too </a:t>
            </a:r>
            <a:r>
              <a:rPr lang="en-US" sz="1700" i="1" dirty="0">
                <a:solidFill>
                  <a:srgbClr val="000000"/>
                </a:solidFill>
                <a:latin typeface="Calibri" pitchFamily="34" charset="0"/>
              </a:rPr>
              <a:t>Conservative!</a:t>
            </a:r>
          </a:p>
        </p:txBody>
      </p:sp>
      <p:pic>
        <p:nvPicPr>
          <p:cNvPr id="16" name="Picture 15" descr="figure_1kk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1524000"/>
            <a:ext cx="5718190" cy="4267200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 bwMode="auto">
          <a:xfrm flipV="1">
            <a:off x="990600" y="2819400"/>
            <a:ext cx="2133600" cy="19812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3124200" y="2819400"/>
            <a:ext cx="685800" cy="0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3810000" y="2819400"/>
            <a:ext cx="1524000" cy="12192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1A3861-8A5A-4680-A03E-339F96F4B61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4114800" cy="304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800" dirty="0" smtClean="0"/>
              <a:t>Envelope Derivation Method</a:t>
            </a: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533400" y="12192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5943600" y="6096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0" y="1676400"/>
            <a:ext cx="7010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3038" lvl="0" indent="-173038">
              <a:buClr>
                <a:schemeClr val="accent5">
                  <a:lumMod val="25000"/>
                </a:schemeClr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Calibri" pitchFamily="34" charset="0"/>
              </a:rPr>
              <a:t>Allow the envelope PSD to clip the flight data peaks as long as the envelope VRS meets or exceeds the flight data VRS</a:t>
            </a:r>
          </a:p>
          <a:p>
            <a:pPr marL="173038" lvl="0" indent="-173038">
              <a:buClr>
                <a:schemeClr val="accent5">
                  <a:lumMod val="25000"/>
                </a:schemeClr>
              </a:buClr>
              <a:buSzPct val="80000"/>
              <a:buFont typeface="Arial" pitchFamily="34" charset="0"/>
              <a:buChar char="•"/>
            </a:pPr>
            <a:endParaRPr lang="en-US" sz="1800" dirty="0">
              <a:solidFill>
                <a:srgbClr val="000000"/>
              </a:solidFill>
              <a:latin typeface="Calibri" pitchFamily="34" charset="0"/>
            </a:endParaRPr>
          </a:p>
          <a:p>
            <a:pPr marL="173038" lvl="0" indent="-173038">
              <a:buClr>
                <a:schemeClr val="accent5">
                  <a:lumMod val="25000"/>
                </a:schemeClr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Calibri" pitchFamily="34" charset="0"/>
              </a:rPr>
              <a:t>Use trial-and-error to derive the least possible PSD which meets the VRS requirement</a:t>
            </a:r>
          </a:p>
          <a:p>
            <a:pPr marL="173038" lvl="0" indent="-173038">
              <a:buClr>
                <a:schemeClr val="accent5">
                  <a:lumMod val="25000"/>
                </a:schemeClr>
              </a:buClr>
              <a:buSzPct val="80000"/>
              <a:buFont typeface="Arial" pitchFamily="34" charset="0"/>
              <a:buChar char="•"/>
            </a:pPr>
            <a:endParaRPr lang="en-US" sz="1800" dirty="0">
              <a:solidFill>
                <a:srgbClr val="000000"/>
              </a:solidFill>
              <a:latin typeface="Calibri" pitchFamily="34" charset="0"/>
            </a:endParaRPr>
          </a:p>
          <a:p>
            <a:pPr marL="173038" lvl="0" indent="-173038">
              <a:buClr>
                <a:schemeClr val="accent5">
                  <a:lumMod val="25000"/>
                </a:schemeClr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Calibri" pitchFamily="34" charset="0"/>
              </a:rPr>
              <a:t>This only cover GRMS response – fatigue will be covered in a future Webinar</a:t>
            </a:r>
          </a:p>
          <a:p>
            <a:pPr marL="173038" lvl="0" indent="-173038">
              <a:buClr>
                <a:schemeClr val="accent5">
                  <a:lumMod val="25000"/>
                </a:schemeClr>
              </a:buClr>
              <a:buSzPct val="80000"/>
              <a:buFont typeface="Arial" pitchFamily="34" charset="0"/>
              <a:buChar char="•"/>
            </a:pPr>
            <a:endParaRPr lang="en-US" sz="1800" dirty="0">
              <a:solidFill>
                <a:srgbClr val="000000"/>
              </a:solidFill>
              <a:latin typeface="Calibri" pitchFamily="34" charset="0"/>
            </a:endParaRPr>
          </a:p>
          <a:p>
            <a:pPr marL="173038" lvl="0" indent="-173038">
              <a:buClr>
                <a:schemeClr val="accent5">
                  <a:lumMod val="25000"/>
                </a:schemeClr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Calibri" pitchFamily="34" charset="0"/>
              </a:rPr>
              <a:t>Python </a:t>
            </a:r>
            <a:r>
              <a:rPr lang="en-US" sz="1800" dirty="0" smtClean="0">
                <a:solidFill>
                  <a:srgbClr val="000000"/>
                </a:solidFill>
                <a:latin typeface="Calibri" pitchFamily="34" charset="0"/>
              </a:rPr>
              <a:t>&gt;&gt; </a:t>
            </a:r>
            <a:r>
              <a:rPr lang="en-US" sz="1800" dirty="0" err="1" smtClean="0">
                <a:solidFill>
                  <a:srgbClr val="000000"/>
                </a:solidFill>
                <a:latin typeface="Calibri" pitchFamily="34" charset="0"/>
              </a:rPr>
              <a:t>vibrationdata</a:t>
            </a:r>
            <a:r>
              <a:rPr lang="en-US" sz="1800" dirty="0" smtClean="0">
                <a:solidFill>
                  <a:srgbClr val="000000"/>
                </a:solidFill>
                <a:latin typeface="Calibri" pitchFamily="34" charset="0"/>
              </a:rPr>
              <a:t> &gt;  Power Spectral Density &gt;  Envelope PSD via VRS</a:t>
            </a:r>
          </a:p>
          <a:p>
            <a:pPr lvl="0"/>
            <a:endParaRPr lang="en-US" sz="1800" dirty="0">
              <a:solidFill>
                <a:srgbClr val="000000"/>
              </a:solidFill>
              <a:latin typeface="Calibri" pitchFamily="34" charset="0"/>
            </a:endParaRPr>
          </a:p>
          <a:p>
            <a:pPr lvl="0"/>
            <a:r>
              <a:rPr lang="en-US" sz="1800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 sz="1800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sdee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1524000"/>
            <a:ext cx="5904039" cy="4405889"/>
          </a:xfrm>
          <a:prstGeom prst="rect">
            <a:avLst/>
          </a:prstGeom>
        </p:spPr>
      </p:pic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PSD Comparison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248400" y="3276600"/>
          <a:ext cx="2286000" cy="200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Frequency (Hz)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 Accel </a:t>
                      </a:r>
                      <a:r>
                        <a:rPr lang="en-US" sz="14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(G^2/Hz)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0.0018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alibri" pitchFamily="34" charset="0"/>
                        </a:rPr>
                        <a:t>222</a:t>
                      </a:r>
                      <a:endParaRPr lang="en-US" sz="1500" dirty="0"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alibri" pitchFamily="34" charset="0"/>
                        </a:rPr>
                        <a:t>0.081</a:t>
                      </a:r>
                      <a:endParaRPr lang="en-US" sz="1500" dirty="0"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alibri" pitchFamily="34" charset="0"/>
                        </a:rPr>
                        <a:t>474</a:t>
                      </a:r>
                      <a:endParaRPr lang="en-US" sz="1500" dirty="0"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alibri" pitchFamily="34" charset="0"/>
                        </a:rPr>
                        <a:t>0.081</a:t>
                      </a:r>
                      <a:endParaRPr lang="en-US" sz="1500" dirty="0"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alibri" pitchFamily="34" charset="0"/>
                        </a:rPr>
                        <a:t>0.010</a:t>
                      </a:r>
                      <a:endParaRPr lang="en-US" sz="1500" dirty="0">
                        <a:latin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58000" y="2895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latin typeface="Calibri" pitchFamily="34" charset="0"/>
              </a:rPr>
              <a:t>Envelope</a:t>
            </a:r>
            <a:endParaRPr lang="en-US" sz="1600" i="1" dirty="0">
              <a:latin typeface="Calibr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47800" y="5943600"/>
            <a:ext cx="350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The Envelope allows for peak clipping. </a:t>
            </a:r>
            <a:endParaRPr lang="en-US" sz="16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figure_3qqq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1" y="1447800"/>
            <a:ext cx="5513970" cy="4114800"/>
          </a:xfrm>
          <a:prstGeom prst="rect">
            <a:avLst/>
          </a:prstGeom>
        </p:spPr>
      </p:pic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VRS Comparison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5943600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The Envelope is greater than or equal to the Flight Data Input across all natural frequencies. 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19800" y="1752600"/>
            <a:ext cx="2667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Assumptions:</a:t>
            </a:r>
          </a:p>
          <a:p>
            <a:endParaRPr lang="en-US" sz="800" dirty="0" smtClean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SDOF Response, Q=10</a:t>
            </a:r>
          </a:p>
          <a:p>
            <a:endParaRPr lang="en-US" sz="1000" dirty="0" smtClean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Both PSDs are stationary with normal distribution.</a:t>
            </a:r>
          </a:p>
          <a:p>
            <a:endParaRPr lang="en-US" sz="1600" dirty="0" smtClean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PSD Durations:</a:t>
            </a:r>
          </a:p>
          <a:p>
            <a:r>
              <a:rPr lang="en-US" sz="1600" dirty="0" smtClean="0">
                <a:latin typeface="Calibri" pitchFamily="34" charset="0"/>
              </a:rPr>
              <a:t>Envelope  </a:t>
            </a:r>
            <a:r>
              <a:rPr lang="en-US" sz="1600" u="sng" dirty="0" smtClean="0">
                <a:latin typeface="Calibri" pitchFamily="34" charset="0"/>
              </a:rPr>
              <a:t>&gt;</a:t>
            </a:r>
            <a:r>
              <a:rPr lang="en-US" sz="1600" dirty="0" smtClean="0">
                <a:latin typeface="Calibri" pitchFamily="34" charset="0"/>
              </a:rPr>
              <a:t>  Input</a:t>
            </a:r>
          </a:p>
          <a:p>
            <a:endParaRPr lang="en-US" sz="1600" dirty="0" smtClean="0">
              <a:latin typeface="Calibri" pitchFamily="34" charset="0"/>
            </a:endParaRPr>
          </a:p>
          <a:p>
            <a:endParaRPr lang="en-US" sz="16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144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Conclusions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1905000"/>
            <a:ext cx="7239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3038" lvl="0" indent="-173038">
              <a:buClr>
                <a:schemeClr val="accent5">
                  <a:lumMod val="25000"/>
                </a:schemeClr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Calibri" pitchFamily="34" charset="0"/>
              </a:rPr>
              <a:t>The Vibration Response Spectrum (VRS) is a useful tool for comparing the effects of different PSDs on a SDOF system, where the natural frequency and amplification factors are independent variables</a:t>
            </a:r>
          </a:p>
          <a:p>
            <a:pPr marL="173038" lvl="0" indent="-173038">
              <a:buClr>
                <a:schemeClr val="accent5">
                  <a:lumMod val="25000"/>
                </a:schemeClr>
              </a:buClr>
              <a:buSzPct val="80000"/>
              <a:buFont typeface="Arial" pitchFamily="34" charset="0"/>
              <a:buChar char="•"/>
            </a:pPr>
            <a:endParaRPr lang="en-US" sz="1800" dirty="0">
              <a:solidFill>
                <a:srgbClr val="000000"/>
              </a:solidFill>
              <a:latin typeface="Calibri" pitchFamily="34" charset="0"/>
            </a:endParaRPr>
          </a:p>
          <a:p>
            <a:pPr marL="173038" lvl="0" indent="-173038">
              <a:buClr>
                <a:schemeClr val="accent5">
                  <a:lumMod val="25000"/>
                </a:schemeClr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Calibri" pitchFamily="34" charset="0"/>
              </a:rPr>
              <a:t>The VRS can be used to determine whether a component previously tested to one PSD specification needs to be re-testing for a new specification</a:t>
            </a:r>
          </a:p>
          <a:p>
            <a:pPr marL="173038" lvl="0" indent="-173038">
              <a:buClr>
                <a:schemeClr val="accent5">
                  <a:lumMod val="25000"/>
                </a:schemeClr>
              </a:buClr>
              <a:buSzPct val="80000"/>
              <a:buFont typeface="Arial" pitchFamily="34" charset="0"/>
              <a:buChar char="•"/>
            </a:pPr>
            <a:endParaRPr lang="en-US" sz="1800" dirty="0">
              <a:solidFill>
                <a:srgbClr val="000000"/>
              </a:solidFill>
              <a:latin typeface="Calibri" pitchFamily="34" charset="0"/>
            </a:endParaRPr>
          </a:p>
          <a:p>
            <a:pPr marL="173038" lvl="0" indent="-173038">
              <a:buClr>
                <a:schemeClr val="accent5">
                  <a:lumMod val="25000"/>
                </a:schemeClr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Calibri" pitchFamily="34" charset="0"/>
              </a:rPr>
              <a:t>The VRS can be used for deriving envelopes for measured PSDs </a:t>
            </a:r>
          </a:p>
          <a:p>
            <a:pPr marL="173038" lvl="0" indent="-173038">
              <a:buClr>
                <a:schemeClr val="accent5">
                  <a:lumMod val="25000"/>
                </a:schemeClr>
              </a:buClr>
              <a:buSzPct val="80000"/>
              <a:buFont typeface="Arial" pitchFamily="34" charset="0"/>
              <a:buChar char="•"/>
            </a:pPr>
            <a:endParaRPr lang="en-US" sz="1800" dirty="0">
              <a:solidFill>
                <a:srgbClr val="000000"/>
              </a:solidFill>
              <a:latin typeface="Calibri" pitchFamily="34" charset="0"/>
            </a:endParaRPr>
          </a:p>
          <a:p>
            <a:pPr marL="173038" lvl="0" indent="-173038">
              <a:buClr>
                <a:schemeClr val="accent5">
                  <a:lumMod val="25000"/>
                </a:schemeClr>
              </a:buClr>
              <a:buSzPct val="80000"/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000000"/>
                </a:solidFill>
                <a:latin typeface="Calibri" pitchFamily="34" charset="0"/>
              </a:rPr>
              <a:t>The VRS will be extended to fatigue damage in future webinars</a:t>
            </a:r>
          </a:p>
          <a:p>
            <a:pPr marL="173038" lvl="0" indent="-173038">
              <a:buClr>
                <a:schemeClr val="accent5">
                  <a:lumMod val="25000"/>
                </a:schemeClr>
              </a:buClr>
              <a:buSzPct val="80000"/>
              <a:buFont typeface="Arial" pitchFamily="34" charset="0"/>
              <a:buChar char="•"/>
            </a:pPr>
            <a:endParaRPr lang="en-US" sz="1800" dirty="0">
              <a:solidFill>
                <a:srgbClr val="000000"/>
              </a:solidFill>
              <a:latin typeface="Calibri" pitchFamily="34" charset="0"/>
            </a:endParaRPr>
          </a:p>
          <a:p>
            <a:pPr lvl="0"/>
            <a:endParaRPr lang="en-US" sz="1800" dirty="0">
              <a:solidFill>
                <a:srgbClr val="000000"/>
              </a:solidFill>
              <a:latin typeface="Calibri" pitchFamily="34" charset="0"/>
            </a:endParaRPr>
          </a:p>
          <a:p>
            <a:pPr lvl="0"/>
            <a:r>
              <a:rPr lang="en-US" sz="1800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 sz="1800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C47325-29CC-4083-BF33-C1D6EF58D5D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029200"/>
            <a:ext cx="7848600" cy="609600"/>
          </a:xfrm>
        </p:spPr>
        <p:txBody>
          <a:bodyPr/>
          <a:lstStyle/>
          <a:p>
            <a:r>
              <a:rPr lang="en-US" b="0" dirty="0" smtClean="0">
                <a:solidFill>
                  <a:schemeClr val="tx1"/>
                </a:solidFill>
                <a:latin typeface="Calibri" pitchFamily="34" charset="0"/>
              </a:rPr>
              <a:t>Determine the response of a single-degree-of-freedom system subjected to base excitation, where the excitation is in the form of a power spectral density.  </a:t>
            </a:r>
          </a:p>
          <a:p>
            <a:r>
              <a:rPr lang="en-US" b="0" i="1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US" b="0" i="1" dirty="0" smtClean="0">
                <a:solidFill>
                  <a:schemeClr val="tx1"/>
                </a:solidFill>
                <a:latin typeface="Calibri" pitchFamily="34" charset="0"/>
              </a:rPr>
            </a:br>
            <a:endParaRPr lang="en-US" b="0" i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en-US" b="0" dirty="0" smtClean="0">
              <a:solidFill>
                <a:schemeClr val="tx1"/>
              </a:solidFill>
            </a:endParaRPr>
          </a:p>
          <a:p>
            <a:r>
              <a:rPr lang="en-US" b="0" dirty="0" smtClean="0">
                <a:solidFill>
                  <a:schemeClr val="tx1"/>
                </a:solidFill>
              </a:rPr>
              <a:t> 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762000" y="1371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838200"/>
            <a:ext cx="4419600" cy="762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1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SDOF System, Base Excitation</a:t>
            </a:r>
          </a:p>
        </p:txBody>
      </p:sp>
      <p:pic>
        <p:nvPicPr>
          <p:cNvPr id="8" name="Picture 63" descr="sdd2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1447800"/>
            <a:ext cx="6391275" cy="233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39"/>
          <p:cNvSpPr txBox="1">
            <a:spLocks noChangeArrowheads="1"/>
          </p:cNvSpPr>
          <p:nvPr/>
        </p:nvSpPr>
        <p:spPr bwMode="auto">
          <a:xfrm>
            <a:off x="838200" y="3657600"/>
            <a:ext cx="29194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alibri" pitchFamily="34" charset="0"/>
              </a:rPr>
              <a:t>The natural frequency 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alibri" pitchFamily="34" charset="0"/>
              </a:rPr>
              <a:t>is</a:t>
            </a:r>
          </a:p>
        </p:txBody>
      </p:sp>
      <p:graphicFrame>
        <p:nvGraphicFramePr>
          <p:cNvPr id="7178" name="Object 8"/>
          <p:cNvGraphicFramePr>
            <a:graphicFrameLocks noChangeAspect="1"/>
          </p:cNvGraphicFramePr>
          <p:nvPr/>
        </p:nvGraphicFramePr>
        <p:xfrm>
          <a:off x="1371600" y="4267200"/>
          <a:ext cx="1600200" cy="627063"/>
        </p:xfrm>
        <a:graphic>
          <a:graphicData uri="http://schemas.openxmlformats.org/presentationml/2006/ole">
            <p:oleObj spid="_x0000_s7178" r:id="rId5" imgW="875920" imgH="444307" progId="Equation.DSMT4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762000" y="5715000"/>
            <a:ext cx="792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i="1" dirty="0" smtClean="0">
                <a:solidFill>
                  <a:schemeClr val="tx1"/>
                </a:solidFill>
                <a:latin typeface="Calibri" pitchFamily="34" charset="0"/>
              </a:rPr>
              <a:t>Do this for a family of natural frequencies.  Plot results as Vibration Response Spectrum (VRS).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7A410E-8D6F-44BD-B7B0-16FE6D715D44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028" name="Text Box 10"/>
          <p:cNvSpPr txBox="1">
            <a:spLocks noChangeArrowheads="1"/>
          </p:cNvSpPr>
          <p:nvPr/>
        </p:nvSpPr>
        <p:spPr bwMode="auto">
          <a:xfrm>
            <a:off x="914400" y="1676400"/>
            <a:ext cx="68580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900" dirty="0" smtClean="0">
                <a:latin typeface="Calibri" pitchFamily="34" charset="0"/>
              </a:rPr>
              <a:t>Recall that he </a:t>
            </a:r>
            <a:r>
              <a:rPr lang="en-US" sz="1900" dirty="0">
                <a:latin typeface="Calibri" pitchFamily="34" charset="0"/>
              </a:rPr>
              <a:t>general method </a:t>
            </a:r>
            <a:r>
              <a:rPr lang="en-US" sz="1900" dirty="0" smtClean="0">
                <a:latin typeface="Calibri" pitchFamily="34" charset="0"/>
              </a:rPr>
              <a:t>gives </a:t>
            </a:r>
            <a:r>
              <a:rPr lang="en-US" sz="1900" dirty="0">
                <a:latin typeface="Calibri" pitchFamily="34" charset="0"/>
              </a:rPr>
              <a:t>a more accurate response value than the Miles equation.</a:t>
            </a:r>
          </a:p>
        </p:txBody>
      </p:sp>
      <p:sp>
        <p:nvSpPr>
          <p:cNvPr id="10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6" name="Object 13"/>
          <p:cNvGraphicFramePr>
            <a:graphicFrameLocks noChangeAspect="1"/>
          </p:cNvGraphicFramePr>
          <p:nvPr/>
        </p:nvGraphicFramePr>
        <p:xfrm>
          <a:off x="1143000" y="2895600"/>
          <a:ext cx="6396038" cy="1882775"/>
        </p:xfrm>
        <a:graphic>
          <a:graphicData uri="http://schemas.openxmlformats.org/presentationml/2006/ole">
            <p:oleObj spid="_x0000_s1026" name="Equation" r:id="rId4" imgW="3987720" imgH="1180800" progId="Equation.3">
              <p:embed/>
            </p:oleObj>
          </a:graphicData>
        </a:graphic>
      </p:graphicFrame>
      <p:sp>
        <p:nvSpPr>
          <p:cNvPr id="1031" name="Line 15"/>
          <p:cNvSpPr>
            <a:spLocks noChangeShapeType="1"/>
          </p:cNvSpPr>
          <p:nvPr/>
        </p:nvSpPr>
        <p:spPr bwMode="auto">
          <a:xfrm>
            <a:off x="762000" y="1371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2" name="Rectangle 16"/>
          <p:cNvSpPr>
            <a:spLocks noChangeArrowheads="1"/>
          </p:cNvSpPr>
          <p:nvPr/>
        </p:nvSpPr>
        <p:spPr bwMode="auto">
          <a:xfrm>
            <a:off x="762000" y="9144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200" b="1">
                <a:solidFill>
                  <a:srgbClr val="009999"/>
                </a:solidFill>
                <a:latin typeface="Arial" pitchFamily="34" charset="0"/>
              </a:rPr>
              <a:t>General Method Equation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60198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10" name="Text Box 70"/>
          <p:cNvSpPr txBox="1">
            <a:spLocks noChangeArrowheads="1"/>
          </p:cNvSpPr>
          <p:nvPr/>
        </p:nvSpPr>
        <p:spPr bwMode="auto">
          <a:xfrm>
            <a:off x="1066800" y="5410200"/>
            <a:ext cx="7543800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900" dirty="0">
                <a:latin typeface="Calibri" pitchFamily="34" charset="0"/>
              </a:rPr>
              <a:t>where 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en-US" sz="1900" dirty="0">
                <a:latin typeface="Calibri" pitchFamily="34" charset="0"/>
              </a:rPr>
              <a:t> is the base excitation frequency and 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fn </a:t>
            </a:r>
            <a:r>
              <a:rPr lang="en-US" sz="1900" dirty="0">
                <a:latin typeface="Calibri" pitchFamily="34" charset="0"/>
              </a:rPr>
              <a:t> is the natural </a:t>
            </a:r>
            <a:r>
              <a:rPr lang="en-US" sz="1900" dirty="0" smtClean="0">
                <a:latin typeface="Calibri" pitchFamily="34" charset="0"/>
              </a:rPr>
              <a:t>frequency</a:t>
            </a:r>
            <a:endParaRPr lang="en-US" sz="19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56FA53-4F38-447B-8631-163C431A44B8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9" name="Rectangle 5"/>
          <p:cNvSpPr txBox="1">
            <a:spLocks noChangeArrowheads="1"/>
          </p:cNvSpPr>
          <p:nvPr/>
        </p:nvSpPr>
        <p:spPr bwMode="auto">
          <a:xfrm>
            <a:off x="685800" y="52578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1" lang="en-US" sz="17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Consider the base input vibration test level from </a:t>
            </a:r>
            <a:r>
              <a:rPr kumimoji="1" lang="en-US" sz="17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MIL-STD-1540B.</a:t>
            </a:r>
            <a:endParaRPr kumimoji="1" lang="en-US" sz="17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1" lang="en-US" sz="17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This level is used to test avionics components on shaker tables.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1700" kern="0" dirty="0">
              <a:solidFill>
                <a:schemeClr val="bg2"/>
              </a:solidFill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1" lang="en-US" sz="1700" b="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Array </a:t>
            </a:r>
            <a:r>
              <a:rPr kumimoji="1" lang="en-US" sz="1700" b="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name:  </a:t>
            </a:r>
            <a:r>
              <a:rPr kumimoji="1" lang="en-US" sz="1700" kern="0" dirty="0" smtClean="0">
                <a:solidFill>
                  <a:schemeClr val="bg2"/>
                </a:solidFill>
                <a:latin typeface="Calibri" pitchFamily="34" charset="0"/>
              </a:rPr>
              <a:t>MILSTD</a:t>
            </a:r>
            <a:r>
              <a:rPr kumimoji="1" lang="en-US" sz="1700" b="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1540B_ATP.txt</a:t>
            </a:r>
            <a:endParaRPr kumimoji="1" lang="en-US" sz="17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003399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1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6629400" y="2286000"/>
          <a:ext cx="2286000" cy="200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Frequency (Hz)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 Accel </a:t>
                      </a:r>
                      <a:r>
                        <a:rPr lang="en-US" sz="14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(G^2/Hz)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20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0.0053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150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0.04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600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0.04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2000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0.0036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figure_psd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381000"/>
            <a:ext cx="6126634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127A19-480A-4A63-AC58-2F1E04F9385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685800" y="5534561"/>
            <a:ext cx="784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Use:     </a:t>
            </a:r>
            <a:r>
              <a:rPr lang="en-US" sz="1600" dirty="0" err="1" smtClean="0">
                <a:latin typeface="Calibri" pitchFamily="34" charset="0"/>
              </a:rPr>
              <a:t>vibrationdata</a:t>
            </a:r>
            <a:r>
              <a:rPr lang="en-US" sz="1600" dirty="0" smtClean="0">
                <a:latin typeface="Calibri" pitchFamily="34" charset="0"/>
              </a:rPr>
              <a:t> &gt; power spectral density &gt; SDOF Response to Base Input          </a:t>
            </a:r>
            <a:br>
              <a:rPr lang="en-US" sz="1600" dirty="0" smtClean="0">
                <a:latin typeface="Calibri" pitchFamily="34" charset="0"/>
              </a:rPr>
            </a:br>
            <a:r>
              <a:rPr lang="en-US" sz="1600" dirty="0" smtClean="0">
                <a:latin typeface="Calibri" pitchFamily="34" charset="0"/>
              </a:rPr>
              <a:t>Save each </a:t>
            </a:r>
            <a:r>
              <a:rPr lang="en-US" sz="1600" dirty="0" smtClean="0">
                <a:latin typeface="Calibri" pitchFamily="34" charset="0"/>
              </a:rPr>
              <a:t>response          (Duration does not affect these curves)</a:t>
            </a:r>
            <a:endParaRPr lang="en-US" sz="1600" dirty="0" smtClean="0">
              <a:latin typeface="Calibri" pitchFamily="34" charset="0"/>
            </a:endParaRPr>
          </a:p>
          <a:p>
            <a:endParaRPr lang="en-US" sz="800" dirty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Plot family of curves using:    </a:t>
            </a:r>
            <a:br>
              <a:rPr lang="en-US" sz="1600" dirty="0" smtClean="0">
                <a:latin typeface="Calibri" pitchFamily="34" charset="0"/>
              </a:rPr>
            </a:br>
            <a:r>
              <a:rPr lang="en-US" sz="1600" dirty="0" err="1" smtClean="0">
                <a:latin typeface="Calibri" pitchFamily="34" charset="0"/>
              </a:rPr>
              <a:t>vibrationdata</a:t>
            </a:r>
            <a:r>
              <a:rPr lang="en-US" sz="1600" dirty="0" smtClean="0">
                <a:latin typeface="Calibri" pitchFamily="34" charset="0"/>
              </a:rPr>
              <a:t> &gt; Miscellaneous Functions &gt; Plot Utilities &gt;  Multiple Curves</a:t>
            </a:r>
            <a:endParaRPr lang="en-US" sz="1600" dirty="0">
              <a:latin typeface="Calibri" pitchFamily="34" charset="0"/>
            </a:endParaRPr>
          </a:p>
        </p:txBody>
      </p:sp>
      <p:pic>
        <p:nvPicPr>
          <p:cNvPr id="7" name="Picture 6" descr="psdfou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304800"/>
            <a:ext cx="6857999" cy="51177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05F59C-C918-43D3-8F09-FA91D69CFA3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90" name="Line 56"/>
          <p:cNvSpPr>
            <a:spLocks noChangeShapeType="1"/>
          </p:cNvSpPr>
          <p:nvPr/>
        </p:nvSpPr>
        <p:spPr bwMode="auto">
          <a:xfrm>
            <a:off x="838200" y="12954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1" name="Rectangle 57"/>
          <p:cNvSpPr>
            <a:spLocks noChangeArrowheads="1"/>
          </p:cNvSpPr>
          <p:nvPr/>
        </p:nvSpPr>
        <p:spPr bwMode="auto">
          <a:xfrm>
            <a:off x="762000" y="8382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>
                <a:solidFill>
                  <a:srgbClr val="009999"/>
                </a:solidFill>
                <a:latin typeface="Arial" pitchFamily="34" charset="0"/>
              </a:rPr>
              <a:t>GRMS Values for Response Curves</a:t>
            </a:r>
          </a:p>
        </p:txBody>
      </p:sp>
      <p:sp>
        <p:nvSpPr>
          <p:cNvPr id="34874" name="Rectangle 58"/>
          <p:cNvSpPr>
            <a:spLocks noChangeArrowheads="1"/>
          </p:cNvSpPr>
          <p:nvPr/>
        </p:nvSpPr>
        <p:spPr bwMode="auto">
          <a:xfrm>
            <a:off x="6096000" y="7620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86000" y="2667000"/>
          <a:ext cx="289560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6182"/>
                <a:gridCol w="1579418"/>
              </a:tblGrid>
              <a:tr h="82220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Natural</a:t>
                      </a:r>
                    </a:p>
                    <a:p>
                      <a:pPr algn="ctr"/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Frequency (Hz)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 Response</a:t>
                      </a:r>
                      <a:r>
                        <a:rPr lang="en-US" sz="1400" baseline="0" dirty="0" smtClean="0">
                          <a:solidFill>
                            <a:srgbClr val="002060"/>
                          </a:solidFill>
                        </a:rPr>
                        <a:t> Acceleration</a:t>
                      </a:r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2060"/>
                          </a:solidFill>
                        </a:rPr>
                        <a:t>(GRMS)</a:t>
                      </a:r>
                      <a:endParaRPr lang="en-US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81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rgbClr val="003399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</a:rPr>
                        <a:t>100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rgbClr val="003399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</a:rPr>
                        <a:t>6.4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81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rgbClr val="003399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</a:rPr>
                        <a:t>200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rgbClr val="003399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</a:rPr>
                        <a:t>11.1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81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rgbClr val="003399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</a:rPr>
                        <a:t>300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>
                          <a:srgbClr val="003399"/>
                        </a:buClr>
                        <a:buSzPct val="5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</a:rPr>
                        <a:t>13.7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81200" y="1981200"/>
            <a:ext cx="37338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50" dirty="0" smtClean="0">
                <a:latin typeface="Calibri" pitchFamily="34" charset="0"/>
              </a:rPr>
              <a:t>Vibration Response Spectrum Q=10</a:t>
            </a:r>
            <a:endParaRPr lang="en-US" sz="185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vrs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0600" y="304800"/>
            <a:ext cx="6858000" cy="5117783"/>
          </a:xfrm>
          <a:prstGeom prst="rect">
            <a:avLst/>
          </a:prstGeom>
        </p:spPr>
      </p:pic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3EA5C2-0BAB-4184-B3C4-FBB894DA692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" name="TextBox 3"/>
          <p:cNvSpPr txBox="1"/>
          <p:nvPr/>
        </p:nvSpPr>
        <p:spPr>
          <a:xfrm>
            <a:off x="457200" y="5715000"/>
            <a:ext cx="8458200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50" dirty="0" err="1">
                <a:latin typeface="Calibri" pitchFamily="34" charset="0"/>
              </a:rPr>
              <a:t>v</a:t>
            </a:r>
            <a:r>
              <a:rPr lang="en-US" sz="1650" dirty="0" err="1" smtClean="0">
                <a:latin typeface="Calibri" pitchFamily="34" charset="0"/>
              </a:rPr>
              <a:t>ibrationdata</a:t>
            </a:r>
            <a:r>
              <a:rPr lang="en-US" sz="1650" dirty="0" smtClean="0">
                <a:latin typeface="Calibri" pitchFamily="34" charset="0"/>
              </a:rPr>
              <a:t> &gt; Power Spectral Density &gt; Vibration Response Spectrum (VRS)</a:t>
            </a:r>
          </a:p>
          <a:p>
            <a:endParaRPr lang="en-US" sz="800" dirty="0">
              <a:latin typeface="Calibri" pitchFamily="34" charset="0"/>
            </a:endParaRPr>
          </a:p>
          <a:p>
            <a:r>
              <a:rPr lang="en-US" sz="1650" dirty="0" smtClean="0">
                <a:latin typeface="Calibri" pitchFamily="34" charset="0"/>
              </a:rPr>
              <a:t>Base Input is the </a:t>
            </a:r>
            <a:r>
              <a:rPr lang="en-US" sz="1650" dirty="0" smtClean="0">
                <a:latin typeface="Calibri" pitchFamily="34" charset="0"/>
              </a:rPr>
              <a:t>MIL-STD1540B </a:t>
            </a:r>
            <a:r>
              <a:rPr lang="en-US" sz="1650" dirty="0" smtClean="0">
                <a:latin typeface="Calibri" pitchFamily="34" charset="0"/>
              </a:rPr>
              <a:t>level.   Duration is 60 seconds. </a:t>
            </a:r>
            <a:endParaRPr lang="en-US" sz="1650" dirty="0">
              <a:latin typeface="Calibri" pitchFamily="34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4495800" y="2715768"/>
            <a:ext cx="76200" cy="76200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3657600" y="3200400"/>
            <a:ext cx="76200" cy="76200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4953000" y="2514600"/>
            <a:ext cx="76200" cy="76200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33800" y="3352800"/>
            <a:ext cx="533400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Calibri" pitchFamily="34" charset="0"/>
              </a:rPr>
              <a:t>6.4 G</a:t>
            </a:r>
            <a:endParaRPr lang="en-US" sz="1100" dirty="0">
              <a:latin typeface="Calibr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43400" y="2895600"/>
            <a:ext cx="609600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Calibri" pitchFamily="34" charset="0"/>
              </a:rPr>
              <a:t>11.1 G</a:t>
            </a:r>
            <a:endParaRPr lang="en-US" sz="1100" dirty="0">
              <a:latin typeface="Calibr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29200" y="2590800"/>
            <a:ext cx="609600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Calibri" pitchFamily="34" charset="0"/>
              </a:rPr>
              <a:t>13.7 G</a:t>
            </a:r>
            <a:endParaRPr lang="en-US" sz="11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sdd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381000"/>
            <a:ext cx="6126632" cy="4571999"/>
          </a:xfrm>
          <a:prstGeom prst="rect">
            <a:avLst/>
          </a:prstGeom>
        </p:spPr>
      </p:pic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3EA5C2-0BAB-4184-B3C4-FBB894DA6925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" name="TextBox 3"/>
          <p:cNvSpPr txBox="1"/>
          <p:nvPr/>
        </p:nvSpPr>
        <p:spPr>
          <a:xfrm>
            <a:off x="381000" y="5410200"/>
            <a:ext cx="845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alibri" pitchFamily="34" charset="0"/>
              </a:rPr>
              <a:t>Plot family of curves using:    </a:t>
            </a:r>
            <a:br>
              <a:rPr lang="en-US" sz="1700" dirty="0" smtClean="0">
                <a:latin typeface="Calibri" pitchFamily="34" charset="0"/>
              </a:rPr>
            </a:br>
            <a:r>
              <a:rPr lang="en-US" sz="1700" dirty="0" err="1" smtClean="0">
                <a:latin typeface="Calibri" pitchFamily="34" charset="0"/>
              </a:rPr>
              <a:t>vibrationdata</a:t>
            </a:r>
            <a:r>
              <a:rPr lang="en-US" sz="1700" dirty="0" smtClean="0">
                <a:latin typeface="Calibri" pitchFamily="34" charset="0"/>
              </a:rPr>
              <a:t> &gt; Miscellaneous Functions &gt; Plot Utilities &gt;  Multiple Curves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24600" y="1828800"/>
            <a:ext cx="2667000" cy="27443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200"/>
              </a:spcBef>
              <a:spcAft>
                <a:spcPts val="100"/>
              </a:spcAft>
            </a:pPr>
            <a:r>
              <a:rPr lang="en-US" sz="1650" i="1" dirty="0" smtClean="0">
                <a:latin typeface="Calibri" pitchFamily="34" charset="0"/>
              </a:rPr>
              <a:t>Actual Case History</a:t>
            </a:r>
            <a:endParaRPr lang="en-US" sz="1650" dirty="0">
              <a:latin typeface="Calibri" pitchFamily="34" charset="0"/>
            </a:endParaRPr>
          </a:p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en-US" sz="1650" dirty="0" smtClean="0">
                <a:latin typeface="Calibri" pitchFamily="34" charset="0"/>
              </a:rPr>
              <a:t>The accelerometer was mounted near the component in flight.</a:t>
            </a:r>
            <a:endParaRPr lang="en-US" sz="1650" dirty="0">
              <a:latin typeface="Calibri" pitchFamily="34" charset="0"/>
            </a:endParaRPr>
          </a:p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en-US" sz="1650" dirty="0" smtClean="0">
                <a:latin typeface="Calibri" pitchFamily="34" charset="0"/>
              </a:rPr>
              <a:t>The component natural frequency is unknown.</a:t>
            </a:r>
            <a:endParaRPr lang="en-US" sz="1650" dirty="0">
              <a:latin typeface="Calibri" pitchFamily="34" charset="0"/>
            </a:endParaRPr>
          </a:p>
          <a:p>
            <a:pPr>
              <a:spcBef>
                <a:spcPts val="400"/>
              </a:spcBef>
              <a:spcAft>
                <a:spcPts val="300"/>
              </a:spcAft>
            </a:pPr>
            <a:r>
              <a:rPr lang="en-US" sz="1650" dirty="0" smtClean="0">
                <a:latin typeface="Calibri" pitchFamily="34" charset="0"/>
              </a:rPr>
              <a:t>Was the component under-tested?</a:t>
            </a:r>
          </a:p>
          <a:p>
            <a:endParaRPr lang="en-US" sz="1800" b="1" dirty="0"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457200"/>
            <a:ext cx="1752600" cy="915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50" dirty="0" smtClean="0">
                <a:latin typeface="Calibri" pitchFamily="34" charset="0"/>
              </a:rPr>
              <a:t>PSD Arrays:</a:t>
            </a:r>
            <a:r>
              <a:rPr lang="en-US" sz="1600" dirty="0" smtClean="0">
                <a:latin typeface="Calibri" pitchFamily="34" charset="0"/>
              </a:rPr>
              <a:t/>
            </a:r>
            <a:br>
              <a:rPr lang="en-US" sz="1600" dirty="0" smtClean="0">
                <a:latin typeface="Calibri" pitchFamily="34" charset="0"/>
              </a:rPr>
            </a:br>
            <a:endParaRPr lang="en-US" sz="800" dirty="0" smtClean="0">
              <a:latin typeface="Calibri" pitchFamily="34" charset="0"/>
            </a:endParaRPr>
          </a:p>
          <a:p>
            <a:r>
              <a:rPr lang="en-US" sz="1500" dirty="0" smtClean="0">
                <a:latin typeface="Calibri" pitchFamily="34" charset="0"/>
              </a:rPr>
              <a:t>flight_data.psd</a:t>
            </a:r>
            <a:r>
              <a:rPr lang="en-US" sz="1500" dirty="0" smtClean="0">
                <a:latin typeface="Calibri" pitchFamily="34" charset="0"/>
              </a:rPr>
              <a:t/>
            </a:r>
            <a:br>
              <a:rPr lang="en-US" sz="1500" dirty="0" smtClean="0">
                <a:latin typeface="Calibri" pitchFamily="34" charset="0"/>
              </a:rPr>
            </a:br>
            <a:r>
              <a:rPr lang="en-US" sz="1500" dirty="0" smtClean="0">
                <a:latin typeface="Calibri" pitchFamily="34" charset="0"/>
              </a:rPr>
              <a:t>test_spec.psd</a:t>
            </a:r>
            <a:endParaRPr lang="en-US" sz="1500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81400" y="1752600"/>
            <a:ext cx="685800" cy="261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Calibri" pitchFamily="34" charset="0"/>
              </a:rPr>
              <a:t>330 Hz</a:t>
            </a:r>
            <a:endParaRPr lang="en-US" sz="1100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48200" y="1828800"/>
            <a:ext cx="685800" cy="261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Calibri" pitchFamily="34" charset="0"/>
              </a:rPr>
              <a:t>872 Hz</a:t>
            </a:r>
            <a:endParaRPr lang="en-US" sz="11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900B08-23F5-4082-AD83-8C880C032F2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696200" cy="4114800"/>
          </a:xfrm>
        </p:spPr>
        <p:txBody>
          <a:bodyPr/>
          <a:lstStyle/>
          <a:p>
            <a:pPr marL="231775" indent="-231775">
              <a:buSzPct val="80000"/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 marL="231775" indent="-231775">
              <a:buSzPct val="80000"/>
              <a:buFont typeface="Wingdings" pitchFamily="2" charset="2"/>
              <a:buChar char="§"/>
            </a:pPr>
            <a:r>
              <a:rPr lang="en-US" sz="1850" b="0" dirty="0" smtClean="0">
                <a:latin typeface="Calibri" pitchFamily="34" charset="0"/>
              </a:rPr>
              <a:t>Calculate VRS for both </a:t>
            </a:r>
            <a:r>
              <a:rPr lang="en-US" sz="1850" b="0" dirty="0" err="1" smtClean="0">
                <a:latin typeface="Calibri" pitchFamily="34" charset="0"/>
              </a:rPr>
              <a:t>flight_data</a:t>
            </a:r>
            <a:r>
              <a:rPr lang="en-US" sz="1850" b="0" dirty="0" smtClean="0">
                <a:latin typeface="Calibri" pitchFamily="34" charset="0"/>
              </a:rPr>
              <a:t> &amp; </a:t>
            </a:r>
            <a:r>
              <a:rPr lang="en-US" sz="1850" b="0" dirty="0" err="1" smtClean="0">
                <a:latin typeface="Calibri" pitchFamily="34" charset="0"/>
              </a:rPr>
              <a:t>test_spec</a:t>
            </a:r>
            <a:endParaRPr lang="en-US" sz="1850" b="0" dirty="0" smtClean="0">
              <a:latin typeface="Calibri" pitchFamily="34" charset="0"/>
            </a:endParaRPr>
          </a:p>
          <a:p>
            <a:pPr marL="231775" indent="-231775">
              <a:buSzPct val="80000"/>
              <a:buFont typeface="Wingdings" pitchFamily="2" charset="2"/>
              <a:buChar char="§"/>
            </a:pPr>
            <a:endParaRPr lang="en-US" sz="1850" b="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231775" indent="-231775">
              <a:buSzPct val="80000"/>
              <a:buFont typeface="Wingdings" pitchFamily="2" charset="2"/>
              <a:buChar char="§"/>
            </a:pPr>
            <a:r>
              <a:rPr lang="en-US" sz="1850" b="0" dirty="0" smtClean="0">
                <a:solidFill>
                  <a:schemeClr val="tx1"/>
                </a:solidFill>
                <a:latin typeface="Calibri" pitchFamily="34" charset="0"/>
              </a:rPr>
              <a:t>Duration = 60 seconds  (but does not matter for this calculation)</a:t>
            </a:r>
          </a:p>
          <a:p>
            <a:pPr marL="231775" indent="-231775">
              <a:buSzPct val="80000"/>
              <a:buFont typeface="Wingdings" pitchFamily="2" charset="2"/>
              <a:buChar char="§"/>
            </a:pPr>
            <a:endParaRPr lang="en-US" sz="1850" b="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231775" indent="-231775">
              <a:buSzPct val="80000"/>
              <a:buFont typeface="Wingdings" pitchFamily="2" charset="2"/>
              <a:buChar char="§"/>
            </a:pPr>
            <a:r>
              <a:rPr lang="en-US" sz="1850" b="0" dirty="0" smtClean="0">
                <a:solidFill>
                  <a:schemeClr val="tx1"/>
                </a:solidFill>
                <a:latin typeface="Calibri" pitchFamily="34" charset="0"/>
              </a:rPr>
              <a:t>Save each VRS, 1-sigma       (1-sigma = GRMS for zero mean)</a:t>
            </a:r>
          </a:p>
          <a:p>
            <a:pPr marL="231775" indent="-231775">
              <a:buSzPct val="80000"/>
            </a:pPr>
            <a:endParaRPr lang="en-US" sz="1850" b="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231775" indent="-231775">
              <a:buSzPct val="80000"/>
              <a:buFont typeface="Wingdings" pitchFamily="2" charset="2"/>
              <a:buChar char="§"/>
            </a:pPr>
            <a:r>
              <a:rPr lang="en-US" sz="1850" b="0" dirty="0" smtClean="0">
                <a:solidFill>
                  <a:schemeClr val="tx1"/>
                </a:solidFill>
                <a:latin typeface="Calibri" pitchFamily="34" charset="0"/>
              </a:rPr>
              <a:t>Plot the two VRS curves using:</a:t>
            </a:r>
          </a:p>
          <a:p>
            <a:pPr marL="231775" indent="-231775">
              <a:buSzPct val="80000"/>
            </a:pPr>
            <a:endParaRPr lang="en-US" sz="1850" dirty="0" smtClean="0">
              <a:latin typeface="Calibri" pitchFamily="34" charset="0"/>
            </a:endParaRPr>
          </a:p>
          <a:p>
            <a:pPr marL="231775" indent="-231775">
              <a:buSzPct val="80000"/>
            </a:pPr>
            <a:r>
              <a:rPr lang="en-US" sz="1850" b="0" dirty="0" smtClean="0">
                <a:latin typeface="Calibri" pitchFamily="34" charset="0"/>
              </a:rPr>
              <a:t>	</a:t>
            </a:r>
            <a:r>
              <a:rPr lang="en-US" sz="1850" b="0" dirty="0" err="1" smtClean="0">
                <a:latin typeface="Calibri" pitchFamily="34" charset="0"/>
              </a:rPr>
              <a:t>vibrationdata</a:t>
            </a:r>
            <a:r>
              <a:rPr lang="en-US" sz="1850" b="0" dirty="0" smtClean="0">
                <a:latin typeface="Calibri" pitchFamily="34" charset="0"/>
              </a:rPr>
              <a:t> &gt; Miscellaneous Functions &gt; Plot Utilities &gt;  Multiple Curves</a:t>
            </a:r>
          </a:p>
          <a:p>
            <a:endParaRPr lang="en-US" sz="1800" b="0" dirty="0" smtClean="0">
              <a:solidFill>
                <a:schemeClr val="tx1"/>
              </a:solidFill>
            </a:endParaRPr>
          </a:p>
          <a:p>
            <a:endParaRPr lang="en-US" sz="1800" b="0" dirty="0" smtClean="0">
              <a:solidFill>
                <a:schemeClr val="tx1"/>
              </a:solidFill>
            </a:endParaRPr>
          </a:p>
          <a:p>
            <a:endParaRPr lang="en-US" sz="1800" b="0" dirty="0" smtClean="0">
              <a:solidFill>
                <a:schemeClr val="tx1"/>
              </a:solidFill>
            </a:endParaRPr>
          </a:p>
          <a:p>
            <a:endParaRPr lang="en-US" sz="1800" b="0" dirty="0" smtClean="0"/>
          </a:p>
        </p:txBody>
      </p:sp>
      <p:sp>
        <p:nvSpPr>
          <p:cNvPr id="12292" name="Line 6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Rectangle 7"/>
          <p:cNvSpPr>
            <a:spLocks noChangeArrowheads="1"/>
          </p:cNvSpPr>
          <p:nvPr/>
        </p:nvSpPr>
        <p:spPr bwMode="auto">
          <a:xfrm>
            <a:off x="4572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VRS Calculation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E-9">
  <a:themeElements>
    <a:clrScheme name="6E-9 4">
      <a:dk1>
        <a:srgbClr val="000000"/>
      </a:dk1>
      <a:lt1>
        <a:srgbClr val="FFFFFF"/>
      </a:lt1>
      <a:dk2>
        <a:srgbClr val="000000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6E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6E-9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E-9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E-9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E-9 4">
        <a:dk1>
          <a:srgbClr val="000000"/>
        </a:dk1>
        <a:lt1>
          <a:srgbClr val="FFFFFF"/>
        </a:lt1>
        <a:dk2>
          <a:srgbClr val="000000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C:\WINDOWS\Desktop\6E-9.ppt</Template>
  <TotalTime>6495</TotalTime>
  <Words>627</Words>
  <Application>Microsoft Office PowerPoint</Application>
  <PresentationFormat>On-screen Show (4:3)</PresentationFormat>
  <Paragraphs>179</Paragraphs>
  <Slides>16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6E-9</vt:lpstr>
      <vt:lpstr>MathType 6.0 Equation</vt:lpstr>
      <vt:lpstr>Equation</vt:lpstr>
      <vt:lpstr>Unit 16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Envelope Derivation Method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</dc:title>
  <dc:creator>The Morgans</dc:creator>
  <cp:lastModifiedBy>tirvine</cp:lastModifiedBy>
  <cp:revision>82</cp:revision>
  <dcterms:created xsi:type="dcterms:W3CDTF">2001-04-23T07:10:49Z</dcterms:created>
  <dcterms:modified xsi:type="dcterms:W3CDTF">2014-10-16T18:00:15Z</dcterms:modified>
</cp:coreProperties>
</file>