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308" r:id="rId2"/>
    <p:sldId id="309" r:id="rId3"/>
    <p:sldId id="363" r:id="rId4"/>
    <p:sldId id="366" r:id="rId5"/>
    <p:sldId id="365" r:id="rId6"/>
    <p:sldId id="364" r:id="rId7"/>
    <p:sldId id="368" r:id="rId8"/>
    <p:sldId id="369" r:id="rId9"/>
    <p:sldId id="371" r:id="rId10"/>
    <p:sldId id="370" r:id="rId11"/>
    <p:sldId id="367" r:id="rId12"/>
    <p:sldId id="375" r:id="rId13"/>
    <p:sldId id="373" r:id="rId14"/>
    <p:sldId id="374" r:id="rId15"/>
    <p:sldId id="376" r:id="rId16"/>
    <p:sldId id="377" r:id="rId17"/>
    <p:sldId id="378" r:id="rId18"/>
    <p:sldId id="380" r:id="rId19"/>
    <p:sldId id="382" r:id="rId20"/>
    <p:sldId id="388" r:id="rId21"/>
    <p:sldId id="384" r:id="rId22"/>
    <p:sldId id="389" r:id="rId23"/>
    <p:sldId id="372" r:id="rId24"/>
    <p:sldId id="392" r:id="rId25"/>
    <p:sldId id="381" r:id="rId26"/>
    <p:sldId id="387" r:id="rId27"/>
    <p:sldId id="386" r:id="rId28"/>
    <p:sldId id="383" r:id="rId29"/>
    <p:sldId id="391" r:id="rId30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bg2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bg2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bg2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bg2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bg2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bg2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bg2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bg2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bg2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336699"/>
    <a:srgbClr val="000066"/>
    <a:srgbClr val="003399"/>
    <a:srgbClr val="008080"/>
    <a:srgbClr val="009999"/>
    <a:srgbClr val="FF99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62" autoAdjust="0"/>
    <p:restoredTop sz="94574" autoAdjust="0"/>
  </p:normalViewPr>
  <p:slideViewPr>
    <p:cSldViewPr>
      <p:cViewPr>
        <p:scale>
          <a:sx n="80" d="100"/>
          <a:sy n="80" d="100"/>
        </p:scale>
        <p:origin x="-180" y="-78"/>
      </p:cViewPr>
      <p:guideLst>
        <p:guide orient="horz" pos="2304"/>
        <p:guide pos="28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664"/>
    </p:cViewPr>
  </p:sorterViewPr>
  <p:notesViewPr>
    <p:cSldViewPr>
      <p:cViewPr varScale="1">
        <p:scale>
          <a:sx n="50" d="100"/>
          <a:sy n="50" d="100"/>
        </p:scale>
        <p:origin x="-1590" y="-84"/>
      </p:cViewPr>
      <p:guideLst>
        <p:guide orient="horz" pos="3127"/>
        <p:guide pos="2141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68648A6A-3A0E-4C06-81C0-52B6549C264B}" type="datetime1">
              <a:rPr lang="en-US"/>
              <a:pPr>
                <a:defRPr/>
              </a:pPr>
              <a:t>11/14/2014</a:t>
            </a:fld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AF2C4458-78DA-45A1-9A92-023A6BBFDB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FE5E005E-9974-48EF-AFBA-14CF88B02708}" type="datetime1">
              <a:rPr lang="en-US"/>
              <a:pPr>
                <a:defRPr/>
              </a:pPr>
              <a:t>11/14/2014</a:t>
            </a:fld>
            <a:endParaRPr lang="en-US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FFEDD7C8-10D0-4568-A389-2F0DE498D9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CDAEAF-D7BA-4B58-BA4F-F5B0AE5C6B44}" type="slidenum">
              <a:rPr lang="en-US" smtClean="0">
                <a:latin typeface="Arial" pitchFamily="34" charset="0"/>
              </a:rPr>
              <a:pPr/>
              <a:t>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603614-5804-47D3-8618-928DB8CDC116}" type="slidenum">
              <a:rPr lang="en-US" smtClean="0">
                <a:latin typeface="Arial" pitchFamily="34" charset="0"/>
              </a:rPr>
              <a:pPr/>
              <a:t>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 3"/>
          <p:cNvSpPr>
            <a:spLocks/>
          </p:cNvSpPr>
          <p:nvPr/>
        </p:nvSpPr>
        <p:spPr bwMode="auto">
          <a:xfrm>
            <a:off x="0" y="842963"/>
            <a:ext cx="2895600" cy="601821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743200" y="427038"/>
            <a:ext cx="6399213" cy="1524000"/>
          </a:xfrm>
        </p:spPr>
        <p:txBody>
          <a:bodyPr anchor="b"/>
          <a:lstStyle>
            <a:lvl1pPr>
              <a:lnSpc>
                <a:spcPct val="80000"/>
              </a:lnSpc>
              <a:defRPr sz="360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191000" y="1828800"/>
            <a:ext cx="4572000" cy="17526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 sz="1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3A4D7-392F-42E1-834A-F415022D0E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9072B-F62C-4859-B7F3-C012FEABAD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533400"/>
            <a:ext cx="15240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533400"/>
            <a:ext cx="44196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1C70E-855E-4988-8165-C031A1E8E6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533400"/>
            <a:ext cx="6096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124200" y="1981200"/>
            <a:ext cx="5486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E5EE7-2E86-4120-9948-DEBB5DDB78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7DD9D8-F3C1-4B6B-AA9C-5D43E0AE0B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48CF5-B821-4B94-827F-006CCC75B8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24200" y="1981200"/>
            <a:ext cx="2667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667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BB469-55F3-4C7C-AAE2-93C4D2D1C0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9BD04-9A6C-403B-B5FA-D085787B60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81FA9-9C3D-40ED-860E-49B0397D6B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4C6D6-0505-4B39-B31F-86619166F0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E70602-D8B0-40AB-B90E-290C60AF0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17F48-3519-4234-B181-DE1E005B75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95600" y="5334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Click to edit Master title style</a:t>
            </a: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124200" y="19812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hlink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hlink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F60A65DA-8E6A-4816-9603-878B8BED7C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2819400" y="1295400"/>
            <a:ext cx="60531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defRPr/>
            </a:pPr>
            <a:r>
              <a:rPr kumimoji="0" lang="en-US" b="1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Vibrationdata</a:t>
            </a:r>
            <a:endParaRPr kumimoji="0" lang="en-US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>
              <a:defRPr/>
            </a:pPr>
            <a:endParaRPr kumimoji="0" 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457200" y="1752600"/>
            <a:ext cx="830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</p:sldLayoutIdLst>
  <p:hf hdr="0" ftr="0" dt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2400" b="1">
          <a:solidFill>
            <a:srgbClr val="00999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50000"/>
        <a:buFont typeface="Monotype Sorts" pitchFamily="2" charset="2"/>
        <a:buChar char="n"/>
        <a:defRPr kumimoji="1" sz="16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75000"/>
        <a:buFont typeface="Monotype Sorts" pitchFamily="2" charset="2"/>
        <a:buChar char="u"/>
        <a:defRPr kumimoji="1" sz="16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Monotype Sorts" pitchFamily="2" charset="2"/>
        <a:buChar char="F"/>
        <a:defRPr kumimoji="1" sz="16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buChar char="•"/>
        <a:defRPr kumimoji="1" sz="1600">
          <a:solidFill>
            <a:schemeClr val="bg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buChar char="–"/>
        <a:defRPr kumimoji="1" sz="1600">
          <a:solidFill>
            <a:schemeClr val="bg2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buChar char="–"/>
        <a:defRPr kumimoji="1" sz="1600">
          <a:solidFill>
            <a:schemeClr val="bg2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buChar char="–"/>
        <a:defRPr kumimoji="1" sz="1600">
          <a:solidFill>
            <a:schemeClr val="bg2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buChar char="–"/>
        <a:defRPr kumimoji="1" sz="1600">
          <a:solidFill>
            <a:schemeClr val="bg2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00000"/>
        <a:buChar char="–"/>
        <a:defRPr kumimoji="1"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5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13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45DC60F-92A1-4E3A-9985-8B68541A4726}" type="slidenum">
              <a:rPr lang="en-US" smtClean="0">
                <a:latin typeface="Arial" pitchFamily="34" charset="0"/>
              </a:rPr>
              <a:pPr/>
              <a:t>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2743200" cy="1143000"/>
          </a:xfrm>
        </p:spPr>
        <p:txBody>
          <a:bodyPr/>
          <a:lstStyle/>
          <a:p>
            <a:r>
              <a:rPr lang="en-US" smtClean="0">
                <a:solidFill>
                  <a:schemeClr val="tx1"/>
                </a:solidFill>
                <a:latin typeface="Helvetica" charset="0"/>
              </a:rPr>
              <a:t/>
            </a:r>
            <a:br>
              <a:rPr lang="en-US" smtClean="0">
                <a:solidFill>
                  <a:schemeClr val="tx1"/>
                </a:solidFill>
                <a:latin typeface="Helvetica" charset="0"/>
              </a:rPr>
            </a:br>
            <a:r>
              <a:rPr lang="en-US" smtClean="0">
                <a:solidFill>
                  <a:schemeClr val="tx1"/>
                </a:solidFill>
                <a:latin typeface="Helvetica" charset="0"/>
              </a:rPr>
              <a:t/>
            </a:r>
            <a:br>
              <a:rPr lang="en-US" smtClean="0">
                <a:solidFill>
                  <a:schemeClr val="tx1"/>
                </a:solidFill>
                <a:latin typeface="Helvetica" charset="0"/>
              </a:rPr>
            </a:br>
            <a:r>
              <a:rPr lang="en-US" smtClean="0">
                <a:latin typeface="Helvetica" charset="0"/>
              </a:rPr>
              <a:t/>
            </a:r>
            <a:br>
              <a:rPr lang="en-US" smtClean="0">
                <a:latin typeface="Helvetica" charset="0"/>
              </a:rPr>
            </a:br>
            <a:r>
              <a:rPr lang="en-US" smtClean="0"/>
              <a:t>Unit 17</a:t>
            </a:r>
            <a:r>
              <a:rPr lang="en-US" smtClean="0">
                <a:solidFill>
                  <a:schemeClr val="tx1"/>
                </a:solidFill>
                <a:latin typeface="Helvetica" charset="0"/>
              </a:rPr>
              <a:t> 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981200"/>
            <a:ext cx="6248400" cy="2057400"/>
          </a:xfrm>
        </p:spPr>
        <p:txBody>
          <a:bodyPr/>
          <a:lstStyle/>
          <a:p>
            <a:pPr algn="ctr">
              <a:buFont typeface="Monotype Sorts" pitchFamily="2" charset="2"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algn="ctr">
              <a:buFont typeface="Monotype Sorts" pitchFamily="2" charset="2"/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algn="ctr">
              <a:buFont typeface="Monotype Sorts" pitchFamily="2" charset="2"/>
              <a:buNone/>
            </a:pPr>
            <a:endParaRPr lang="en-US" sz="2000" dirty="0" smtClean="0">
              <a:solidFill>
                <a:srgbClr val="009999"/>
              </a:solidFill>
            </a:endParaRPr>
          </a:p>
          <a:p>
            <a:pPr algn="ctr">
              <a:buFont typeface="Monotype Sorts" pitchFamily="2" charset="2"/>
              <a:buNone/>
            </a:pPr>
            <a:r>
              <a:rPr lang="en-US" sz="2400" dirty="0" smtClean="0">
                <a:solidFill>
                  <a:srgbClr val="009999"/>
                </a:solidFill>
              </a:rPr>
              <a:t>SDOF Response to Applied Force  </a:t>
            </a:r>
            <a:br>
              <a:rPr lang="en-US" sz="2400" dirty="0" smtClean="0">
                <a:solidFill>
                  <a:srgbClr val="009999"/>
                </a:solidFill>
              </a:rPr>
            </a:br>
            <a:r>
              <a:rPr lang="en-US" sz="2400" dirty="0" smtClean="0">
                <a:solidFill>
                  <a:srgbClr val="009999"/>
                </a:solidFill>
              </a:rPr>
              <a:t/>
            </a:r>
            <a:br>
              <a:rPr lang="en-US" sz="2400" dirty="0" smtClean="0">
                <a:solidFill>
                  <a:srgbClr val="009999"/>
                </a:solidFill>
              </a:rPr>
            </a:br>
            <a:r>
              <a:rPr lang="en-US" sz="1400" dirty="0" smtClean="0">
                <a:solidFill>
                  <a:srgbClr val="009999"/>
                </a:solidFill>
              </a:rPr>
              <a:t>Revision A</a:t>
            </a:r>
            <a:endParaRPr lang="en-US" sz="1400" dirty="0" smtClean="0">
              <a:solidFill>
                <a:schemeClr val="tx1"/>
              </a:solidFill>
            </a:endParaRP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6096000" cy="1143000"/>
          </a:xfrm>
        </p:spPr>
        <p:txBody>
          <a:bodyPr/>
          <a:lstStyle/>
          <a:p>
            <a:r>
              <a:rPr lang="en-US" sz="2000" smtClean="0"/>
              <a:t>Transmitted Force</a:t>
            </a:r>
          </a:p>
        </p:txBody>
      </p:sp>
      <p:sp>
        <p:nvSpPr>
          <p:cNvPr id="1433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59342BB-572B-4E53-B27C-8851DADFF3A3}" type="slidenum">
              <a:rPr lang="en-US" smtClean="0">
                <a:latin typeface="Arial" pitchFamily="34" charset="0"/>
              </a:rPr>
              <a:pPr/>
              <a:t>10</a:t>
            </a:fld>
            <a:endParaRPr lang="en-US" smtClean="0">
              <a:latin typeface="Arial" pitchFamily="34" charset="0"/>
            </a:endParaRPr>
          </a:p>
        </p:txBody>
      </p:sp>
      <p:pic>
        <p:nvPicPr>
          <p:cNvPr id="6" name="Picture 5" descr="force_figure_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1905000"/>
            <a:ext cx="5867400" cy="4378548"/>
          </a:xfrm>
          <a:prstGeom prst="rect">
            <a:avLst/>
          </a:prstGeom>
        </p:spPr>
      </p:pic>
      <p:sp>
        <p:nvSpPr>
          <p:cNvPr id="14341" name="TextBox 6"/>
          <p:cNvSpPr txBox="1">
            <a:spLocks noChangeArrowheads="1"/>
          </p:cNvSpPr>
          <p:nvPr/>
        </p:nvSpPr>
        <p:spPr bwMode="auto">
          <a:xfrm>
            <a:off x="6096000" y="2438400"/>
            <a:ext cx="2438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Special case:  </a:t>
            </a:r>
          </a:p>
          <a:p>
            <a:endParaRPr lang="en-US" sz="1600" dirty="0">
              <a:latin typeface="Calibri" pitchFamily="34" charset="0"/>
            </a:endParaRPr>
          </a:p>
          <a:p>
            <a:r>
              <a:rPr lang="en-US" sz="1600" dirty="0">
                <a:latin typeface="Calibri" pitchFamily="34" charset="0"/>
              </a:rPr>
              <a:t>SDOF driven at resonance</a:t>
            </a:r>
          </a:p>
          <a:p>
            <a:endParaRPr lang="en-US" sz="1600" dirty="0">
              <a:latin typeface="Calibri" pitchFamily="34" charset="0"/>
            </a:endParaRPr>
          </a:p>
          <a:p>
            <a:r>
              <a:rPr lang="en-US" sz="1600" dirty="0">
                <a:latin typeface="Calibri" pitchFamily="34" charset="0"/>
              </a:rPr>
              <a:t>Transmitted force </a:t>
            </a:r>
          </a:p>
          <a:p>
            <a:r>
              <a:rPr lang="en-US" sz="1600" dirty="0">
                <a:latin typeface="Calibri" pitchFamily="34" charset="0"/>
              </a:rPr>
              <a:t>      = ( Q )( applied force 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6096000" cy="838200"/>
          </a:xfrm>
        </p:spPr>
        <p:txBody>
          <a:bodyPr/>
          <a:lstStyle/>
          <a:p>
            <a:r>
              <a:rPr lang="en-US" sz="2200" smtClean="0">
                <a:latin typeface="Calibri" pitchFamily="34" charset="0"/>
              </a:rPr>
              <a:t>Synthesize Time History for Force PSD </a:t>
            </a: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51823DC-4C75-4F02-A6A5-A712DB612C27}" type="slidenum">
              <a:rPr lang="en-US" smtClean="0">
                <a:latin typeface="Arial" pitchFamily="34" charset="0"/>
              </a:rPr>
              <a:pPr/>
              <a:t>11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5364" name="Content Placeholder 4"/>
          <p:cNvSpPr>
            <a:spLocks noGrp="1"/>
          </p:cNvSpPr>
          <p:nvPr>
            <p:ph idx="1"/>
          </p:nvPr>
        </p:nvSpPr>
        <p:spPr>
          <a:xfrm>
            <a:off x="457200" y="5486400"/>
            <a:ext cx="7772400" cy="635000"/>
          </a:xfrm>
        </p:spPr>
        <p:txBody>
          <a:bodyPr>
            <a:spAutoFit/>
          </a:bodyPr>
          <a:lstStyle/>
          <a:p>
            <a:pPr marL="0" indent="0">
              <a:buSzPct val="70000"/>
              <a:buFont typeface="Monotype Sorts" pitchFamily="2" charset="2"/>
              <a:buNone/>
            </a:pPr>
            <a:r>
              <a:rPr lang="en-US" b="0" smtClean="0">
                <a:latin typeface="Calibri" pitchFamily="34" charset="0"/>
              </a:rPr>
              <a:t>Similar process to synthesizing a time history for acceleration PSD.</a:t>
            </a:r>
          </a:p>
          <a:p>
            <a:pPr marL="0" indent="0">
              <a:buSzPct val="70000"/>
              <a:buFont typeface="Monotype Sorts" pitchFamily="2" charset="2"/>
              <a:buNone/>
            </a:pPr>
            <a:r>
              <a:rPr lang="en-US" b="0" smtClean="0">
                <a:latin typeface="Calibri" pitchFamily="34" charset="0"/>
              </a:rPr>
              <a:t>But the integrated force time history does not need to have a mean value of zero.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6400800" y="2819400"/>
          <a:ext cx="220980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4900"/>
                <a:gridCol w="1104900"/>
              </a:tblGrid>
              <a:tr h="137160"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>
                          <a:solidFill>
                            <a:schemeClr val="bg2"/>
                          </a:solidFill>
                          <a:latin typeface="Calibri" pitchFamily="34" charset="0"/>
                        </a:rPr>
                        <a:t>Frequency (Hz)</a:t>
                      </a:r>
                      <a:endParaRPr lang="en-US" sz="1500" b="0" dirty="0">
                        <a:solidFill>
                          <a:schemeClr val="bg2"/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0" dirty="0" smtClean="0">
                          <a:solidFill>
                            <a:schemeClr val="bg2"/>
                          </a:solidFill>
                          <a:latin typeface="Calibri" pitchFamily="34" charset="0"/>
                        </a:rPr>
                        <a:t> Force </a:t>
                      </a:r>
                      <a:r>
                        <a:rPr lang="en-US" sz="1500" b="0" baseline="0" dirty="0" smtClean="0">
                          <a:solidFill>
                            <a:schemeClr val="bg2"/>
                          </a:solidFill>
                          <a:latin typeface="Calibri" pitchFamily="34" charset="0"/>
                        </a:rPr>
                        <a:t> </a:t>
                      </a:r>
                      <a:r>
                        <a:rPr lang="en-US" sz="1500" b="0" dirty="0" smtClean="0">
                          <a:solidFill>
                            <a:schemeClr val="bg2"/>
                          </a:solidFill>
                          <a:latin typeface="Calibri" pitchFamily="34" charset="0"/>
                        </a:rPr>
                        <a:t>(lbf^2/Hz)</a:t>
                      </a:r>
                      <a:endParaRPr lang="en-US" sz="1500" b="0" dirty="0">
                        <a:solidFill>
                          <a:schemeClr val="bg2"/>
                        </a:solidFill>
                        <a:latin typeface="Calibri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05637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Calibri" pitchFamily="34" charset="0"/>
                        </a:rPr>
                        <a:t>10</a:t>
                      </a:r>
                      <a:endParaRPr lang="en-US" sz="1500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Calibri" pitchFamily="34" charset="0"/>
                        </a:rPr>
                        <a:t>0.1</a:t>
                      </a:r>
                      <a:endParaRPr lang="en-US" sz="1500" dirty="0">
                        <a:latin typeface="Calibri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5637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Calibri" pitchFamily="34" charset="0"/>
                        </a:rPr>
                        <a:t>1000</a:t>
                      </a:r>
                      <a:endParaRPr lang="en-US" sz="1500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>
                          <a:latin typeface="Calibri" pitchFamily="34" charset="0"/>
                        </a:rPr>
                        <a:t>0.1</a:t>
                      </a:r>
                      <a:endParaRPr lang="en-US" sz="1500" dirty="0">
                        <a:latin typeface="Calibri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Content Placeholder 4"/>
          <p:cNvSpPr txBox="1">
            <a:spLocks/>
          </p:cNvSpPr>
          <p:nvPr/>
        </p:nvSpPr>
        <p:spPr bwMode="auto">
          <a:xfrm>
            <a:off x="6629400" y="4343400"/>
            <a:ext cx="19050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marL="225425" indent="-225425">
              <a:spcBef>
                <a:spcPct val="20000"/>
              </a:spcBef>
              <a:buClr>
                <a:srgbClr val="003399"/>
              </a:buClr>
              <a:buSzPct val="70000"/>
              <a:buFont typeface="Monotype Sorts" pitchFamily="2" charset="2"/>
              <a:buNone/>
              <a:defRPr/>
            </a:pPr>
            <a:r>
              <a:rPr lang="en-US" sz="1600" kern="0" dirty="0">
                <a:latin typeface="Calibri" pitchFamily="34" charset="0"/>
              </a:rPr>
              <a:t>Duration = 60 sec</a:t>
            </a:r>
          </a:p>
        </p:txBody>
      </p:sp>
      <p:sp>
        <p:nvSpPr>
          <p:cNvPr id="15380" name="Rectangle 8"/>
          <p:cNvSpPr>
            <a:spLocks noChangeArrowheads="1"/>
          </p:cNvSpPr>
          <p:nvPr/>
        </p:nvSpPr>
        <p:spPr bwMode="auto">
          <a:xfrm>
            <a:off x="381000" y="1295400"/>
            <a:ext cx="8534400" cy="762000"/>
          </a:xfrm>
          <a:prstGeom prst="rect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  <p:pic>
        <p:nvPicPr>
          <p:cNvPr id="9" name="Picture 8" descr="aforce_figure_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990600"/>
            <a:ext cx="5904039" cy="44058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4A6AC9B-0423-484E-BA67-7E1ADE6361A3}" type="slidenum">
              <a:rPr lang="en-US" smtClean="0">
                <a:latin typeface="Arial" pitchFamily="34" charset="0"/>
              </a:rPr>
              <a:pPr/>
              <a:t>12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04800" y="1143000"/>
            <a:ext cx="8534400" cy="762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388" name="Content Placeholder 4"/>
          <p:cNvSpPr>
            <a:spLocks noGrp="1"/>
          </p:cNvSpPr>
          <p:nvPr>
            <p:ph idx="1"/>
          </p:nvPr>
        </p:nvSpPr>
        <p:spPr>
          <a:xfrm>
            <a:off x="457200" y="5715000"/>
            <a:ext cx="7772400" cy="635000"/>
          </a:xfrm>
        </p:spPr>
        <p:txBody>
          <a:bodyPr>
            <a:spAutoFit/>
          </a:bodyPr>
          <a:lstStyle/>
          <a:p>
            <a:pPr marL="0" indent="0">
              <a:buSzPct val="70000"/>
              <a:buFont typeface="Monotype Sorts" pitchFamily="2" charset="2"/>
              <a:buNone/>
            </a:pPr>
            <a:r>
              <a:rPr lang="en-US" b="0" smtClean="0">
                <a:latin typeface="Calibri" pitchFamily="34" charset="0"/>
              </a:rPr>
              <a:t>vibrationdata &gt; Power Spectral Density &gt; Force &gt; Time History Synthesis from White Noise</a:t>
            </a:r>
          </a:p>
          <a:p>
            <a:pPr marL="0" indent="0">
              <a:buSzPct val="70000"/>
              <a:buFont typeface="Monotype Sorts" pitchFamily="2" charset="2"/>
              <a:buNone/>
            </a:pPr>
            <a:r>
              <a:rPr lang="en-US" b="0" smtClean="0">
                <a:latin typeface="Calibri" pitchFamily="34" charset="0"/>
                <a:sym typeface="Symbol" pitchFamily="18" charset="2"/>
              </a:rPr>
              <a:t>f = 4.26 Hz</a:t>
            </a:r>
            <a:r>
              <a:rPr lang="en-US" b="0" smtClean="0">
                <a:latin typeface="Calibri" pitchFamily="34" charset="0"/>
              </a:rPr>
              <a:t> </a:t>
            </a:r>
          </a:p>
        </p:txBody>
      </p:sp>
      <p:sp>
        <p:nvSpPr>
          <p:cNvPr id="1639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6096000" cy="838200"/>
          </a:xfrm>
        </p:spPr>
        <p:txBody>
          <a:bodyPr/>
          <a:lstStyle/>
          <a:p>
            <a:r>
              <a:rPr lang="en-US" sz="2000" smtClean="0">
                <a:latin typeface="Calibri" pitchFamily="34" charset="0"/>
              </a:rPr>
              <a:t>Synthesized Time History for Force PSD </a:t>
            </a:r>
          </a:p>
        </p:txBody>
      </p:sp>
      <p:sp>
        <p:nvSpPr>
          <p:cNvPr id="16391" name="TextBox 10"/>
          <p:cNvSpPr txBox="1">
            <a:spLocks noChangeArrowheads="1"/>
          </p:cNvSpPr>
          <p:nvPr/>
        </p:nvSpPr>
        <p:spPr bwMode="auto">
          <a:xfrm>
            <a:off x="6553200" y="2971800"/>
            <a:ext cx="1981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Export as:</a:t>
            </a:r>
            <a:endParaRPr lang="en-US" sz="1600" dirty="0">
              <a:latin typeface="Calibri" pitchFamily="34" charset="0"/>
            </a:endParaRPr>
          </a:p>
          <a:p>
            <a:r>
              <a:rPr lang="en-US" sz="1600" dirty="0" smtClean="0">
                <a:latin typeface="Calibri" pitchFamily="34" charset="0"/>
              </a:rPr>
              <a:t>force_th.txt</a:t>
            </a:r>
            <a:endParaRPr lang="en-US" sz="1600" dirty="0">
              <a:latin typeface="Calibri" pitchFamily="34" charset="0"/>
            </a:endParaRPr>
          </a:p>
        </p:txBody>
      </p:sp>
      <p:pic>
        <p:nvPicPr>
          <p:cNvPr id="8" name="Picture 7" descr="aafigure_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914400"/>
            <a:ext cx="6396220" cy="47731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6096000" cy="1143000"/>
          </a:xfrm>
        </p:spPr>
        <p:txBody>
          <a:bodyPr/>
          <a:lstStyle/>
          <a:p>
            <a:r>
              <a:rPr lang="en-US" sz="2000" smtClean="0"/>
              <a:t>Histogram of Force Time History</a:t>
            </a: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2923609-F405-40F0-AD23-32DF1314BB23}" type="slidenum">
              <a:rPr lang="en-US" smtClean="0">
                <a:latin typeface="Arial" pitchFamily="34" charset="0"/>
              </a:rPr>
              <a:pPr/>
              <a:t>13</a:t>
            </a:fld>
            <a:endParaRPr lang="en-US" smtClean="0">
              <a:latin typeface="Arial" pitchFamily="34" charset="0"/>
            </a:endParaRPr>
          </a:p>
        </p:txBody>
      </p:sp>
      <p:pic>
        <p:nvPicPr>
          <p:cNvPr id="5" name="Picture 4" descr="aafigure_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392" y="1893666"/>
            <a:ext cx="5715007" cy="426482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6096000" cy="1143000"/>
          </a:xfrm>
        </p:spPr>
        <p:txBody>
          <a:bodyPr/>
          <a:lstStyle/>
          <a:p>
            <a:r>
              <a:rPr lang="en-US" sz="2000" smtClean="0"/>
              <a:t>PSD Verification</a:t>
            </a: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86FAD9C-E070-4FC0-A459-4761353F6F55}" type="slidenum">
              <a:rPr lang="en-US" smtClean="0">
                <a:latin typeface="Arial" pitchFamily="34" charset="0"/>
              </a:rPr>
              <a:pPr/>
              <a:t>14</a:t>
            </a:fld>
            <a:endParaRPr lang="en-US" smtClean="0">
              <a:latin typeface="Arial" pitchFamily="34" charset="0"/>
            </a:endParaRPr>
          </a:p>
        </p:txBody>
      </p:sp>
      <p:pic>
        <p:nvPicPr>
          <p:cNvPr id="5" name="Picture 4" descr="aafigure_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1828800"/>
            <a:ext cx="5801929" cy="43296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6096000" cy="1143000"/>
          </a:xfrm>
        </p:spPr>
        <p:txBody>
          <a:bodyPr/>
          <a:lstStyle/>
          <a:p>
            <a:r>
              <a:rPr lang="en-US" sz="2000" smtClean="0"/>
              <a:t>SDOF Response</a:t>
            </a: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1963B7E-7300-47D7-82EE-117143C21A93}" type="slidenum">
              <a:rPr lang="en-US" smtClean="0">
                <a:latin typeface="Arial" pitchFamily="34" charset="0"/>
              </a:rPr>
              <a:pPr/>
              <a:t>15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6" name="Content Placeholder 4"/>
          <p:cNvSpPr txBox="1">
            <a:spLocks/>
          </p:cNvSpPr>
          <p:nvPr/>
        </p:nvSpPr>
        <p:spPr bwMode="auto">
          <a:xfrm>
            <a:off x="685800" y="2057400"/>
            <a:ext cx="73914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rgbClr val="003399"/>
              </a:buClr>
              <a:buSzPct val="50000"/>
              <a:buFont typeface="Monotype Sorts" pitchFamily="2" charset="2"/>
              <a:buNone/>
              <a:defRPr/>
            </a:pPr>
            <a:r>
              <a:rPr lang="en-US" sz="1600" kern="0" dirty="0">
                <a:latin typeface="Calibri" pitchFamily="34" charset="0"/>
              </a:rPr>
              <a:t>Let</a:t>
            </a:r>
          </a:p>
          <a:p>
            <a:pPr marL="342900" indent="-342900">
              <a:spcBef>
                <a:spcPct val="20000"/>
              </a:spcBef>
              <a:buClr>
                <a:srgbClr val="003399"/>
              </a:buClr>
              <a:buSzPct val="50000"/>
              <a:buFont typeface="Monotype Sorts" pitchFamily="2" charset="2"/>
              <a:buNone/>
              <a:defRPr/>
            </a:pPr>
            <a:r>
              <a:rPr lang="en-US" sz="1600" kern="0" dirty="0">
                <a:latin typeface="Calibri" pitchFamily="34" charset="0"/>
              </a:rPr>
              <a:t>	fn = 4</a:t>
            </a:r>
            <a:r>
              <a:rPr lang="en-US" sz="1600" kern="0" dirty="0" smtClean="0">
                <a:latin typeface="Calibri" pitchFamily="34" charset="0"/>
              </a:rPr>
              <a:t>00 </a:t>
            </a:r>
            <a:r>
              <a:rPr lang="en-US" sz="1600" kern="0" dirty="0">
                <a:latin typeface="Calibri" pitchFamily="34" charset="0"/>
              </a:rPr>
              <a:t>Hz</a:t>
            </a:r>
          </a:p>
          <a:p>
            <a:pPr marL="342900" indent="-342900">
              <a:spcBef>
                <a:spcPct val="20000"/>
              </a:spcBef>
              <a:buClr>
                <a:srgbClr val="003399"/>
              </a:buClr>
              <a:buSzPct val="50000"/>
              <a:buFont typeface="Monotype Sorts" pitchFamily="2" charset="2"/>
              <a:buNone/>
              <a:defRPr/>
            </a:pPr>
            <a:r>
              <a:rPr lang="en-US" sz="1600" kern="0" dirty="0">
                <a:latin typeface="Calibri" pitchFamily="34" charset="0"/>
              </a:rPr>
              <a:t>	Q=10</a:t>
            </a:r>
          </a:p>
          <a:p>
            <a:pPr marL="342900" indent="-342900">
              <a:spcBef>
                <a:spcPct val="20000"/>
              </a:spcBef>
              <a:buClr>
                <a:srgbClr val="003399"/>
              </a:buClr>
              <a:buSzPct val="50000"/>
              <a:buFont typeface="Monotype Sorts" pitchFamily="2" charset="2"/>
              <a:buNone/>
              <a:defRPr/>
            </a:pPr>
            <a:r>
              <a:rPr lang="en-US" sz="1600" kern="0" dirty="0">
                <a:latin typeface="Calibri" pitchFamily="34" charset="0"/>
              </a:rPr>
              <a:t>	mass = 20 lbm</a:t>
            </a:r>
          </a:p>
          <a:p>
            <a:pPr marL="342900" indent="-342900">
              <a:spcBef>
                <a:spcPct val="20000"/>
              </a:spcBef>
              <a:buClr>
                <a:srgbClr val="003399"/>
              </a:buClr>
              <a:buSzPct val="50000"/>
              <a:buFont typeface="Monotype Sorts" pitchFamily="2" charset="2"/>
              <a:buNone/>
              <a:defRPr/>
            </a:pPr>
            <a:endParaRPr lang="en-US" sz="1600" kern="0" dirty="0"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003399"/>
              </a:buClr>
              <a:buSzPct val="50000"/>
              <a:buFont typeface="Monotype Sorts" pitchFamily="2" charset="2"/>
              <a:buNone/>
              <a:defRPr/>
            </a:pPr>
            <a:endParaRPr lang="en-US" sz="1600" kern="0" dirty="0"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003399"/>
              </a:buClr>
              <a:buSzPct val="50000"/>
              <a:buFont typeface="Monotype Sorts" pitchFamily="2" charset="2"/>
              <a:buNone/>
              <a:defRPr/>
            </a:pPr>
            <a:endParaRPr lang="en-US" sz="1600" kern="0" dirty="0"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003399"/>
              </a:buClr>
              <a:buSzPct val="50000"/>
              <a:buFont typeface="Monotype Sorts" pitchFamily="2" charset="2"/>
              <a:buNone/>
              <a:defRPr/>
            </a:pPr>
            <a:endParaRPr lang="en-US" sz="1600" kern="0" dirty="0"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003399"/>
              </a:buClr>
              <a:buSzPct val="50000"/>
              <a:buFont typeface="Monotype Sorts" pitchFamily="2" charset="2"/>
              <a:buNone/>
              <a:defRPr/>
            </a:pPr>
            <a:r>
              <a:rPr lang="en-US" sz="1600" kern="0" dirty="0">
                <a:latin typeface="Calibri" pitchFamily="34" charset="0"/>
              </a:rPr>
              <a:t>Calculate response to the previous synthesized force time history.</a:t>
            </a:r>
          </a:p>
          <a:p>
            <a:pPr marL="342900" indent="-342900">
              <a:spcBef>
                <a:spcPct val="20000"/>
              </a:spcBef>
              <a:buClr>
                <a:srgbClr val="003399"/>
              </a:buClr>
              <a:buSzPct val="50000"/>
              <a:buFont typeface="Monotype Sorts" pitchFamily="2" charset="2"/>
              <a:buNone/>
              <a:defRPr/>
            </a:pPr>
            <a:endParaRPr lang="en-US" sz="1600" kern="0" dirty="0"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003399"/>
              </a:buClr>
              <a:buSzPct val="50000"/>
              <a:buFont typeface="Monotype Sorts" pitchFamily="2" charset="2"/>
              <a:buNone/>
              <a:defRPr/>
            </a:pPr>
            <a:r>
              <a:rPr lang="en-US" sz="1600" kern="0" dirty="0" err="1">
                <a:latin typeface="Calibri" pitchFamily="34" charset="0"/>
              </a:rPr>
              <a:t>vibrationdata</a:t>
            </a:r>
            <a:r>
              <a:rPr lang="en-US" sz="1600" kern="0" dirty="0">
                <a:latin typeface="Calibri" pitchFamily="34" charset="0"/>
              </a:rPr>
              <a:t> &gt; Select Input Data Type &gt; Force</a:t>
            </a:r>
          </a:p>
          <a:p>
            <a:pPr marL="342900" indent="-342900">
              <a:spcBef>
                <a:spcPct val="20000"/>
              </a:spcBef>
              <a:buClr>
                <a:srgbClr val="003399"/>
              </a:buClr>
              <a:buSzPct val="50000"/>
              <a:buFont typeface="Monotype Sorts" pitchFamily="2" charset="2"/>
              <a:buNone/>
              <a:defRPr/>
            </a:pPr>
            <a:r>
              <a:rPr lang="en-US" sz="1600" kern="0" dirty="0">
                <a:latin typeface="Calibri" pitchFamily="34" charset="0"/>
              </a:rPr>
              <a:t>                                       &gt; Select Analysis &gt; SDOF Response to Applied Force</a:t>
            </a:r>
          </a:p>
        </p:txBody>
      </p:sp>
      <p:pic>
        <p:nvPicPr>
          <p:cNvPr id="19461" name="Picture 6" descr="sdof_forc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2057400"/>
            <a:ext cx="2563813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6096000" cy="1143000"/>
          </a:xfrm>
        </p:spPr>
        <p:txBody>
          <a:bodyPr/>
          <a:lstStyle/>
          <a:p>
            <a:r>
              <a:rPr lang="en-US" sz="2000" smtClean="0"/>
              <a:t>Displacement</a:t>
            </a: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903202E-27D4-4D49-BECD-F69B9D7E0F8A}" type="slidenum">
              <a:rPr lang="en-US" smtClean="0">
                <a:latin typeface="Arial" pitchFamily="34" charset="0"/>
              </a:rPr>
              <a:pPr/>
              <a:t>16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6477000" y="3124200"/>
            <a:ext cx="2133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Export:</a:t>
            </a:r>
          </a:p>
          <a:p>
            <a:r>
              <a:rPr lang="en-US" sz="1600" dirty="0" smtClean="0">
                <a:latin typeface="Calibri" pitchFamily="34" charset="0"/>
              </a:rPr>
              <a:t>disp_resp_th.txt</a:t>
            </a:r>
          </a:p>
          <a:p>
            <a:endParaRPr lang="en-US" sz="1600" dirty="0" smtClean="0">
              <a:latin typeface="Calibri" pitchFamily="34" charset="0"/>
            </a:endParaRPr>
          </a:p>
          <a:p>
            <a:endParaRPr lang="en-US" sz="1600" dirty="0" smtClean="0">
              <a:latin typeface="Calibri" pitchFamily="34" charset="0"/>
            </a:endParaRPr>
          </a:p>
          <a:p>
            <a:r>
              <a:rPr lang="en-US" sz="1600" dirty="0" smtClean="0">
                <a:latin typeface="Calibri" pitchFamily="34" charset="0"/>
              </a:rPr>
              <a:t> Overall Level = </a:t>
            </a:r>
          </a:p>
          <a:p>
            <a:r>
              <a:rPr lang="en-US" sz="1600" dirty="0" smtClean="0">
                <a:latin typeface="Calibri" pitchFamily="34" charset="0"/>
              </a:rPr>
              <a:t>        7.4e-05 in  RMS</a:t>
            </a:r>
            <a:endParaRPr lang="en-US" sz="1600" dirty="0">
              <a:latin typeface="Calibri" pitchFamily="34" charset="0"/>
            </a:endParaRPr>
          </a:p>
        </p:txBody>
      </p:sp>
      <p:pic>
        <p:nvPicPr>
          <p:cNvPr id="6" name="Picture 5" descr="disp_figure_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3400" y="1828800"/>
            <a:ext cx="5801929" cy="43296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6096000" cy="1143000"/>
          </a:xfrm>
        </p:spPr>
        <p:txBody>
          <a:bodyPr/>
          <a:lstStyle/>
          <a:p>
            <a:r>
              <a:rPr lang="en-US" sz="2000" dirty="0" smtClean="0"/>
              <a:t>Velocity</a:t>
            </a: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31BFE19-3AD6-44B3-B1FA-DF6888011ED8}" type="slidenum">
              <a:rPr lang="en-US" smtClean="0">
                <a:latin typeface="Arial" pitchFamily="34" charset="0"/>
              </a:rPr>
              <a:pPr/>
              <a:t>17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3557" name="Rectangle 6"/>
          <p:cNvSpPr>
            <a:spLocks noChangeArrowheads="1"/>
          </p:cNvSpPr>
          <p:nvPr/>
        </p:nvSpPr>
        <p:spPr bwMode="auto">
          <a:xfrm>
            <a:off x="6477000" y="3124200"/>
            <a:ext cx="2133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Export </a:t>
            </a:r>
            <a:r>
              <a:rPr lang="en-US" sz="1600" dirty="0">
                <a:latin typeface="Calibri" pitchFamily="34" charset="0"/>
              </a:rPr>
              <a:t>array:</a:t>
            </a:r>
          </a:p>
          <a:p>
            <a:r>
              <a:rPr lang="en-US" sz="1600" dirty="0" smtClean="0">
                <a:latin typeface="Calibri" pitchFamily="34" charset="0"/>
              </a:rPr>
              <a:t>vel_resp_th.txt</a:t>
            </a:r>
          </a:p>
          <a:p>
            <a:endParaRPr lang="en-US" sz="1600" dirty="0">
              <a:latin typeface="Calibri" pitchFamily="34" charset="0"/>
            </a:endParaRPr>
          </a:p>
          <a:p>
            <a:endParaRPr lang="en-US" sz="1600" dirty="0" smtClean="0">
              <a:latin typeface="Calibri" pitchFamily="34" charset="0"/>
            </a:endParaRPr>
          </a:p>
          <a:p>
            <a:r>
              <a:rPr lang="en-US" sz="1600" dirty="0" smtClean="0">
                <a:latin typeface="Calibri" pitchFamily="34" charset="0"/>
              </a:rPr>
              <a:t>Overall Level =   </a:t>
            </a:r>
          </a:p>
          <a:p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smtClean="0">
                <a:latin typeface="Calibri" pitchFamily="34" charset="0"/>
              </a:rPr>
              <a:t>     0.18 in/sec RMS</a:t>
            </a:r>
            <a:endParaRPr lang="en-US" sz="1600" dirty="0">
              <a:latin typeface="Calibri" pitchFamily="34" charset="0"/>
            </a:endParaRPr>
          </a:p>
        </p:txBody>
      </p:sp>
      <p:pic>
        <p:nvPicPr>
          <p:cNvPr id="6" name="Picture 5" descr="vel_figure_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1905000"/>
            <a:ext cx="5922413" cy="441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6096000" cy="1143000"/>
          </a:xfrm>
        </p:spPr>
        <p:txBody>
          <a:bodyPr/>
          <a:lstStyle/>
          <a:p>
            <a:r>
              <a:rPr lang="en-US" sz="2000" smtClean="0"/>
              <a:t>Acceleration</a:t>
            </a: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7391C2-12E0-4F28-A5C3-7D5B87B187E9}" type="slidenum">
              <a:rPr lang="en-US" smtClean="0">
                <a:latin typeface="Arial" pitchFamily="34" charset="0"/>
              </a:rPr>
              <a:pPr/>
              <a:t>18</a:t>
            </a:fld>
            <a:endParaRPr lang="en-US" smtClean="0">
              <a:latin typeface="Arial" pitchFamily="34" charset="0"/>
            </a:endParaRPr>
          </a:p>
        </p:txBody>
      </p:sp>
      <p:pic>
        <p:nvPicPr>
          <p:cNvPr id="6" name="Picture 5" descr="accel_figure_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981200"/>
            <a:ext cx="6108260" cy="4558289"/>
          </a:xfrm>
          <a:prstGeom prst="rect">
            <a:avLst/>
          </a:prstGeom>
        </p:spPr>
      </p:pic>
      <p:sp>
        <p:nvSpPr>
          <p:cNvPr id="22533" name="Rectangle 6"/>
          <p:cNvSpPr>
            <a:spLocks noChangeArrowheads="1"/>
          </p:cNvSpPr>
          <p:nvPr/>
        </p:nvSpPr>
        <p:spPr bwMode="auto">
          <a:xfrm>
            <a:off x="6248400" y="2514600"/>
            <a:ext cx="25146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Export </a:t>
            </a:r>
            <a:r>
              <a:rPr lang="en-US" sz="1600" dirty="0">
                <a:latin typeface="Calibri" pitchFamily="34" charset="0"/>
              </a:rPr>
              <a:t>array:</a:t>
            </a:r>
          </a:p>
          <a:p>
            <a:r>
              <a:rPr lang="en-US" sz="1600" dirty="0" smtClean="0">
                <a:latin typeface="Calibri" pitchFamily="34" charset="0"/>
              </a:rPr>
              <a:t>accel_resp_th.txt</a:t>
            </a:r>
          </a:p>
          <a:p>
            <a:endParaRPr lang="en-US" sz="1600" dirty="0">
              <a:latin typeface="Calibri" pitchFamily="34" charset="0"/>
            </a:endParaRPr>
          </a:p>
          <a:p>
            <a:endParaRPr lang="en-US" sz="1600" dirty="0" smtClean="0">
              <a:latin typeface="Calibri" pitchFamily="34" charset="0"/>
            </a:endParaRPr>
          </a:p>
          <a:p>
            <a:r>
              <a:rPr lang="en-US" sz="1600" dirty="0" smtClean="0">
                <a:latin typeface="Calibri" pitchFamily="34" charset="0"/>
              </a:rPr>
              <a:t>Overall Level =  1.3 GRMS</a:t>
            </a:r>
          </a:p>
          <a:p>
            <a:endParaRPr lang="en-US" sz="1600" dirty="0" smtClean="0">
              <a:latin typeface="Calibri" pitchFamily="34" charset="0"/>
            </a:endParaRPr>
          </a:p>
          <a:p>
            <a:r>
              <a:rPr lang="en-US" sz="1600" dirty="0" smtClean="0">
                <a:latin typeface="Calibri" pitchFamily="34" charset="0"/>
              </a:rPr>
              <a:t>Crest Factor =    5.0</a:t>
            </a:r>
          </a:p>
          <a:p>
            <a:endParaRPr lang="en-US" sz="1600" dirty="0" smtClean="0">
              <a:latin typeface="Calibri" pitchFamily="34" charset="0"/>
            </a:endParaRPr>
          </a:p>
          <a:p>
            <a:endParaRPr lang="en-US" sz="1600" dirty="0">
              <a:latin typeface="Calibri" pitchFamily="34" charset="0"/>
            </a:endParaRPr>
          </a:p>
          <a:p>
            <a:r>
              <a:rPr lang="en-US" sz="1600" dirty="0" smtClean="0">
                <a:latin typeface="Calibri" pitchFamily="34" charset="0"/>
              </a:rPr>
              <a:t>Theoretical Rayleigh Distribution </a:t>
            </a:r>
          </a:p>
          <a:p>
            <a:r>
              <a:rPr lang="en-US" sz="1600" dirty="0" smtClean="0">
                <a:latin typeface="Calibri" pitchFamily="34" charset="0"/>
              </a:rPr>
              <a:t>Crest Factor =  4.6</a:t>
            </a:r>
            <a:endParaRPr lang="en-US" sz="16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90A3EB7-B3E8-44DB-8A69-85536F31A258}" type="slidenum">
              <a:rPr lang="en-US" smtClean="0">
                <a:latin typeface="Arial" pitchFamily="34" charset="0"/>
              </a:rPr>
              <a:pPr/>
              <a:t>19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1507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6096000" cy="1143000"/>
          </a:xfrm>
        </p:spPr>
        <p:txBody>
          <a:bodyPr/>
          <a:lstStyle/>
          <a:p>
            <a:r>
              <a:rPr lang="en-US" sz="2000" dirty="0" smtClean="0"/>
              <a:t>Transmitted Force</a:t>
            </a:r>
          </a:p>
        </p:txBody>
      </p:sp>
      <p:sp>
        <p:nvSpPr>
          <p:cNvPr id="21509" name="Rectangle 6"/>
          <p:cNvSpPr>
            <a:spLocks noChangeArrowheads="1"/>
          </p:cNvSpPr>
          <p:nvPr/>
        </p:nvSpPr>
        <p:spPr bwMode="auto">
          <a:xfrm>
            <a:off x="6477000" y="3124200"/>
            <a:ext cx="2133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Export array</a:t>
            </a:r>
            <a:r>
              <a:rPr lang="en-US" sz="1600" dirty="0">
                <a:latin typeface="Calibri" pitchFamily="34" charset="0"/>
              </a:rPr>
              <a:t>:</a:t>
            </a:r>
          </a:p>
          <a:p>
            <a:r>
              <a:rPr lang="en-US" sz="1600" dirty="0" smtClean="0">
                <a:latin typeface="Calibri" pitchFamily="34" charset="0"/>
              </a:rPr>
              <a:t>tf_resp_th.txt</a:t>
            </a:r>
          </a:p>
          <a:p>
            <a:endParaRPr lang="en-US" sz="1600" dirty="0">
              <a:latin typeface="Calibri" pitchFamily="34" charset="0"/>
            </a:endParaRPr>
          </a:p>
          <a:p>
            <a:endParaRPr lang="en-US" sz="1600" dirty="0" smtClean="0">
              <a:latin typeface="Calibri" pitchFamily="34" charset="0"/>
            </a:endParaRPr>
          </a:p>
          <a:p>
            <a:r>
              <a:rPr lang="en-US" sz="1600" dirty="0" smtClean="0">
                <a:latin typeface="Calibri" pitchFamily="34" charset="0"/>
              </a:rPr>
              <a:t>Overall Level =   </a:t>
            </a:r>
          </a:p>
          <a:p>
            <a:r>
              <a:rPr lang="en-US" sz="1600" dirty="0">
                <a:latin typeface="Calibri" pitchFamily="34" charset="0"/>
              </a:rPr>
              <a:t> </a:t>
            </a:r>
            <a:r>
              <a:rPr lang="en-US" sz="1600" dirty="0" smtClean="0">
                <a:latin typeface="Calibri" pitchFamily="34" charset="0"/>
              </a:rPr>
              <a:t>           24.3 lbf RMS</a:t>
            </a:r>
            <a:endParaRPr lang="en-US" sz="1600" dirty="0">
              <a:latin typeface="Calibri" pitchFamily="34" charset="0"/>
            </a:endParaRPr>
          </a:p>
        </p:txBody>
      </p:sp>
      <p:pic>
        <p:nvPicPr>
          <p:cNvPr id="6" name="Picture 5" descr="tf_figure_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1905000"/>
            <a:ext cx="6108260" cy="45582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98C782-34ED-4F15-9F87-1E3D2BC1A8B7}" type="slidenum">
              <a:rPr lang="en-US" smtClean="0">
                <a:latin typeface="Arial" pitchFamily="34" charset="0"/>
              </a:rPr>
              <a:pPr/>
              <a:t>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9219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1066800"/>
            <a:ext cx="4724400" cy="838200"/>
          </a:xfrm>
        </p:spPr>
        <p:txBody>
          <a:bodyPr/>
          <a:lstStyle/>
          <a:p>
            <a:r>
              <a:rPr lang="en-US" smtClean="0"/>
              <a:t>Introduction</a:t>
            </a:r>
          </a:p>
        </p:txBody>
      </p:sp>
      <p:sp>
        <p:nvSpPr>
          <p:cNvPr id="922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66800" y="2057400"/>
            <a:ext cx="6019800" cy="28194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1800" b="0" dirty="0" smtClean="0">
                <a:latin typeface="Calibri" pitchFamily="34" charset="0"/>
              </a:rPr>
              <a:t>SDOF systems may be subjected to an applied force</a:t>
            </a:r>
            <a:endParaRPr lang="en-US" sz="1200" b="0" dirty="0" smtClean="0"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1800" b="0" dirty="0" smtClean="0">
                <a:latin typeface="Calibri" pitchFamily="34" charset="0"/>
              </a:rPr>
              <a:t>Modal testing, impact or steady-state force</a:t>
            </a:r>
          </a:p>
          <a:p>
            <a:pPr>
              <a:spcAft>
                <a:spcPts val="600"/>
              </a:spcAft>
            </a:pPr>
            <a:r>
              <a:rPr lang="en-US" sz="1800" b="0" dirty="0" smtClean="0">
                <a:latin typeface="Calibri" pitchFamily="34" charset="0"/>
              </a:rPr>
              <a:t>Wind, fluid, or gas pressure</a:t>
            </a:r>
          </a:p>
          <a:p>
            <a:pPr>
              <a:spcAft>
                <a:spcPts val="600"/>
              </a:spcAft>
            </a:pPr>
            <a:r>
              <a:rPr lang="en-US" sz="1800" b="0" dirty="0" smtClean="0">
                <a:latin typeface="Calibri" pitchFamily="34" charset="0"/>
              </a:rPr>
              <a:t>Acoustic pressure field</a:t>
            </a:r>
          </a:p>
          <a:p>
            <a:pPr>
              <a:spcAft>
                <a:spcPts val="600"/>
              </a:spcAft>
            </a:pPr>
            <a:r>
              <a:rPr lang="en-US" sz="1800" b="0" dirty="0" smtClean="0">
                <a:latin typeface="Calibri" pitchFamily="34" charset="0"/>
              </a:rPr>
              <a:t>Rotating or reciprocating parts</a:t>
            </a:r>
          </a:p>
          <a:p>
            <a:pPr lvl="1">
              <a:spcAft>
                <a:spcPts val="300"/>
              </a:spcAft>
              <a:buFont typeface="Monotype Sorts" pitchFamily="2" charset="2"/>
              <a:buNone/>
            </a:pPr>
            <a:r>
              <a:rPr lang="en-US" sz="1800" dirty="0" smtClean="0">
                <a:latin typeface="Calibri" pitchFamily="34" charset="0"/>
              </a:rPr>
              <a:t>Rotating imbalance</a:t>
            </a:r>
          </a:p>
          <a:p>
            <a:pPr lvl="1">
              <a:spcAft>
                <a:spcPts val="300"/>
              </a:spcAft>
              <a:buFont typeface="Monotype Sorts" pitchFamily="2" charset="2"/>
              <a:buNone/>
            </a:pPr>
            <a:r>
              <a:rPr lang="en-US" sz="1800" dirty="0" smtClean="0">
                <a:latin typeface="Calibri" pitchFamily="34" charset="0"/>
              </a:rPr>
              <a:t>Shaft misalignment</a:t>
            </a:r>
          </a:p>
          <a:p>
            <a:pPr lvl="1">
              <a:spcAft>
                <a:spcPts val="300"/>
              </a:spcAft>
              <a:buFont typeface="Monotype Sorts" pitchFamily="2" charset="2"/>
              <a:buNone/>
            </a:pPr>
            <a:r>
              <a:rPr lang="en-US" sz="1800" dirty="0" smtClean="0">
                <a:latin typeface="Calibri" pitchFamily="34" charset="0"/>
              </a:rPr>
              <a:t>Bearings</a:t>
            </a:r>
          </a:p>
          <a:p>
            <a:pPr lvl="1">
              <a:spcAft>
                <a:spcPts val="300"/>
              </a:spcAft>
              <a:buFont typeface="Monotype Sorts" pitchFamily="2" charset="2"/>
              <a:buNone/>
            </a:pPr>
            <a:r>
              <a:rPr lang="en-US" sz="1800" dirty="0" smtClean="0">
                <a:latin typeface="Calibri" pitchFamily="34" charset="0"/>
              </a:rPr>
              <a:t>Blade passing frequencies</a:t>
            </a:r>
          </a:p>
          <a:p>
            <a:pPr lvl="1">
              <a:spcAft>
                <a:spcPts val="300"/>
              </a:spcAft>
              <a:buFont typeface="Monotype Sorts" pitchFamily="2" charset="2"/>
              <a:buNone/>
            </a:pPr>
            <a:r>
              <a:rPr lang="en-US" sz="1800" dirty="0" smtClean="0">
                <a:latin typeface="Calibri" pitchFamily="34" charset="0"/>
              </a:rPr>
              <a:t>Electromagnetic force, </a:t>
            </a:r>
            <a:r>
              <a:rPr lang="en-US" sz="1800" dirty="0" err="1" smtClean="0">
                <a:latin typeface="Calibri" pitchFamily="34" charset="0"/>
              </a:rPr>
              <a:t>magnetostriction</a:t>
            </a:r>
            <a:endParaRPr lang="en-US" sz="1800" dirty="0" smtClean="0">
              <a:latin typeface="Calibri" pitchFamily="34" charset="0"/>
            </a:endParaRPr>
          </a:p>
          <a:p>
            <a:pPr lvl="1"/>
            <a:endParaRPr lang="en-US" sz="1800" dirty="0" smtClean="0">
              <a:latin typeface="Calibri" pitchFamily="34" charset="0"/>
            </a:endParaRP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6096000" cy="1143000"/>
          </a:xfrm>
        </p:spPr>
        <p:txBody>
          <a:bodyPr/>
          <a:lstStyle/>
          <a:p>
            <a:r>
              <a:rPr lang="en-US" sz="2000" smtClean="0"/>
              <a:t>Frequency Response Function</a:t>
            </a: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E9D69A8-C754-43C6-8D0F-5E43D820AD14}" type="slidenum">
              <a:rPr lang="en-US" smtClean="0">
                <a:latin typeface="Arial" pitchFamily="34" charset="0"/>
              </a:rPr>
              <a:pPr/>
              <a:t>20</a:t>
            </a:fld>
            <a:endParaRPr lang="en-US" smtClean="0">
              <a:latin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9600" y="2057400"/>
          <a:ext cx="7924800" cy="123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1869"/>
                <a:gridCol w="2313272"/>
                <a:gridCol w="2079859"/>
                <a:gridCol w="2209800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Dimension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Displacement/Force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Velocity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</a:rPr>
                        <a:t>/Force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Acceleration/Force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700" b="0" dirty="0" smtClean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Name</a:t>
                      </a:r>
                      <a:endParaRPr lang="en-US" sz="1700" b="0" dirty="0">
                        <a:solidFill>
                          <a:schemeClr val="accent5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0" dirty="0" smtClean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Admittance,</a:t>
                      </a:r>
                    </a:p>
                    <a:p>
                      <a:r>
                        <a:rPr lang="en-US" sz="1700" b="0" dirty="0" smtClean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Compliance,</a:t>
                      </a:r>
                    </a:p>
                    <a:p>
                      <a:r>
                        <a:rPr lang="en-US" sz="1700" b="0" dirty="0" smtClean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Receptance</a:t>
                      </a:r>
                      <a:endParaRPr lang="en-US" sz="1700" b="0" dirty="0">
                        <a:solidFill>
                          <a:schemeClr val="accent5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0" dirty="0" smtClean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Mobility</a:t>
                      </a:r>
                      <a:endParaRPr lang="en-US" sz="1700" b="0" dirty="0">
                        <a:solidFill>
                          <a:schemeClr val="accent5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0" dirty="0" err="1" smtClean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Accelerance</a:t>
                      </a:r>
                      <a:r>
                        <a:rPr lang="en-US" sz="1700" b="0" dirty="0" smtClean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,</a:t>
                      </a:r>
                    </a:p>
                    <a:p>
                      <a:r>
                        <a:rPr lang="en-US" sz="1700" b="0" dirty="0" err="1" smtClean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Inertance</a:t>
                      </a:r>
                      <a:endParaRPr lang="en-US" sz="1700" b="0" dirty="0">
                        <a:solidFill>
                          <a:schemeClr val="accent5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09600" y="3733800"/>
          <a:ext cx="7924800" cy="98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3368"/>
                <a:gridCol w="2069432"/>
                <a:gridCol w="2438400"/>
                <a:gridCol w="2133600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Dimension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Force/Displacement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</a:rPr>
                        <a:t>Force/Velocity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Force/Acceleration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700" b="0" dirty="0" smtClean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Name</a:t>
                      </a:r>
                      <a:endParaRPr lang="en-US" sz="1700" b="0" dirty="0">
                        <a:solidFill>
                          <a:schemeClr val="accent5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0" dirty="0" smtClean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Dynamic Stiffness</a:t>
                      </a:r>
                      <a:endParaRPr lang="en-US" sz="1700" b="0" dirty="0">
                        <a:solidFill>
                          <a:schemeClr val="accent5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0" dirty="0" smtClean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Mechanical</a:t>
                      </a:r>
                      <a:r>
                        <a:rPr lang="en-US" sz="1700" b="0" baseline="0" dirty="0" smtClean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 Impedance</a:t>
                      </a:r>
                      <a:endParaRPr lang="en-US" sz="1700" b="0" dirty="0">
                        <a:solidFill>
                          <a:schemeClr val="accent5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b="0" dirty="0" smtClean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Apparent Mass,</a:t>
                      </a:r>
                    </a:p>
                    <a:p>
                      <a:r>
                        <a:rPr lang="en-US" sz="1700" b="0" dirty="0" smtClean="0">
                          <a:solidFill>
                            <a:schemeClr val="accent5">
                              <a:lumMod val="25000"/>
                            </a:schemeClr>
                          </a:solidFill>
                        </a:rPr>
                        <a:t>Dynamic Mass</a:t>
                      </a:r>
                      <a:endParaRPr lang="en-US" sz="1700" b="0" dirty="0">
                        <a:solidFill>
                          <a:schemeClr val="accent5">
                            <a:lumMod val="2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6096000" cy="1143000"/>
          </a:xfrm>
        </p:spPr>
        <p:txBody>
          <a:bodyPr/>
          <a:lstStyle/>
          <a:p>
            <a:r>
              <a:rPr lang="en-US" smtClean="0"/>
              <a:t>FRF Estimators</a:t>
            </a:r>
          </a:p>
        </p:txBody>
      </p:sp>
      <p:sp>
        <p:nvSpPr>
          <p:cNvPr id="410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3DF6A3E-E79E-4114-85F8-7A86E5B4BBFE}" type="slidenum">
              <a:rPr lang="en-US" smtClean="0">
                <a:latin typeface="Arial" pitchFamily="34" charset="0"/>
              </a:rPr>
              <a:pPr/>
              <a:t>21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41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098" name="Object 1"/>
          <p:cNvGraphicFramePr>
            <a:graphicFrameLocks noChangeAspect="1"/>
          </p:cNvGraphicFramePr>
          <p:nvPr/>
        </p:nvGraphicFramePr>
        <p:xfrm>
          <a:off x="762000" y="2286000"/>
          <a:ext cx="1555750" cy="609600"/>
        </p:xfrm>
        <a:graphic>
          <a:graphicData uri="http://schemas.openxmlformats.org/presentationml/2006/ole">
            <p:oleObj spid="_x0000_s4098" name="Equation" r:id="rId3" imgW="1143000" imgH="444500" progId="Equation.3">
              <p:embed/>
            </p:oleObj>
          </a:graphicData>
        </a:graphic>
      </p:graphicFrame>
      <p:sp>
        <p:nvSpPr>
          <p:cNvPr id="4103" name="TextBox 7"/>
          <p:cNvSpPr txBox="1">
            <a:spLocks noChangeArrowheads="1"/>
          </p:cNvSpPr>
          <p:nvPr/>
        </p:nvSpPr>
        <p:spPr bwMode="auto">
          <a:xfrm>
            <a:off x="2743200" y="2286000"/>
            <a:ext cx="57150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700">
                <a:latin typeface="Calibri" pitchFamily="34" charset="0"/>
              </a:rPr>
              <a:t>Cross spectrum between force and response divided by autospectrum of force</a:t>
            </a:r>
          </a:p>
        </p:txBody>
      </p:sp>
      <p:sp>
        <p:nvSpPr>
          <p:cNvPr id="4104" name="TextBox 8"/>
          <p:cNvSpPr txBox="1">
            <a:spLocks noChangeArrowheads="1"/>
          </p:cNvSpPr>
          <p:nvPr/>
        </p:nvSpPr>
        <p:spPr bwMode="auto">
          <a:xfrm>
            <a:off x="609600" y="3429000"/>
            <a:ext cx="73152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700">
                <a:latin typeface="Calibri" pitchFamily="34" charset="0"/>
              </a:rPr>
              <a:t>Cross spectrum is complex conjugate of first variable </a:t>
            </a:r>
            <a:br>
              <a:rPr lang="en-US" sz="1700">
                <a:latin typeface="Calibri" pitchFamily="34" charset="0"/>
              </a:rPr>
            </a:br>
            <a:r>
              <a:rPr lang="en-US" sz="1700">
                <a:latin typeface="Calibri" pitchFamily="34" charset="0"/>
              </a:rPr>
              <a:t>Fourier transform  times the second variable Fourier transform.</a:t>
            </a:r>
          </a:p>
        </p:txBody>
      </p:sp>
      <p:sp>
        <p:nvSpPr>
          <p:cNvPr id="410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0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099" name="Object 7"/>
          <p:cNvGraphicFramePr>
            <a:graphicFrameLocks noChangeAspect="1"/>
          </p:cNvGraphicFramePr>
          <p:nvPr/>
        </p:nvGraphicFramePr>
        <p:xfrm>
          <a:off x="1219200" y="4343400"/>
          <a:ext cx="1905000" cy="369888"/>
        </p:xfrm>
        <a:graphic>
          <a:graphicData uri="http://schemas.openxmlformats.org/presentationml/2006/ole">
            <p:oleObj spid="_x0000_s4099" name="Equation" r:id="rId4" imgW="1320227" imgH="253890" progId="Equation.3">
              <p:embed/>
            </p:oleObj>
          </a:graphicData>
        </a:graphic>
      </p:graphicFrame>
      <p:sp>
        <p:nvSpPr>
          <p:cNvPr id="4108" name="TextBox 15"/>
          <p:cNvSpPr txBox="1">
            <a:spLocks noChangeArrowheads="1"/>
          </p:cNvSpPr>
          <p:nvPr/>
        </p:nvSpPr>
        <p:spPr bwMode="auto">
          <a:xfrm>
            <a:off x="762000" y="4953000"/>
            <a:ext cx="4953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>
                <a:latin typeface="Calibri" pitchFamily="34" charset="0"/>
              </a:rPr>
              <a:t>* Denotes complex conjugate</a:t>
            </a:r>
          </a:p>
        </p:txBody>
      </p:sp>
      <p:sp>
        <p:nvSpPr>
          <p:cNvPr id="4109" name="TextBox 16"/>
          <p:cNvSpPr txBox="1">
            <a:spLocks noChangeArrowheads="1"/>
          </p:cNvSpPr>
          <p:nvPr/>
        </p:nvSpPr>
        <p:spPr bwMode="auto">
          <a:xfrm>
            <a:off x="762000" y="5715000"/>
            <a:ext cx="7315200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700">
                <a:latin typeface="Calibri" pitchFamily="34" charset="0"/>
              </a:rPr>
              <a:t>The response can be acceleration, velocity or displacement.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6096000" cy="1143000"/>
          </a:xfrm>
        </p:spPr>
        <p:txBody>
          <a:bodyPr/>
          <a:lstStyle/>
          <a:p>
            <a:r>
              <a:rPr lang="en-US" smtClean="0"/>
              <a:t>FRF Estimators (cont)</a:t>
            </a:r>
          </a:p>
        </p:txBody>
      </p:sp>
      <p:sp>
        <p:nvSpPr>
          <p:cNvPr id="512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767E9F-B049-4FED-B7F2-D8CD5631BB8E}" type="slidenum">
              <a:rPr lang="en-US" smtClean="0">
                <a:latin typeface="Arial" pitchFamily="34" charset="0"/>
              </a:rPr>
              <a:pPr/>
              <a:t>22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512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746125" y="2293938"/>
          <a:ext cx="1589088" cy="592137"/>
        </p:xfrm>
        <a:graphic>
          <a:graphicData uri="http://schemas.openxmlformats.org/presentationml/2006/ole">
            <p:oleObj spid="_x0000_s5122" name="Equation" r:id="rId3" imgW="1168200" imgH="431640" progId="Equation.3">
              <p:embed/>
            </p:oleObj>
          </a:graphicData>
        </a:graphic>
      </p:graphicFrame>
      <p:sp>
        <p:nvSpPr>
          <p:cNvPr id="5128" name="TextBox 7"/>
          <p:cNvSpPr txBox="1">
            <a:spLocks noChangeArrowheads="1"/>
          </p:cNvSpPr>
          <p:nvPr/>
        </p:nvSpPr>
        <p:spPr bwMode="auto">
          <a:xfrm>
            <a:off x="2743200" y="2286000"/>
            <a:ext cx="57150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700">
                <a:latin typeface="Calibri" pitchFamily="34" charset="0"/>
              </a:rPr>
              <a:t>Autospectrum of response divided by cross spectrum between response and force</a:t>
            </a:r>
          </a:p>
        </p:txBody>
      </p:sp>
      <p:sp>
        <p:nvSpPr>
          <p:cNvPr id="512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3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32" name="TextBox 12"/>
          <p:cNvSpPr txBox="1">
            <a:spLocks noChangeArrowheads="1"/>
          </p:cNvSpPr>
          <p:nvPr/>
        </p:nvSpPr>
        <p:spPr bwMode="auto">
          <a:xfrm>
            <a:off x="533400" y="3505200"/>
            <a:ext cx="75438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700">
                <a:latin typeface="Calibri" pitchFamily="34" charset="0"/>
              </a:rPr>
              <a:t>Coherence Function </a:t>
            </a:r>
            <a:r>
              <a:rPr lang="en-US" sz="1700">
                <a:latin typeface="Calibri" pitchFamily="34" charset="0"/>
                <a:sym typeface="Symbol" pitchFamily="18" charset="2"/>
              </a:rPr>
              <a:t></a:t>
            </a:r>
            <a:r>
              <a:rPr lang="en-US" sz="1700">
                <a:latin typeface="Calibri" pitchFamily="34" charset="0"/>
              </a:rPr>
              <a:t> is used to assess linearity, measurement, noise, leakage error, etc.    Coherence is ideally equal to one.</a:t>
            </a:r>
          </a:p>
        </p:txBody>
      </p:sp>
      <p:sp>
        <p:nvSpPr>
          <p:cNvPr id="513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123" name="Object 4"/>
          <p:cNvGraphicFramePr>
            <a:graphicFrameLocks noChangeAspect="1"/>
          </p:cNvGraphicFramePr>
          <p:nvPr/>
        </p:nvGraphicFramePr>
        <p:xfrm>
          <a:off x="1143000" y="4495800"/>
          <a:ext cx="2281238" cy="685800"/>
        </p:xfrm>
        <a:graphic>
          <a:graphicData uri="http://schemas.openxmlformats.org/presentationml/2006/ole">
            <p:oleObj spid="_x0000_s5123" name="Equation" r:id="rId4" imgW="1739900" imgH="520700" progId="Equation.3">
              <p:embed/>
            </p:oleObj>
          </a:graphicData>
        </a:graphic>
      </p:graphicFrame>
      <p:sp>
        <p:nvSpPr>
          <p:cNvPr id="5134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5124" name="Object 6"/>
          <p:cNvGraphicFramePr>
            <a:graphicFrameLocks noChangeAspect="1"/>
          </p:cNvGraphicFramePr>
          <p:nvPr/>
        </p:nvGraphicFramePr>
        <p:xfrm>
          <a:off x="1447800" y="5715000"/>
          <a:ext cx="1265238" cy="381000"/>
        </p:xfrm>
        <a:graphic>
          <a:graphicData uri="http://schemas.openxmlformats.org/presentationml/2006/ole">
            <p:oleObj spid="_x0000_s5124" name="Equation" r:id="rId5" imgW="888614" imgH="266584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6096000" cy="1143000"/>
          </a:xfrm>
        </p:spPr>
        <p:txBody>
          <a:bodyPr/>
          <a:lstStyle/>
          <a:p>
            <a:r>
              <a:rPr lang="en-US" sz="2000" smtClean="0"/>
              <a:t>Frequency Response Function Exercise</a:t>
            </a: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784762-7145-4794-ADDA-F3EF65CAC0D8}" type="slidenum">
              <a:rPr lang="en-US" smtClean="0">
                <a:latin typeface="Arial" pitchFamily="34" charset="0"/>
              </a:rPr>
              <a:pPr/>
              <a:t>23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5604" name="TextBox 9"/>
          <p:cNvSpPr txBox="1">
            <a:spLocks noChangeArrowheads="1"/>
          </p:cNvSpPr>
          <p:nvPr/>
        </p:nvSpPr>
        <p:spPr bwMode="auto">
          <a:xfrm>
            <a:off x="609600" y="2133600"/>
            <a:ext cx="7620000" cy="366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Calculate mobility function (velocity/force) using: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 err="1">
                <a:latin typeface="Calibri" pitchFamily="34" charset="0"/>
              </a:rPr>
              <a:t>vibrationdata</a:t>
            </a:r>
            <a:r>
              <a:rPr lang="en-US" sz="1800" dirty="0">
                <a:latin typeface="Calibri" pitchFamily="34" charset="0"/>
              </a:rPr>
              <a:t> &gt; miscellaneous &gt; modal </a:t>
            </a:r>
            <a:r>
              <a:rPr lang="en-US" sz="1800" dirty="0" err="1">
                <a:latin typeface="Calibri" pitchFamily="34" charset="0"/>
              </a:rPr>
              <a:t>frf</a:t>
            </a:r>
            <a:r>
              <a:rPr lang="en-US" sz="1800" dirty="0">
                <a:latin typeface="Calibri" pitchFamily="34" charset="0"/>
              </a:rPr>
              <a:t>     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-  Two separate Arrays  –  Ensemble Averaging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Arrays:    </a:t>
            </a:r>
            <a:r>
              <a:rPr lang="en-US" sz="1800" dirty="0" smtClean="0">
                <a:latin typeface="Calibri" pitchFamily="34" charset="0"/>
              </a:rPr>
              <a:t>force_th.txt  </a:t>
            </a:r>
            <a:r>
              <a:rPr lang="en-US" sz="1800" dirty="0">
                <a:latin typeface="Calibri" pitchFamily="34" charset="0"/>
              </a:rPr>
              <a:t>&amp;  </a:t>
            </a:r>
            <a:r>
              <a:rPr lang="en-US" sz="1800" dirty="0" smtClean="0">
                <a:latin typeface="Calibri" pitchFamily="34" charset="0"/>
              </a:rPr>
              <a:t>vel_resp_th.txt</a:t>
            </a:r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 err="1">
                <a:latin typeface="Calibri" pitchFamily="34" charset="0"/>
              </a:rPr>
              <a:t>df</a:t>
            </a:r>
            <a:r>
              <a:rPr lang="en-US" sz="1800" dirty="0">
                <a:latin typeface="Calibri" pitchFamily="34" charset="0"/>
              </a:rPr>
              <a:t> = </a:t>
            </a:r>
            <a:r>
              <a:rPr lang="en-US" sz="1800" dirty="0" smtClean="0">
                <a:latin typeface="Calibri" pitchFamily="34" charset="0"/>
              </a:rPr>
              <a:t>3.91 Hz    &amp; use </a:t>
            </a:r>
            <a:r>
              <a:rPr lang="en-US" sz="1800" i="1" dirty="0" err="1" smtClean="0">
                <a:latin typeface="Calibri" pitchFamily="34" charset="0"/>
              </a:rPr>
              <a:t>Hanning</a:t>
            </a:r>
            <a:r>
              <a:rPr lang="en-US" sz="1800" i="1" dirty="0" smtClean="0">
                <a:latin typeface="Calibri" pitchFamily="34" charset="0"/>
              </a:rPr>
              <a:t> Window   Important!</a:t>
            </a:r>
            <a:endParaRPr lang="en-US" sz="1800" i="1" dirty="0">
              <a:latin typeface="Calibri" pitchFamily="34" charset="0"/>
            </a:endParaRP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Plot H1  Freq &amp; </a:t>
            </a:r>
            <a:r>
              <a:rPr lang="en-US" sz="1800" dirty="0" err="1">
                <a:latin typeface="Calibri" pitchFamily="34" charset="0"/>
              </a:rPr>
              <a:t>Mag</a:t>
            </a:r>
            <a:r>
              <a:rPr lang="en-US" sz="1800" dirty="0">
                <a:latin typeface="Calibri" pitchFamily="34" charset="0"/>
              </a:rPr>
              <a:t> &amp; Phase</a:t>
            </a:r>
          </a:p>
          <a:p>
            <a:endParaRPr lang="en-US" sz="16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784762-7145-4794-ADDA-F3EF65CAC0D8}" type="slidenum">
              <a:rPr lang="en-US" smtClean="0">
                <a:latin typeface="Arial" pitchFamily="34" charset="0"/>
              </a:rPr>
              <a:pPr/>
              <a:t>24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019800" y="1066800"/>
            <a:ext cx="2819400" cy="9144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28600"/>
            <a:ext cx="6704013" cy="638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1fix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1905000"/>
            <a:ext cx="6172208" cy="4606010"/>
          </a:xfrm>
          <a:prstGeom prst="rect">
            <a:avLst/>
          </a:prstGeom>
        </p:spPr>
      </p:pic>
      <p:sp>
        <p:nvSpPr>
          <p:cNvPr id="26629" name="TextBox 7"/>
          <p:cNvSpPr txBox="1">
            <a:spLocks noChangeArrowheads="1"/>
          </p:cNvSpPr>
          <p:nvPr/>
        </p:nvSpPr>
        <p:spPr bwMode="auto">
          <a:xfrm>
            <a:off x="6400800" y="2743200"/>
            <a:ext cx="2438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Save </a:t>
            </a:r>
            <a:r>
              <a:rPr lang="en-US" sz="1600" dirty="0">
                <a:latin typeface="Calibri" pitchFamily="34" charset="0"/>
              </a:rPr>
              <a:t>Complex Array:</a:t>
            </a:r>
          </a:p>
          <a:p>
            <a:endParaRPr lang="en-US" sz="1600" dirty="0">
              <a:latin typeface="Calibri" pitchFamily="34" charset="0"/>
            </a:endParaRPr>
          </a:p>
          <a:p>
            <a:r>
              <a:rPr lang="en-US" sz="1600" dirty="0">
                <a:latin typeface="Calibri" pitchFamily="34" charset="0"/>
              </a:rPr>
              <a:t>H1_mobility _</a:t>
            </a:r>
            <a:r>
              <a:rPr lang="en-US" sz="1600" dirty="0" smtClean="0">
                <a:latin typeface="Calibri" pitchFamily="34" charset="0"/>
              </a:rPr>
              <a:t>complex.txt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6096000" cy="1143000"/>
          </a:xfrm>
        </p:spPr>
        <p:txBody>
          <a:bodyPr/>
          <a:lstStyle/>
          <a:p>
            <a:r>
              <a:rPr lang="en-US" sz="2000" dirty="0" smtClean="0">
                <a:latin typeface="Calibri" pitchFamily="34" charset="0"/>
              </a:rPr>
              <a:t>Mobility H1     SDOF fn=400 Hz, Q=10</a:t>
            </a:r>
            <a:endParaRPr lang="en-US" sz="2000" dirty="0" smtClean="0"/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71EBC4E-717E-41C2-8F52-06D674714A82}" type="slidenum">
              <a:rPr lang="en-US" smtClean="0">
                <a:latin typeface="Arial" pitchFamily="34" charset="0"/>
              </a:rPr>
              <a:pPr/>
              <a:t>25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6096000" cy="1143000"/>
          </a:xfrm>
        </p:spPr>
        <p:txBody>
          <a:bodyPr/>
          <a:lstStyle/>
          <a:p>
            <a:r>
              <a:rPr lang="en-US" sz="2000" dirty="0" smtClean="0"/>
              <a:t>Mobility H2    </a:t>
            </a:r>
            <a:r>
              <a:rPr lang="en-US" sz="2000" dirty="0" smtClean="0">
                <a:latin typeface="Calibri" pitchFamily="34" charset="0"/>
              </a:rPr>
              <a:t>SDOF fn=400 Hz, Q=10</a:t>
            </a:r>
            <a:endParaRPr lang="en-US" sz="2000" dirty="0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12C427A-5CF6-4BA5-B8F8-BBCC1149F2E2}" type="slidenum">
              <a:rPr lang="en-US" smtClean="0">
                <a:latin typeface="Arial" pitchFamily="34" charset="0"/>
              </a:rPr>
              <a:pPr/>
              <a:t>26</a:t>
            </a:fld>
            <a:endParaRPr lang="en-US" smtClean="0">
              <a:latin typeface="Arial" pitchFamily="34" charset="0"/>
            </a:endParaRPr>
          </a:p>
        </p:txBody>
      </p:sp>
      <p:pic>
        <p:nvPicPr>
          <p:cNvPr id="6" name="Picture 5" descr="h2fix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1828800"/>
            <a:ext cx="6476999" cy="48334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oh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981200"/>
            <a:ext cx="6248400" cy="4662868"/>
          </a:xfrm>
          <a:prstGeom prst="rect">
            <a:avLst/>
          </a:prstGeom>
        </p:spPr>
      </p:pic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6096000" cy="1143000"/>
          </a:xfrm>
        </p:spPr>
        <p:txBody>
          <a:bodyPr/>
          <a:lstStyle/>
          <a:p>
            <a:r>
              <a:rPr lang="en-US" sz="2000" smtClean="0"/>
              <a:t>Coherence from Mobility</a:t>
            </a:r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2143C6-274A-4469-B4F1-83F2341A8BBE}" type="slidenum">
              <a:rPr lang="en-US" smtClean="0">
                <a:latin typeface="Arial" pitchFamily="34" charset="0"/>
              </a:rPr>
              <a:pPr/>
              <a:t>27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8677" name="TextBox 6"/>
          <p:cNvSpPr txBox="1">
            <a:spLocks noChangeArrowheads="1"/>
          </p:cNvSpPr>
          <p:nvPr/>
        </p:nvSpPr>
        <p:spPr bwMode="auto">
          <a:xfrm>
            <a:off x="6477000" y="2895600"/>
            <a:ext cx="1905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Coherence = </a:t>
            </a:r>
            <a:r>
              <a:rPr lang="en-US" sz="1600" dirty="0" smtClean="0">
                <a:latin typeface="Calibri" pitchFamily="34" charset="0"/>
              </a:rPr>
              <a:t>0.98 </a:t>
            </a:r>
            <a:endParaRPr lang="en-US" sz="1600" dirty="0">
              <a:latin typeface="Calibri" pitchFamily="34" charset="0"/>
            </a:endParaRPr>
          </a:p>
          <a:p>
            <a:r>
              <a:rPr lang="en-US" sz="1600" dirty="0">
                <a:latin typeface="Calibri" pitchFamily="34" charset="0"/>
              </a:rPr>
              <a:t>at </a:t>
            </a:r>
            <a:r>
              <a:rPr lang="en-US" sz="1600" dirty="0" smtClean="0">
                <a:latin typeface="Calibri" pitchFamily="34" charset="0"/>
              </a:rPr>
              <a:t>400 </a:t>
            </a:r>
            <a:r>
              <a:rPr lang="en-US" sz="1600" dirty="0">
                <a:latin typeface="Calibri" pitchFamily="34" charset="0"/>
              </a:rPr>
              <a:t>Hz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figure_6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1676400"/>
            <a:ext cx="5904039" cy="4405889"/>
          </a:xfrm>
          <a:prstGeom prst="rect">
            <a:avLst/>
          </a:prstGeom>
        </p:spPr>
      </p:pic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6096000" cy="1143000"/>
          </a:xfrm>
        </p:spPr>
        <p:txBody>
          <a:bodyPr/>
          <a:lstStyle/>
          <a:p>
            <a:r>
              <a:rPr lang="en-US" sz="2000" smtClean="0"/>
              <a:t>Estimate Q from H1 Mobility, Curve-fit</a:t>
            </a:r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9D29708-B6C0-4DE6-AF31-24FCB5BC5EC8}" type="slidenum">
              <a:rPr lang="en-US" smtClean="0">
                <a:latin typeface="Arial" pitchFamily="34" charset="0"/>
              </a:rPr>
              <a:pPr/>
              <a:t>28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0724" name="TextBox 6"/>
          <p:cNvSpPr txBox="1">
            <a:spLocks noChangeArrowheads="1"/>
          </p:cNvSpPr>
          <p:nvPr/>
        </p:nvSpPr>
        <p:spPr bwMode="auto">
          <a:xfrm>
            <a:off x="685800" y="6096000"/>
            <a:ext cx="7239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 err="1">
                <a:latin typeface="Calibri" pitchFamily="34" charset="0"/>
              </a:rPr>
              <a:t>vibrationdata</a:t>
            </a:r>
            <a:r>
              <a:rPr lang="en-US" sz="1600" dirty="0">
                <a:latin typeface="Calibri" pitchFamily="34" charset="0"/>
              </a:rPr>
              <a:t> &gt;  Damping Functions &gt; Half-power Bandwidth Curve-fit, Modal FRF </a:t>
            </a:r>
          </a:p>
        </p:txBody>
      </p:sp>
      <p:sp>
        <p:nvSpPr>
          <p:cNvPr id="30725" name="TextBox 7"/>
          <p:cNvSpPr txBox="1">
            <a:spLocks noChangeArrowheads="1"/>
          </p:cNvSpPr>
          <p:nvPr/>
        </p:nvSpPr>
        <p:spPr bwMode="auto">
          <a:xfrm>
            <a:off x="6096000" y="4648200"/>
            <a:ext cx="2819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H1_mobility _</a:t>
            </a:r>
            <a:r>
              <a:rPr lang="en-US" sz="1600" dirty="0" smtClean="0">
                <a:latin typeface="Calibri" pitchFamily="34" charset="0"/>
              </a:rPr>
              <a:t>complex.txt</a:t>
            </a:r>
            <a:endParaRPr lang="en-US" sz="1600" dirty="0">
              <a:latin typeface="Calibri" pitchFamily="34" charset="0"/>
            </a:endParaRPr>
          </a:p>
          <a:p>
            <a:endParaRPr lang="en-US" dirty="0"/>
          </a:p>
        </p:txBody>
      </p:sp>
      <p:sp>
        <p:nvSpPr>
          <p:cNvPr id="30727" name="TextBox 9"/>
          <p:cNvSpPr txBox="1">
            <a:spLocks noChangeArrowheads="1"/>
          </p:cNvSpPr>
          <p:nvPr/>
        </p:nvSpPr>
        <p:spPr bwMode="auto">
          <a:xfrm>
            <a:off x="6324600" y="2743200"/>
            <a:ext cx="2209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fn=400 </a:t>
            </a:r>
            <a:r>
              <a:rPr lang="en-US" sz="1800" dirty="0">
                <a:latin typeface="Calibri" pitchFamily="34" charset="0"/>
              </a:rPr>
              <a:t>Hz</a:t>
            </a:r>
          </a:p>
          <a:p>
            <a:endParaRPr lang="en-US" sz="1800" dirty="0">
              <a:latin typeface="Calibri" pitchFamily="34" charset="0"/>
            </a:endParaRPr>
          </a:p>
          <a:p>
            <a:r>
              <a:rPr lang="en-US" sz="1800" dirty="0" smtClean="0">
                <a:latin typeface="Calibri" pitchFamily="34" charset="0"/>
              </a:rPr>
              <a:t>Q=10.1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6096000" cy="1143000"/>
          </a:xfrm>
        </p:spPr>
        <p:txBody>
          <a:bodyPr/>
          <a:lstStyle/>
          <a:p>
            <a:r>
              <a:rPr lang="en-US" dirty="0" smtClean="0"/>
              <a:t>Homework</a:t>
            </a:r>
          </a:p>
        </p:txBody>
      </p:sp>
      <p:sp>
        <p:nvSpPr>
          <p:cNvPr id="31748" name="Content Placeholder 4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</p:spPr>
        <p:txBody>
          <a:bodyPr/>
          <a:lstStyle/>
          <a:p>
            <a:r>
              <a:rPr lang="en-US" b="0" dirty="0" smtClean="0">
                <a:latin typeface="Calibri" pitchFamily="34" charset="0"/>
              </a:rPr>
              <a:t>Repeat the examples in the presentation using the Matlab scripts</a:t>
            </a:r>
          </a:p>
          <a:p>
            <a:endParaRPr lang="en-US" b="0" dirty="0" smtClean="0">
              <a:latin typeface="Calibri" pitchFamily="34" charset="0"/>
            </a:endParaRPr>
          </a:p>
          <a:p>
            <a:r>
              <a:rPr lang="en-US" b="0" dirty="0" smtClean="0">
                <a:latin typeface="Calibri" pitchFamily="34" charset="0"/>
              </a:rPr>
              <a:t>Read:</a:t>
            </a:r>
          </a:p>
          <a:p>
            <a:endParaRPr lang="en-US" dirty="0" smtClean="0">
              <a:latin typeface="Calibri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</a:rPr>
              <a:t>T. Irvine, Machine Mounting for Vibration Attenuation, Rev B, Vibrationdata, 2000</a:t>
            </a:r>
          </a:p>
          <a:p>
            <a:pPr lvl="1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dirty="0" err="1" smtClean="0">
                <a:latin typeface="Calibri" pitchFamily="34" charset="0"/>
              </a:rPr>
              <a:t>Bruel</a:t>
            </a:r>
            <a:r>
              <a:rPr lang="en-US" dirty="0" smtClean="0">
                <a:latin typeface="Calibri" pitchFamily="34" charset="0"/>
              </a:rPr>
              <a:t> &amp; </a:t>
            </a:r>
            <a:r>
              <a:rPr lang="en-US" dirty="0" err="1" smtClean="0">
                <a:latin typeface="Calibri" pitchFamily="34" charset="0"/>
              </a:rPr>
              <a:t>Kjaer</a:t>
            </a:r>
            <a:r>
              <a:rPr lang="en-US" dirty="0" smtClean="0">
                <a:latin typeface="Calibri" pitchFamily="34" charset="0"/>
              </a:rPr>
              <a:t> Booklets:  </a:t>
            </a:r>
          </a:p>
          <a:p>
            <a:pPr lvl="1">
              <a:buNone/>
            </a:pPr>
            <a:r>
              <a:rPr lang="en-US" dirty="0" smtClean="0">
                <a:latin typeface="Calibri" pitchFamily="34" charset="0"/>
              </a:rPr>
              <a:t>		Mobility Measurement</a:t>
            </a:r>
          </a:p>
          <a:p>
            <a:pPr lvl="1">
              <a:buNone/>
            </a:pPr>
            <a:r>
              <a:rPr lang="en-US" dirty="0" smtClean="0">
                <a:latin typeface="Calibri" pitchFamily="34" charset="0"/>
              </a:rPr>
              <a:t>		Modal Testing	</a:t>
            </a: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4E9AA-BCB2-4AC2-9A0C-FA628022AA5C}" type="slidenum">
              <a:rPr lang="en-US" smtClean="0"/>
              <a:pPr/>
              <a:t>29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6096000" cy="1143000"/>
          </a:xfrm>
        </p:spPr>
        <p:txBody>
          <a:bodyPr/>
          <a:lstStyle/>
          <a:p>
            <a:r>
              <a:rPr lang="en-US" sz="2100" smtClean="0"/>
              <a:t>SDOF System, Applied Force </a:t>
            </a:r>
          </a:p>
        </p:txBody>
      </p:sp>
      <p:sp>
        <p:nvSpPr>
          <p:cNvPr id="1024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ED4318-CE3C-4DAB-8F4A-C22A6AD9E8AB}" type="slidenum">
              <a:rPr lang="en-US" smtClean="0">
                <a:latin typeface="Arial" pitchFamily="34" charset="0"/>
              </a:rPr>
              <a:pPr/>
              <a:t>3</a:t>
            </a:fld>
            <a:endParaRPr lang="en-US" smtClean="0">
              <a:latin typeface="Arial" pitchFamily="34" charset="0"/>
            </a:endParaRPr>
          </a:p>
        </p:txBody>
      </p:sp>
      <p:pic>
        <p:nvPicPr>
          <p:cNvPr id="10244" name="Picture 6" descr="sdof_forc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2209800"/>
            <a:ext cx="2754313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5" name="TextBox 5"/>
          <p:cNvSpPr txBox="1">
            <a:spLocks noChangeArrowheads="1"/>
          </p:cNvSpPr>
          <p:nvPr/>
        </p:nvSpPr>
        <p:spPr bwMode="auto">
          <a:xfrm>
            <a:off x="3581400" y="2819400"/>
            <a:ext cx="434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962400" y="2438400"/>
          <a:ext cx="3200400" cy="1905000"/>
        </p:xfrm>
        <a:graphic>
          <a:graphicData uri="http://schemas.openxmlformats.org/drawingml/2006/table">
            <a:tbl>
              <a:tblPr/>
              <a:tblGrid>
                <a:gridCol w="474133"/>
                <a:gridCol w="264421"/>
                <a:gridCol w="2461846"/>
              </a:tblGrid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Times New Roman"/>
                          <a:cs typeface="Times New Roman"/>
                        </a:rPr>
                        <a:t>m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=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latin typeface="Calibri" pitchFamily="34" charset="0"/>
                          <a:ea typeface="Times New Roman"/>
                          <a:cs typeface="Times New Roman"/>
                        </a:rPr>
                        <a:t>mass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=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viscous damping coefficient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k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=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stiffness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=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latin typeface="Calibri" pitchFamily="34" charset="0"/>
                          <a:ea typeface="Times New Roman"/>
                          <a:cs typeface="Times New Roman"/>
                        </a:rPr>
                        <a:t>displacement of the mass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f(t)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Times New Roman"/>
                          <a:cs typeface="Times New Roman"/>
                        </a:rPr>
                        <a:t>=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latin typeface="Calibri" pitchFamily="34" charset="0"/>
                          <a:ea typeface="Times New Roman"/>
                          <a:cs typeface="Times New Roman"/>
                        </a:rPr>
                        <a:t>applied force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0262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 bwMode="auto">
          <a:xfrm>
            <a:off x="1447800" y="3657600"/>
            <a:ext cx="533400" cy="6096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sp>
        <p:nvSpPr>
          <p:cNvPr id="1033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6096000" cy="1143000"/>
          </a:xfrm>
        </p:spPr>
        <p:txBody>
          <a:bodyPr/>
          <a:lstStyle/>
          <a:p>
            <a:r>
              <a:rPr lang="en-US" sz="2200" smtClean="0"/>
              <a:t>Free Body Diagram</a:t>
            </a:r>
          </a:p>
        </p:txBody>
      </p:sp>
      <p:sp>
        <p:nvSpPr>
          <p:cNvPr id="103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47AD8E-D304-42EA-BBFC-0649C14AA4D4}" type="slidenum">
              <a:rPr lang="en-US" smtClean="0">
                <a:latin typeface="Arial" pitchFamily="34" charset="0"/>
              </a:rPr>
              <a:pPr/>
              <a:t>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036" name="Content Placeholder 19"/>
          <p:cNvSpPr>
            <a:spLocks noGrp="1"/>
          </p:cNvSpPr>
          <p:nvPr>
            <p:ph idx="1"/>
          </p:nvPr>
        </p:nvSpPr>
        <p:spPr>
          <a:xfrm>
            <a:off x="3505200" y="1981200"/>
            <a:ext cx="51054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1700" b="0" smtClean="0">
                <a:latin typeface="Calibri" pitchFamily="34" charset="0"/>
              </a:rPr>
              <a:t>Summation of forces</a:t>
            </a:r>
          </a:p>
        </p:txBody>
      </p:sp>
      <p:sp>
        <p:nvSpPr>
          <p:cNvPr id="1037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26" name="Object 13"/>
          <p:cNvGraphicFramePr>
            <a:graphicFrameLocks noChangeAspect="1"/>
          </p:cNvGraphicFramePr>
          <p:nvPr/>
        </p:nvGraphicFramePr>
        <p:xfrm>
          <a:off x="4114800" y="2514600"/>
          <a:ext cx="973138" cy="381000"/>
        </p:xfrm>
        <a:graphic>
          <a:graphicData uri="http://schemas.openxmlformats.org/presentationml/2006/ole">
            <p:oleObj spid="_x0000_s1026" name="Equation" r:id="rId3" imgW="660113" imgH="253890" progId="Equation.DSMT4">
              <p:embed/>
            </p:oleObj>
          </a:graphicData>
        </a:graphic>
      </p:graphicFrame>
      <p:sp>
        <p:nvSpPr>
          <p:cNvPr id="103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27" name="Object 15"/>
          <p:cNvGraphicFramePr>
            <a:graphicFrameLocks noChangeAspect="1"/>
          </p:cNvGraphicFramePr>
          <p:nvPr/>
        </p:nvGraphicFramePr>
        <p:xfrm>
          <a:off x="4046538" y="3200400"/>
          <a:ext cx="1736725" cy="258763"/>
        </p:xfrm>
        <a:graphic>
          <a:graphicData uri="http://schemas.openxmlformats.org/presentationml/2006/ole">
            <p:oleObj spid="_x0000_s1027" name="Equation" r:id="rId4" imgW="1333440" imgH="203040" progId="Equation.DSMT4">
              <p:embed/>
            </p:oleObj>
          </a:graphicData>
        </a:graphic>
      </p:graphicFrame>
      <p:sp>
        <p:nvSpPr>
          <p:cNvPr id="1039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28" name="Object 17"/>
          <p:cNvGraphicFramePr>
            <a:graphicFrameLocks noChangeAspect="1"/>
          </p:cNvGraphicFramePr>
          <p:nvPr/>
        </p:nvGraphicFramePr>
        <p:xfrm>
          <a:off x="4046538" y="3733800"/>
          <a:ext cx="1660525" cy="266700"/>
        </p:xfrm>
        <a:graphic>
          <a:graphicData uri="http://schemas.openxmlformats.org/presentationml/2006/ole">
            <p:oleObj spid="_x0000_s1028" name="Equation" r:id="rId5" imgW="1244520" imgH="203040" progId="Equation.3">
              <p:embed/>
            </p:oleObj>
          </a:graphicData>
        </a:graphic>
      </p:graphicFrame>
      <p:sp>
        <p:nvSpPr>
          <p:cNvPr id="1040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29" name="Object 19"/>
          <p:cNvGraphicFramePr>
            <a:graphicFrameLocks noChangeAspect="1"/>
          </p:cNvGraphicFramePr>
          <p:nvPr/>
        </p:nvGraphicFramePr>
        <p:xfrm>
          <a:off x="4038600" y="4267200"/>
          <a:ext cx="2209800" cy="501650"/>
        </p:xfrm>
        <a:graphic>
          <a:graphicData uri="http://schemas.openxmlformats.org/presentationml/2006/ole">
            <p:oleObj spid="_x0000_s1029" name="Equation" r:id="rId6" imgW="1892300" imgH="431800" progId="Equation.3">
              <p:embed/>
            </p:oleObj>
          </a:graphicData>
        </a:graphic>
      </p:graphicFrame>
      <p:sp>
        <p:nvSpPr>
          <p:cNvPr id="1041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30" name="Object 21"/>
          <p:cNvGraphicFramePr>
            <a:graphicFrameLocks noChangeAspect="1"/>
          </p:cNvGraphicFramePr>
          <p:nvPr/>
        </p:nvGraphicFramePr>
        <p:xfrm>
          <a:off x="4038600" y="5029200"/>
          <a:ext cx="2209800" cy="495300"/>
        </p:xfrm>
        <a:graphic>
          <a:graphicData uri="http://schemas.openxmlformats.org/presentationml/2006/ole">
            <p:oleObj spid="_x0000_s1030" name="Equation" r:id="rId7" imgW="1739900" imgH="393700" progId="Equation.3">
              <p:embed/>
            </p:oleObj>
          </a:graphicData>
        </a:graphic>
      </p:graphicFrame>
      <p:sp>
        <p:nvSpPr>
          <p:cNvPr id="104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31" name="Object 23"/>
          <p:cNvGraphicFramePr>
            <a:graphicFrameLocks noChangeAspect="1"/>
          </p:cNvGraphicFramePr>
          <p:nvPr/>
        </p:nvGraphicFramePr>
        <p:xfrm>
          <a:off x="762000" y="4724400"/>
          <a:ext cx="1444625" cy="304800"/>
        </p:xfrm>
        <a:graphic>
          <a:graphicData uri="http://schemas.openxmlformats.org/presentationml/2006/ole">
            <p:oleObj spid="_x0000_s1031" name="Equation" r:id="rId8" imgW="1040948" imgH="215806" progId="Equation.3">
              <p:embed/>
            </p:oleObj>
          </a:graphicData>
        </a:graphic>
      </p:graphicFrame>
      <p:sp>
        <p:nvSpPr>
          <p:cNvPr id="1043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32" name="Object 25"/>
          <p:cNvGraphicFramePr>
            <a:graphicFrameLocks noChangeAspect="1"/>
          </p:cNvGraphicFramePr>
          <p:nvPr/>
        </p:nvGraphicFramePr>
        <p:xfrm>
          <a:off x="838200" y="5257800"/>
          <a:ext cx="1306513" cy="381000"/>
        </p:xfrm>
        <a:graphic>
          <a:graphicData uri="http://schemas.openxmlformats.org/presentationml/2006/ole">
            <p:oleObj spid="_x0000_s1032" name="Equation" r:id="rId9" imgW="914003" imgH="266584" progId="Equation.3">
              <p:embed/>
            </p:oleObj>
          </a:graphicData>
        </a:graphic>
      </p:graphicFrame>
      <p:sp>
        <p:nvSpPr>
          <p:cNvPr id="1044" name="TextBox 35"/>
          <p:cNvSpPr txBox="1">
            <a:spLocks noChangeArrowheads="1"/>
          </p:cNvSpPr>
          <p:nvPr/>
        </p:nvSpPr>
        <p:spPr bwMode="auto">
          <a:xfrm>
            <a:off x="3810000" y="5715000"/>
            <a:ext cx="4114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700">
                <a:latin typeface="Calibri" pitchFamily="34" charset="0"/>
              </a:rPr>
              <a:t>Solve using Laplace transform.</a:t>
            </a:r>
            <a:r>
              <a:rPr lang="en-US"/>
              <a:t> </a:t>
            </a:r>
          </a:p>
        </p:txBody>
      </p:sp>
      <p:cxnSp>
        <p:nvCxnSpPr>
          <p:cNvPr id="22" name="Straight Arrow Connector 21"/>
          <p:cNvCxnSpPr/>
          <p:nvPr/>
        </p:nvCxnSpPr>
        <p:spPr bwMode="auto">
          <a:xfrm>
            <a:off x="1447800" y="3429000"/>
            <a:ext cx="0" cy="53340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>
            <a:off x="1905000" y="3429000"/>
            <a:ext cx="0" cy="53340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7" name="Rectangle 26"/>
          <p:cNvSpPr/>
          <p:nvPr/>
        </p:nvSpPr>
        <p:spPr bwMode="auto">
          <a:xfrm>
            <a:off x="1295400" y="2819400"/>
            <a:ext cx="762000" cy="609600"/>
          </a:xfrm>
          <a:prstGeom prst="rect">
            <a:avLst/>
          </a:prstGeom>
          <a:solidFill>
            <a:schemeClr val="bg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2400" b="0" i="0" u="none" strike="noStrike" cap="none" normalizeH="0" baseline="0" smtClean="0">
              <a:ln>
                <a:noFill/>
              </a:ln>
              <a:solidFill>
                <a:schemeClr val="bg2"/>
              </a:solidFill>
              <a:effectLst/>
              <a:latin typeface="Arial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flipV="1">
            <a:off x="1676400" y="2362200"/>
            <a:ext cx="0" cy="45720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1752600" y="2057400"/>
            <a:ext cx="533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(t)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524000" y="2971800"/>
            <a:ext cx="381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m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3" name="Straight Arrow Connector 32"/>
          <p:cNvCxnSpPr/>
          <p:nvPr/>
        </p:nvCxnSpPr>
        <p:spPr bwMode="auto">
          <a:xfrm flipV="1">
            <a:off x="2362200" y="2590800"/>
            <a:ext cx="0" cy="53340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7" name="Straight Connector 36"/>
          <p:cNvCxnSpPr>
            <a:endCxn id="27" idx="3"/>
          </p:cNvCxnSpPr>
          <p:nvPr/>
        </p:nvCxnSpPr>
        <p:spPr bwMode="auto">
          <a:xfrm flipH="1">
            <a:off x="2057400" y="3124200"/>
            <a:ext cx="304800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914400" y="3810000"/>
            <a:ext cx="609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kx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Object 9"/>
          <p:cNvGraphicFramePr>
            <a:graphicFrameLocks noChangeAspect="1"/>
          </p:cNvGraphicFramePr>
          <p:nvPr/>
        </p:nvGraphicFramePr>
        <p:xfrm>
          <a:off x="2514600" y="2522220"/>
          <a:ext cx="228600" cy="297179"/>
        </p:xfrm>
        <a:graphic>
          <a:graphicData uri="http://schemas.openxmlformats.org/presentationml/2006/ole">
            <p:oleObj spid="_x0000_s1033" name="Equation" r:id="rId10" imgW="126720" imgH="164880" progId="Equation.DSMT4">
              <p:embed/>
            </p:oleObj>
          </a:graphicData>
        </a:graphic>
      </p:graphicFrame>
      <p:graphicFrame>
        <p:nvGraphicFramePr>
          <p:cNvPr id="3" name="Object 10"/>
          <p:cNvGraphicFramePr>
            <a:graphicFrameLocks noChangeAspect="1"/>
          </p:cNvGraphicFramePr>
          <p:nvPr/>
        </p:nvGraphicFramePr>
        <p:xfrm>
          <a:off x="2057400" y="3810000"/>
          <a:ext cx="304800" cy="284480"/>
        </p:xfrm>
        <a:graphic>
          <a:graphicData uri="http://schemas.openxmlformats.org/presentationml/2006/ole">
            <p:oleObj spid="_x0000_s1034" name="Equation" r:id="rId11" imgW="190440" imgH="177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1B199E6-19DD-469D-99AC-372B366F904B}" type="slidenum">
              <a:rPr lang="en-US" smtClean="0">
                <a:latin typeface="Arial" pitchFamily="34" charset="0"/>
              </a:rPr>
              <a:pPr/>
              <a:t>5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053" name="Content Placeholder 4"/>
          <p:cNvSpPr>
            <a:spLocks noGrp="1"/>
          </p:cNvSpPr>
          <p:nvPr>
            <p:ph idx="1"/>
          </p:nvPr>
        </p:nvSpPr>
        <p:spPr>
          <a:xfrm>
            <a:off x="457200" y="304800"/>
            <a:ext cx="7467600" cy="782638"/>
          </a:xfrm>
        </p:spPr>
        <p:txBody>
          <a:bodyPr>
            <a:spAutoFit/>
          </a:bodyPr>
          <a:lstStyle/>
          <a:p>
            <a:pPr marL="225425" indent="-225425">
              <a:buSzPct val="70000"/>
              <a:buFont typeface="Monotype Sorts" pitchFamily="2" charset="2"/>
              <a:buNone/>
            </a:pPr>
            <a:r>
              <a:rPr lang="en-US" b="0" smtClean="0">
                <a:latin typeface="Calibri" pitchFamily="34" charset="0"/>
              </a:rPr>
              <a:t>For an arbitrary applied force, the displacement </a:t>
            </a:r>
            <a:r>
              <a:rPr lang="en-US" b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b="0" smtClean="0">
                <a:latin typeface="Calibri" pitchFamily="34" charset="0"/>
              </a:rPr>
              <a:t> is</a:t>
            </a:r>
          </a:p>
          <a:p>
            <a:pPr marL="225425" indent="-225425">
              <a:buSzPct val="70000"/>
              <a:buFont typeface="Monotype Sorts" pitchFamily="2" charset="2"/>
              <a:buNone/>
            </a:pPr>
            <a:endParaRPr lang="en-US" sz="800" b="0" smtClean="0">
              <a:latin typeface="Calibri" pitchFamily="34" charset="0"/>
            </a:endParaRPr>
          </a:p>
          <a:p>
            <a:pPr marL="225425" indent="-225425">
              <a:buSzPct val="70000"/>
              <a:buFont typeface="Monotype Sorts" pitchFamily="2" charset="2"/>
              <a:buNone/>
            </a:pPr>
            <a:r>
              <a:rPr lang="en-US" b="0" smtClean="0">
                <a:latin typeface="Calibri" pitchFamily="34" charset="0"/>
              </a:rPr>
              <a:t>	 Smallwood-type, ramp invariant, digital recursive filtering relationship</a:t>
            </a:r>
          </a:p>
        </p:txBody>
      </p:sp>
      <p:sp>
        <p:nvSpPr>
          <p:cNvPr id="20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050" name="Object 1"/>
          <p:cNvGraphicFramePr>
            <a:graphicFrameLocks noChangeAspect="1"/>
          </p:cNvGraphicFramePr>
          <p:nvPr/>
        </p:nvGraphicFramePr>
        <p:xfrm>
          <a:off x="1295400" y="5867400"/>
          <a:ext cx="1392238" cy="392113"/>
        </p:xfrm>
        <a:graphic>
          <a:graphicData uri="http://schemas.openxmlformats.org/presentationml/2006/ole">
            <p:oleObj spid="_x0000_s2050" name="Equation" r:id="rId3" imgW="1117115" imgH="317362" progId="Equation.3">
              <p:embed/>
            </p:oleObj>
          </a:graphicData>
        </a:graphic>
      </p:graphicFrame>
      <p:sp>
        <p:nvSpPr>
          <p:cNvPr id="205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7" name="Rectangle 11"/>
          <p:cNvSpPr>
            <a:spLocks noChangeArrowheads="1"/>
          </p:cNvSpPr>
          <p:nvPr/>
        </p:nvSpPr>
        <p:spPr bwMode="auto">
          <a:xfrm>
            <a:off x="228600" y="838200"/>
            <a:ext cx="8686800" cy="1143000"/>
          </a:xfrm>
          <a:prstGeom prst="rect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2051" name="Object 5"/>
          <p:cNvGraphicFramePr>
            <a:graphicFrameLocks noChangeAspect="1"/>
          </p:cNvGraphicFramePr>
          <p:nvPr/>
        </p:nvGraphicFramePr>
        <p:xfrm>
          <a:off x="533400" y="838200"/>
          <a:ext cx="8305800" cy="4500563"/>
        </p:xfrm>
        <a:graphic>
          <a:graphicData uri="http://schemas.openxmlformats.org/presentationml/2006/ole">
            <p:oleObj spid="_x0000_s2051" name="Equation" r:id="rId4" imgW="7150100" imgH="3873500" progId="Equation.3">
              <p:embed/>
            </p:oleObj>
          </a:graphicData>
        </a:graphic>
      </p:graphicFrame>
      <p:sp>
        <p:nvSpPr>
          <p:cNvPr id="2058" name="TextBox 12"/>
          <p:cNvSpPr txBox="1">
            <a:spLocks noChangeArrowheads="1"/>
          </p:cNvSpPr>
          <p:nvPr/>
        </p:nvSpPr>
        <p:spPr bwMode="auto">
          <a:xfrm>
            <a:off x="3962400" y="5943600"/>
            <a:ext cx="2743200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70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700">
                <a:latin typeface="Calibri" pitchFamily="34" charset="0"/>
              </a:rPr>
              <a:t> = time step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6096000" cy="1143000"/>
          </a:xfrm>
        </p:spPr>
        <p:txBody>
          <a:bodyPr/>
          <a:lstStyle/>
          <a:p>
            <a:r>
              <a:rPr lang="en-US" sz="2000" smtClean="0"/>
              <a:t>SDOF Acceleration</a:t>
            </a:r>
          </a:p>
        </p:txBody>
      </p:sp>
      <p:sp>
        <p:nvSpPr>
          <p:cNvPr id="307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9BB146E-A337-47C9-BEC0-31FD66F2E7F4}" type="slidenum">
              <a:rPr lang="en-US" smtClean="0">
                <a:latin typeface="Arial" pitchFamily="34" charset="0"/>
              </a:rPr>
              <a:pPr/>
              <a:t>6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0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074" name="Object 1"/>
          <p:cNvGraphicFramePr>
            <a:graphicFrameLocks noChangeAspect="1"/>
          </p:cNvGraphicFramePr>
          <p:nvPr/>
        </p:nvGraphicFramePr>
        <p:xfrm>
          <a:off x="1371600" y="2895600"/>
          <a:ext cx="5032375" cy="1295400"/>
        </p:xfrm>
        <a:graphic>
          <a:graphicData uri="http://schemas.openxmlformats.org/presentationml/2006/ole">
            <p:oleObj spid="_x0000_s3074" name="Equation" r:id="rId3" imgW="3848100" imgH="990600" progId="Equation.3">
              <p:embed/>
            </p:oleObj>
          </a:graphicData>
        </a:graphic>
      </p:graphicFrame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762000" y="2133600"/>
            <a:ext cx="6858000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5425" indent="-225425">
              <a:buSzPct val="70000"/>
            </a:pPr>
            <a:r>
              <a:rPr lang="en-US" sz="1700">
                <a:latin typeface="Calibri" pitchFamily="34" charset="0"/>
              </a:rPr>
              <a:t>For an arbitrary applied force, the displacement  </a:t>
            </a:r>
            <a:r>
              <a:rPr lang="en-US" sz="170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1700">
                <a:latin typeface="Calibri" pitchFamily="34" charset="0"/>
              </a:rPr>
              <a:t> is</a:t>
            </a:r>
          </a:p>
        </p:txBody>
      </p:sp>
      <p:graphicFrame>
        <p:nvGraphicFramePr>
          <p:cNvPr id="3075" name="Object 4"/>
          <p:cNvGraphicFramePr>
            <a:graphicFrameLocks noChangeAspect="1"/>
          </p:cNvGraphicFramePr>
          <p:nvPr/>
        </p:nvGraphicFramePr>
        <p:xfrm>
          <a:off x="5105400" y="2209800"/>
          <a:ext cx="176213" cy="228600"/>
        </p:xfrm>
        <a:graphic>
          <a:graphicData uri="http://schemas.openxmlformats.org/presentationml/2006/ole">
            <p:oleObj spid="_x0000_s3075" name="Equation" r:id="rId4" imgW="126720" imgH="1648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6096000" cy="1143000"/>
          </a:xfrm>
        </p:spPr>
        <p:txBody>
          <a:bodyPr/>
          <a:lstStyle/>
          <a:p>
            <a:r>
              <a:rPr lang="en-US" sz="1800" smtClean="0"/>
              <a:t>Time Domain Calculation for Applied Force</a:t>
            </a:r>
          </a:p>
        </p:txBody>
      </p:sp>
      <p:sp>
        <p:nvSpPr>
          <p:cNvPr id="1126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5FFE781-71E7-44E2-B243-A9D2B1AE9EE4}" type="slidenum">
              <a:rPr lang="en-US" smtClean="0">
                <a:latin typeface="Arial" pitchFamily="34" charset="0"/>
              </a:rPr>
              <a:pPr/>
              <a:t>7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1268" name="Content Placeholder 4"/>
          <p:cNvSpPr>
            <a:spLocks noGrp="1"/>
          </p:cNvSpPr>
          <p:nvPr>
            <p:ph idx="1"/>
          </p:nvPr>
        </p:nvSpPr>
        <p:spPr>
          <a:xfrm>
            <a:off x="838200" y="2514600"/>
            <a:ext cx="7772400" cy="39624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b="0" dirty="0" smtClean="0">
                <a:latin typeface="Calibri" pitchFamily="34" charset="0"/>
              </a:rPr>
              <a:t>Let</a:t>
            </a:r>
          </a:p>
          <a:p>
            <a:pPr>
              <a:buFont typeface="Monotype Sorts" pitchFamily="2" charset="2"/>
              <a:buNone/>
            </a:pPr>
            <a:r>
              <a:rPr lang="en-US" b="0" dirty="0" smtClean="0">
                <a:latin typeface="Calibri" pitchFamily="34" charset="0"/>
              </a:rPr>
              <a:t>	fn = 10 Hz</a:t>
            </a:r>
          </a:p>
          <a:p>
            <a:pPr>
              <a:buFont typeface="Monotype Sorts" pitchFamily="2" charset="2"/>
              <a:buNone/>
            </a:pPr>
            <a:r>
              <a:rPr lang="en-US" b="0" dirty="0" smtClean="0">
                <a:latin typeface="Calibri" pitchFamily="34" charset="0"/>
              </a:rPr>
              <a:t>	Q=10</a:t>
            </a:r>
          </a:p>
          <a:p>
            <a:pPr>
              <a:buFont typeface="Monotype Sorts" pitchFamily="2" charset="2"/>
              <a:buNone/>
            </a:pPr>
            <a:r>
              <a:rPr lang="en-US" b="0" dirty="0" smtClean="0">
                <a:latin typeface="Calibri" pitchFamily="34" charset="0"/>
              </a:rPr>
              <a:t>	mass = 20 lbm</a:t>
            </a:r>
          </a:p>
          <a:p>
            <a:pPr>
              <a:buFont typeface="Monotype Sorts" pitchFamily="2" charset="2"/>
              <a:buNone/>
            </a:pPr>
            <a:endParaRPr lang="en-US" b="0" dirty="0" smtClean="0">
              <a:latin typeface="Calibri" pitchFamily="34" charset="0"/>
            </a:endParaRPr>
          </a:p>
          <a:p>
            <a:pPr>
              <a:buFont typeface="Monotype Sorts" pitchFamily="2" charset="2"/>
              <a:buNone/>
            </a:pPr>
            <a:r>
              <a:rPr lang="en-US" b="0" dirty="0" smtClean="0">
                <a:latin typeface="Calibri" pitchFamily="34" charset="0"/>
              </a:rPr>
              <a:t>Calculate response to applied force:</a:t>
            </a:r>
            <a:br>
              <a:rPr lang="en-US" b="0" dirty="0" smtClean="0">
                <a:latin typeface="Calibri" pitchFamily="34" charset="0"/>
              </a:rPr>
            </a:br>
            <a:endParaRPr lang="en-US" sz="800" b="0" dirty="0" smtClean="0">
              <a:latin typeface="Calibri" pitchFamily="34" charset="0"/>
            </a:endParaRPr>
          </a:p>
          <a:p>
            <a:pPr>
              <a:buFont typeface="Monotype Sorts" pitchFamily="2" charset="2"/>
              <a:buNone/>
            </a:pPr>
            <a:r>
              <a:rPr lang="en-US" b="0" dirty="0" smtClean="0">
                <a:latin typeface="Calibri" pitchFamily="34" charset="0"/>
              </a:rPr>
              <a:t>	F = 4 lbf,  </a:t>
            </a:r>
            <a:r>
              <a:rPr lang="en-US" b="0" dirty="0" smtClean="0">
                <a:latin typeface="Calibri" pitchFamily="34" charset="0"/>
              </a:rPr>
              <a:t>freq </a:t>
            </a:r>
            <a:r>
              <a:rPr lang="en-US" b="0" dirty="0" smtClean="0">
                <a:latin typeface="Calibri" pitchFamily="34" charset="0"/>
              </a:rPr>
              <a:t>= 10 Hz,   4 sec duration,  400 samples/sec</a:t>
            </a:r>
          </a:p>
          <a:p>
            <a:pPr>
              <a:buFont typeface="Monotype Sorts" pitchFamily="2" charset="2"/>
              <a:buNone/>
            </a:pPr>
            <a:endParaRPr lang="en-US" b="0" dirty="0" smtClean="0">
              <a:latin typeface="Calibri" pitchFamily="34" charset="0"/>
            </a:endParaRPr>
          </a:p>
          <a:p>
            <a:pPr>
              <a:buNone/>
            </a:pPr>
            <a:r>
              <a:rPr lang="en-US" b="0" dirty="0" smtClean="0">
                <a:latin typeface="Calibri" pitchFamily="34" charset="0"/>
              </a:rPr>
              <a:t>First:     </a:t>
            </a:r>
            <a:r>
              <a:rPr lang="en-US" b="0" dirty="0" err="1" smtClean="0">
                <a:latin typeface="Calibri" pitchFamily="34" charset="0"/>
              </a:rPr>
              <a:t>vibrationdata</a:t>
            </a:r>
            <a:r>
              <a:rPr lang="en-US" b="0" dirty="0" smtClean="0">
                <a:latin typeface="Calibri" pitchFamily="34" charset="0"/>
              </a:rPr>
              <a:t> &gt; Generate Signal &gt; Sine           Export time history as:  sine_force.txt</a:t>
            </a:r>
          </a:p>
          <a:p>
            <a:pPr>
              <a:buFont typeface="Monotype Sorts" pitchFamily="2" charset="2"/>
              <a:buNone/>
            </a:pPr>
            <a:endParaRPr lang="en-US" b="0" dirty="0" smtClean="0">
              <a:latin typeface="Calibri" pitchFamily="34" charset="0"/>
            </a:endParaRPr>
          </a:p>
          <a:p>
            <a:pPr>
              <a:buFont typeface="Monotype Sorts" pitchFamily="2" charset="2"/>
              <a:buNone/>
            </a:pPr>
            <a:r>
              <a:rPr lang="en-US" b="0" dirty="0" smtClean="0">
                <a:latin typeface="Calibri" pitchFamily="34" charset="0"/>
              </a:rPr>
              <a:t>Next:    </a:t>
            </a:r>
            <a:r>
              <a:rPr lang="en-US" b="0" dirty="0" err="1" smtClean="0">
                <a:latin typeface="Calibri" pitchFamily="34" charset="0"/>
              </a:rPr>
              <a:t>vibrationdata</a:t>
            </a:r>
            <a:r>
              <a:rPr lang="en-US" b="0" dirty="0" smtClean="0">
                <a:latin typeface="Calibri" pitchFamily="34" charset="0"/>
              </a:rPr>
              <a:t> &gt; Select Input Data Type &gt; Force</a:t>
            </a:r>
          </a:p>
          <a:p>
            <a:pPr>
              <a:buFont typeface="Monotype Sorts" pitchFamily="2" charset="2"/>
              <a:buNone/>
            </a:pPr>
            <a:r>
              <a:rPr lang="en-US" b="0" dirty="0" smtClean="0">
                <a:latin typeface="Calibri" pitchFamily="34" charset="0"/>
              </a:rPr>
              <a:t>                                       &gt; Select Analysis &gt; SDOF Response to Applied Force</a:t>
            </a:r>
          </a:p>
        </p:txBody>
      </p:sp>
      <p:pic>
        <p:nvPicPr>
          <p:cNvPr id="11269" name="Picture 6" descr="sdof_forc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1905000"/>
            <a:ext cx="2184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6096000" cy="1143000"/>
          </a:xfrm>
        </p:spPr>
        <p:txBody>
          <a:bodyPr/>
          <a:lstStyle/>
          <a:p>
            <a:r>
              <a:rPr lang="en-US" sz="2000" smtClean="0"/>
              <a:t>Applied Force Time History</a:t>
            </a:r>
          </a:p>
        </p:txBody>
      </p:sp>
      <p:sp>
        <p:nvSpPr>
          <p:cNvPr id="1229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3651818-E23B-48F1-87FB-38794FC49402}" type="slidenum">
              <a:rPr lang="en-US" smtClean="0">
                <a:latin typeface="Arial" pitchFamily="34" charset="0"/>
              </a:rPr>
              <a:pPr/>
              <a:t>8</a:t>
            </a:fld>
            <a:endParaRPr lang="en-US" smtClean="0">
              <a:latin typeface="Arial" pitchFamily="34" charset="0"/>
            </a:endParaRPr>
          </a:p>
        </p:txBody>
      </p:sp>
      <p:pic>
        <p:nvPicPr>
          <p:cNvPr id="5" name="Picture 4" descr="force_figure_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599" y="1828800"/>
            <a:ext cx="6126633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6096000" cy="1143000"/>
          </a:xfrm>
        </p:spPr>
        <p:txBody>
          <a:bodyPr/>
          <a:lstStyle/>
          <a:p>
            <a:r>
              <a:rPr lang="en-US" sz="2000" smtClean="0"/>
              <a:t>Displacement</a:t>
            </a:r>
          </a:p>
        </p:txBody>
      </p:sp>
      <p:sp>
        <p:nvSpPr>
          <p:cNvPr id="1331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07F7EBB-76C7-4C90-B36E-14B05F9BC5FF}" type="slidenum">
              <a:rPr lang="en-US" smtClean="0">
                <a:latin typeface="Arial" pitchFamily="34" charset="0"/>
              </a:rPr>
              <a:pPr/>
              <a:t>9</a:t>
            </a:fld>
            <a:endParaRPr lang="en-US" smtClean="0">
              <a:latin typeface="Arial" pitchFamily="34" charset="0"/>
            </a:endParaRPr>
          </a:p>
        </p:txBody>
      </p:sp>
      <p:pic>
        <p:nvPicPr>
          <p:cNvPr id="5" name="Picture 4" descr="force_figure_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1" y="1797082"/>
            <a:ext cx="6324599" cy="47197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AA4BCCF5-4081-49D6-8505-63057CCB2385}&quot;/&gt;&lt;filename val=&quot;C:\Users\TOMIRV~1\AppData\Local\Temp\PR\data\asimages\{AA4BCCF5-4081-49D6-8505-63057CCB2385}.png&quot;/&gt;&lt;hasEffects val=&quot;0&quot;/&gt;&lt;left val=&quot;477&quot;/&gt;&lt;top val=&quot;231&quot;/&gt;&lt;width val=&quot;205.08&quot;/&gt;&lt;height val=&quot;163.08&quot;/&gt;&lt;/ThreeDShapeInfo&gt;"/>
</p:tagLst>
</file>

<file path=ppt/theme/theme1.xml><?xml version="1.0" encoding="utf-8"?>
<a:theme xmlns:a="http://schemas.openxmlformats.org/drawingml/2006/main" name="Generic (Standard)">
  <a:themeElements>
    <a:clrScheme name="Generic (Standard) 4">
      <a:dk1>
        <a:srgbClr val="000000"/>
      </a:dk1>
      <a:lt1>
        <a:srgbClr val="FFFFFF"/>
      </a:lt1>
      <a:dk2>
        <a:srgbClr val="000000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Generic (Standard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eneric (Standard)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(Standard)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(Standard)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(Standard) 4">
        <a:dk1>
          <a:srgbClr val="000000"/>
        </a:dk1>
        <a:lt1>
          <a:srgbClr val="FFFFFF"/>
        </a:lt1>
        <a:dk2>
          <a:srgbClr val="000000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Office\Templates\Presentations\Generic (Standard).pot</Template>
  <TotalTime>7612</TotalTime>
  <Words>567</Words>
  <Application>Microsoft Office PowerPoint</Application>
  <PresentationFormat>On-screen Show (4:3)</PresentationFormat>
  <Paragraphs>226</Paragraphs>
  <Slides>29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Generic (Standard)</vt:lpstr>
      <vt:lpstr>MathType 6.0 Equation</vt:lpstr>
      <vt:lpstr>Equation</vt:lpstr>
      <vt:lpstr>   Unit 17 </vt:lpstr>
      <vt:lpstr>Introduction</vt:lpstr>
      <vt:lpstr>SDOF System, Applied Force </vt:lpstr>
      <vt:lpstr>Free Body Diagram</vt:lpstr>
      <vt:lpstr>Slide 5</vt:lpstr>
      <vt:lpstr>SDOF Acceleration</vt:lpstr>
      <vt:lpstr>Time Domain Calculation for Applied Force</vt:lpstr>
      <vt:lpstr>Applied Force Time History</vt:lpstr>
      <vt:lpstr>Displacement</vt:lpstr>
      <vt:lpstr>Transmitted Force</vt:lpstr>
      <vt:lpstr>Synthesize Time History for Force PSD </vt:lpstr>
      <vt:lpstr>Synthesized Time History for Force PSD </vt:lpstr>
      <vt:lpstr>Histogram of Force Time History</vt:lpstr>
      <vt:lpstr>PSD Verification</vt:lpstr>
      <vt:lpstr>SDOF Response</vt:lpstr>
      <vt:lpstr>Displacement</vt:lpstr>
      <vt:lpstr>Velocity</vt:lpstr>
      <vt:lpstr>Acceleration</vt:lpstr>
      <vt:lpstr>Transmitted Force</vt:lpstr>
      <vt:lpstr>Frequency Response Function</vt:lpstr>
      <vt:lpstr>FRF Estimators</vt:lpstr>
      <vt:lpstr>FRF Estimators (cont)</vt:lpstr>
      <vt:lpstr>Frequency Response Function Exercise</vt:lpstr>
      <vt:lpstr>Slide 24</vt:lpstr>
      <vt:lpstr>Mobility H1     SDOF fn=400 Hz, Q=10</vt:lpstr>
      <vt:lpstr>Mobility H2    SDOF fn=400 Hz, Q=10</vt:lpstr>
      <vt:lpstr>Coherence from Mobility</vt:lpstr>
      <vt:lpstr>Estimate Q from H1 Mobility, Curve-fit</vt:lpstr>
      <vt:lpstr>Homework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The Morgans</dc:creator>
  <cp:lastModifiedBy>tirvine</cp:lastModifiedBy>
  <cp:revision>566</cp:revision>
  <cp:lastPrinted>2001-04-16T17:12:56Z</cp:lastPrinted>
  <dcterms:created xsi:type="dcterms:W3CDTF">2001-04-06T05:17:03Z</dcterms:created>
  <dcterms:modified xsi:type="dcterms:W3CDTF">2014-11-14T22:28:41Z</dcterms:modified>
</cp:coreProperties>
</file>