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08" r:id="rId2"/>
    <p:sldId id="309" r:id="rId3"/>
    <p:sldId id="363" r:id="rId4"/>
    <p:sldId id="412" r:id="rId5"/>
    <p:sldId id="379" r:id="rId6"/>
    <p:sldId id="395" r:id="rId7"/>
    <p:sldId id="390" r:id="rId8"/>
    <p:sldId id="411" r:id="rId9"/>
    <p:sldId id="396" r:id="rId10"/>
    <p:sldId id="413" r:id="rId11"/>
    <p:sldId id="414" r:id="rId12"/>
    <p:sldId id="398" r:id="rId13"/>
    <p:sldId id="397" r:id="rId14"/>
    <p:sldId id="401" r:id="rId15"/>
    <p:sldId id="391" r:id="rId16"/>
    <p:sldId id="405" r:id="rId17"/>
    <p:sldId id="403" r:id="rId18"/>
    <p:sldId id="404" r:id="rId19"/>
    <p:sldId id="410" r:id="rId20"/>
    <p:sldId id="408" r:id="rId21"/>
    <p:sldId id="407" r:id="rId22"/>
    <p:sldId id="409" r:id="rId23"/>
    <p:sldId id="402" r:id="rId24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336699"/>
    <a:srgbClr val="000066"/>
    <a:srgbClr val="003399"/>
    <a:srgbClr val="008080"/>
    <a:srgbClr val="009999"/>
    <a:srgbClr val="FF99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99" autoAdjust="0"/>
    <p:restoredTop sz="94523" autoAdjust="0"/>
  </p:normalViewPr>
  <p:slideViewPr>
    <p:cSldViewPr>
      <p:cViewPr>
        <p:scale>
          <a:sx n="66" d="100"/>
          <a:sy n="66" d="100"/>
        </p:scale>
        <p:origin x="-78" y="-78"/>
      </p:cViewPr>
      <p:guideLst>
        <p:guide orient="horz" pos="2304"/>
        <p:guide pos="28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664"/>
    </p:cViewPr>
  </p:sorterViewPr>
  <p:notesViewPr>
    <p:cSldViewPr>
      <p:cViewPr varScale="1">
        <p:scale>
          <a:sx n="50" d="100"/>
          <a:sy n="50" d="100"/>
        </p:scale>
        <p:origin x="-1590" y="-84"/>
      </p:cViewPr>
      <p:guideLst>
        <p:guide orient="horz" pos="3127"/>
        <p:guide pos="214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7.wmf"/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68648A6A-3A0E-4C06-81C0-52B6549C264B}" type="datetime1">
              <a:rPr lang="en-US"/>
              <a:pPr>
                <a:defRPr/>
              </a:pPr>
              <a:t>12/10/2014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F2C4458-78DA-45A1-9A92-023A6BBFD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FE5E005E-9974-48EF-AFBA-14CF88B02708}" type="datetime1">
              <a:rPr lang="en-US"/>
              <a:pPr>
                <a:defRPr/>
              </a:pPr>
              <a:t>12/10/2014</a:t>
            </a:fld>
            <a:endParaRPr 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FFEDD7C8-10D0-4568-A389-2F0DE498D9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CDAEAF-D7BA-4B58-BA4F-F5B0AE5C6B44}" type="slidenum">
              <a:rPr lang="en-US" smtClean="0">
                <a:latin typeface="Arial" pitchFamily="34" charset="0"/>
              </a:rPr>
              <a:pPr/>
              <a:t>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603614-5804-47D3-8618-928DB8CDC116}" type="slidenum">
              <a:rPr lang="en-US" smtClean="0">
                <a:latin typeface="Arial" pitchFamily="34" charset="0"/>
              </a:rPr>
              <a:pPr/>
              <a:t>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EDD7C8-10D0-4568-A389-2F0DE498D96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3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360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3A4D7-392F-42E1-834A-F415022D0E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9072B-F62C-4859-B7F3-C012FEABA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533400"/>
            <a:ext cx="15240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533400"/>
            <a:ext cx="44196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1C70E-855E-4988-8165-C031A1E8E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533400"/>
            <a:ext cx="6096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124200" y="1981200"/>
            <a:ext cx="5486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E5EE7-2E86-4120-9948-DEBB5DDB78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DD9D8-F3C1-4B6B-AA9C-5D43E0AE0B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48CF5-B821-4B94-827F-006CCC75B8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24200" y="1981200"/>
            <a:ext cx="2667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667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BB469-55F3-4C7C-AAE2-93C4D2D1C0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9BD04-9A6C-403B-B5FA-D085787B60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81FA9-9C3D-40ED-860E-49B0397D6B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4C6D6-0505-4B39-B31F-86619166F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70602-D8B0-40AB-B90E-290C60AF0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17F48-3519-4234-B181-DE1E005B75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95600" y="5334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Click to edit Master title style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24200" y="19812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hlink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hlink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F60A65DA-8E6A-4816-9603-878B8BED7C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2819400" y="12954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defRPr/>
            </a:pPr>
            <a:endParaRPr kumimoji="0"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457200" y="1752600"/>
            <a:ext cx="830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50000"/>
        <a:buFont typeface="Monotype Sorts" pitchFamily="2" charset="2"/>
        <a:buChar char="n"/>
        <a:defRPr kumimoji="1" sz="16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75000"/>
        <a:buFont typeface="Monotype Sorts" pitchFamily="2" charset="2"/>
        <a:buChar char="u"/>
        <a:defRPr kumimoji="1" sz="16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Monotype Sorts" pitchFamily="2" charset="2"/>
        <a:buChar char="F"/>
        <a:defRPr kumimoji="1"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•"/>
        <a:defRPr kumimoji="1" sz="1600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 kumimoji="1" sz="1600">
          <a:solidFill>
            <a:schemeClr val="bg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 kumimoji="1" sz="1600">
          <a:solidFill>
            <a:schemeClr val="bg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 kumimoji="1" sz="1600">
          <a:solidFill>
            <a:schemeClr val="bg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 kumimoji="1" sz="1600">
          <a:solidFill>
            <a:schemeClr val="bg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 kumimoji="1"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45DC60F-92A1-4E3A-9985-8B68541A4726}" type="slidenum">
              <a:rPr lang="en-US" smtClean="0">
                <a:latin typeface="Arial" pitchFamily="34" charset="0"/>
              </a:rPr>
              <a:pPr/>
              <a:t>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27432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Helvetica" charset="0"/>
              </a:rPr>
            </a:b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Helvetica" charset="0"/>
              </a:rPr>
            </a:br>
            <a:r>
              <a:rPr lang="en-US" dirty="0" smtClean="0">
                <a:latin typeface="Helvetica" charset="0"/>
              </a:rPr>
              <a:t/>
            </a:r>
            <a:br>
              <a:rPr lang="en-US" dirty="0" smtClean="0">
                <a:latin typeface="Helvetica" charset="0"/>
              </a:rPr>
            </a:br>
            <a:r>
              <a:rPr lang="en-US" dirty="0" smtClean="0"/>
              <a:t>Unit 18</a:t>
            </a:r>
            <a:r>
              <a:rPr lang="en-US" dirty="0" smtClean="0">
                <a:solidFill>
                  <a:schemeClr val="tx1"/>
                </a:solidFill>
                <a:latin typeface="Helvetica" charset="0"/>
              </a:rPr>
              <a:t> 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981200"/>
            <a:ext cx="6248400" cy="2057400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algn="ctr">
              <a:buFont typeface="Monotype Sorts" pitchFamily="2" charset="2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algn="ctr">
              <a:buFont typeface="Monotype Sorts" pitchFamily="2" charset="2"/>
              <a:buNone/>
            </a:pPr>
            <a:endParaRPr lang="en-US" sz="2000" dirty="0" smtClean="0">
              <a:solidFill>
                <a:srgbClr val="009999"/>
              </a:solidFill>
            </a:endParaRPr>
          </a:p>
          <a:p>
            <a:pPr algn="ctr">
              <a:buFont typeface="Monotype Sorts" pitchFamily="2" charset="2"/>
              <a:buNone/>
            </a:pPr>
            <a:r>
              <a:rPr lang="en-US" sz="2400" dirty="0" smtClean="0">
                <a:solidFill>
                  <a:srgbClr val="009999"/>
                </a:solidFill>
              </a:rPr>
              <a:t>Force Vibration Response Spectrum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6096000" cy="1143000"/>
          </a:xfrm>
        </p:spPr>
        <p:txBody>
          <a:bodyPr/>
          <a:lstStyle/>
          <a:p>
            <a:r>
              <a:rPr lang="en-US" sz="2000" dirty="0" err="1" smtClean="0"/>
              <a:t>Accelerance</a:t>
            </a:r>
            <a:r>
              <a:rPr lang="en-US" sz="2000" dirty="0" smtClean="0"/>
              <a:t> Plot     (Acceleration/Force)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7DD9D8-F3C1-4B6B-AA9C-5D43E0AE0BD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381000" y="1219200"/>
            <a:ext cx="8458200" cy="990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457200" y="1143000"/>
            <a:ext cx="8077200" cy="0"/>
          </a:xfrm>
          <a:prstGeom prst="line">
            <a:avLst/>
          </a:prstGeom>
          <a:ln w="2222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Picture 9" descr="figure_33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1371600"/>
            <a:ext cx="6553200" cy="48903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6096000" cy="762000"/>
          </a:xfrm>
        </p:spPr>
        <p:txBody>
          <a:bodyPr/>
          <a:lstStyle/>
          <a:p>
            <a:r>
              <a:rPr lang="en-US" dirty="0" err="1" smtClean="0"/>
              <a:t>Accelerance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7DD9D8-F3C1-4B6B-AA9C-5D43E0AE0BD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2362200"/>
            <a:ext cx="8001000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5425" indent="-225425">
              <a:buClr>
                <a:srgbClr val="002060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An </a:t>
            </a:r>
            <a:r>
              <a:rPr lang="en-US" sz="1700" dirty="0" err="1" smtClean="0">
                <a:latin typeface="Calibri" pitchFamily="34" charset="0"/>
              </a:rPr>
              <a:t>accelerance</a:t>
            </a:r>
            <a:r>
              <a:rPr lang="en-US" sz="1700" dirty="0" smtClean="0">
                <a:latin typeface="Calibri" pitchFamily="34" charset="0"/>
              </a:rPr>
              <a:t> FRF curve is shown for a sample system in the next slide  </a:t>
            </a:r>
          </a:p>
          <a:p>
            <a:pPr marL="225425" indent="-225425">
              <a:buClr>
                <a:srgbClr val="002060"/>
              </a:buClr>
              <a:buSzPct val="80000"/>
              <a:buFont typeface="Arial" pitchFamily="34" charset="0"/>
              <a:buChar char="•"/>
            </a:pPr>
            <a:endParaRPr lang="en-US" sz="1700" dirty="0" smtClean="0">
              <a:latin typeface="Calibri" pitchFamily="34" charset="0"/>
            </a:endParaRPr>
          </a:p>
          <a:p>
            <a:pPr marL="225425" indent="-225425">
              <a:buClr>
                <a:srgbClr val="002060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The normalized </a:t>
            </a:r>
            <a:r>
              <a:rPr lang="en-US" sz="1700" dirty="0" err="1" smtClean="0">
                <a:latin typeface="Calibri" pitchFamily="34" charset="0"/>
              </a:rPr>
              <a:t>accelerance</a:t>
            </a:r>
            <a:r>
              <a:rPr lang="en-US" sz="1700" dirty="0" smtClean="0">
                <a:latin typeface="Calibri" pitchFamily="34" charset="0"/>
              </a:rPr>
              <a:t> converges to 1 as the excitation frequency becomes much larger than the natural frequency</a:t>
            </a:r>
          </a:p>
          <a:p>
            <a:pPr marL="225425" indent="-225425">
              <a:buClr>
                <a:srgbClr val="002060"/>
              </a:buClr>
              <a:buSzPct val="80000"/>
            </a:pPr>
            <a:endParaRPr lang="en-US" sz="1700" dirty="0" smtClean="0">
              <a:latin typeface="Calibri" pitchFamily="34" charset="0"/>
            </a:endParaRPr>
          </a:p>
          <a:p>
            <a:pPr marL="225425" indent="-225425">
              <a:buClr>
                <a:srgbClr val="002060"/>
              </a:buClr>
              <a:buSzPct val="80000"/>
              <a:buFont typeface="Arial" pitchFamily="34" charset="0"/>
              <a:buChar char="•"/>
            </a:pPr>
            <a:r>
              <a:rPr lang="en-US" sz="1700" dirty="0" smtClean="0">
                <a:latin typeface="Calibri" pitchFamily="34" charset="0"/>
              </a:rPr>
              <a:t>The acceleration response would be infinitely high for a white noise force excitation which extended up to an infinitely high frequency</a:t>
            </a:r>
          </a:p>
          <a:p>
            <a:pPr marL="225425" indent="-225425">
              <a:buClr>
                <a:srgbClr val="002060"/>
              </a:buClr>
              <a:buSzPct val="80000"/>
            </a:pPr>
            <a:endParaRPr lang="en-US" sz="800" dirty="0" smtClean="0">
              <a:latin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6096000" cy="1143000"/>
          </a:xfrm>
        </p:spPr>
        <p:txBody>
          <a:bodyPr/>
          <a:lstStyle/>
          <a:p>
            <a:r>
              <a:rPr lang="en-US" sz="2000" dirty="0" smtClean="0"/>
              <a:t>SDOF Response to Force PSD, Miles Equation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7DD9D8-F3C1-4B6B-AA9C-5D43E0AE0BD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7585" name="Object 1"/>
          <p:cNvGraphicFramePr>
            <a:graphicFrameLocks noChangeAspect="1"/>
          </p:cNvGraphicFramePr>
          <p:nvPr/>
        </p:nvGraphicFramePr>
        <p:xfrm>
          <a:off x="2133600" y="2590800"/>
          <a:ext cx="2707105" cy="685800"/>
        </p:xfrm>
        <a:graphic>
          <a:graphicData uri="http://schemas.openxmlformats.org/presentationml/2006/ole">
            <p:oleObj spid="_x0000_s67585" name="Equation" r:id="rId4" imgW="2145369" imgH="545863" progId="Equation.3">
              <p:embed/>
            </p:oleObj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600200" y="3962400"/>
          <a:ext cx="5943600" cy="1468902"/>
        </p:xfrm>
        <a:graphic>
          <a:graphicData uri="http://schemas.openxmlformats.org/drawingml/2006/table">
            <a:tbl>
              <a:tblPr/>
              <a:tblGrid>
                <a:gridCol w="440749"/>
                <a:gridCol w="5502851"/>
              </a:tblGrid>
              <a:tr h="32707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SimSun" pitchFamily="2" charset="-122"/>
                        </a:rPr>
                        <a:t>is the mass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07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k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SimSun" pitchFamily="2" charset="-122"/>
                        </a:rPr>
                        <a:t>is the stiffness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07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Calibri" pitchFamily="34" charset="0"/>
                          <a:ea typeface="SimSun" pitchFamily="2" charset="-122"/>
                          <a:sym typeface="Symbol"/>
                        </a:rPr>
                        <a:t></a:t>
                      </a:r>
                      <a:endParaRPr lang="en-US" sz="1600">
                        <a:latin typeface="Calibri" pitchFamily="34" charset="0"/>
                        <a:ea typeface="SimSun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SimSun" pitchFamily="2" charset="-122"/>
                        </a:rPr>
                        <a:t>is viscous damping ratio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09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 pitchFamily="18" charset="0"/>
                          <a:ea typeface="SimSun" pitchFamily="2" charset="-122"/>
                          <a:cs typeface="Times New Roman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itchFamily="34" charset="0"/>
                          <a:ea typeface="SimSun" pitchFamily="2" charset="-122"/>
                        </a:rPr>
                        <a:t>is the amplitude of the force PSD in dimensions of [force^2 / Hz] at the natural frequency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2057400"/>
            <a:ext cx="47244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alibri" pitchFamily="34" charset="0"/>
                <a:cs typeface="Times New Roman" pitchFamily="18" charset="0"/>
              </a:rPr>
              <a:t>The overall displacement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1700" dirty="0" smtClean="0">
                <a:latin typeface="Calibri" pitchFamily="34" charset="0"/>
                <a:cs typeface="Times New Roman" pitchFamily="18" charset="0"/>
              </a:rPr>
              <a:t>is</a:t>
            </a:r>
            <a:endParaRPr lang="en-US" sz="1700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3505200"/>
            <a:ext cx="472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where</a:t>
            </a:r>
            <a:endParaRPr lang="en-US" sz="1600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95400" y="5715000"/>
            <a:ext cx="632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latin typeface="Calibri" pitchFamily="34" charset="0"/>
                <a:cs typeface="Times New Roman" pitchFamily="18" charset="0"/>
              </a:rPr>
              <a:t>Miles equation assumes that the PSD is white noise from 0 to infinity Hz.</a:t>
            </a:r>
            <a:endParaRPr lang="en-US" sz="1600" i="1" dirty="0"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6096000" cy="1143000"/>
          </a:xfrm>
        </p:spPr>
        <p:txBody>
          <a:bodyPr/>
          <a:lstStyle/>
          <a:p>
            <a:r>
              <a:rPr lang="en-US" sz="2000" dirty="0" smtClean="0"/>
              <a:t>SDOF Response to Force PSD, General Method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7DD9D8-F3C1-4B6B-AA9C-5D43E0AE0BD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66800" y="2057400"/>
            <a:ext cx="23622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alibri" pitchFamily="34" charset="0"/>
              </a:rPr>
              <a:t>Displacement</a:t>
            </a:r>
            <a:endParaRPr lang="en-US" sz="1700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3962400"/>
            <a:ext cx="23622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alibri" pitchFamily="34" charset="0"/>
              </a:rPr>
              <a:t>Velocity</a:t>
            </a:r>
            <a:endParaRPr lang="en-US" sz="1700" dirty="0">
              <a:latin typeface="Calibri" pitchFamily="34" charset="0"/>
            </a:endParaRPr>
          </a:p>
        </p:txBody>
      </p:sp>
      <p:sp>
        <p:nvSpPr>
          <p:cNvPr id="686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1776413" y="2590800"/>
          <a:ext cx="4741862" cy="838200"/>
        </p:xfrm>
        <a:graphic>
          <a:graphicData uri="http://schemas.openxmlformats.org/presentationml/2006/ole">
            <p:oleObj spid="_x0000_s68613" name="Equation" r:id="rId4" imgW="3606480" imgH="634680" progId="Equation.3">
              <p:embed/>
            </p:oleObj>
          </a:graphicData>
        </a:graphic>
      </p:graphicFrame>
      <p:sp>
        <p:nvSpPr>
          <p:cNvPr id="686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8615" name="Object 7"/>
          <p:cNvGraphicFramePr>
            <a:graphicFrameLocks noChangeAspect="1"/>
          </p:cNvGraphicFramePr>
          <p:nvPr/>
        </p:nvGraphicFramePr>
        <p:xfrm>
          <a:off x="1676400" y="4648200"/>
          <a:ext cx="4594746" cy="762000"/>
        </p:xfrm>
        <a:graphic>
          <a:graphicData uri="http://schemas.openxmlformats.org/presentationml/2006/ole">
            <p:oleObj spid="_x0000_s68615" name="Equation" r:id="rId5" imgW="3848100" imgH="635000" progId="Equation.3">
              <p:embed/>
            </p:oleObj>
          </a:graphicData>
        </a:graphic>
      </p:graphicFrame>
      <p:sp>
        <p:nvSpPr>
          <p:cNvPr id="6861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862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8620" name="Object 12"/>
          <p:cNvGraphicFramePr>
            <a:graphicFrameLocks noChangeAspect="1"/>
          </p:cNvGraphicFramePr>
          <p:nvPr/>
        </p:nvGraphicFramePr>
        <p:xfrm>
          <a:off x="6705600" y="2895600"/>
          <a:ext cx="1219200" cy="304800"/>
        </p:xfrm>
        <a:graphic>
          <a:graphicData uri="http://schemas.openxmlformats.org/presentationml/2006/ole">
            <p:oleObj spid="_x0000_s68620" name="Equation" r:id="rId6" imgW="875920" imgH="215806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6096000" cy="1143000"/>
          </a:xfrm>
        </p:spPr>
        <p:txBody>
          <a:bodyPr/>
          <a:lstStyle/>
          <a:p>
            <a:r>
              <a:rPr lang="en-US" sz="2000" dirty="0" smtClean="0"/>
              <a:t>SDOF Response to Force PSD, General Method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7DD9D8-F3C1-4B6B-AA9C-5D43E0AE0BD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66800" y="2057400"/>
            <a:ext cx="23622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alibri" pitchFamily="34" charset="0"/>
              </a:rPr>
              <a:t>Acceleration</a:t>
            </a:r>
            <a:endParaRPr lang="en-US" sz="1700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0600" y="3886200"/>
            <a:ext cx="23622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alibri" pitchFamily="34" charset="0"/>
              </a:rPr>
              <a:t>Transmitted Force</a:t>
            </a:r>
            <a:endParaRPr lang="en-US" sz="1700" dirty="0">
              <a:latin typeface="Calibri" pitchFamily="34" charset="0"/>
            </a:endParaRP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5780" name="Object 4"/>
          <p:cNvGraphicFramePr>
            <a:graphicFrameLocks noChangeAspect="1"/>
          </p:cNvGraphicFramePr>
          <p:nvPr/>
        </p:nvGraphicFramePr>
        <p:xfrm>
          <a:off x="1752600" y="4495800"/>
          <a:ext cx="4891585" cy="838200"/>
        </p:xfrm>
        <a:graphic>
          <a:graphicData uri="http://schemas.openxmlformats.org/presentationml/2006/ole">
            <p:oleObj spid="_x0000_s75780" name="Equation" r:id="rId4" imgW="3721100" imgH="635000" progId="Equation.3">
              <p:embed/>
            </p:oleObj>
          </a:graphicData>
        </a:graphic>
      </p:graphicFrame>
      <p:graphicFrame>
        <p:nvGraphicFramePr>
          <p:cNvPr id="75782" name="Object 6"/>
          <p:cNvGraphicFramePr>
            <a:graphicFrameLocks noChangeAspect="1"/>
          </p:cNvGraphicFramePr>
          <p:nvPr/>
        </p:nvGraphicFramePr>
        <p:xfrm>
          <a:off x="6477000" y="2743200"/>
          <a:ext cx="1219200" cy="304800"/>
        </p:xfrm>
        <a:graphic>
          <a:graphicData uri="http://schemas.openxmlformats.org/presentationml/2006/ole">
            <p:oleObj spid="_x0000_s75782" name="Equation" r:id="rId5" imgW="875920" imgH="215806" progId="Equation.3">
              <p:embed/>
            </p:oleObj>
          </a:graphicData>
        </a:graphic>
      </p:graphicFrame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578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5785" name="Object 9"/>
          <p:cNvGraphicFramePr>
            <a:graphicFrameLocks noChangeAspect="1"/>
          </p:cNvGraphicFramePr>
          <p:nvPr/>
        </p:nvGraphicFramePr>
        <p:xfrm>
          <a:off x="1600200" y="2590800"/>
          <a:ext cx="4697104" cy="762000"/>
        </p:xfrm>
        <a:graphic>
          <a:graphicData uri="http://schemas.openxmlformats.org/presentationml/2006/ole">
            <p:oleObj spid="_x0000_s75785" name="Equation" r:id="rId6" imgW="3937000" imgH="635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6096000" cy="685800"/>
          </a:xfrm>
        </p:spPr>
        <p:txBody>
          <a:bodyPr/>
          <a:lstStyle/>
          <a:p>
            <a:r>
              <a:rPr lang="en-US" sz="2000" dirty="0" smtClean="0"/>
              <a:t>Force PSD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C4E9AA-BCB2-4AC2-9A0C-FA628022AA5C}" type="slidenum">
              <a:rPr lang="en-US" smtClean="0">
                <a:latin typeface="Arial" pitchFamily="34" charset="0"/>
              </a:rPr>
              <a:pPr/>
              <a:t>15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04800" y="1143000"/>
            <a:ext cx="85344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59436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i="1" dirty="0" smtClean="0">
                <a:latin typeface="Calibri" pitchFamily="34" charset="0"/>
              </a:rPr>
              <a:t>The same PSD was used for the time domain calculation in Webinar 17</a:t>
            </a:r>
            <a:r>
              <a:rPr lang="en-US" i="1" dirty="0" smtClean="0"/>
              <a:t>.</a:t>
            </a:r>
            <a:endParaRPr lang="en-US" i="1" dirty="0"/>
          </a:p>
        </p:txBody>
      </p:sp>
      <p:pic>
        <p:nvPicPr>
          <p:cNvPr id="10" name="Picture 9" descr="figure_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" y="990600"/>
            <a:ext cx="6516702" cy="4863089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477000" y="3200400"/>
          <a:ext cx="22098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4900"/>
                <a:gridCol w="1104900"/>
              </a:tblGrid>
              <a:tr h="137160"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solidFill>
                            <a:schemeClr val="bg2"/>
                          </a:solidFill>
                          <a:latin typeface="Calibri" pitchFamily="34" charset="0"/>
                        </a:rPr>
                        <a:t>Frequency (Hz)</a:t>
                      </a:r>
                      <a:endParaRPr lang="en-US" sz="1500" b="0" dirty="0">
                        <a:solidFill>
                          <a:schemeClr val="bg2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solidFill>
                            <a:schemeClr val="bg2"/>
                          </a:solidFill>
                          <a:latin typeface="Calibri" pitchFamily="34" charset="0"/>
                        </a:rPr>
                        <a:t> Force </a:t>
                      </a:r>
                      <a:r>
                        <a:rPr lang="en-US" sz="1500" b="0" baseline="0" dirty="0" smtClean="0">
                          <a:solidFill>
                            <a:schemeClr val="bg2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n-US" sz="1500" b="0" dirty="0" smtClean="0">
                          <a:solidFill>
                            <a:schemeClr val="bg2"/>
                          </a:solidFill>
                          <a:latin typeface="Calibri" pitchFamily="34" charset="0"/>
                        </a:rPr>
                        <a:t>(lbf^2/Hz)</a:t>
                      </a:r>
                      <a:endParaRPr lang="en-US" sz="1500" b="0" dirty="0">
                        <a:solidFill>
                          <a:schemeClr val="bg2"/>
                        </a:solidFill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alibri" pitchFamily="34" charset="0"/>
                        </a:rPr>
                        <a:t>10</a:t>
                      </a:r>
                      <a:endParaRPr lang="en-US" sz="15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alibri" pitchFamily="34" charset="0"/>
                        </a:rPr>
                        <a:t>0.1</a:t>
                      </a:r>
                      <a:endParaRPr lang="en-US" sz="1500" dirty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alibri" pitchFamily="34" charset="0"/>
                        </a:rPr>
                        <a:t>1000</a:t>
                      </a:r>
                      <a:endParaRPr lang="en-US" sz="15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alibri" pitchFamily="34" charset="0"/>
                        </a:rPr>
                        <a:t>0.1</a:t>
                      </a:r>
                      <a:endParaRPr lang="en-US" sz="1500" dirty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6553200" y="4724400"/>
            <a:ext cx="1905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225425" indent="-225425">
              <a:spcBef>
                <a:spcPct val="20000"/>
              </a:spcBef>
              <a:buClr>
                <a:srgbClr val="003399"/>
              </a:buClr>
              <a:buSzPct val="70000"/>
              <a:buFont typeface="Monotype Sorts" pitchFamily="2" charset="2"/>
              <a:buNone/>
              <a:defRPr/>
            </a:pPr>
            <a:r>
              <a:rPr lang="en-US" sz="1600" kern="0" dirty="0">
                <a:latin typeface="Calibri" pitchFamily="34" charset="0"/>
              </a:rPr>
              <a:t>Duration = 60 sec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dirty="0" smtClean="0"/>
              <a:t>SDOF Example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C4E9AA-BCB2-4AC2-9A0C-FA628022AA5C}" type="slidenum">
              <a:rPr lang="en-US" smtClean="0">
                <a:latin typeface="Arial" pitchFamily="34" charset="0"/>
              </a:rPr>
              <a:pPr/>
              <a:t>16</a:t>
            </a:fld>
            <a:endParaRPr lang="en-US" smtClean="0">
              <a:latin typeface="Arial" pitchFamily="34" charset="0"/>
            </a:endParaRPr>
          </a:p>
        </p:txBody>
      </p:sp>
      <p:pic>
        <p:nvPicPr>
          <p:cNvPr id="6" name="Picture 6" descr="sdof_for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057400"/>
            <a:ext cx="2944266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219200" y="4724400"/>
            <a:ext cx="5867400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1800" dirty="0" smtClean="0">
                <a:latin typeface="Calibri" pitchFamily="34" charset="0"/>
              </a:rPr>
              <a:t>Mass = 20 lbm,  Q=10,</a:t>
            </a:r>
          </a:p>
          <a:p>
            <a:pPr>
              <a:spcBef>
                <a:spcPts val="600"/>
              </a:spcBef>
            </a:pPr>
            <a:r>
              <a:rPr lang="en-US" sz="1800" dirty="0" smtClean="0">
                <a:latin typeface="Calibri" pitchFamily="34" charset="0"/>
              </a:rPr>
              <a:t>Natural Frequency = independent variable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29000" y="2133600"/>
            <a:ext cx="502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Apply the Force PSD on the previous slide to the SDOF system.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Duration = 60 seconds (but only affects peak value)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096000" cy="1143000"/>
          </a:xfrm>
        </p:spPr>
        <p:txBody>
          <a:bodyPr/>
          <a:lstStyle/>
          <a:p>
            <a:r>
              <a:rPr lang="en-US" sz="2000" dirty="0" smtClean="0"/>
              <a:t>SDOF Response to Force PSD, Acceleration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C4E9AA-BCB2-4AC2-9A0C-FA628022AA5C}" type="slidenum">
              <a:rPr lang="en-US" smtClean="0">
                <a:latin typeface="Arial" pitchFamily="34" charset="0"/>
              </a:rPr>
              <a:pPr/>
              <a:t>17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81000" y="1219200"/>
            <a:ext cx="8458200" cy="838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5943600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vibrationdata</a:t>
            </a:r>
            <a:r>
              <a:rPr lang="en-US" sz="1800" dirty="0" smtClean="0">
                <a:latin typeface="Calibri" pitchFamily="34" charset="0"/>
              </a:rPr>
              <a:t> &gt; Power Spectral Density &gt; Force &gt; SDOF Response to Force PSD </a:t>
            </a:r>
            <a:endParaRPr lang="en-US" sz="1800" dirty="0">
              <a:latin typeface="Calibri" pitchFamily="34" charset="0"/>
            </a:endParaRPr>
          </a:p>
        </p:txBody>
      </p:sp>
      <p:pic>
        <p:nvPicPr>
          <p:cNvPr id="12" name="Picture 11" descr="figure_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972407"/>
            <a:ext cx="6324600" cy="471973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324600" y="1676400"/>
            <a:ext cx="2590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alibri" pitchFamily="34" charset="0"/>
              </a:rPr>
              <a:t>Response at 400 Hz agrees with time domain result in previous webinar unit</a:t>
            </a:r>
            <a:r>
              <a:rPr lang="en-US" sz="1800" dirty="0" smtClean="0">
                <a:latin typeface="Calibri" pitchFamily="34" charset="0"/>
              </a:rPr>
              <a:t>.</a:t>
            </a:r>
            <a:endParaRPr lang="en-US" sz="1800" dirty="0">
              <a:latin typeface="Calibri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629400" y="3429000"/>
          <a:ext cx="1905000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500"/>
                <a:gridCol w="952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libri" pitchFamily="34" charset="0"/>
                        </a:rPr>
                        <a:t>fn</a:t>
                      </a:r>
                      <a:r>
                        <a:rPr lang="en-US" sz="1600" b="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libri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600" b="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libri" pitchFamily="34" charset="0"/>
                        </a:rPr>
                        <a:t>(Hz)</a:t>
                      </a:r>
                      <a:endParaRPr lang="en-US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libri" pitchFamily="34" charset="0"/>
                        </a:rPr>
                        <a:t>Accel</a:t>
                      </a:r>
                      <a:r>
                        <a:rPr 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libri" pitchFamily="34" charset="0"/>
                        </a:rPr>
                        <a:t> (GRMS)</a:t>
                      </a:r>
                      <a:endParaRPr lang="en-US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100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0.80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200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1.0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400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1.3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C4E9AA-BCB2-4AC2-9A0C-FA628022AA5C}" type="slidenum">
              <a:rPr lang="en-US" smtClean="0">
                <a:latin typeface="Arial" pitchFamily="34" charset="0"/>
              </a:rPr>
              <a:pPr/>
              <a:t>18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04800" y="1143000"/>
            <a:ext cx="8686800" cy="990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15200" cy="1143000"/>
          </a:xfrm>
        </p:spPr>
        <p:txBody>
          <a:bodyPr/>
          <a:lstStyle/>
          <a:p>
            <a:r>
              <a:rPr lang="en-US" sz="2000" dirty="0" smtClean="0"/>
              <a:t>SDOF Response to Force PSD, Transmitted Force</a:t>
            </a:r>
          </a:p>
        </p:txBody>
      </p:sp>
      <p:pic>
        <p:nvPicPr>
          <p:cNvPr id="6" name="Picture 5" descr="figure_7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1066800"/>
            <a:ext cx="7008883" cy="52303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04800" y="1143000"/>
            <a:ext cx="8610600" cy="1143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pic>
        <p:nvPicPr>
          <p:cNvPr id="15" name="Picture 14" descr="figure_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762001"/>
            <a:ext cx="6858000" cy="5117782"/>
          </a:xfrm>
          <a:prstGeom prst="rect">
            <a:avLst/>
          </a:prstGeom>
        </p:spPr>
      </p:pic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096000" cy="685800"/>
          </a:xfrm>
        </p:spPr>
        <p:txBody>
          <a:bodyPr/>
          <a:lstStyle/>
          <a:p>
            <a:r>
              <a:rPr lang="en-US" sz="2000" dirty="0" smtClean="0"/>
              <a:t>Acceleration VRS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C4E9AA-BCB2-4AC2-9A0C-FA628022AA5C}" type="slidenum">
              <a:rPr lang="en-US" smtClean="0">
                <a:latin typeface="Arial" pitchFamily="34" charset="0"/>
              </a:rPr>
              <a:pPr/>
              <a:t>19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vibrationdata</a:t>
            </a:r>
            <a:r>
              <a:rPr lang="en-US" sz="1800" dirty="0" smtClean="0">
                <a:latin typeface="Calibri" pitchFamily="34" charset="0"/>
              </a:rPr>
              <a:t> &gt; Power Spectral Density &gt; Force &gt; Vibration Response Spectrum (VRS) </a:t>
            </a:r>
            <a:endParaRPr lang="en-US" sz="1800" dirty="0">
              <a:latin typeface="Calibri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858000" y="2895600"/>
          <a:ext cx="1905000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2500"/>
                <a:gridCol w="9525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libri" pitchFamily="34" charset="0"/>
                        </a:rPr>
                        <a:t>fn</a:t>
                      </a:r>
                      <a:r>
                        <a:rPr lang="en-US" sz="1600" b="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libri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600" b="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libri" pitchFamily="34" charset="0"/>
                        </a:rPr>
                        <a:t>(Hz)</a:t>
                      </a:r>
                      <a:endParaRPr lang="en-US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libri" pitchFamily="34" charset="0"/>
                        </a:rPr>
                        <a:t>Accel</a:t>
                      </a:r>
                      <a:r>
                        <a:rPr 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Calibri" pitchFamily="34" charset="0"/>
                        </a:rPr>
                        <a:t> (GRMS)</a:t>
                      </a:r>
                      <a:endParaRPr lang="en-US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100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0.80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200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1.0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400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itchFamily="34" charset="0"/>
                        </a:rPr>
                        <a:t>1.3</a:t>
                      </a:r>
                      <a:endParaRPr lang="en-US" sz="16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Oval 10"/>
          <p:cNvSpPr/>
          <p:nvPr/>
        </p:nvSpPr>
        <p:spPr bwMode="auto">
          <a:xfrm flipH="1">
            <a:off x="3505200" y="3474720"/>
            <a:ext cx="76200" cy="762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 flipH="1">
            <a:off x="4267200" y="3276600"/>
            <a:ext cx="76200" cy="762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 flipH="1">
            <a:off x="5105400" y="3048000"/>
            <a:ext cx="76200" cy="762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98C782-34ED-4F15-9F87-1E3D2BC1A8B7}" type="slidenum">
              <a:rPr lang="en-US" smtClean="0">
                <a:latin typeface="Arial" pitchFamily="34" charset="0"/>
              </a:rPr>
              <a:pPr/>
              <a:t>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066800"/>
            <a:ext cx="4724400" cy="838200"/>
          </a:xfrm>
        </p:spPr>
        <p:txBody>
          <a:bodyPr/>
          <a:lstStyle/>
          <a:p>
            <a:r>
              <a:rPr lang="en-US" smtClean="0"/>
              <a:t>Introduction</a:t>
            </a:r>
          </a:p>
        </p:txBody>
      </p:sp>
      <p:sp>
        <p:nvSpPr>
          <p:cNvPr id="922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6019800" cy="28194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1800" b="0" dirty="0" smtClean="0">
                <a:latin typeface="Calibri" pitchFamily="34" charset="0"/>
              </a:rPr>
              <a:t>SDOF systems may be subjected to an applied force</a:t>
            </a:r>
            <a:endParaRPr lang="en-US" sz="1200" b="0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800" b="0" dirty="0" smtClean="0">
                <a:latin typeface="Calibri" pitchFamily="34" charset="0"/>
              </a:rPr>
              <a:t>Modal testing, impact or steady-state force</a:t>
            </a:r>
          </a:p>
          <a:p>
            <a:pPr>
              <a:spcAft>
                <a:spcPts val="600"/>
              </a:spcAft>
            </a:pPr>
            <a:r>
              <a:rPr lang="en-US" sz="1800" b="0" dirty="0" smtClean="0">
                <a:latin typeface="Calibri" pitchFamily="34" charset="0"/>
              </a:rPr>
              <a:t>Wind, fluid, or gas pressure</a:t>
            </a:r>
          </a:p>
          <a:p>
            <a:pPr>
              <a:spcAft>
                <a:spcPts val="600"/>
              </a:spcAft>
            </a:pPr>
            <a:r>
              <a:rPr lang="en-US" sz="1800" b="0" dirty="0" smtClean="0">
                <a:latin typeface="Calibri" pitchFamily="34" charset="0"/>
              </a:rPr>
              <a:t>Acoustic pressure field</a:t>
            </a:r>
          </a:p>
          <a:p>
            <a:pPr>
              <a:spcAft>
                <a:spcPts val="600"/>
              </a:spcAft>
            </a:pPr>
            <a:r>
              <a:rPr lang="en-US" sz="1800" b="0" dirty="0" smtClean="0">
                <a:latin typeface="Calibri" pitchFamily="34" charset="0"/>
              </a:rPr>
              <a:t>Rotating or reciprocating parts</a:t>
            </a:r>
          </a:p>
          <a:p>
            <a:pPr lvl="1">
              <a:spcAft>
                <a:spcPts val="300"/>
              </a:spcAft>
              <a:buFont typeface="Monotype Sorts" pitchFamily="2" charset="2"/>
              <a:buNone/>
            </a:pPr>
            <a:r>
              <a:rPr lang="en-US" sz="1800" dirty="0" smtClean="0">
                <a:latin typeface="Calibri" pitchFamily="34" charset="0"/>
              </a:rPr>
              <a:t>Rotating imbalance</a:t>
            </a:r>
          </a:p>
          <a:p>
            <a:pPr lvl="1">
              <a:spcAft>
                <a:spcPts val="300"/>
              </a:spcAft>
              <a:buFont typeface="Monotype Sorts" pitchFamily="2" charset="2"/>
              <a:buNone/>
            </a:pPr>
            <a:r>
              <a:rPr lang="en-US" sz="1800" dirty="0" smtClean="0">
                <a:latin typeface="Calibri" pitchFamily="34" charset="0"/>
              </a:rPr>
              <a:t>Shaft misalignment</a:t>
            </a:r>
          </a:p>
          <a:p>
            <a:pPr lvl="1">
              <a:spcAft>
                <a:spcPts val="300"/>
              </a:spcAft>
              <a:buFont typeface="Monotype Sorts" pitchFamily="2" charset="2"/>
              <a:buNone/>
            </a:pPr>
            <a:r>
              <a:rPr lang="en-US" sz="1800" dirty="0" smtClean="0">
                <a:latin typeface="Calibri" pitchFamily="34" charset="0"/>
              </a:rPr>
              <a:t>Bearings</a:t>
            </a:r>
          </a:p>
          <a:p>
            <a:pPr lvl="1">
              <a:spcAft>
                <a:spcPts val="300"/>
              </a:spcAft>
              <a:buFont typeface="Monotype Sorts" pitchFamily="2" charset="2"/>
              <a:buNone/>
            </a:pPr>
            <a:r>
              <a:rPr lang="en-US" sz="1800" dirty="0" smtClean="0">
                <a:latin typeface="Calibri" pitchFamily="34" charset="0"/>
              </a:rPr>
              <a:t>Blade passing frequencies</a:t>
            </a:r>
          </a:p>
          <a:p>
            <a:pPr lvl="1">
              <a:spcAft>
                <a:spcPts val="300"/>
              </a:spcAft>
              <a:buFont typeface="Monotype Sorts" pitchFamily="2" charset="2"/>
              <a:buNone/>
            </a:pPr>
            <a:r>
              <a:rPr lang="en-US" sz="1800" dirty="0" smtClean="0">
                <a:latin typeface="Calibri" pitchFamily="34" charset="0"/>
              </a:rPr>
              <a:t>Electromagnetic force, </a:t>
            </a:r>
            <a:r>
              <a:rPr lang="en-US" sz="1800" dirty="0" err="1" smtClean="0">
                <a:latin typeface="Calibri" pitchFamily="34" charset="0"/>
              </a:rPr>
              <a:t>magnetostriction</a:t>
            </a:r>
            <a:endParaRPr lang="en-US" sz="1800" dirty="0" smtClean="0">
              <a:latin typeface="Calibri" pitchFamily="34" charset="0"/>
            </a:endParaRPr>
          </a:p>
          <a:p>
            <a:pPr lvl="1"/>
            <a:endParaRPr lang="en-US" sz="1800" dirty="0" smtClean="0">
              <a:latin typeface="Calibri" pitchFamily="34" charset="0"/>
            </a:endParaRP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096000" cy="1143000"/>
          </a:xfrm>
        </p:spPr>
        <p:txBody>
          <a:bodyPr/>
          <a:lstStyle/>
          <a:p>
            <a:r>
              <a:rPr lang="en-US" sz="2000" dirty="0" smtClean="0"/>
              <a:t>Velocity VRS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C4E9AA-BCB2-4AC2-9A0C-FA628022AA5C}" type="slidenum">
              <a:rPr lang="en-US" smtClean="0">
                <a:latin typeface="Arial" pitchFamily="34" charset="0"/>
              </a:rPr>
              <a:pPr/>
              <a:t>20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04800" y="1143000"/>
            <a:ext cx="8610600" cy="1143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pic>
        <p:nvPicPr>
          <p:cNvPr id="6" name="Picture 5" descr="figure_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914400"/>
            <a:ext cx="7315215" cy="54589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6096000" cy="1143000"/>
          </a:xfrm>
        </p:spPr>
        <p:txBody>
          <a:bodyPr/>
          <a:lstStyle/>
          <a:p>
            <a:r>
              <a:rPr lang="en-US" sz="2000" dirty="0" smtClean="0"/>
              <a:t>Displacement VRS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C4E9AA-BCB2-4AC2-9A0C-FA628022AA5C}" type="slidenum">
              <a:rPr lang="en-US" smtClean="0">
                <a:latin typeface="Arial" pitchFamily="34" charset="0"/>
              </a:rPr>
              <a:pPr/>
              <a:t>21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04800" y="1143000"/>
            <a:ext cx="8610600" cy="1143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pic>
        <p:nvPicPr>
          <p:cNvPr id="6" name="Picture 5" descr="figure_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1143000"/>
            <a:ext cx="6858000" cy="51177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096000" cy="1143000"/>
          </a:xfrm>
        </p:spPr>
        <p:txBody>
          <a:bodyPr/>
          <a:lstStyle/>
          <a:p>
            <a:r>
              <a:rPr lang="en-US" sz="2000" dirty="0" smtClean="0"/>
              <a:t>Transmitted Force VRS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C4E9AA-BCB2-4AC2-9A0C-FA628022AA5C}" type="slidenum">
              <a:rPr lang="en-US" smtClean="0">
                <a:latin typeface="Arial" pitchFamily="34" charset="0"/>
              </a:rPr>
              <a:pPr/>
              <a:t>22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04800" y="1143000"/>
            <a:ext cx="8610600" cy="1143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pic>
        <p:nvPicPr>
          <p:cNvPr id="6" name="Picture 5" descr="figure_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990600"/>
            <a:ext cx="6705600" cy="50040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mtClean="0"/>
              <a:t>Homework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C4E9AA-BCB2-4AC2-9A0C-FA628022AA5C}" type="slidenum">
              <a:rPr lang="en-US" smtClean="0">
                <a:latin typeface="Arial" pitchFamily="34" charset="0"/>
              </a:rPr>
              <a:pPr/>
              <a:t>23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1748" name="Content Placeholder 4"/>
          <p:cNvSpPr>
            <a:spLocks noGrp="1"/>
          </p:cNvSpPr>
          <p:nvPr>
            <p:ph idx="1"/>
          </p:nvPr>
        </p:nvSpPr>
        <p:spPr>
          <a:xfrm>
            <a:off x="838200" y="2362200"/>
            <a:ext cx="7467600" cy="1034771"/>
          </a:xfrm>
        </p:spPr>
        <p:txBody>
          <a:bodyPr>
            <a:spAutoFit/>
          </a:bodyPr>
          <a:lstStyle/>
          <a:p>
            <a:pPr marL="225425" indent="-225425">
              <a:buSzPct val="70000"/>
              <a:buFont typeface="Wingdings" pitchFamily="2" charset="2"/>
              <a:buChar char="§"/>
            </a:pPr>
            <a:r>
              <a:rPr lang="en-US" sz="1800" b="0" dirty="0" smtClean="0">
                <a:latin typeface="Calibri" pitchFamily="34" charset="0"/>
              </a:rPr>
              <a:t>Repeat the examples in the presentation using the Matlab scripts</a:t>
            </a:r>
          </a:p>
          <a:p>
            <a:pPr marL="625475" lvl="1" indent="-225425">
              <a:buSzPct val="70000"/>
              <a:buNone/>
            </a:pPr>
            <a:endParaRPr lang="en-US" sz="1800" b="0" dirty="0" smtClean="0">
              <a:latin typeface="Calibri" pitchFamily="34" charset="0"/>
            </a:endParaRPr>
          </a:p>
          <a:p>
            <a:pPr marL="225425" indent="-225425">
              <a:buSzPct val="70000"/>
              <a:buNone/>
            </a:pPr>
            <a:r>
              <a:rPr lang="en-US" sz="1800" b="0" dirty="0" smtClean="0">
                <a:latin typeface="Calibri" pitchFamily="34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100" smtClean="0"/>
              <a:t>SDOF System, Applied Force </a:t>
            </a:r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ED4318-CE3C-4DAB-8F4A-C22A6AD9E8AB}" type="slidenum">
              <a:rPr lang="en-US" smtClean="0">
                <a:latin typeface="Arial" pitchFamily="34" charset="0"/>
              </a:rPr>
              <a:pPr/>
              <a:t>3</a:t>
            </a:fld>
            <a:endParaRPr lang="en-US" smtClean="0">
              <a:latin typeface="Arial" pitchFamily="34" charset="0"/>
            </a:endParaRPr>
          </a:p>
        </p:txBody>
      </p:sp>
      <p:pic>
        <p:nvPicPr>
          <p:cNvPr id="10244" name="Picture 6" descr="sdof_forc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2209800"/>
            <a:ext cx="2754313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TextBox 5"/>
          <p:cNvSpPr txBox="1">
            <a:spLocks noChangeArrowheads="1"/>
          </p:cNvSpPr>
          <p:nvPr/>
        </p:nvSpPr>
        <p:spPr bwMode="auto">
          <a:xfrm>
            <a:off x="3581400" y="2819400"/>
            <a:ext cx="434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962400" y="2438400"/>
          <a:ext cx="3200400" cy="1905000"/>
        </p:xfrm>
        <a:graphic>
          <a:graphicData uri="http://schemas.openxmlformats.org/drawingml/2006/table">
            <a:tbl>
              <a:tblPr/>
              <a:tblGrid>
                <a:gridCol w="474133"/>
                <a:gridCol w="264421"/>
                <a:gridCol w="2461846"/>
              </a:tblGrid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=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latin typeface="Calibri" pitchFamily="34" charset="0"/>
                          <a:ea typeface="Times New Roman"/>
                          <a:cs typeface="Times New Roman"/>
                        </a:rPr>
                        <a:t>mass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=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viscous damping coefficient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=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stiffness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=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latin typeface="Calibri" pitchFamily="34" charset="0"/>
                          <a:ea typeface="Times New Roman"/>
                          <a:cs typeface="Times New Roman"/>
                        </a:rPr>
                        <a:t>displacement of the mass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f(t)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=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applied force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262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1505" name="Object 17"/>
          <p:cNvGraphicFramePr>
            <a:graphicFrameLocks noChangeAspect="1"/>
          </p:cNvGraphicFramePr>
          <p:nvPr/>
        </p:nvGraphicFramePr>
        <p:xfrm>
          <a:off x="2514600" y="5486400"/>
          <a:ext cx="1660525" cy="266700"/>
        </p:xfrm>
        <a:graphic>
          <a:graphicData uri="http://schemas.openxmlformats.org/presentationml/2006/ole">
            <p:oleObj spid="_x0000_s21505" name="Equation" r:id="rId5" imgW="1244520" imgH="20304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219200" y="4876800"/>
            <a:ext cx="47244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alibri" pitchFamily="34" charset="0"/>
              </a:rPr>
              <a:t>Governing equation of motion</a:t>
            </a:r>
            <a:endParaRPr lang="en-US" sz="17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6096000" cy="1143000"/>
          </a:xfrm>
        </p:spPr>
        <p:txBody>
          <a:bodyPr/>
          <a:lstStyle/>
          <a:p>
            <a:r>
              <a:rPr lang="en-US" dirty="0" smtClean="0"/>
              <a:t>Rayleigh Peak Response Formula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7DD9D8-F3C1-4B6B-AA9C-5D43E0AE0BD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2438400" y="2819400"/>
          <a:ext cx="1752600" cy="393700"/>
        </p:xfrm>
        <a:graphic>
          <a:graphicData uri="http://schemas.openxmlformats.org/presentationml/2006/ole">
            <p:oleObj spid="_x0000_s83970" name="Equation" r:id="rId4" imgW="1231366" imgH="279279" progId="Equation.3">
              <p:embed/>
            </p:oleObj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2514600" y="3505200"/>
          <a:ext cx="1692275" cy="609600"/>
        </p:xfrm>
        <a:graphic>
          <a:graphicData uri="http://schemas.openxmlformats.org/presentationml/2006/ole">
            <p:oleObj spid="_x0000_s83971" name="Equation" r:id="rId5" imgW="1295400" imgH="469900" progId="Equation.3">
              <p:embed/>
            </p:oleObj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3124200" y="4419600"/>
          <a:ext cx="957263" cy="381000"/>
        </p:xfrm>
        <a:graphic>
          <a:graphicData uri="http://schemas.openxmlformats.org/presentationml/2006/ole">
            <p:oleObj spid="_x0000_s83972" name="Equation" r:id="rId6" imgW="545760" imgH="215640" progId="Equation.3">
              <p:embed/>
            </p:oleObj>
          </a:graphicData>
        </a:graphic>
      </p:graphicFrame>
      <p:sp>
        <p:nvSpPr>
          <p:cNvPr id="8" name="TextBox 10"/>
          <p:cNvSpPr txBox="1">
            <a:spLocks noChangeArrowheads="1"/>
          </p:cNvSpPr>
          <p:nvPr/>
        </p:nvSpPr>
        <p:spPr bwMode="auto">
          <a:xfrm>
            <a:off x="1524000" y="4419600"/>
            <a:ext cx="152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latin typeface="Calibri" pitchFamily="34" charset="0"/>
              </a:rPr>
              <a:t>Maximum Peak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209800" y="5181600"/>
          <a:ext cx="4953000" cy="1097280"/>
        </p:xfrm>
        <a:graphic>
          <a:graphicData uri="http://schemas.openxmlformats.org/drawingml/2006/table">
            <a:tbl>
              <a:tblPr/>
              <a:tblGrid>
                <a:gridCol w="636815"/>
                <a:gridCol w="4316185"/>
              </a:tblGrid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fn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is the natural frequency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latin typeface="Calibri" pitchFamily="34" charset="0"/>
                          <a:ea typeface="Times New Roman"/>
                          <a:cs typeface="Times New Roman"/>
                        </a:rPr>
                        <a:t>is the duration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ln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latin typeface="Calibri" pitchFamily="34" charset="0"/>
                          <a:ea typeface="Times New Roman"/>
                          <a:cs typeface="Times New Roman"/>
                        </a:rPr>
                        <a:t>is the natural logarithm function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is the standard deviation of the oscillator response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2362200" y="6019800"/>
          <a:ext cx="260350" cy="260350"/>
        </p:xfrm>
        <a:graphic>
          <a:graphicData uri="http://schemas.openxmlformats.org/presentationml/2006/ole">
            <p:oleObj spid="_x0000_s83973" name="Equation" r:id="rId7" imgW="215640" imgH="215640" progId="Equation.3">
              <p:embed/>
            </p:oleObj>
          </a:graphicData>
        </a:graphic>
      </p:graphicFrame>
      <p:sp>
        <p:nvSpPr>
          <p:cNvPr id="11" name="TextBox 13"/>
          <p:cNvSpPr txBox="1">
            <a:spLocks noChangeArrowheads="1"/>
          </p:cNvSpPr>
          <p:nvPr/>
        </p:nvSpPr>
        <p:spPr bwMode="auto">
          <a:xfrm>
            <a:off x="609600" y="1905000"/>
            <a:ext cx="7543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700" dirty="0">
                <a:latin typeface="Calibri" pitchFamily="34" charset="0"/>
              </a:rPr>
              <a:t>Consider a single-degree-of-freedom system with the index n.  </a:t>
            </a:r>
          </a:p>
          <a:p>
            <a:r>
              <a:rPr lang="en-US" sz="1700" dirty="0">
                <a:latin typeface="Calibri" pitchFamily="34" charset="0"/>
              </a:rPr>
              <a:t>The maximum response can be estimated by the following equations.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dirty="0" smtClean="0"/>
              <a:t>Steady-State Response to Sine Force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C4E9AA-BCB2-4AC2-9A0C-FA628022AA5C}" type="slidenum">
              <a:rPr lang="en-US" smtClean="0">
                <a:latin typeface="Arial" pitchFamily="34" charset="0"/>
              </a:rPr>
              <a:pPr/>
              <a:t>5</a:t>
            </a:fld>
            <a:endParaRPr lang="en-US" smtClean="0">
              <a:latin typeface="Arial" pitchFamily="34" charset="0"/>
            </a:endParaRPr>
          </a:p>
        </p:txBody>
      </p:sp>
      <p:pic>
        <p:nvPicPr>
          <p:cNvPr id="5" name="Picture 6" descr="sdof_forc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011303"/>
            <a:ext cx="2743200" cy="2201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4343400" y="2819400"/>
          <a:ext cx="2743200" cy="858129"/>
        </p:xfrm>
        <a:graphic>
          <a:graphicData uri="http://schemas.openxmlformats.org/presentationml/2006/ole">
            <p:oleObj spid="_x0000_s31749" name="Equation" r:id="rId5" imgW="1854200" imgH="58420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581400" y="2209800"/>
            <a:ext cx="449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The normalized displacement is </a:t>
            </a:r>
            <a:endParaRPr lang="en-US" sz="1600" dirty="0">
              <a:latin typeface="Calibri" pitchFamily="34" charset="0"/>
            </a:endParaRPr>
          </a:p>
        </p:txBody>
      </p:sp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5181600" y="4876800"/>
          <a:ext cx="914400" cy="345600"/>
        </p:xfrm>
        <a:graphic>
          <a:graphicData uri="http://schemas.openxmlformats.org/presentationml/2006/ole">
            <p:oleObj spid="_x0000_s31751" name="Equation" r:id="rId6" imgW="571320" imgH="215640" progId="Equation.3">
              <p:embed/>
            </p:oleObj>
          </a:graphicData>
        </a:graphic>
      </p:graphicFrame>
      <p:sp>
        <p:nvSpPr>
          <p:cNvPr id="11" name="TextBox 39"/>
          <p:cNvSpPr txBox="1">
            <a:spLocks noChangeArrowheads="1"/>
          </p:cNvSpPr>
          <p:nvPr/>
        </p:nvSpPr>
        <p:spPr bwMode="auto">
          <a:xfrm>
            <a:off x="762000" y="4419600"/>
            <a:ext cx="29194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alibri" pitchFamily="34" charset="0"/>
              </a:rPr>
              <a:t>The natural frequency 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alibri" pitchFamily="34" charset="0"/>
              </a:rPr>
              <a:t>is</a:t>
            </a:r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/>
        </p:nvGraphicFramePr>
        <p:xfrm>
          <a:off x="1295400" y="5029200"/>
          <a:ext cx="1600200" cy="627063"/>
        </p:xfrm>
        <a:graphic>
          <a:graphicData uri="http://schemas.openxmlformats.org/presentationml/2006/ole">
            <p:oleObj spid="_x0000_s31752" r:id="rId7" imgW="875920" imgH="444307" progId="">
              <p:embed/>
            </p:oleObj>
          </a:graphicData>
        </a:graphic>
      </p:graphicFrame>
      <p:sp>
        <p:nvSpPr>
          <p:cNvPr id="13" name="Text Box 70"/>
          <p:cNvSpPr txBox="1">
            <a:spLocks noChangeArrowheads="1"/>
          </p:cNvSpPr>
          <p:nvPr/>
        </p:nvSpPr>
        <p:spPr bwMode="auto">
          <a:xfrm>
            <a:off x="4419600" y="5562600"/>
            <a:ext cx="3886200" cy="746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f </a:t>
            </a:r>
            <a:r>
              <a:rPr lang="en-US" sz="1700" dirty="0" smtClean="0">
                <a:latin typeface="Calibri" pitchFamily="34" charset="0"/>
              </a:rPr>
              <a:t>  is </a:t>
            </a:r>
            <a:r>
              <a:rPr lang="en-US" sz="1700" dirty="0">
                <a:latin typeface="Calibri" pitchFamily="34" charset="0"/>
              </a:rPr>
              <a:t>the </a:t>
            </a:r>
            <a:r>
              <a:rPr lang="en-US" sz="1700" dirty="0" smtClean="0">
                <a:latin typeface="Calibri" pitchFamily="34" charset="0"/>
              </a:rPr>
              <a:t>applied force frequency</a:t>
            </a:r>
          </a:p>
          <a:p>
            <a:pPr>
              <a:spcBef>
                <a:spcPct val="50000"/>
              </a:spcBef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fn </a:t>
            </a:r>
            <a:r>
              <a:rPr lang="en-US" sz="1700" dirty="0" smtClean="0">
                <a:latin typeface="Calibri" pitchFamily="34" charset="0"/>
              </a:rPr>
              <a:t> </a:t>
            </a:r>
            <a:r>
              <a:rPr lang="en-US" sz="1700" dirty="0">
                <a:latin typeface="Calibri" pitchFamily="34" charset="0"/>
              </a:rPr>
              <a:t>is the natural </a:t>
            </a:r>
            <a:r>
              <a:rPr lang="en-US" sz="1700" dirty="0" smtClean="0">
                <a:latin typeface="Calibri" pitchFamily="34" charset="0"/>
              </a:rPr>
              <a:t>frequency</a:t>
            </a:r>
            <a:endParaRPr lang="en-US" sz="1700" dirty="0">
              <a:latin typeface="Calibri" pitchFamily="34" charset="0"/>
            </a:endParaRPr>
          </a:p>
        </p:txBody>
      </p:sp>
      <p:sp>
        <p:nvSpPr>
          <p:cNvPr id="15" name="Text Box 70"/>
          <p:cNvSpPr txBox="1">
            <a:spLocks noChangeArrowheads="1"/>
          </p:cNvSpPr>
          <p:nvPr/>
        </p:nvSpPr>
        <p:spPr bwMode="auto">
          <a:xfrm>
            <a:off x="4267200" y="4114800"/>
            <a:ext cx="3886200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 dirty="0">
                <a:latin typeface="Calibri" pitchFamily="34" charset="0"/>
              </a:rPr>
              <a:t>where  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en-US" sz="1700" dirty="0" smtClean="0">
                <a:latin typeface="Calibri" pitchFamily="34" charset="0"/>
                <a:cs typeface="Times New Roman" pitchFamily="18" charset="0"/>
              </a:rPr>
              <a:t>is the applied force magnitude</a:t>
            </a:r>
            <a:endParaRPr lang="en-US" sz="17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dirty="0" smtClean="0"/>
              <a:t>Steady-State Response to Sine Force (cont)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C4E9AA-BCB2-4AC2-9A0C-FA628022AA5C}" type="slidenum">
              <a:rPr lang="en-US" smtClean="0">
                <a:latin typeface="Arial" pitchFamily="34" charset="0"/>
              </a:rPr>
              <a:pPr/>
              <a:t>6</a:t>
            </a:fld>
            <a:endParaRPr lang="en-US" smtClean="0">
              <a:latin typeface="Arial" pitchFamily="34" charset="0"/>
            </a:endParaRPr>
          </a:p>
        </p:txBody>
      </p:sp>
      <p:pic>
        <p:nvPicPr>
          <p:cNvPr id="5" name="Picture 6" descr="sdof_forc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011303"/>
            <a:ext cx="2743200" cy="2201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429000" y="2133600"/>
            <a:ext cx="44958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alibri" pitchFamily="34" charset="0"/>
              </a:rPr>
              <a:t>The transmitted force to ground ratio is </a:t>
            </a:r>
            <a:endParaRPr lang="en-US" sz="1700" dirty="0">
              <a:latin typeface="Calibri" pitchFamily="34" charset="0"/>
            </a:endParaRPr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5541" name="Object 5"/>
          <p:cNvGraphicFramePr>
            <a:graphicFrameLocks noChangeAspect="1"/>
          </p:cNvGraphicFramePr>
          <p:nvPr/>
        </p:nvGraphicFramePr>
        <p:xfrm>
          <a:off x="4060371" y="2819400"/>
          <a:ext cx="2481943" cy="914400"/>
        </p:xfrm>
        <a:graphic>
          <a:graphicData uri="http://schemas.openxmlformats.org/presentationml/2006/ole">
            <p:oleObj spid="_x0000_s65541" name="Equation" r:id="rId5" imgW="1803400" imgH="673100" progId="Equation.3">
              <p:embed/>
            </p:oleObj>
          </a:graphicData>
        </a:graphic>
      </p:graphicFrame>
      <p:sp>
        <p:nvSpPr>
          <p:cNvPr id="14" name="Text Box 70"/>
          <p:cNvSpPr txBox="1">
            <a:spLocks noChangeArrowheads="1"/>
          </p:cNvSpPr>
          <p:nvPr/>
        </p:nvSpPr>
        <p:spPr bwMode="auto">
          <a:xfrm>
            <a:off x="3581400" y="4038600"/>
            <a:ext cx="38862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 dirty="0">
                <a:latin typeface="Calibri" pitchFamily="34" charset="0"/>
              </a:rPr>
              <a:t>where  </a:t>
            </a:r>
            <a:endParaRPr lang="en-US" sz="1700" dirty="0" smtClean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  F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700" dirty="0" smtClean="0">
                <a:latin typeface="Calibri" pitchFamily="34" charset="0"/>
                <a:cs typeface="Times New Roman" pitchFamily="18" charset="0"/>
              </a:rPr>
              <a:t>is the transmitted force magnitude</a:t>
            </a:r>
            <a:endParaRPr lang="en-US" sz="1700" dirty="0" smtClean="0"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   F    </a:t>
            </a:r>
            <a:r>
              <a:rPr lang="en-US" sz="1700" dirty="0" smtClean="0">
                <a:latin typeface="Calibri" pitchFamily="34" charset="0"/>
                <a:cs typeface="Times New Roman" pitchFamily="18" charset="0"/>
              </a:rPr>
              <a:t>is the applied force magnitude</a:t>
            </a:r>
            <a:endParaRPr lang="en-US" sz="1700" dirty="0">
              <a:latin typeface="Calibri" pitchFamily="34" charset="0"/>
            </a:endParaRPr>
          </a:p>
        </p:txBody>
      </p:sp>
      <p:graphicFrame>
        <p:nvGraphicFramePr>
          <p:cNvPr id="65543" name="Object 7"/>
          <p:cNvGraphicFramePr>
            <a:graphicFrameLocks noChangeAspect="1"/>
          </p:cNvGraphicFramePr>
          <p:nvPr/>
        </p:nvGraphicFramePr>
        <p:xfrm>
          <a:off x="7086600" y="3048000"/>
          <a:ext cx="914400" cy="346075"/>
        </p:xfrm>
        <a:graphic>
          <a:graphicData uri="http://schemas.openxmlformats.org/presentationml/2006/ole">
            <p:oleObj spid="_x0000_s65543" name="Equation" r:id="rId6" imgW="571320" imgH="21564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629400" y="3048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,</a:t>
            </a:r>
            <a:endParaRPr lang="en-US" sz="1800" dirty="0"/>
          </a:p>
        </p:txBody>
      </p:sp>
      <p:sp>
        <p:nvSpPr>
          <p:cNvPr id="17" name="TextBox 16"/>
          <p:cNvSpPr txBox="1"/>
          <p:nvPr/>
        </p:nvSpPr>
        <p:spPr>
          <a:xfrm>
            <a:off x="609600" y="57150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 smtClean="0">
                <a:latin typeface="Calibri" pitchFamily="34" charset="0"/>
              </a:rPr>
              <a:t>The transmitted force ratio is the same as that for the acceleration response to base excitation.</a:t>
            </a:r>
            <a:endParaRPr lang="en-US" sz="1800" i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C4E9AA-BCB2-4AC2-9A0C-FA628022AA5C}" type="slidenum">
              <a:rPr lang="en-US" smtClean="0">
                <a:latin typeface="Arial" pitchFamily="34" charset="0"/>
              </a:rPr>
              <a:pPr/>
              <a:t>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28600" y="990600"/>
            <a:ext cx="8763000" cy="1524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533400"/>
            <a:ext cx="6172200" cy="4897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219200" y="5867400"/>
          <a:ext cx="3352800" cy="59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7600"/>
                <a:gridCol w="1117600"/>
                <a:gridCol w="1117600"/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Low Freq</a:t>
                      </a:r>
                      <a:endParaRPr lang="en-US" sz="1300" b="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Resonance</a:t>
                      </a:r>
                      <a:endParaRPr lang="en-US" sz="1300" b="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High Freq</a:t>
                      </a:r>
                      <a:endParaRPr lang="en-US" sz="1300" b="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540"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Stiffness</a:t>
                      </a:r>
                      <a:endParaRPr lang="en-US" sz="1300" b="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Damping</a:t>
                      </a:r>
                      <a:endParaRPr lang="en-US" sz="1300" b="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Mass</a:t>
                      </a:r>
                      <a:endParaRPr lang="en-US" sz="1300" b="0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143000" y="5562600"/>
            <a:ext cx="251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Control by Frequency Domain</a:t>
            </a:r>
            <a:endParaRPr lang="en-US" sz="1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C4E9AA-BCB2-4AC2-9A0C-FA628022AA5C}" type="slidenum">
              <a:rPr lang="en-US" smtClean="0">
                <a:latin typeface="Arial" pitchFamily="34" charset="0"/>
              </a:rPr>
              <a:pPr/>
              <a:t>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28600" y="990600"/>
            <a:ext cx="8763000" cy="1524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pic>
        <p:nvPicPr>
          <p:cNvPr id="829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1" y="1143000"/>
            <a:ext cx="5943600" cy="4737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6096000" cy="1143000"/>
          </a:xfrm>
        </p:spPr>
        <p:txBody>
          <a:bodyPr/>
          <a:lstStyle/>
          <a:p>
            <a:r>
              <a:rPr lang="en-US" sz="2200" dirty="0" smtClean="0"/>
              <a:t>Exercise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7DD9D8-F3C1-4B6B-AA9C-5D43E0AE0BD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2209800"/>
            <a:ext cx="8001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vibrationdata</a:t>
            </a:r>
            <a:r>
              <a:rPr lang="en-US" sz="1800" dirty="0" smtClean="0">
                <a:latin typeface="Calibri" pitchFamily="34" charset="0"/>
              </a:rPr>
              <a:t> &gt; Miscellaneous Functions &gt;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SDOF </a:t>
            </a:r>
            <a:r>
              <a:rPr lang="en-US" sz="1800" dirty="0" smtClean="0">
                <a:latin typeface="Calibri" pitchFamily="34" charset="0"/>
              </a:rPr>
              <a:t>Steady-State Response to Sine Excitation</a:t>
            </a:r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i="1" dirty="0" smtClean="0">
                <a:latin typeface="Calibri" pitchFamily="34" charset="0"/>
              </a:rPr>
              <a:t>Practice some sample calculations for applied force using your own parameters.</a:t>
            </a:r>
          </a:p>
          <a:p>
            <a:endParaRPr lang="en-US" sz="1800" i="1" dirty="0" smtClean="0">
              <a:latin typeface="Calibri" pitchFamily="34" charset="0"/>
            </a:endParaRPr>
          </a:p>
          <a:p>
            <a:r>
              <a:rPr lang="en-US" sz="1800" i="1" dirty="0" smtClean="0">
                <a:latin typeface="Calibri" pitchFamily="34" charset="0"/>
              </a:rPr>
              <a:t>Try resonant excitation and then +/- one octave separation between the excitation and natural frequencies.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AA4BCCF5-4081-49D6-8505-63057CCB2385}&quot;/&gt;&lt;filename val=&quot;C:\Users\TOMIRV~1\AppData\Local\Temp\PR\data\asimages\{AA4BCCF5-4081-49D6-8505-63057CCB2385}.png&quot;/&gt;&lt;hasEffects val=&quot;0&quot;/&gt;&lt;left val=&quot;477&quot;/&gt;&lt;top val=&quot;231&quot;/&gt;&lt;width val=&quot;205.08&quot;/&gt;&lt;height val=&quot;163.08&quot;/&gt;&lt;/ThreeDShapeInfo&gt;"/>
</p:tagLst>
</file>

<file path=ppt/theme/theme1.xml><?xml version="1.0" encoding="utf-8"?>
<a:theme xmlns:a="http://schemas.openxmlformats.org/drawingml/2006/main" name="Generic (Standard)">
  <a:themeElements>
    <a:clrScheme name="Generic (Standard) 4">
      <a:dk1>
        <a:srgbClr val="000000"/>
      </a:dk1>
      <a:lt1>
        <a:srgbClr val="FFFFFF"/>
      </a:lt1>
      <a:dk2>
        <a:srgbClr val="000000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Generic (Standard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eneric (Standard)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(Standard)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4">
        <a:dk1>
          <a:srgbClr val="000000"/>
        </a:dk1>
        <a:lt1>
          <a:srgbClr val="FFFFFF"/>
        </a:lt1>
        <a:dk2>
          <a:srgbClr val="000000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Office\Templates\Presentations\Generic (Standard).pot</Template>
  <TotalTime>10511</TotalTime>
  <Words>621</Words>
  <Application>Microsoft Office PowerPoint</Application>
  <PresentationFormat>On-screen Show (4:3)</PresentationFormat>
  <Paragraphs>189</Paragraphs>
  <Slides>23</Slides>
  <Notes>22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Generic (Standard)</vt:lpstr>
      <vt:lpstr>Equation</vt:lpstr>
      <vt:lpstr>   Unit 18 </vt:lpstr>
      <vt:lpstr>Introduction</vt:lpstr>
      <vt:lpstr>SDOF System, Applied Force </vt:lpstr>
      <vt:lpstr>Rayleigh Peak Response Formula</vt:lpstr>
      <vt:lpstr>Steady-State Response to Sine Force</vt:lpstr>
      <vt:lpstr>Steady-State Response to Sine Force (cont)</vt:lpstr>
      <vt:lpstr>Slide 7</vt:lpstr>
      <vt:lpstr>Slide 8</vt:lpstr>
      <vt:lpstr>Exercise</vt:lpstr>
      <vt:lpstr>Accelerance Plot     (Acceleration/Force)</vt:lpstr>
      <vt:lpstr>Accelerance</vt:lpstr>
      <vt:lpstr>SDOF Response to Force PSD, Miles Equation</vt:lpstr>
      <vt:lpstr>SDOF Response to Force PSD, General Method</vt:lpstr>
      <vt:lpstr>SDOF Response to Force PSD, General Method</vt:lpstr>
      <vt:lpstr>Force PSD</vt:lpstr>
      <vt:lpstr>SDOF Example</vt:lpstr>
      <vt:lpstr>SDOF Response to Force PSD, Acceleration</vt:lpstr>
      <vt:lpstr>SDOF Response to Force PSD, Transmitted Force</vt:lpstr>
      <vt:lpstr>Acceleration VRS</vt:lpstr>
      <vt:lpstr>Velocity VRS</vt:lpstr>
      <vt:lpstr>Displacement VRS</vt:lpstr>
      <vt:lpstr>Transmitted Force VRS</vt:lpstr>
      <vt:lpstr>Homework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The Morgans</dc:creator>
  <cp:lastModifiedBy>tirvine</cp:lastModifiedBy>
  <cp:revision>592</cp:revision>
  <cp:lastPrinted>2001-04-16T17:12:56Z</cp:lastPrinted>
  <dcterms:created xsi:type="dcterms:W3CDTF">2001-04-06T05:17:03Z</dcterms:created>
  <dcterms:modified xsi:type="dcterms:W3CDTF">2014-12-11T19:29:41Z</dcterms:modified>
</cp:coreProperties>
</file>