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Default Extension="gif" ContentType="image/gif"/>
  <Override PartName="/ppt/tags/tag2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5"/>
  </p:notesMasterIdLst>
  <p:sldIdLst>
    <p:sldId id="256" r:id="rId2"/>
    <p:sldId id="502" r:id="rId3"/>
    <p:sldId id="503" r:id="rId4"/>
    <p:sldId id="508" r:id="rId5"/>
    <p:sldId id="539" r:id="rId6"/>
    <p:sldId id="509" r:id="rId7"/>
    <p:sldId id="505" r:id="rId8"/>
    <p:sldId id="537" r:id="rId9"/>
    <p:sldId id="538" r:id="rId10"/>
    <p:sldId id="541" r:id="rId11"/>
    <p:sldId id="536" r:id="rId12"/>
    <p:sldId id="540" r:id="rId13"/>
    <p:sldId id="544" r:id="rId14"/>
    <p:sldId id="543" r:id="rId15"/>
    <p:sldId id="542" r:id="rId16"/>
    <p:sldId id="507" r:id="rId17"/>
    <p:sldId id="500" r:id="rId18"/>
    <p:sldId id="547" r:id="rId19"/>
    <p:sldId id="550" r:id="rId20"/>
    <p:sldId id="546" r:id="rId21"/>
    <p:sldId id="545" r:id="rId22"/>
    <p:sldId id="549" r:id="rId23"/>
    <p:sldId id="548" r:id="rId24"/>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66CC"/>
    <a:srgbClr val="0099CC"/>
    <a:srgbClr val="336699"/>
    <a:srgbClr val="0033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44" autoAdjust="0"/>
    <p:restoredTop sz="94227" autoAdjust="0"/>
  </p:normalViewPr>
  <p:slideViewPr>
    <p:cSldViewPr>
      <p:cViewPr>
        <p:scale>
          <a:sx n="100" d="100"/>
          <a:sy n="100" d="100"/>
        </p:scale>
        <p:origin x="-78" y="24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64" d="100"/>
          <a:sy n="64" d="100"/>
        </p:scale>
        <p:origin x="-201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96904-FC42-43DB-9C11-54F786655AD2}" type="datetimeFigureOut">
              <a:rPr lang="en-US" smtClean="0"/>
              <a:pPr/>
              <a:t>7/30/2014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E60C6-2A61-4562-BD48-2D6AD5E3D1D4}" type="slidenum">
              <a:rPr lang="en-US" smtClean="0"/>
              <a:pPr/>
              <a:t>‹#›</a:t>
            </a:fld>
            <a:endParaRPr lang="en-US"/>
          </a:p>
        </p:txBody>
      </p:sp>
    </p:spTree>
    <p:extLst>
      <p:ext uri="{BB962C8B-B14F-4D97-AF65-F5344CB8AC3E}">
        <p14:creationId xmlns="" xmlns:p14="http://schemas.microsoft.com/office/powerpoint/2010/main" val="108005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6"/>
          <p:cNvSpPr/>
          <p:nvPr userDrawn="1"/>
        </p:nvSpPr>
        <p:spPr>
          <a:xfrm>
            <a:off x="6248400" y="618309"/>
            <a:ext cx="2484783" cy="461665"/>
          </a:xfrm>
          <a:prstGeom prst="rect">
            <a:avLst/>
          </a:prstGeom>
        </p:spPr>
        <p:txBody>
          <a:bodyPr wrap="none">
            <a:spAutoFit/>
          </a:bodyPr>
          <a:lstStyle/>
          <a:p>
            <a:r>
              <a:rPr kumimoji="0" lang="en-US" sz="2400" b="1" dirty="0" smtClean="0">
                <a:solidFill>
                  <a:srgbClr val="003399"/>
                </a:solidFill>
                <a:latin typeface="Arial" pitchFamily="34" charset="0"/>
                <a:cs typeface="Arial" pitchFamily="34" charset="0"/>
              </a:rPr>
              <a:t>NESC Academy</a:t>
            </a:r>
            <a:endParaRPr kumimoji="0" lang="en-US" sz="2400" b="1" dirty="0">
              <a:solidFill>
                <a:srgbClr val="003399"/>
              </a:solidFill>
              <a:latin typeface="Arial" pitchFamily="34" charset="0"/>
              <a:cs typeface="Arial" pitchFamily="34" charset="0"/>
            </a:endParaRPr>
          </a:p>
        </p:txBody>
      </p:sp>
      <p:cxnSp>
        <p:nvCxnSpPr>
          <p:cNvPr id="9" name="Straight Connector 8"/>
          <p:cNvCxnSpPr/>
          <p:nvPr userDrawn="1"/>
        </p:nvCxnSpPr>
        <p:spPr>
          <a:xfrm>
            <a:off x="457200" y="1143000"/>
            <a:ext cx="815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062064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A0D6-F7DA-477A-9F33-2A99A73AE9F2}" type="datetime1">
              <a:rPr lang="en-US" smtClean="0"/>
              <a:pPr/>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 xmlns:p14="http://schemas.microsoft.com/office/powerpoint/2010/main" val="70639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A58414-C7DA-4A20-BA83-378325457251}" type="datetime1">
              <a:rPr lang="en-US" smtClean="0"/>
              <a:pPr/>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 xmlns:p14="http://schemas.microsoft.com/office/powerpoint/2010/main" val="416570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BB1DB-BFE6-417A-9527-F12AB64AEF19}" type="datetime1">
              <a:rPr lang="en-US" smtClean="0"/>
              <a:pPr/>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 xmlns:p14="http://schemas.microsoft.com/office/powerpoint/2010/main" val="241857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AB7F17-1707-40C1-8FD0-66E15FCC425C}" type="datetime1">
              <a:rPr lang="en-US" smtClean="0"/>
              <a:pPr/>
              <a:t>7/30/2014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 xmlns:p14="http://schemas.microsoft.com/office/powerpoint/2010/main" val="303205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F8B78A-F45E-48A4-B637-73FE7D73D083}" type="datetime1">
              <a:rPr lang="en-US" smtClean="0"/>
              <a:pPr/>
              <a:t>7/30/2014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 xmlns:p14="http://schemas.microsoft.com/office/powerpoint/2010/main" val="72882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0B78EE-90CE-41ED-B614-010AB857BACA}" type="datetime1">
              <a:rPr lang="en-US" smtClean="0"/>
              <a:pPr/>
              <a:t>7/30/2014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 xmlns:p14="http://schemas.microsoft.com/office/powerpoint/2010/main" val="204765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608EC8-265A-430B-88BB-81A15A759DA4}" type="datetime1">
              <a:rPr lang="en-US" smtClean="0"/>
              <a:pPr/>
              <a:t>7/30/2014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 xmlns:p14="http://schemas.microsoft.com/office/powerpoint/2010/main" val="96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B5D47-54B1-4232-9C0A-F58863ADCDAB}" type="datetime1">
              <a:rPr lang="en-US" smtClean="0"/>
              <a:pPr/>
              <a:t>7/30/2014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 xmlns:p14="http://schemas.microsoft.com/office/powerpoint/2010/main" val="380757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22047-296F-4344-AB8F-1E7C9CC852D9}" type="datetime1">
              <a:rPr lang="en-US" smtClean="0"/>
              <a:pPr/>
              <a:t>7/30/2014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 xmlns:p14="http://schemas.microsoft.com/office/powerpoint/2010/main" val="105750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8B628-9958-4832-BAA0-3578FE88725F}" type="datetime1">
              <a:rPr lang="en-US" smtClean="0"/>
              <a:pPr/>
              <a:t>7/30/2014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 xmlns:p14="http://schemas.microsoft.com/office/powerpoint/2010/main" val="257257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89764-537F-4C54-83BE-B754A5236A51}" type="datetime1">
              <a:rPr lang="en-US" smtClean="0"/>
              <a:pPr/>
              <a:t>7/30/2014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4842E-5D5F-47DB-8A50-E3874C6A648E}" type="slidenum">
              <a:rPr lang="en-US" smtClean="0"/>
              <a:pPr/>
              <a:t>‹#›</a:t>
            </a:fld>
            <a:endParaRPr lang="en-US"/>
          </a:p>
        </p:txBody>
      </p:sp>
    </p:spTree>
    <p:extLst>
      <p:ext uri="{BB962C8B-B14F-4D97-AF65-F5344CB8AC3E}">
        <p14:creationId xmlns="" xmlns:p14="http://schemas.microsoft.com/office/powerpoint/2010/main" val="1953265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18.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21.jpeg"/><Relationship Id="rId4" Type="http://schemas.openxmlformats.org/officeDocument/2006/relationships/image" Target="../media/image20.gi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1</a:t>
            </a:fld>
            <a:endParaRPr lang="en-US" dirty="0"/>
          </a:p>
        </p:txBody>
      </p:sp>
      <p:sp>
        <p:nvSpPr>
          <p:cNvPr id="8" name="Rectangle 7"/>
          <p:cNvSpPr/>
          <p:nvPr/>
        </p:nvSpPr>
        <p:spPr>
          <a:xfrm>
            <a:off x="457200" y="685800"/>
            <a:ext cx="881973" cy="369332"/>
          </a:xfrm>
          <a:prstGeom prst="rect">
            <a:avLst/>
          </a:prstGeom>
        </p:spPr>
        <p:txBody>
          <a:bodyPr wrap="none">
            <a:spAutoFit/>
          </a:bodyPr>
          <a:lstStyle/>
          <a:p>
            <a:r>
              <a:rPr lang="en-US" b="1" dirty="0" smtClean="0">
                <a:solidFill>
                  <a:srgbClr val="0099CC"/>
                </a:solidFill>
              </a:rPr>
              <a:t>Unit 24</a:t>
            </a:r>
            <a:endParaRPr lang="en-US" b="1" dirty="0">
              <a:solidFill>
                <a:srgbClr val="0099CC"/>
              </a:solidFill>
            </a:endParaRPr>
          </a:p>
        </p:txBody>
      </p:sp>
      <p:sp>
        <p:nvSpPr>
          <p:cNvPr id="5" name="Rectangle 3"/>
          <p:cNvSpPr txBox="1">
            <a:spLocks noChangeArrowheads="1"/>
          </p:cNvSpPr>
          <p:nvPr>
            <p:custDataLst>
              <p:tags r:id="rId2"/>
            </p:custDataLst>
          </p:nvPr>
        </p:nvSpPr>
        <p:spPr>
          <a:xfrm>
            <a:off x="1143000" y="2057400"/>
            <a:ext cx="6350000" cy="27733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3800"/>
              </a:lnSpc>
              <a:spcBef>
                <a:spcPts val="300"/>
              </a:spcBef>
              <a:spcAft>
                <a:spcPts val="300"/>
              </a:spcAft>
              <a:buFont typeface="Monotype Sorts" pitchFamily="2" charset="2"/>
              <a:buNone/>
              <a:defRPr/>
            </a:pPr>
            <a:r>
              <a:rPr lang="en-US" sz="2700" b="1" dirty="0" smtClean="0">
                <a:solidFill>
                  <a:srgbClr val="003366"/>
                </a:solidFill>
                <a:latin typeface="Arial" pitchFamily="34" charset="0"/>
                <a:cs typeface="Arial" pitchFamily="34" charset="0"/>
              </a:rPr>
              <a:t>Seismic Shock</a:t>
            </a: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p:txBody>
      </p:sp>
    </p:spTree>
    <p:custDataLst>
      <p:tags r:id="rId1"/>
    </p:custDataLst>
    <p:extLst>
      <p:ext uri="{BB962C8B-B14F-4D97-AF65-F5344CB8AC3E}">
        <p14:creationId xmlns="" xmlns:p14="http://schemas.microsoft.com/office/powerpoint/2010/main" val="3844415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smtClean="0">
                <a:solidFill>
                  <a:srgbClr val="006699"/>
                </a:solidFill>
              </a:rPr>
              <a:t>Pseudo Velocity </a:t>
            </a:r>
          </a:p>
        </p:txBody>
      </p:sp>
      <p:sp>
        <p:nvSpPr>
          <p:cNvPr id="165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5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5891" name="Object 3"/>
          <p:cNvGraphicFramePr>
            <a:graphicFrameLocks noChangeAspect="1"/>
          </p:cNvGraphicFramePr>
          <p:nvPr/>
        </p:nvGraphicFramePr>
        <p:xfrm>
          <a:off x="2438400" y="2286000"/>
          <a:ext cx="1371600" cy="411052"/>
        </p:xfrm>
        <a:graphic>
          <a:graphicData uri="http://schemas.openxmlformats.org/presentationml/2006/ole">
            <p:oleObj spid="_x0000_s165891" name="Equation" r:id="rId5" imgW="723600" imgH="215640" progId="Equation.3">
              <p:embed/>
            </p:oleObj>
          </a:graphicData>
        </a:graphic>
      </p:graphicFrame>
      <p:sp>
        <p:nvSpPr>
          <p:cNvPr id="8" name="TextBox 7"/>
          <p:cNvSpPr txBox="1"/>
          <p:nvPr/>
        </p:nvSpPr>
        <p:spPr>
          <a:xfrm>
            <a:off x="1524000" y="3124200"/>
            <a:ext cx="4953000" cy="1477328"/>
          </a:xfrm>
          <a:prstGeom prst="rect">
            <a:avLst/>
          </a:prstGeom>
          <a:noFill/>
        </p:spPr>
        <p:txBody>
          <a:bodyPr wrap="square" rtlCol="0">
            <a:spAutoFit/>
          </a:bodyPr>
          <a:lstStyle/>
          <a:p>
            <a:r>
              <a:rPr lang="en-US" sz="1700" dirty="0" smtClean="0"/>
              <a:t>where</a:t>
            </a:r>
            <a:r>
              <a:rPr lang="en-US" dirty="0" smtClean="0"/>
              <a:t>    </a:t>
            </a:r>
            <a:r>
              <a:rPr lang="en-US" dirty="0" smtClean="0">
                <a:latin typeface="Times New Roman" pitchFamily="18" charset="0"/>
                <a:cs typeface="Times New Roman" pitchFamily="18" charset="0"/>
              </a:rPr>
              <a:t>Z</a:t>
            </a:r>
            <a:r>
              <a:rPr lang="en-US" dirty="0" smtClean="0">
                <a:cs typeface="Times New Roman" pitchFamily="18" charset="0"/>
              </a:rPr>
              <a:t>    </a:t>
            </a:r>
            <a:r>
              <a:rPr lang="en-US" sz="1700" dirty="0" smtClean="0">
                <a:cs typeface="Times New Roman" pitchFamily="18" charset="0"/>
              </a:rPr>
              <a:t>is the relative displacement</a:t>
            </a:r>
          </a:p>
          <a:p>
            <a:endParaRPr lang="en-US" sz="1700" dirty="0" smtClean="0">
              <a:cs typeface="Times New Roman" pitchFamily="18" charset="0"/>
            </a:endParaRPr>
          </a:p>
          <a:p>
            <a:r>
              <a:rPr lang="en-US" sz="1700" dirty="0" smtClean="0">
                <a:cs typeface="Times New Roman" pitchFamily="18" charset="0"/>
              </a:rPr>
              <a:t>                       is the natural frequency (</a:t>
            </a:r>
            <a:r>
              <a:rPr lang="en-US" sz="1700" dirty="0" err="1" smtClean="0">
                <a:cs typeface="Times New Roman" pitchFamily="18" charset="0"/>
              </a:rPr>
              <a:t>rad</a:t>
            </a:r>
            <a:r>
              <a:rPr lang="en-US" sz="1700" dirty="0" smtClean="0">
                <a:cs typeface="Times New Roman" pitchFamily="18" charset="0"/>
              </a:rPr>
              <a:t>/sec) </a:t>
            </a:r>
          </a:p>
          <a:p>
            <a:endParaRPr lang="en-US" dirty="0" smtClean="0">
              <a:cs typeface="Times New Roman" pitchFamily="18" charset="0"/>
            </a:endParaRPr>
          </a:p>
          <a:p>
            <a:r>
              <a:rPr lang="en-US" dirty="0" smtClean="0">
                <a:cs typeface="Times New Roman" pitchFamily="18" charset="0"/>
              </a:rPr>
              <a:t>                </a:t>
            </a:r>
            <a:endParaRPr lang="en-US" dirty="0">
              <a:cs typeface="Times New Roman" pitchFamily="18" charset="0"/>
            </a:endParaRPr>
          </a:p>
        </p:txBody>
      </p:sp>
      <p:graphicFrame>
        <p:nvGraphicFramePr>
          <p:cNvPr id="165893" name="Object 5"/>
          <p:cNvGraphicFramePr>
            <a:graphicFrameLocks noChangeAspect="1"/>
          </p:cNvGraphicFramePr>
          <p:nvPr/>
        </p:nvGraphicFramePr>
        <p:xfrm>
          <a:off x="2286000" y="3657600"/>
          <a:ext cx="403412" cy="381000"/>
        </p:xfrm>
        <a:graphic>
          <a:graphicData uri="http://schemas.openxmlformats.org/presentationml/2006/ole">
            <p:oleObj spid="_x0000_s165893" name="Equation" r:id="rId6" imgW="228600" imgH="215640" progId="Equation.3">
              <p:embed/>
            </p:oleObj>
          </a:graphicData>
        </a:graphic>
      </p:graphicFrame>
      <p:sp>
        <p:nvSpPr>
          <p:cNvPr id="10" name="TextBox 9"/>
          <p:cNvSpPr txBox="1"/>
          <p:nvPr/>
        </p:nvSpPr>
        <p:spPr>
          <a:xfrm>
            <a:off x="1143000" y="1447800"/>
            <a:ext cx="5410200" cy="369332"/>
          </a:xfrm>
          <a:prstGeom prst="rect">
            <a:avLst/>
          </a:prstGeom>
          <a:noFill/>
        </p:spPr>
        <p:txBody>
          <a:bodyPr wrap="square" rtlCol="0">
            <a:spAutoFit/>
          </a:bodyPr>
          <a:lstStyle/>
          <a:p>
            <a:r>
              <a:rPr lang="en-US" sz="1700" dirty="0" smtClean="0"/>
              <a:t>The pseudo velocity  </a:t>
            </a:r>
            <a:r>
              <a:rPr lang="en-US" dirty="0" smtClean="0">
                <a:latin typeface="Times New Roman" pitchFamily="18" charset="0"/>
                <a:cs typeface="Times New Roman" pitchFamily="18" charset="0"/>
              </a:rPr>
              <a:t>PV  </a:t>
            </a:r>
            <a:r>
              <a:rPr lang="en-US" dirty="0" smtClean="0"/>
              <a:t> </a:t>
            </a:r>
            <a:r>
              <a:rPr lang="en-US" sz="1700" dirty="0" smtClean="0"/>
              <a:t>is</a:t>
            </a:r>
            <a:endParaRPr lang="en-US" sz="1700" dirty="0"/>
          </a:p>
        </p:txBody>
      </p:sp>
      <p:sp>
        <p:nvSpPr>
          <p:cNvPr id="11" name="TextBox 10"/>
          <p:cNvSpPr txBox="1"/>
          <p:nvPr/>
        </p:nvSpPr>
        <p:spPr>
          <a:xfrm>
            <a:off x="1295400" y="4876800"/>
            <a:ext cx="6172200" cy="615553"/>
          </a:xfrm>
          <a:prstGeom prst="rect">
            <a:avLst/>
          </a:prstGeom>
          <a:noFill/>
        </p:spPr>
        <p:txBody>
          <a:bodyPr wrap="square" rtlCol="0">
            <a:spAutoFit/>
          </a:bodyPr>
          <a:lstStyle/>
          <a:p>
            <a:r>
              <a:rPr lang="en-US" sz="1700" dirty="0" smtClean="0"/>
              <a:t>Dr. Howard Gaberson and others have written papers showing that dynamic stress is proportional to </a:t>
            </a:r>
            <a:r>
              <a:rPr lang="en-US" sz="1700" dirty="0" smtClean="0"/>
              <a:t>pseudo velocity</a:t>
            </a:r>
            <a:r>
              <a:rPr lang="en-US" sz="1700" dirty="0" smtClean="0"/>
              <a:t>.</a:t>
            </a:r>
            <a:endParaRPr lang="en-US" sz="1700" dirty="0"/>
          </a:p>
        </p:txBody>
      </p:sp>
    </p:spTree>
    <p:custDataLst>
      <p:tags r:id="rId2"/>
    </p:custDataLst>
    <p:extLst>
      <p:ext uri="{BB962C8B-B14F-4D97-AF65-F5344CB8AC3E}">
        <p14:creationId xmlns="" xmlns:p14="http://schemas.microsoft.com/office/powerpoint/2010/main" val="399524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172200"/>
            <a:ext cx="7848600" cy="338554"/>
          </a:xfrm>
          <a:prstGeom prst="rect">
            <a:avLst/>
          </a:prstGeom>
          <a:noFill/>
        </p:spPr>
        <p:txBody>
          <a:bodyPr wrap="square" rtlCol="0">
            <a:spAutoFit/>
          </a:bodyPr>
          <a:lstStyle/>
          <a:p>
            <a:r>
              <a:rPr lang="en-US" sz="1600" dirty="0" err="1" smtClean="0">
                <a:latin typeface="Calibri" pitchFamily="34" charset="0"/>
              </a:rPr>
              <a:t>vibrationdata</a:t>
            </a:r>
            <a:r>
              <a:rPr lang="en-US" sz="1600" dirty="0" smtClean="0">
                <a:latin typeface="Calibri" pitchFamily="34" charset="0"/>
              </a:rPr>
              <a:t> &gt; Miscellaneous &gt; Amplitude Conversion Utilities &gt; SRS Amplitude Conversion</a:t>
            </a:r>
            <a:endParaRPr lang="en-US" sz="1600" dirty="0">
              <a:latin typeface="Calibri" pitchFamily="34" charset="0"/>
            </a:endParaRPr>
          </a:p>
        </p:txBody>
      </p:sp>
      <p:sp>
        <p:nvSpPr>
          <p:cNvPr id="6" name="Rectangle 5"/>
          <p:cNvSpPr/>
          <p:nvPr/>
        </p:nvSpPr>
        <p:spPr>
          <a:xfrm>
            <a:off x="381000" y="304800"/>
            <a:ext cx="83058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rs_amp.png"/>
          <p:cNvPicPr>
            <a:picLocks noChangeAspect="1"/>
          </p:cNvPicPr>
          <p:nvPr/>
        </p:nvPicPr>
        <p:blipFill>
          <a:blip r:embed="rId4" cstate="print"/>
          <a:stretch>
            <a:fillRect/>
          </a:stretch>
        </p:blipFill>
        <p:spPr>
          <a:xfrm>
            <a:off x="457200" y="457200"/>
            <a:ext cx="6706536" cy="5553851"/>
          </a:xfrm>
          <a:prstGeom prst="rect">
            <a:avLst/>
          </a:prstGeom>
        </p:spPr>
      </p:pic>
    </p:spTree>
    <p:custDataLst>
      <p:tags r:id="rId1"/>
    </p:custDataLst>
    <p:extLst>
      <p:ext uri="{BB962C8B-B14F-4D97-AF65-F5344CB8AC3E}">
        <p14:creationId xmlns="" xmlns:p14="http://schemas.microsoft.com/office/powerpoint/2010/main" val="399524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81000"/>
            <a:ext cx="8686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rs_srs.png"/>
          <p:cNvPicPr>
            <a:picLocks noChangeAspect="1"/>
          </p:cNvPicPr>
          <p:nvPr/>
        </p:nvPicPr>
        <p:blipFill>
          <a:blip r:embed="rId4" cstate="print"/>
          <a:stretch>
            <a:fillRect/>
          </a:stretch>
        </p:blipFill>
        <p:spPr>
          <a:xfrm>
            <a:off x="381000" y="533400"/>
            <a:ext cx="7363853" cy="5391903"/>
          </a:xfrm>
          <a:prstGeom prst="rect">
            <a:avLst/>
          </a:prstGeom>
        </p:spPr>
      </p:pic>
      <p:sp>
        <p:nvSpPr>
          <p:cNvPr id="6" name="TextBox 5"/>
          <p:cNvSpPr txBox="1"/>
          <p:nvPr/>
        </p:nvSpPr>
        <p:spPr>
          <a:xfrm>
            <a:off x="457200" y="6172200"/>
            <a:ext cx="7848600" cy="338554"/>
          </a:xfrm>
          <a:prstGeom prst="rect">
            <a:avLst/>
          </a:prstGeom>
          <a:noFill/>
        </p:spPr>
        <p:txBody>
          <a:bodyPr wrap="square" rtlCol="0">
            <a:spAutoFit/>
          </a:bodyPr>
          <a:lstStyle/>
          <a:p>
            <a:r>
              <a:rPr lang="en-US" sz="1600" dirty="0" err="1" smtClean="0">
                <a:latin typeface="Calibri" pitchFamily="34" charset="0"/>
              </a:rPr>
              <a:t>vibrationdata</a:t>
            </a:r>
            <a:r>
              <a:rPr lang="en-US" sz="1600" dirty="0" smtClean="0">
                <a:latin typeface="Calibri" pitchFamily="34" charset="0"/>
              </a:rPr>
              <a:t> &gt; Shock Response Spectrum</a:t>
            </a:r>
            <a:endParaRPr lang="en-US" sz="1600" dirty="0">
              <a:latin typeface="Calibri" pitchFamily="34" charset="0"/>
            </a:endParaRPr>
          </a:p>
        </p:txBody>
      </p:sp>
    </p:spTree>
    <p:custDataLst>
      <p:tags r:id="rId1"/>
    </p:custDataLst>
    <p:extLst>
      <p:ext uri="{BB962C8B-B14F-4D97-AF65-F5344CB8AC3E}">
        <p14:creationId xmlns="" xmlns:p14="http://schemas.microsoft.com/office/powerpoint/2010/main" val="399524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smtClean="0">
                <a:solidFill>
                  <a:srgbClr val="006699"/>
                </a:solidFill>
              </a:rPr>
              <a:t>El Centro Earthquake SRS </a:t>
            </a:r>
          </a:p>
        </p:txBody>
      </p:sp>
      <p:pic>
        <p:nvPicPr>
          <p:cNvPr id="179202" name="Picture 2"/>
          <p:cNvPicPr>
            <a:picLocks noChangeAspect="1" noChangeArrowheads="1"/>
          </p:cNvPicPr>
          <p:nvPr/>
        </p:nvPicPr>
        <p:blipFill>
          <a:blip r:embed="rId4" cstate="print"/>
          <a:srcRect/>
          <a:stretch>
            <a:fillRect/>
          </a:stretch>
        </p:blipFill>
        <p:spPr bwMode="auto">
          <a:xfrm>
            <a:off x="1524000" y="1676400"/>
            <a:ext cx="5334000" cy="4000500"/>
          </a:xfrm>
          <a:prstGeom prst="rect">
            <a:avLst/>
          </a:prstGeom>
          <a:noFill/>
          <a:ln w="9525">
            <a:noFill/>
            <a:miter lim="800000"/>
            <a:headEnd/>
            <a:tailEnd/>
          </a:ln>
        </p:spPr>
      </p:pic>
    </p:spTree>
    <p:custDataLst>
      <p:tags r:id="rId1"/>
    </p:custDataLst>
    <p:extLst>
      <p:ext uri="{BB962C8B-B14F-4D97-AF65-F5344CB8AC3E}">
        <p14:creationId xmlns="" xmlns:p14="http://schemas.microsoft.com/office/powerpoint/2010/main" val="399524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smtClean="0">
                <a:solidFill>
                  <a:srgbClr val="006699"/>
                </a:solidFill>
              </a:rPr>
              <a:t>El Centro Earthquake SRS </a:t>
            </a:r>
          </a:p>
        </p:txBody>
      </p:sp>
      <p:pic>
        <p:nvPicPr>
          <p:cNvPr id="178178" name="Picture 2"/>
          <p:cNvPicPr>
            <a:picLocks noChangeAspect="1" noChangeArrowheads="1"/>
          </p:cNvPicPr>
          <p:nvPr/>
        </p:nvPicPr>
        <p:blipFill>
          <a:blip r:embed="rId4" cstate="print"/>
          <a:srcRect/>
          <a:stretch>
            <a:fillRect/>
          </a:stretch>
        </p:blipFill>
        <p:spPr bwMode="auto">
          <a:xfrm>
            <a:off x="1752600" y="1600200"/>
            <a:ext cx="5334000" cy="4000500"/>
          </a:xfrm>
          <a:prstGeom prst="rect">
            <a:avLst/>
          </a:prstGeom>
          <a:noFill/>
          <a:ln w="9525">
            <a:noFill/>
            <a:miter lim="800000"/>
            <a:headEnd/>
            <a:tailEnd/>
          </a:ln>
        </p:spPr>
      </p:pic>
    </p:spTree>
    <p:custDataLst>
      <p:tags r:id="rId1"/>
    </p:custDataLst>
    <p:extLst>
      <p:ext uri="{BB962C8B-B14F-4D97-AF65-F5344CB8AC3E}">
        <p14:creationId xmlns="" xmlns:p14="http://schemas.microsoft.com/office/powerpoint/2010/main" val="399524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smtClean="0">
                <a:solidFill>
                  <a:srgbClr val="006699"/>
                </a:solidFill>
              </a:rPr>
              <a:t>El Centro Earthquake SRS </a:t>
            </a:r>
          </a:p>
        </p:txBody>
      </p:sp>
      <p:pic>
        <p:nvPicPr>
          <p:cNvPr id="177155" name="Picture 3"/>
          <p:cNvPicPr>
            <a:picLocks noChangeAspect="1" noChangeArrowheads="1"/>
          </p:cNvPicPr>
          <p:nvPr/>
        </p:nvPicPr>
        <p:blipFill>
          <a:blip r:embed="rId4" cstate="print"/>
          <a:srcRect/>
          <a:stretch>
            <a:fillRect/>
          </a:stretch>
        </p:blipFill>
        <p:spPr bwMode="auto">
          <a:xfrm>
            <a:off x="1447800" y="1524000"/>
            <a:ext cx="5334000" cy="4000500"/>
          </a:xfrm>
          <a:prstGeom prst="rect">
            <a:avLst/>
          </a:prstGeom>
          <a:noFill/>
          <a:ln w="9525">
            <a:noFill/>
            <a:miter lim="800000"/>
            <a:headEnd/>
            <a:tailEnd/>
          </a:ln>
        </p:spPr>
      </p:pic>
    </p:spTree>
    <p:custDataLst>
      <p:tags r:id="rId1"/>
    </p:custDataLst>
    <p:extLst>
      <p:ext uri="{BB962C8B-B14F-4D97-AF65-F5344CB8AC3E}">
        <p14:creationId xmlns="" xmlns:p14="http://schemas.microsoft.com/office/powerpoint/2010/main" val="399524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3" name="Picture 1"/>
          <p:cNvPicPr>
            <a:picLocks noChangeAspect="1" noChangeArrowheads="1"/>
          </p:cNvPicPr>
          <p:nvPr/>
        </p:nvPicPr>
        <p:blipFill>
          <a:blip r:embed="rId4" cstate="print"/>
          <a:srcRect/>
          <a:stretch>
            <a:fillRect/>
          </a:stretch>
        </p:blipFill>
        <p:spPr bwMode="auto">
          <a:xfrm>
            <a:off x="1524000" y="1752600"/>
            <a:ext cx="5334000" cy="4000500"/>
          </a:xfrm>
          <a:prstGeom prst="rect">
            <a:avLst/>
          </a:prstGeom>
          <a:noFill/>
          <a:ln w="9525">
            <a:noFill/>
            <a:miter lim="800000"/>
            <a:headEnd/>
            <a:tailEnd/>
          </a:ln>
        </p:spPr>
      </p:pic>
      <p:sp>
        <p:nvSpPr>
          <p:cNvPr id="3" name="TextBox 2"/>
          <p:cNvSpPr txBox="1"/>
          <p:nvPr/>
        </p:nvSpPr>
        <p:spPr>
          <a:xfrm>
            <a:off x="457200" y="609600"/>
            <a:ext cx="3200400" cy="400110"/>
          </a:xfrm>
          <a:prstGeom prst="rect">
            <a:avLst/>
          </a:prstGeom>
          <a:noFill/>
        </p:spPr>
        <p:txBody>
          <a:bodyPr wrap="square" rtlCol="0">
            <a:spAutoFit/>
          </a:bodyPr>
          <a:lstStyle/>
          <a:p>
            <a:r>
              <a:rPr lang="en-US" sz="2000" b="1" dirty="0" smtClean="0">
                <a:solidFill>
                  <a:srgbClr val="006699"/>
                </a:solidFill>
              </a:rPr>
              <a:t>SRS   Q=10      El Centro NS</a:t>
            </a:r>
          </a:p>
        </p:txBody>
      </p:sp>
      <p:sp>
        <p:nvSpPr>
          <p:cNvPr id="4" name="TextBox 3"/>
          <p:cNvSpPr txBox="1"/>
          <p:nvPr/>
        </p:nvSpPr>
        <p:spPr>
          <a:xfrm>
            <a:off x="7162800" y="2514600"/>
            <a:ext cx="1600200" cy="1815882"/>
          </a:xfrm>
          <a:prstGeom prst="rect">
            <a:avLst/>
          </a:prstGeom>
          <a:noFill/>
        </p:spPr>
        <p:txBody>
          <a:bodyPr wrap="square" rtlCol="0">
            <a:spAutoFit/>
          </a:bodyPr>
          <a:lstStyle/>
          <a:p>
            <a:r>
              <a:rPr lang="en-US" sz="1600" dirty="0" smtClean="0"/>
              <a:t>fn = 1.8 Hz</a:t>
            </a:r>
          </a:p>
          <a:p>
            <a:endParaRPr lang="en-US" sz="1600" dirty="0" smtClean="0"/>
          </a:p>
          <a:p>
            <a:r>
              <a:rPr lang="en-US" sz="1600" dirty="0" err="1" smtClean="0"/>
              <a:t>Accel</a:t>
            </a:r>
            <a:r>
              <a:rPr lang="en-US" sz="1600" dirty="0" smtClean="0"/>
              <a:t> = 0.92 G</a:t>
            </a:r>
          </a:p>
          <a:p>
            <a:endParaRPr lang="en-US" sz="1600" dirty="0" smtClean="0"/>
          </a:p>
          <a:p>
            <a:r>
              <a:rPr lang="en-US" sz="1600" dirty="0" err="1" smtClean="0"/>
              <a:t>Vel</a:t>
            </a:r>
            <a:r>
              <a:rPr lang="en-US" sz="1600" dirty="0" smtClean="0"/>
              <a:t> = 31 in/sec</a:t>
            </a:r>
          </a:p>
          <a:p>
            <a:endParaRPr lang="en-US" sz="1600" dirty="0" smtClean="0"/>
          </a:p>
          <a:p>
            <a:r>
              <a:rPr lang="en-US" sz="1600" dirty="0" err="1" smtClean="0"/>
              <a:t>Rel</a:t>
            </a:r>
            <a:r>
              <a:rPr lang="en-US" sz="1600" dirty="0" smtClean="0"/>
              <a:t> </a:t>
            </a:r>
            <a:r>
              <a:rPr lang="en-US" sz="1600" dirty="0" err="1" smtClean="0"/>
              <a:t>Disp</a:t>
            </a:r>
            <a:r>
              <a:rPr lang="en-US" sz="1600" dirty="0" smtClean="0"/>
              <a:t> = 2.8 in</a:t>
            </a:r>
            <a:endParaRPr lang="en-US" sz="1600" dirty="0"/>
          </a:p>
        </p:txBody>
      </p:sp>
      <p:cxnSp>
        <p:nvCxnSpPr>
          <p:cNvPr id="7" name="Straight Arrow Connector 6"/>
          <p:cNvCxnSpPr/>
          <p:nvPr/>
        </p:nvCxnSpPr>
        <p:spPr>
          <a:xfrm flipH="1">
            <a:off x="4800600" y="2667000"/>
            <a:ext cx="381000" cy="304800"/>
          </a:xfrm>
          <a:prstGeom prst="straightConnector1">
            <a:avLst/>
          </a:prstGeom>
          <a:ln w="254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81600" y="2667000"/>
            <a:ext cx="1905000" cy="0"/>
          </a:xfrm>
          <a:prstGeom prst="line">
            <a:avLst/>
          </a:prstGeom>
          <a:ln w="25400">
            <a:solidFill>
              <a:srgbClr val="0066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 xmlns:p14="http://schemas.microsoft.com/office/powerpoint/2010/main" val="399524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4" cstate="print"/>
          <a:srcRect/>
          <a:stretch>
            <a:fillRect/>
          </a:stretch>
        </p:blipFill>
        <p:spPr bwMode="auto">
          <a:xfrm>
            <a:off x="838200" y="1371600"/>
            <a:ext cx="5356225" cy="3300412"/>
          </a:xfrm>
          <a:prstGeom prst="rect">
            <a:avLst/>
          </a:prstGeom>
          <a:noFill/>
          <a:ln w="9525">
            <a:noFill/>
            <a:miter lim="800000"/>
            <a:headEnd/>
            <a:tailEnd/>
          </a:ln>
        </p:spPr>
      </p:pic>
      <p:sp>
        <p:nvSpPr>
          <p:cNvPr id="6" name="TextBox 5"/>
          <p:cNvSpPr txBox="1"/>
          <p:nvPr/>
        </p:nvSpPr>
        <p:spPr>
          <a:xfrm>
            <a:off x="762000" y="4953000"/>
            <a:ext cx="7620000" cy="1077218"/>
          </a:xfrm>
          <a:prstGeom prst="rect">
            <a:avLst/>
          </a:prstGeom>
          <a:noFill/>
        </p:spPr>
        <p:txBody>
          <a:bodyPr wrap="square" rtlCol="0">
            <a:spAutoFit/>
          </a:bodyPr>
          <a:lstStyle/>
          <a:p>
            <a:pPr algn="just"/>
            <a:r>
              <a:rPr lang="en-US" sz="1600" dirty="0" smtClean="0"/>
              <a:t>Note that current Caltrans standards require bridges to withstand an equivalent static earthquake force (EQ) of 2.0 G.</a:t>
            </a:r>
          </a:p>
          <a:p>
            <a:pPr algn="just"/>
            <a:endParaRPr lang="en-US" sz="1600" dirty="0" smtClean="0"/>
          </a:p>
          <a:p>
            <a:pPr algn="just"/>
            <a:r>
              <a:rPr lang="en-US" sz="1600" dirty="0" smtClean="0"/>
              <a:t>May be based on El Centro SRS peak </a:t>
            </a:r>
            <a:r>
              <a:rPr lang="en-US" sz="1600" dirty="0" err="1" smtClean="0"/>
              <a:t>Accel</a:t>
            </a:r>
            <a:r>
              <a:rPr lang="en-US" sz="1600" dirty="0" smtClean="0"/>
              <a:t> + 6 dB.</a:t>
            </a:r>
            <a:endParaRPr lang="en-US" sz="1600" dirty="0"/>
          </a:p>
        </p:txBody>
      </p:sp>
      <p:sp>
        <p:nvSpPr>
          <p:cNvPr id="8" name="Rectangle 7"/>
          <p:cNvSpPr/>
          <p:nvPr/>
        </p:nvSpPr>
        <p:spPr>
          <a:xfrm>
            <a:off x="609600" y="609600"/>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Golden Gate Bridge</a:t>
            </a:r>
            <a:endParaRPr lang="en-US" sz="2000" b="1" dirty="0">
              <a:solidFill>
                <a:schemeClr val="accent5">
                  <a:lumMod val="75000"/>
                </a:schemeClr>
              </a:solidFill>
              <a:latin typeface="Arial" pitchFamily="34" charset="0"/>
              <a:cs typeface="Arial" pitchFamily="34" charset="0"/>
            </a:endParaRPr>
          </a:p>
        </p:txBody>
      </p:sp>
    </p:spTree>
    <p:custDataLst>
      <p:tags r:id="rId1"/>
    </p:custDataLst>
    <p:extLst>
      <p:ext uri="{BB962C8B-B14F-4D97-AF65-F5344CB8AC3E}">
        <p14:creationId xmlns="" xmlns:p14="http://schemas.microsoft.com/office/powerpoint/2010/main" val="399524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18</a:t>
            </a:fld>
            <a:endParaRPr lang="en-US" dirty="0"/>
          </a:p>
        </p:txBody>
      </p:sp>
      <p:sp>
        <p:nvSpPr>
          <p:cNvPr id="5" name="Rectangle 4"/>
          <p:cNvSpPr/>
          <p:nvPr/>
        </p:nvSpPr>
        <p:spPr>
          <a:xfrm>
            <a:off x="457200" y="569786"/>
            <a:ext cx="4572000" cy="369332"/>
          </a:xfrm>
          <a:prstGeom prst="rect">
            <a:avLst/>
          </a:prstGeom>
        </p:spPr>
        <p:txBody>
          <a:bodyPr>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Vandenberg, California SRS </a:t>
            </a:r>
            <a:endParaRPr lang="en-US" b="1" dirty="0">
              <a:solidFill>
                <a:schemeClr val="accent5">
                  <a:lumMod val="75000"/>
                </a:schemeClr>
              </a:solidFill>
              <a:latin typeface="Arial" pitchFamily="34" charset="0"/>
              <a:cs typeface="Arial" pitchFamily="34" charset="0"/>
            </a:endParaRPr>
          </a:p>
        </p:txBody>
      </p:sp>
      <p:sp>
        <p:nvSpPr>
          <p:cNvPr id="6" name="TextBox 5"/>
          <p:cNvSpPr txBox="1"/>
          <p:nvPr/>
        </p:nvSpPr>
        <p:spPr>
          <a:xfrm>
            <a:off x="3429000" y="5334000"/>
            <a:ext cx="5410200" cy="1231106"/>
          </a:xfrm>
          <a:prstGeom prst="rect">
            <a:avLst/>
          </a:prstGeom>
          <a:noFill/>
        </p:spPr>
        <p:txBody>
          <a:bodyPr wrap="square" rtlCol="0">
            <a:spAutoFit/>
          </a:bodyPr>
          <a:lstStyle/>
          <a:p>
            <a:pPr marL="114300" indent="-114300">
              <a:buClr>
                <a:srgbClr val="006699"/>
              </a:buClr>
              <a:buSzPct val="80000"/>
              <a:buFont typeface="Arial" pitchFamily="34" charset="0"/>
              <a:buChar char="•"/>
            </a:pPr>
            <a:r>
              <a:rPr lang="en-US" sz="1600" dirty="0" smtClean="0"/>
              <a:t>NASA-HDBK-7005, Shock Response Spectrum for Typical Central California Earthquake</a:t>
            </a:r>
            <a:endParaRPr lang="en-US" sz="1500" dirty="0" smtClean="0"/>
          </a:p>
          <a:p>
            <a:pPr marL="114300" indent="-114300">
              <a:buClr>
                <a:srgbClr val="006699"/>
              </a:buClr>
              <a:buSzPct val="80000"/>
              <a:buFont typeface="Arial" pitchFamily="34" charset="0"/>
              <a:buChar char="•"/>
            </a:pPr>
            <a:endParaRPr lang="en-US" sz="800" dirty="0" smtClean="0"/>
          </a:p>
          <a:p>
            <a:pPr marL="114300" indent="-114300">
              <a:buClr>
                <a:srgbClr val="006699"/>
              </a:buClr>
              <a:buSzPct val="80000"/>
              <a:buFont typeface="Arial" pitchFamily="34" charset="0"/>
              <a:buChar char="•"/>
            </a:pPr>
            <a:endParaRPr lang="en-US" sz="1600" dirty="0" smtClean="0"/>
          </a:p>
          <a:p>
            <a:endParaRPr lang="en-US" dirty="0"/>
          </a:p>
        </p:txBody>
      </p:sp>
      <p:pic>
        <p:nvPicPr>
          <p:cNvPr id="7" name="Picture 6" descr="vafb.png"/>
          <p:cNvPicPr>
            <a:picLocks noChangeAspect="1"/>
          </p:cNvPicPr>
          <p:nvPr/>
        </p:nvPicPr>
        <p:blipFill>
          <a:blip r:embed="rId4" cstate="print"/>
          <a:stretch>
            <a:fillRect/>
          </a:stretch>
        </p:blipFill>
        <p:spPr>
          <a:xfrm>
            <a:off x="3276600" y="1219200"/>
            <a:ext cx="5354268" cy="3733799"/>
          </a:xfrm>
          <a:prstGeom prst="rect">
            <a:avLst/>
          </a:prstGeom>
        </p:spPr>
      </p:pic>
      <p:pic>
        <p:nvPicPr>
          <p:cNvPr id="180228" name="Picture 4" descr="http://1.bp.blogspot.com/-ItC449XjnW0/UkS4s5ZaNJI/AAAAAAAAKr0/JaIgjIGpkL8/s640/SpaceX+elon.jpg"/>
          <p:cNvPicPr>
            <a:picLocks noChangeAspect="1" noChangeArrowheads="1"/>
          </p:cNvPicPr>
          <p:nvPr/>
        </p:nvPicPr>
        <p:blipFill>
          <a:blip r:embed="rId5" cstate="print"/>
          <a:srcRect/>
          <a:stretch>
            <a:fillRect/>
          </a:stretch>
        </p:blipFill>
        <p:spPr bwMode="auto">
          <a:xfrm>
            <a:off x="381000" y="1219200"/>
            <a:ext cx="2857500" cy="4314826"/>
          </a:xfrm>
          <a:prstGeom prst="rect">
            <a:avLst/>
          </a:prstGeom>
          <a:noFill/>
        </p:spPr>
      </p:pic>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19</a:t>
            </a:fld>
            <a:endParaRPr lang="en-US" dirty="0"/>
          </a:p>
        </p:txBody>
      </p:sp>
      <p:sp>
        <p:nvSpPr>
          <p:cNvPr id="5" name="Rectangle 4"/>
          <p:cNvSpPr/>
          <p:nvPr/>
        </p:nvSpPr>
        <p:spPr>
          <a:xfrm>
            <a:off x="457200" y="569786"/>
            <a:ext cx="4572000" cy="369332"/>
          </a:xfrm>
          <a:prstGeom prst="rect">
            <a:avLst/>
          </a:prstGeom>
        </p:spPr>
        <p:txBody>
          <a:bodyPr>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1906 San Francisco Quake </a:t>
            </a:r>
            <a:endParaRPr lang="en-US" b="1" dirty="0">
              <a:solidFill>
                <a:schemeClr val="accent5">
                  <a:lumMod val="75000"/>
                </a:schemeClr>
              </a:solidFill>
              <a:latin typeface="Arial" pitchFamily="34" charset="0"/>
              <a:cs typeface="Arial" pitchFamily="34" charset="0"/>
            </a:endParaRPr>
          </a:p>
        </p:txBody>
      </p:sp>
      <p:pic>
        <p:nvPicPr>
          <p:cNvPr id="180226" name="Picture 2" descr="union-square-earthquake-2-april-18-1906.jpg"/>
          <p:cNvPicPr>
            <a:picLocks noChangeAspect="1" noChangeArrowheads="1"/>
          </p:cNvPicPr>
          <p:nvPr/>
        </p:nvPicPr>
        <p:blipFill>
          <a:blip r:embed="rId4" cstate="print"/>
          <a:srcRect/>
          <a:stretch>
            <a:fillRect/>
          </a:stretch>
        </p:blipFill>
        <p:spPr bwMode="auto">
          <a:xfrm>
            <a:off x="457200" y="1524000"/>
            <a:ext cx="4800600" cy="3543300"/>
          </a:xfrm>
          <a:prstGeom prst="rect">
            <a:avLst/>
          </a:prstGeom>
          <a:noFill/>
        </p:spPr>
      </p:pic>
      <p:sp>
        <p:nvSpPr>
          <p:cNvPr id="6" name="TextBox 5"/>
          <p:cNvSpPr txBox="1"/>
          <p:nvPr/>
        </p:nvSpPr>
        <p:spPr>
          <a:xfrm>
            <a:off x="5562600" y="1318022"/>
            <a:ext cx="3124200" cy="4970591"/>
          </a:xfrm>
          <a:prstGeom prst="rect">
            <a:avLst/>
          </a:prstGeom>
          <a:noFill/>
        </p:spPr>
        <p:txBody>
          <a:bodyPr wrap="square" rtlCol="0">
            <a:spAutoFit/>
          </a:bodyPr>
          <a:lstStyle/>
          <a:p>
            <a:pPr marL="114300" indent="-114300">
              <a:buClr>
                <a:srgbClr val="006699"/>
              </a:buClr>
              <a:buSzPct val="80000"/>
              <a:buFont typeface="Arial" pitchFamily="34" charset="0"/>
              <a:buChar char="•"/>
            </a:pPr>
            <a:r>
              <a:rPr lang="en-US" sz="1500" dirty="0" smtClean="0"/>
              <a:t>The San Francisco earthquake occurred at 5:12 A.M. on April 18, 1906</a:t>
            </a:r>
          </a:p>
          <a:p>
            <a:pPr marL="114300" indent="-114300">
              <a:buClr>
                <a:srgbClr val="006699"/>
              </a:buClr>
              <a:buSzPct val="80000"/>
              <a:buFont typeface="Arial" pitchFamily="34" charset="0"/>
              <a:buChar char="•"/>
            </a:pPr>
            <a:endParaRPr lang="en-US" sz="800" dirty="0" smtClean="0"/>
          </a:p>
          <a:p>
            <a:pPr marL="114300" indent="-114300">
              <a:buClr>
                <a:srgbClr val="006699"/>
              </a:buClr>
              <a:buSzPct val="80000"/>
              <a:buFont typeface="Arial" pitchFamily="34" charset="0"/>
              <a:buChar char="•"/>
            </a:pPr>
            <a:r>
              <a:rPr lang="en-US" sz="1500" dirty="0" smtClean="0"/>
              <a:t>The source was a rupture of the San Andreas Fault</a:t>
            </a:r>
          </a:p>
          <a:p>
            <a:pPr marL="114300" indent="-114300">
              <a:buClr>
                <a:srgbClr val="006699"/>
              </a:buClr>
              <a:buSzPct val="80000"/>
              <a:buFont typeface="Arial" pitchFamily="34" charset="0"/>
              <a:buChar char="•"/>
            </a:pPr>
            <a:endParaRPr lang="en-US" sz="800" dirty="0" smtClean="0"/>
          </a:p>
          <a:p>
            <a:pPr marL="114300" indent="-114300">
              <a:buClr>
                <a:srgbClr val="006699"/>
              </a:buClr>
              <a:buSzPct val="80000"/>
              <a:buFont typeface="Arial" pitchFamily="34" charset="0"/>
              <a:buChar char="•"/>
            </a:pPr>
            <a:r>
              <a:rPr lang="en-US" sz="1500" dirty="0" smtClean="0"/>
              <a:t>The duration of severe shaking was about 40 seconds</a:t>
            </a:r>
          </a:p>
          <a:p>
            <a:pPr marL="114300" indent="-114300">
              <a:buClr>
                <a:srgbClr val="006699"/>
              </a:buClr>
              <a:buSzPct val="80000"/>
              <a:buFont typeface="Arial" pitchFamily="34" charset="0"/>
              <a:buChar char="•"/>
            </a:pPr>
            <a:endParaRPr lang="en-US" sz="800" dirty="0" smtClean="0"/>
          </a:p>
          <a:p>
            <a:pPr marL="114300" indent="-114300">
              <a:buClr>
                <a:srgbClr val="006699"/>
              </a:buClr>
              <a:buSzPct val="80000"/>
              <a:buFont typeface="Arial" pitchFamily="34" charset="0"/>
              <a:buChar char="•"/>
            </a:pPr>
            <a:r>
              <a:rPr lang="en-US" sz="1500" dirty="0" smtClean="0"/>
              <a:t>Reference sources give magnitude estimates ranging from 7.7 to 8.25</a:t>
            </a:r>
          </a:p>
          <a:p>
            <a:pPr marL="114300" indent="-114300">
              <a:buClr>
                <a:srgbClr val="006699"/>
              </a:buClr>
              <a:buSzPct val="80000"/>
              <a:buFont typeface="Arial" pitchFamily="34" charset="0"/>
              <a:buChar char="•"/>
            </a:pPr>
            <a:endParaRPr lang="en-US" sz="800" dirty="0" smtClean="0"/>
          </a:p>
          <a:p>
            <a:pPr marL="114300" indent="-114300">
              <a:buClr>
                <a:srgbClr val="006699"/>
              </a:buClr>
              <a:buSzPct val="80000"/>
              <a:buFont typeface="Arial" pitchFamily="34" charset="0"/>
              <a:buChar char="•"/>
            </a:pPr>
            <a:r>
              <a:rPr lang="en-US" sz="1500" dirty="0" smtClean="0"/>
              <a:t>Many people died in the quake and in the fires which followed</a:t>
            </a:r>
          </a:p>
          <a:p>
            <a:pPr marL="114300" indent="-114300">
              <a:buClr>
                <a:srgbClr val="006699"/>
              </a:buClr>
              <a:buSzPct val="80000"/>
              <a:buFont typeface="Arial" pitchFamily="34" charset="0"/>
              <a:buChar char="•"/>
            </a:pPr>
            <a:endParaRPr lang="en-US" sz="800" dirty="0" smtClean="0"/>
          </a:p>
          <a:p>
            <a:pPr marL="114300" indent="-114300">
              <a:buClr>
                <a:srgbClr val="006699"/>
              </a:buClr>
              <a:buSzPct val="80000"/>
              <a:buFont typeface="Arial" pitchFamily="34" charset="0"/>
              <a:buChar char="•"/>
            </a:pPr>
            <a:r>
              <a:rPr lang="en-US" sz="1500" dirty="0" smtClean="0"/>
              <a:t>The fires resulted from ruptured gas lines</a:t>
            </a:r>
          </a:p>
          <a:p>
            <a:pPr marL="114300" indent="-114300">
              <a:buClr>
                <a:srgbClr val="006699"/>
              </a:buClr>
              <a:buSzPct val="80000"/>
              <a:buFont typeface="Arial" pitchFamily="34" charset="0"/>
              <a:buChar char="•"/>
            </a:pPr>
            <a:endParaRPr lang="en-US" sz="900" dirty="0" smtClean="0"/>
          </a:p>
          <a:p>
            <a:pPr marL="114300" indent="-114300">
              <a:buClr>
                <a:srgbClr val="006699"/>
              </a:buClr>
              <a:buSzPct val="80000"/>
              <a:buFont typeface="Arial" pitchFamily="34" charset="0"/>
              <a:buChar char="•"/>
            </a:pPr>
            <a:r>
              <a:rPr lang="en-US" sz="1500" dirty="0" smtClean="0"/>
              <a:t>Death toll estimates range from 700 to 3000</a:t>
            </a:r>
          </a:p>
          <a:p>
            <a:pPr marL="114300" indent="-114300">
              <a:buClr>
                <a:srgbClr val="006699"/>
              </a:buClr>
              <a:buSzPct val="80000"/>
              <a:buFont typeface="Arial" pitchFamily="34" charset="0"/>
              <a:buChar char="•"/>
            </a:pPr>
            <a:endParaRPr lang="en-US" sz="1600" dirty="0" smtClean="0"/>
          </a:p>
          <a:p>
            <a:endParaRPr lang="en-US"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lc3"/>
          <p:cNvPicPr>
            <a:picLocks noChangeAspect="1" noChangeArrowheads="1"/>
          </p:cNvPicPr>
          <p:nvPr/>
        </p:nvPicPr>
        <p:blipFill>
          <a:blip r:embed="rId4" cstate="print"/>
          <a:srcRect/>
          <a:stretch>
            <a:fillRect/>
          </a:stretch>
        </p:blipFill>
        <p:spPr>
          <a:xfrm>
            <a:off x="1828800" y="1295400"/>
            <a:ext cx="5029200" cy="3144838"/>
          </a:xfrm>
          <a:prstGeom prst="rect">
            <a:avLst/>
          </a:prstGeom>
          <a:noFill/>
          <a:ln/>
        </p:spPr>
      </p:pic>
      <p:sp>
        <p:nvSpPr>
          <p:cNvPr id="5" name="TextBox 4"/>
          <p:cNvSpPr txBox="1"/>
          <p:nvPr/>
        </p:nvSpPr>
        <p:spPr>
          <a:xfrm>
            <a:off x="914400" y="4648200"/>
            <a:ext cx="7391400" cy="1569660"/>
          </a:xfrm>
          <a:prstGeom prst="rect">
            <a:avLst/>
          </a:prstGeom>
          <a:noFill/>
        </p:spPr>
        <p:txBody>
          <a:bodyPr wrap="square" rtlCol="0">
            <a:spAutoFit/>
          </a:bodyPr>
          <a:lstStyle/>
          <a:p>
            <a:pPr algn="just"/>
            <a:r>
              <a:rPr lang="en-US" sz="1600" dirty="0" smtClean="0">
                <a:latin typeface="Calibri" pitchFamily="34" charset="0"/>
              </a:rPr>
              <a:t>Nine people were killed by the May 1940 Imperial Valley earthquake. At Imperial, 80 percent of the buildings were damaged to some degree. In the business district of Brawley, all structures were damaged, and about 50 percent had to be condemned. The shock caused 40 miles of surface faulting on the Imperial Fault, part of the San Andreas system in southern California. Total damage has been estimated at about $6 million. The magnitude was 7.1.</a:t>
            </a:r>
            <a:endParaRPr lang="en-US" sz="1600" dirty="0">
              <a:latin typeface="Calibri" pitchFamily="34" charset="0"/>
            </a:endParaRPr>
          </a:p>
        </p:txBody>
      </p:sp>
      <p:sp>
        <p:nvSpPr>
          <p:cNvPr id="6" name="TextBox 5"/>
          <p:cNvSpPr txBox="1"/>
          <p:nvPr/>
        </p:nvSpPr>
        <p:spPr>
          <a:xfrm>
            <a:off x="457200" y="609600"/>
            <a:ext cx="5562600" cy="400110"/>
          </a:xfrm>
          <a:prstGeom prst="rect">
            <a:avLst/>
          </a:prstGeom>
          <a:noFill/>
        </p:spPr>
        <p:txBody>
          <a:bodyPr wrap="square" rtlCol="0">
            <a:spAutoFit/>
          </a:bodyPr>
          <a:lstStyle/>
          <a:p>
            <a:r>
              <a:rPr lang="en-US" sz="2000" b="1" dirty="0" smtClean="0">
                <a:solidFill>
                  <a:srgbClr val="006699"/>
                </a:solidFill>
              </a:rPr>
              <a:t>El Centro, Imperial Valley, Earthquake</a:t>
            </a:r>
          </a:p>
        </p:txBody>
      </p:sp>
    </p:spTree>
    <p:custDataLst>
      <p:tags r:id="rId1"/>
    </p:custDataLst>
    <p:extLst>
      <p:ext uri="{BB962C8B-B14F-4D97-AF65-F5344CB8AC3E}">
        <p14:creationId xmlns="" xmlns:p14="http://schemas.microsoft.com/office/powerpoint/2010/main" val="399524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20</a:t>
            </a:fld>
            <a:endParaRPr lang="en-US" dirty="0"/>
          </a:p>
        </p:txBody>
      </p:sp>
      <p:sp>
        <p:nvSpPr>
          <p:cNvPr id="5" name="Rectangle 4"/>
          <p:cNvSpPr/>
          <p:nvPr/>
        </p:nvSpPr>
        <p:spPr>
          <a:xfrm>
            <a:off x="533400" y="685800"/>
            <a:ext cx="5334000" cy="369332"/>
          </a:xfrm>
          <a:prstGeom prst="rect">
            <a:avLst/>
          </a:prstGeom>
        </p:spPr>
        <p:txBody>
          <a:bodyPr wrap="square">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1964 Prince William Sound, Alaskan Quake </a:t>
            </a:r>
            <a:endParaRPr lang="en-US" b="1" dirty="0">
              <a:solidFill>
                <a:schemeClr val="accent5">
                  <a:lumMod val="75000"/>
                </a:schemeClr>
              </a:solidFill>
              <a:latin typeface="Arial" pitchFamily="34" charset="0"/>
              <a:cs typeface="Arial" pitchFamily="34" charset="0"/>
            </a:endParaRPr>
          </a:p>
        </p:txBody>
      </p:sp>
      <p:pic>
        <p:nvPicPr>
          <p:cNvPr id="181250" name="Picture 2" descr="http://www.vibrationdata.com/Resources/Anchorage_street.gif"/>
          <p:cNvPicPr>
            <a:picLocks noChangeAspect="1" noChangeArrowheads="1"/>
          </p:cNvPicPr>
          <p:nvPr/>
        </p:nvPicPr>
        <p:blipFill>
          <a:blip r:embed="rId4" cstate="print"/>
          <a:srcRect/>
          <a:stretch>
            <a:fillRect/>
          </a:stretch>
        </p:blipFill>
        <p:spPr bwMode="auto">
          <a:xfrm>
            <a:off x="609600" y="1447800"/>
            <a:ext cx="3505200" cy="2676525"/>
          </a:xfrm>
          <a:prstGeom prst="rect">
            <a:avLst/>
          </a:prstGeom>
          <a:noFill/>
        </p:spPr>
      </p:pic>
      <p:pic>
        <p:nvPicPr>
          <p:cNvPr id="181252" name="Picture 4" descr="http://www.vibrationdata.com/Resources/JCPenney.jpg"/>
          <p:cNvPicPr>
            <a:picLocks noChangeAspect="1" noChangeArrowheads="1"/>
          </p:cNvPicPr>
          <p:nvPr/>
        </p:nvPicPr>
        <p:blipFill>
          <a:blip r:embed="rId5" cstate="print"/>
          <a:srcRect/>
          <a:stretch>
            <a:fillRect/>
          </a:stretch>
        </p:blipFill>
        <p:spPr bwMode="auto">
          <a:xfrm>
            <a:off x="4419600" y="1447800"/>
            <a:ext cx="3905250" cy="2600325"/>
          </a:xfrm>
          <a:prstGeom prst="rect">
            <a:avLst/>
          </a:prstGeom>
          <a:noFill/>
        </p:spPr>
      </p:pic>
      <p:sp>
        <p:nvSpPr>
          <p:cNvPr id="6" name="TextBox 5"/>
          <p:cNvSpPr txBox="1"/>
          <p:nvPr/>
        </p:nvSpPr>
        <p:spPr>
          <a:xfrm>
            <a:off x="762000" y="4495800"/>
            <a:ext cx="7086600" cy="1846659"/>
          </a:xfrm>
          <a:prstGeom prst="rect">
            <a:avLst/>
          </a:prstGeom>
          <a:noFill/>
        </p:spPr>
        <p:txBody>
          <a:bodyPr wrap="square" rtlCol="0">
            <a:spAutoFit/>
          </a:bodyPr>
          <a:lstStyle/>
          <a:p>
            <a:pPr marL="171450" indent="-171450">
              <a:spcAft>
                <a:spcPts val="300"/>
              </a:spcAft>
              <a:buClr>
                <a:srgbClr val="006699"/>
              </a:buClr>
              <a:buSzPct val="80000"/>
              <a:buFont typeface="Arial" pitchFamily="34" charset="0"/>
              <a:buChar char="•"/>
            </a:pPr>
            <a:r>
              <a:rPr lang="en-US" sz="1400" dirty="0" smtClean="0"/>
              <a:t>The Alaskan earthquake occurred on Good Friday, March 27, 1964, at 5:36 PM</a:t>
            </a:r>
          </a:p>
          <a:p>
            <a:pPr marL="171450" indent="-171450">
              <a:spcAft>
                <a:spcPts val="300"/>
              </a:spcAft>
              <a:buClr>
                <a:srgbClr val="006699"/>
              </a:buClr>
              <a:buSzPct val="80000"/>
              <a:buFont typeface="Arial" pitchFamily="34" charset="0"/>
              <a:buChar char="•"/>
            </a:pPr>
            <a:r>
              <a:rPr lang="en-US" sz="1400" dirty="0" smtClean="0"/>
              <a:t>It was the largest earthquake ever recorded in North America</a:t>
            </a:r>
          </a:p>
          <a:p>
            <a:pPr marL="171450" indent="-171450">
              <a:spcAft>
                <a:spcPts val="300"/>
              </a:spcAft>
              <a:buClr>
                <a:srgbClr val="006699"/>
              </a:buClr>
              <a:buSzPct val="80000"/>
              <a:buFont typeface="Arial" pitchFamily="34" charset="0"/>
              <a:buChar char="•"/>
            </a:pPr>
            <a:r>
              <a:rPr lang="en-US" sz="1400" dirty="0" smtClean="0"/>
              <a:t>Duration estimates range from 3 to 5 minutes</a:t>
            </a:r>
          </a:p>
          <a:p>
            <a:pPr marL="171450" indent="-171450">
              <a:spcAft>
                <a:spcPts val="300"/>
              </a:spcAft>
              <a:buClr>
                <a:srgbClr val="006699"/>
              </a:buClr>
              <a:buSzPct val="80000"/>
              <a:buFont typeface="Arial" pitchFamily="34" charset="0"/>
              <a:buChar char="•"/>
            </a:pPr>
            <a:r>
              <a:rPr lang="en-US" sz="1400" dirty="0" smtClean="0"/>
              <a:t>Bruce Bolt lists it as 8.6 Ms, where Ms is the surface-wave magnitude</a:t>
            </a:r>
          </a:p>
          <a:p>
            <a:pPr marL="171450" indent="-171450">
              <a:spcAft>
                <a:spcPts val="300"/>
              </a:spcAft>
              <a:buClr>
                <a:srgbClr val="006699"/>
              </a:buClr>
              <a:buSzPct val="80000"/>
              <a:buFont typeface="Arial" pitchFamily="34" charset="0"/>
              <a:buChar char="•"/>
            </a:pPr>
            <a:r>
              <a:rPr lang="en-US" sz="1400" dirty="0" smtClean="0"/>
              <a:t>The USGS gives it a 9.2 Mw, where Mw is the moment magnitude</a:t>
            </a:r>
          </a:p>
          <a:p>
            <a:pPr marL="171450" indent="-171450">
              <a:spcAft>
                <a:spcPts val="300"/>
              </a:spcAft>
              <a:buClr>
                <a:srgbClr val="006699"/>
              </a:buClr>
              <a:buSzPct val="80000"/>
              <a:buFont typeface="Arial" pitchFamily="34" charset="0"/>
              <a:buChar char="•"/>
            </a:pPr>
            <a:r>
              <a:rPr lang="en-US" sz="1400" dirty="0" smtClean="0"/>
              <a:t>The death toll was 131, mostly due to tsunami</a:t>
            </a:r>
          </a:p>
          <a:p>
            <a:endParaRPr lang="en-US" sz="1500"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21</a:t>
            </a:fld>
            <a:endParaRPr lang="en-US" dirty="0"/>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1994 Northridge Quake </a:t>
            </a:r>
            <a:endParaRPr lang="en-US" sz="2000" b="1" dirty="0">
              <a:solidFill>
                <a:schemeClr val="accent5">
                  <a:lumMod val="75000"/>
                </a:schemeClr>
              </a:solidFill>
              <a:latin typeface="Arial" pitchFamily="34" charset="0"/>
              <a:cs typeface="Arial" pitchFamily="34" charset="0"/>
            </a:endParaRPr>
          </a:p>
        </p:txBody>
      </p:sp>
      <p:sp>
        <p:nvSpPr>
          <p:cNvPr id="6" name="TextBox 5"/>
          <p:cNvSpPr txBox="1"/>
          <p:nvPr/>
        </p:nvSpPr>
        <p:spPr>
          <a:xfrm>
            <a:off x="5181600" y="1447800"/>
            <a:ext cx="3505200" cy="4832092"/>
          </a:xfrm>
          <a:prstGeom prst="rect">
            <a:avLst/>
          </a:prstGeom>
          <a:noFill/>
        </p:spPr>
        <p:txBody>
          <a:bodyPr wrap="square" rtlCol="0">
            <a:spAutoFit/>
          </a:bodyPr>
          <a:lstStyle/>
          <a:p>
            <a:pPr marL="114300" indent="-114300">
              <a:buClr>
                <a:srgbClr val="006699"/>
              </a:buClr>
              <a:buSzPct val="80000"/>
              <a:buFont typeface="Arial" pitchFamily="34" charset="0"/>
              <a:buChar char="•"/>
            </a:pPr>
            <a:r>
              <a:rPr lang="en-US" sz="1400" dirty="0" smtClean="0"/>
              <a:t>Occurred at 4:30 a.m. local time on January 17, 1994</a:t>
            </a:r>
          </a:p>
          <a:p>
            <a:pPr marL="114300" indent="-114300">
              <a:buClr>
                <a:srgbClr val="006699"/>
              </a:buClr>
              <a:buSzPct val="80000"/>
              <a:buFont typeface="Arial" pitchFamily="34" charset="0"/>
              <a:buChar char="•"/>
            </a:pPr>
            <a:endParaRPr lang="en-US" sz="800" dirty="0" smtClean="0"/>
          </a:p>
          <a:p>
            <a:pPr marL="114300" indent="-114300">
              <a:buClr>
                <a:srgbClr val="006699"/>
              </a:buClr>
              <a:buSzPct val="80000"/>
              <a:buFont typeface="Arial" pitchFamily="34" charset="0"/>
              <a:buChar char="•"/>
            </a:pPr>
            <a:r>
              <a:rPr lang="en-US" sz="1400" dirty="0" smtClean="0"/>
              <a:t>Had a 6.9 moment magnitude</a:t>
            </a:r>
          </a:p>
          <a:p>
            <a:pPr marL="114300" indent="-114300">
              <a:buClr>
                <a:srgbClr val="006699"/>
              </a:buClr>
              <a:buSzPct val="80000"/>
              <a:buFont typeface="Arial" pitchFamily="34" charset="0"/>
              <a:buChar char="•"/>
            </a:pPr>
            <a:endParaRPr lang="en-US" sz="800" dirty="0" smtClean="0"/>
          </a:p>
          <a:p>
            <a:pPr marL="114300" indent="-114300">
              <a:buClr>
                <a:srgbClr val="006699"/>
              </a:buClr>
              <a:buSzPct val="80000"/>
              <a:buFont typeface="Arial" pitchFamily="34" charset="0"/>
              <a:buChar char="•"/>
            </a:pPr>
            <a:r>
              <a:rPr lang="en-US" sz="1400" dirty="0" smtClean="0"/>
              <a:t>Duration was about 20 second</a:t>
            </a:r>
          </a:p>
          <a:p>
            <a:pPr marL="114300" indent="-114300">
              <a:buClr>
                <a:srgbClr val="006699"/>
              </a:buClr>
              <a:buSzPct val="80000"/>
              <a:buFont typeface="Arial" pitchFamily="34" charset="0"/>
              <a:buChar char="•"/>
            </a:pPr>
            <a:endParaRPr lang="en-US" sz="800" dirty="0" smtClean="0"/>
          </a:p>
          <a:p>
            <a:pPr marL="114300" indent="-114300">
              <a:buClr>
                <a:srgbClr val="006699"/>
              </a:buClr>
              <a:buSzPct val="80000"/>
              <a:buFont typeface="Arial" pitchFamily="34" charset="0"/>
              <a:buChar char="•"/>
            </a:pPr>
            <a:r>
              <a:rPr lang="en-US" sz="1400" dirty="0" smtClean="0"/>
              <a:t>Had the highest Peak Ground Acceleration (PGA) for USA at 1.7 G</a:t>
            </a:r>
          </a:p>
          <a:p>
            <a:pPr marL="114300" indent="-114300">
              <a:buClr>
                <a:srgbClr val="006699"/>
              </a:buClr>
              <a:buSzPct val="80000"/>
              <a:buFont typeface="Arial" pitchFamily="34" charset="0"/>
              <a:buChar char="•"/>
            </a:pPr>
            <a:endParaRPr lang="en-US" sz="800" dirty="0" smtClean="0"/>
          </a:p>
          <a:p>
            <a:pPr marL="114300" indent="-114300">
              <a:buClr>
                <a:srgbClr val="006699"/>
              </a:buClr>
              <a:buSzPct val="80000"/>
              <a:buFont typeface="Arial" pitchFamily="34" charset="0"/>
              <a:buChar char="•"/>
            </a:pPr>
            <a:r>
              <a:rPr lang="en-US" sz="1400" dirty="0" smtClean="0"/>
              <a:t>Death toll was 57</a:t>
            </a:r>
          </a:p>
          <a:p>
            <a:pPr marL="114300" indent="-114300">
              <a:buClr>
                <a:srgbClr val="006699"/>
              </a:buClr>
              <a:buSzPct val="80000"/>
              <a:buFont typeface="Arial" pitchFamily="34" charset="0"/>
              <a:buChar char="•"/>
            </a:pPr>
            <a:endParaRPr lang="en-US" sz="800" dirty="0" smtClean="0"/>
          </a:p>
          <a:p>
            <a:pPr marL="114300" indent="-114300">
              <a:buClr>
                <a:srgbClr val="006699"/>
              </a:buClr>
              <a:buSzPct val="80000"/>
              <a:buFont typeface="Arial" pitchFamily="34" charset="0"/>
              <a:buChar char="•"/>
            </a:pPr>
            <a:r>
              <a:rPr lang="en-US" sz="1400" dirty="0" smtClean="0"/>
              <a:t>The earthquake occurred along a previously unknown "blind" thrust fault, close to the San Andreas fault</a:t>
            </a:r>
          </a:p>
          <a:p>
            <a:pPr marL="114300" indent="-114300">
              <a:buClr>
                <a:srgbClr val="006699"/>
              </a:buClr>
              <a:buSzPct val="80000"/>
              <a:buFont typeface="Arial" pitchFamily="34" charset="0"/>
              <a:buChar char="•"/>
            </a:pPr>
            <a:endParaRPr lang="en-US" sz="800" dirty="0" smtClean="0"/>
          </a:p>
          <a:p>
            <a:pPr marL="114300" indent="-114300">
              <a:buClr>
                <a:srgbClr val="006699"/>
              </a:buClr>
              <a:buSzPct val="80000"/>
              <a:buFont typeface="Arial" pitchFamily="34" charset="0"/>
              <a:buChar char="•"/>
            </a:pPr>
            <a:r>
              <a:rPr lang="en-US" sz="1400" dirty="0" smtClean="0"/>
              <a:t>Blind fault does break Earth’s surface and is thus not visible</a:t>
            </a:r>
          </a:p>
          <a:p>
            <a:pPr marL="114300" indent="-114300">
              <a:buClr>
                <a:srgbClr val="006699"/>
              </a:buClr>
              <a:buSzPct val="80000"/>
              <a:buFont typeface="Arial" pitchFamily="34" charset="0"/>
              <a:buChar char="•"/>
            </a:pPr>
            <a:endParaRPr lang="en-US" sz="800" dirty="0" smtClean="0"/>
          </a:p>
          <a:p>
            <a:pPr marL="114300" indent="-114300">
              <a:buClr>
                <a:srgbClr val="006699"/>
              </a:buClr>
              <a:buSzPct val="80000"/>
              <a:buFont typeface="Arial" pitchFamily="34" charset="0"/>
              <a:buChar char="•"/>
            </a:pPr>
            <a:r>
              <a:rPr lang="en-US" sz="1400" dirty="0" smtClean="0"/>
              <a:t>Los Angeles basin was once one of the most prolific oil fields in the world</a:t>
            </a:r>
          </a:p>
          <a:p>
            <a:pPr marL="114300" indent="-114300">
              <a:buClr>
                <a:srgbClr val="006699"/>
              </a:buClr>
              <a:buSzPct val="80000"/>
              <a:buFont typeface="Arial" pitchFamily="34" charset="0"/>
              <a:buChar char="•"/>
            </a:pPr>
            <a:endParaRPr lang="en-US" sz="800" dirty="0" smtClean="0"/>
          </a:p>
          <a:p>
            <a:pPr marL="114300" indent="-114300">
              <a:buClr>
                <a:srgbClr val="006699"/>
              </a:buClr>
              <a:buSzPct val="80000"/>
              <a:buFont typeface="Arial" pitchFamily="34" charset="0"/>
              <a:buChar char="•"/>
            </a:pPr>
            <a:r>
              <a:rPr lang="en-US" sz="1400" dirty="0" smtClean="0"/>
              <a:t>Oil companies had known about this blind fault but had not publically disclosed information</a:t>
            </a:r>
          </a:p>
        </p:txBody>
      </p:sp>
      <p:pic>
        <p:nvPicPr>
          <p:cNvPr id="182274" name="Picture 2" descr="http://skywalker.cochise.edu/wellerr/students/Northridge/project_files/image004.jpg"/>
          <p:cNvPicPr>
            <a:picLocks noChangeAspect="1" noChangeArrowheads="1"/>
          </p:cNvPicPr>
          <p:nvPr/>
        </p:nvPicPr>
        <p:blipFill>
          <a:blip r:embed="rId4" cstate="print"/>
          <a:srcRect/>
          <a:stretch>
            <a:fillRect/>
          </a:stretch>
        </p:blipFill>
        <p:spPr bwMode="auto">
          <a:xfrm>
            <a:off x="457200" y="1524000"/>
            <a:ext cx="4552950" cy="3200401"/>
          </a:xfrm>
          <a:prstGeom prst="rect">
            <a:avLst/>
          </a:prstGeom>
          <a:noFill/>
        </p:spPr>
      </p:pic>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22</a:t>
            </a:fld>
            <a:endParaRPr lang="en-US" dirty="0"/>
          </a:p>
        </p:txBody>
      </p:sp>
      <p:sp>
        <p:nvSpPr>
          <p:cNvPr id="5" name="Rectangle 4"/>
          <p:cNvSpPr/>
          <p:nvPr/>
        </p:nvSpPr>
        <p:spPr>
          <a:xfrm>
            <a:off x="609600" y="609600"/>
            <a:ext cx="4572000" cy="384721"/>
          </a:xfrm>
          <a:prstGeom prst="rect">
            <a:avLst/>
          </a:prstGeom>
        </p:spPr>
        <p:txBody>
          <a:bodyPr>
            <a:spAutoFit/>
          </a:bodyPr>
          <a:lstStyle/>
          <a:p>
            <a:pPr>
              <a:spcBef>
                <a:spcPts val="200"/>
              </a:spcBef>
              <a:spcAft>
                <a:spcPts val="200"/>
              </a:spcAft>
            </a:pPr>
            <a:r>
              <a:rPr lang="en-US" sz="1900" b="1" dirty="0" smtClean="0">
                <a:solidFill>
                  <a:srgbClr val="006699"/>
                </a:solidFill>
              </a:rPr>
              <a:t>2011 Virginia Earthquake</a:t>
            </a:r>
            <a:r>
              <a:rPr lang="en-US" sz="1900" b="1" dirty="0" smtClean="0">
                <a:solidFill>
                  <a:srgbClr val="006699"/>
                </a:solidFill>
                <a:cs typeface="Arial" pitchFamily="34" charset="0"/>
              </a:rPr>
              <a:t> </a:t>
            </a:r>
            <a:endParaRPr lang="en-US" sz="1900" b="1" dirty="0">
              <a:solidFill>
                <a:srgbClr val="006699"/>
              </a:solidFill>
              <a:cs typeface="Arial" pitchFamily="34" charset="0"/>
            </a:endParaRPr>
          </a:p>
        </p:txBody>
      </p:sp>
      <p:sp>
        <p:nvSpPr>
          <p:cNvPr id="6" name="TextBox 5"/>
          <p:cNvSpPr txBox="1"/>
          <p:nvPr/>
        </p:nvSpPr>
        <p:spPr>
          <a:xfrm>
            <a:off x="4724400" y="1447800"/>
            <a:ext cx="3810000" cy="2862322"/>
          </a:xfrm>
          <a:prstGeom prst="rect">
            <a:avLst/>
          </a:prstGeom>
          <a:noFill/>
        </p:spPr>
        <p:txBody>
          <a:bodyPr wrap="square" rtlCol="0">
            <a:spAutoFit/>
          </a:bodyPr>
          <a:lstStyle/>
          <a:p>
            <a:pPr marL="114300" indent="-114300">
              <a:buClr>
                <a:srgbClr val="006699"/>
              </a:buClr>
              <a:buSzPct val="80000"/>
              <a:buFont typeface="Arial" pitchFamily="34" charset="0"/>
              <a:buChar char="•"/>
            </a:pPr>
            <a:r>
              <a:rPr lang="en-US" sz="1400" dirty="0" smtClean="0"/>
              <a:t>Occurred on August 23, 2011</a:t>
            </a:r>
          </a:p>
          <a:p>
            <a:pPr marL="114300" indent="-114300">
              <a:buClr>
                <a:srgbClr val="006699"/>
              </a:buClr>
              <a:buSzPct val="80000"/>
              <a:buFont typeface="Arial" pitchFamily="34" charset="0"/>
              <a:buChar char="•"/>
            </a:pPr>
            <a:endParaRPr lang="en-US" sz="800" dirty="0" smtClean="0"/>
          </a:p>
          <a:p>
            <a:pPr marL="114300" indent="-114300">
              <a:buClr>
                <a:srgbClr val="006699"/>
              </a:buClr>
              <a:buSzPct val="80000"/>
              <a:buFont typeface="Arial" pitchFamily="34" charset="0"/>
              <a:buChar char="•"/>
            </a:pPr>
            <a:r>
              <a:rPr lang="en-US" sz="1400" dirty="0" smtClean="0"/>
              <a:t>Epicenter was near Mineral, Virginia </a:t>
            </a:r>
            <a:br>
              <a:rPr lang="en-US" sz="1400" dirty="0" smtClean="0"/>
            </a:br>
            <a:r>
              <a:rPr lang="en-US" sz="1400" dirty="0" smtClean="0"/>
              <a:t>(Piedmont region) </a:t>
            </a:r>
          </a:p>
          <a:p>
            <a:pPr marL="114300" indent="-114300">
              <a:buClr>
                <a:srgbClr val="006699"/>
              </a:buClr>
              <a:buSzPct val="80000"/>
              <a:buFont typeface="Arial" pitchFamily="34" charset="0"/>
              <a:buChar char="•"/>
            </a:pPr>
            <a:endParaRPr lang="en-US" sz="800" dirty="0" smtClean="0"/>
          </a:p>
          <a:p>
            <a:pPr marL="114300" indent="-114300">
              <a:buClr>
                <a:srgbClr val="006699"/>
              </a:buClr>
              <a:buSzPct val="80000"/>
              <a:buFont typeface="Arial" pitchFamily="34" charset="0"/>
              <a:buChar char="•"/>
            </a:pPr>
            <a:r>
              <a:rPr lang="en-US" sz="1400" dirty="0" smtClean="0"/>
              <a:t> 5.8-magnitude quake</a:t>
            </a:r>
          </a:p>
          <a:p>
            <a:pPr marL="114300" indent="-114300">
              <a:buClr>
                <a:srgbClr val="006699"/>
              </a:buClr>
              <a:buSzPct val="80000"/>
              <a:buFont typeface="Arial" pitchFamily="34" charset="0"/>
              <a:buChar char="•"/>
            </a:pPr>
            <a:endParaRPr lang="en-US" sz="800" dirty="0" smtClean="0"/>
          </a:p>
          <a:p>
            <a:pPr marL="114300" indent="-114300">
              <a:buClr>
                <a:srgbClr val="006699"/>
              </a:buClr>
              <a:buSzPct val="80000"/>
              <a:buFont typeface="Arial" pitchFamily="34" charset="0"/>
              <a:buChar char="•"/>
            </a:pPr>
            <a:r>
              <a:rPr lang="en-US" sz="1400" dirty="0" smtClean="0"/>
              <a:t>A one-inch wide, four-foot long crack formed in the Washington Monument, near the top of the 555-foot obelisk</a:t>
            </a:r>
          </a:p>
          <a:p>
            <a:pPr marL="114300" indent="-114300">
              <a:buClr>
                <a:srgbClr val="006699"/>
              </a:buClr>
              <a:buSzPct val="80000"/>
              <a:buFont typeface="Arial" pitchFamily="34" charset="0"/>
              <a:buChar char="•"/>
            </a:pPr>
            <a:endParaRPr lang="en-US" sz="800" dirty="0" smtClean="0"/>
          </a:p>
          <a:p>
            <a:pPr marL="114300" indent="-114300">
              <a:buClr>
                <a:srgbClr val="006699"/>
              </a:buClr>
              <a:buSzPct val="80000"/>
              <a:buFont typeface="Arial" pitchFamily="34" charset="0"/>
              <a:buChar char="•"/>
            </a:pPr>
            <a:r>
              <a:rPr lang="en-US" sz="1400" dirty="0" smtClean="0"/>
              <a:t>Distance from quake epicenter to Washington Monument is about 90 miles</a:t>
            </a:r>
          </a:p>
          <a:p>
            <a:pPr marL="114300" indent="-114300">
              <a:buClr>
                <a:srgbClr val="006699"/>
              </a:buClr>
              <a:buSzPct val="80000"/>
              <a:buFont typeface="Arial" pitchFamily="34" charset="0"/>
              <a:buChar char="•"/>
            </a:pPr>
            <a:endParaRPr lang="en-US" sz="800" dirty="0" smtClean="0"/>
          </a:p>
          <a:p>
            <a:pPr marL="114300" indent="-114300">
              <a:buClr>
                <a:srgbClr val="006699"/>
              </a:buClr>
              <a:buSzPct val="80000"/>
            </a:pPr>
            <a:endParaRPr lang="en-US" sz="800" dirty="0" smtClean="0"/>
          </a:p>
        </p:txBody>
      </p:sp>
      <p:pic>
        <p:nvPicPr>
          <p:cNvPr id="184322" name="Picture 2" descr="http://media.masslive.com/opinion_impact/photo/10107348-large.jpg"/>
          <p:cNvPicPr>
            <a:picLocks noChangeAspect="1" noChangeArrowheads="1"/>
          </p:cNvPicPr>
          <p:nvPr/>
        </p:nvPicPr>
        <p:blipFill>
          <a:blip r:embed="rId4" cstate="print"/>
          <a:srcRect/>
          <a:stretch>
            <a:fillRect/>
          </a:stretch>
        </p:blipFill>
        <p:spPr bwMode="auto">
          <a:xfrm>
            <a:off x="685800" y="1371600"/>
            <a:ext cx="3619500" cy="4314826"/>
          </a:xfrm>
          <a:prstGeom prst="rect">
            <a:avLst/>
          </a:prstGeom>
          <a:noFill/>
        </p:spPr>
      </p:pic>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23</a:t>
            </a:fld>
            <a:endParaRPr lang="en-US" dirty="0"/>
          </a:p>
        </p:txBody>
      </p:sp>
      <p:sp>
        <p:nvSpPr>
          <p:cNvPr id="5" name="Rectangle 4"/>
          <p:cNvSpPr/>
          <p:nvPr/>
        </p:nvSpPr>
        <p:spPr>
          <a:xfrm>
            <a:off x="533400" y="685800"/>
            <a:ext cx="4572000" cy="369332"/>
          </a:xfrm>
          <a:prstGeom prst="rect">
            <a:avLst/>
          </a:prstGeom>
        </p:spPr>
        <p:txBody>
          <a:bodyPr>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Highest Peak Ground Acceleration </a:t>
            </a:r>
            <a:endParaRPr lang="en-US" b="1" dirty="0">
              <a:solidFill>
                <a:schemeClr val="accent5">
                  <a:lumMod val="75000"/>
                </a:schemeClr>
              </a:solidFill>
              <a:latin typeface="Arial" pitchFamily="34" charset="0"/>
              <a:cs typeface="Arial" pitchFamily="34" charset="0"/>
            </a:endParaRPr>
          </a:p>
        </p:txBody>
      </p:sp>
      <p:sp>
        <p:nvSpPr>
          <p:cNvPr id="6" name="TextBox 5"/>
          <p:cNvSpPr txBox="1"/>
          <p:nvPr/>
        </p:nvSpPr>
        <p:spPr>
          <a:xfrm>
            <a:off x="4953000" y="1295400"/>
            <a:ext cx="3733800" cy="4862870"/>
          </a:xfrm>
          <a:prstGeom prst="rect">
            <a:avLst/>
          </a:prstGeom>
          <a:noFill/>
        </p:spPr>
        <p:txBody>
          <a:bodyPr wrap="square" rtlCol="0">
            <a:spAutoFit/>
          </a:bodyPr>
          <a:lstStyle/>
          <a:p>
            <a:pPr marL="171450" indent="-171450">
              <a:buClr>
                <a:srgbClr val="006699"/>
              </a:buClr>
              <a:buSzPct val="80000"/>
              <a:buFont typeface="Arial" pitchFamily="34" charset="0"/>
              <a:buChar char="•"/>
            </a:pPr>
            <a:r>
              <a:rPr lang="en-US" sz="1400" dirty="0" smtClean="0">
                <a:latin typeface="+mj-lt"/>
              </a:rPr>
              <a:t>The Iwate-Miyagi </a:t>
            </a:r>
            <a:r>
              <a:rPr lang="en-US" sz="1400" dirty="0" err="1" smtClean="0">
                <a:latin typeface="+mj-lt"/>
              </a:rPr>
              <a:t>Nairiku</a:t>
            </a:r>
            <a:r>
              <a:rPr lang="en-US" sz="1400" dirty="0" smtClean="0">
                <a:latin typeface="+mj-lt"/>
              </a:rPr>
              <a:t> earthquake struck northeast Honshu, Japan, on 14 June 2008</a:t>
            </a:r>
          </a:p>
          <a:p>
            <a:pPr marL="171450" indent="-171450">
              <a:buClr>
                <a:srgbClr val="006699"/>
              </a:buClr>
              <a:buSzPct val="80000"/>
              <a:buFont typeface="Arial" pitchFamily="34" charset="0"/>
              <a:buChar char="•"/>
            </a:pPr>
            <a:endParaRPr lang="en-US" sz="800" dirty="0" smtClean="0">
              <a:latin typeface="+mj-lt"/>
            </a:endParaRPr>
          </a:p>
          <a:p>
            <a:pPr marL="171450" indent="-171450">
              <a:buClr>
                <a:srgbClr val="006699"/>
              </a:buClr>
              <a:buSzPct val="80000"/>
              <a:buFont typeface="Arial" pitchFamily="34" charset="0"/>
              <a:buChar char="•"/>
            </a:pPr>
            <a:r>
              <a:rPr lang="en-US" sz="1400" dirty="0" smtClean="0">
                <a:latin typeface="+mj-lt"/>
              </a:rPr>
              <a:t>This earthquake had a moment magnitude Mw 6.9 according to the USGS</a:t>
            </a:r>
          </a:p>
          <a:p>
            <a:pPr marL="171450" indent="-171450">
              <a:buClr>
                <a:srgbClr val="006699"/>
              </a:buClr>
              <a:buSzPct val="80000"/>
              <a:buFont typeface="Arial" pitchFamily="34" charset="0"/>
              <a:buChar char="•"/>
            </a:pPr>
            <a:endParaRPr lang="en-US" sz="800" dirty="0" smtClean="0">
              <a:latin typeface="+mj-lt"/>
            </a:endParaRPr>
          </a:p>
          <a:p>
            <a:pPr marL="171450" indent="-171450">
              <a:buClr>
                <a:srgbClr val="006699"/>
              </a:buClr>
              <a:buSzPct val="80000"/>
              <a:buFont typeface="Arial" pitchFamily="34" charset="0"/>
              <a:buChar char="•"/>
            </a:pPr>
            <a:r>
              <a:rPr lang="en-US" sz="1400" dirty="0" smtClean="0">
                <a:latin typeface="+mj-lt"/>
              </a:rPr>
              <a:t>The peak ground acceleration (PGA) had a maximum vector sum (3 component) value of 4278 cm/sec^2 (4.36 G)</a:t>
            </a:r>
          </a:p>
          <a:p>
            <a:pPr marL="171450" indent="-171450">
              <a:buClr>
                <a:srgbClr val="006699"/>
              </a:buClr>
              <a:buSzPct val="80000"/>
              <a:buFont typeface="Arial" pitchFamily="34" charset="0"/>
              <a:buChar char="•"/>
            </a:pPr>
            <a:endParaRPr lang="en-US" sz="800" dirty="0" smtClean="0">
              <a:latin typeface="+mj-lt"/>
            </a:endParaRPr>
          </a:p>
          <a:p>
            <a:pPr marL="171450" indent="-171450">
              <a:buClr>
                <a:srgbClr val="006699"/>
              </a:buClr>
              <a:buSzPct val="80000"/>
              <a:buFont typeface="Arial" pitchFamily="34" charset="0"/>
              <a:buChar char="•"/>
            </a:pPr>
            <a:r>
              <a:rPr lang="en-US" sz="1400" dirty="0" smtClean="0">
                <a:latin typeface="+mj-lt"/>
              </a:rPr>
              <a:t>This is the highest ever recorded PGA, although other quakes have had higher moment magnitudes</a:t>
            </a:r>
          </a:p>
          <a:p>
            <a:pPr marL="171450" indent="-171450">
              <a:buClr>
                <a:srgbClr val="006699"/>
              </a:buClr>
              <a:buSzPct val="80000"/>
              <a:buFont typeface="Arial" pitchFamily="34" charset="0"/>
              <a:buChar char="•"/>
            </a:pPr>
            <a:endParaRPr lang="en-US" sz="800" dirty="0" smtClean="0">
              <a:latin typeface="+mj-lt"/>
            </a:endParaRPr>
          </a:p>
          <a:p>
            <a:pPr marL="171450" indent="-171450">
              <a:buClr>
                <a:srgbClr val="006699"/>
              </a:buClr>
              <a:buSzPct val="80000"/>
              <a:buFont typeface="Arial" pitchFamily="34" charset="0"/>
              <a:buChar char="•"/>
            </a:pPr>
            <a:r>
              <a:rPr lang="en-US" sz="1400" dirty="0" smtClean="0">
                <a:latin typeface="+mj-lt"/>
              </a:rPr>
              <a:t>The Richter and moment magnitudes are a measure of the total energy released by a quake</a:t>
            </a:r>
          </a:p>
          <a:p>
            <a:pPr marL="171450" indent="-171450">
              <a:buClr>
                <a:srgbClr val="006699"/>
              </a:buClr>
              <a:buSzPct val="80000"/>
              <a:buFont typeface="Arial" pitchFamily="34" charset="0"/>
              <a:buChar char="•"/>
            </a:pPr>
            <a:endParaRPr lang="en-US" sz="800" dirty="0" smtClean="0">
              <a:latin typeface="+mj-lt"/>
            </a:endParaRPr>
          </a:p>
          <a:p>
            <a:pPr marL="171450" indent="-171450">
              <a:buClr>
                <a:srgbClr val="006699"/>
              </a:buClr>
              <a:buSzPct val="80000"/>
              <a:buFont typeface="Arial" pitchFamily="34" charset="0"/>
              <a:buChar char="•"/>
            </a:pPr>
            <a:r>
              <a:rPr lang="en-US" sz="1400" dirty="0" smtClean="0">
                <a:latin typeface="+mj-lt"/>
              </a:rPr>
              <a:t>The PGA is measured at a point</a:t>
            </a:r>
          </a:p>
          <a:p>
            <a:pPr marL="171450" indent="-171450">
              <a:buClr>
                <a:srgbClr val="006699"/>
              </a:buClr>
              <a:buSzPct val="80000"/>
              <a:buFont typeface="Arial" pitchFamily="34" charset="0"/>
              <a:buChar char="•"/>
            </a:pPr>
            <a:endParaRPr lang="en-US" sz="800" dirty="0" smtClean="0">
              <a:latin typeface="+mj-lt"/>
            </a:endParaRPr>
          </a:p>
          <a:p>
            <a:pPr marL="171450" indent="-171450">
              <a:buClr>
                <a:srgbClr val="006699"/>
              </a:buClr>
              <a:buSzPct val="80000"/>
              <a:buFont typeface="Arial" pitchFamily="34" charset="0"/>
              <a:buChar char="•"/>
            </a:pPr>
            <a:r>
              <a:rPr lang="en-US" sz="1400" dirty="0" smtClean="0">
                <a:latin typeface="+mj-lt"/>
              </a:rPr>
              <a:t>PGA depends on soil conditions, distance from the hypocenter, and other factors</a:t>
            </a:r>
          </a:p>
          <a:p>
            <a:r>
              <a:rPr lang="en-US" sz="1400" dirty="0" smtClean="0">
                <a:latin typeface="+mj-lt"/>
              </a:rPr>
              <a:t/>
            </a:r>
            <a:br>
              <a:rPr lang="en-US" sz="1400" dirty="0" smtClean="0">
                <a:latin typeface="+mj-lt"/>
              </a:rPr>
            </a:br>
            <a:endParaRPr lang="en-US" dirty="0"/>
          </a:p>
        </p:txBody>
      </p:sp>
      <p:pic>
        <p:nvPicPr>
          <p:cNvPr id="183298" name="Picture 2" descr="https://c2.staticflickr.com/8/7265/8160741246_e9e8d9288a_z.jpg"/>
          <p:cNvPicPr>
            <a:picLocks noChangeAspect="1" noChangeArrowheads="1"/>
          </p:cNvPicPr>
          <p:nvPr/>
        </p:nvPicPr>
        <p:blipFill>
          <a:blip r:embed="rId4" cstate="print"/>
          <a:srcRect/>
          <a:stretch>
            <a:fillRect/>
          </a:stretch>
        </p:blipFill>
        <p:spPr bwMode="auto">
          <a:xfrm>
            <a:off x="381000" y="1295400"/>
            <a:ext cx="4470400" cy="3352800"/>
          </a:xfrm>
          <a:prstGeom prst="rect">
            <a:avLst/>
          </a:prstGeom>
          <a:noFill/>
        </p:spPr>
      </p:pic>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09600"/>
            <a:ext cx="5562600" cy="400110"/>
          </a:xfrm>
          <a:prstGeom prst="rect">
            <a:avLst/>
          </a:prstGeom>
          <a:noFill/>
        </p:spPr>
        <p:txBody>
          <a:bodyPr wrap="square" rtlCol="0">
            <a:spAutoFit/>
          </a:bodyPr>
          <a:lstStyle/>
          <a:p>
            <a:r>
              <a:rPr lang="en-US" sz="2000" b="1" dirty="0" smtClean="0">
                <a:solidFill>
                  <a:srgbClr val="006699"/>
                </a:solidFill>
              </a:rPr>
              <a:t>El Centro Time History</a:t>
            </a:r>
          </a:p>
        </p:txBody>
      </p:sp>
      <p:pic>
        <p:nvPicPr>
          <p:cNvPr id="115714" name="Picture 2"/>
          <p:cNvPicPr>
            <a:picLocks noChangeAspect="1" noChangeArrowheads="1"/>
          </p:cNvPicPr>
          <p:nvPr/>
        </p:nvPicPr>
        <p:blipFill>
          <a:blip r:embed="rId4" cstate="print"/>
          <a:srcRect/>
          <a:stretch>
            <a:fillRect/>
          </a:stretch>
        </p:blipFill>
        <p:spPr bwMode="auto">
          <a:xfrm>
            <a:off x="1600200" y="1524000"/>
            <a:ext cx="5537200" cy="4089400"/>
          </a:xfrm>
          <a:prstGeom prst="rect">
            <a:avLst/>
          </a:prstGeom>
          <a:noFill/>
          <a:ln w="9525">
            <a:noFill/>
            <a:miter lim="800000"/>
            <a:headEnd/>
            <a:tailEnd/>
          </a:ln>
          <a:effectLst/>
        </p:spPr>
      </p:pic>
      <p:sp>
        <p:nvSpPr>
          <p:cNvPr id="6" name="TextBox 5"/>
          <p:cNvSpPr txBox="1"/>
          <p:nvPr/>
        </p:nvSpPr>
        <p:spPr>
          <a:xfrm>
            <a:off x="5791200" y="5943600"/>
            <a:ext cx="2438400" cy="338554"/>
          </a:xfrm>
          <a:prstGeom prst="rect">
            <a:avLst/>
          </a:prstGeom>
          <a:noFill/>
        </p:spPr>
        <p:txBody>
          <a:bodyPr wrap="square" rtlCol="0">
            <a:spAutoFit/>
          </a:bodyPr>
          <a:lstStyle/>
          <a:p>
            <a:r>
              <a:rPr lang="en-US" sz="1600" dirty="0" smtClean="0"/>
              <a:t>File: elcentro_NS.dat</a:t>
            </a:r>
            <a:endParaRPr lang="en-US" sz="1600" dirty="0"/>
          </a:p>
        </p:txBody>
      </p:sp>
    </p:spTree>
    <p:custDataLst>
      <p:tags r:id="rId1"/>
    </p:custDataLst>
    <p:extLst>
      <p:ext uri="{BB962C8B-B14F-4D97-AF65-F5344CB8AC3E}">
        <p14:creationId xmlns="" xmlns:p14="http://schemas.microsoft.com/office/powerpoint/2010/main" val="399524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369332"/>
          </a:xfrm>
          <a:prstGeom prst="rect">
            <a:avLst/>
          </a:prstGeom>
          <a:noFill/>
        </p:spPr>
        <p:txBody>
          <a:bodyPr wrap="square" rtlCol="0">
            <a:spAutoFit/>
          </a:bodyPr>
          <a:lstStyle/>
          <a:p>
            <a:r>
              <a:rPr lang="en-US" b="1" dirty="0" smtClean="0">
                <a:solidFill>
                  <a:srgbClr val="006699"/>
                </a:solidFill>
              </a:rPr>
              <a:t>SDOF System Subjected to Base Excitation</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descr="sdd22"/>
          <p:cNvPicPr>
            <a:picLocks noChangeAspect="1" noChangeArrowheads="1"/>
          </p:cNvPicPr>
          <p:nvPr/>
        </p:nvPicPr>
        <p:blipFill>
          <a:blip r:embed="rId4"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1143000" y="1905000"/>
            <a:ext cx="6391275" cy="2336800"/>
          </a:xfrm>
          <a:prstGeom prst="rect">
            <a:avLst/>
          </a:prstGeom>
          <a:noFill/>
          <a:extLst>
            <a:ext uri="{909E8E84-426E-40DD-AFC4-6F175D3DCCD1}">
              <a14:hiddenFill xmlns:a14="http://schemas.microsoft.com/office/drawing/2010/main" xmlns:lc="http://schemas.openxmlformats.org/drawingml/2006/lockedCanvas" xmlns="">
                <a:solidFill>
                  <a:srgbClr val="FFFFFF"/>
                </a:solidFill>
              </a14:hiddenFill>
            </a:ext>
          </a:extLst>
        </p:spPr>
      </p:pic>
    </p:spTree>
    <p:custDataLst>
      <p:tags r:id="rId1"/>
    </p:custDataLst>
    <p:extLst>
      <p:ext uri="{BB962C8B-B14F-4D97-AF65-F5344CB8AC3E}">
        <p14:creationId xmlns="" xmlns:p14="http://schemas.microsoft.com/office/powerpoint/2010/main" val="399524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smtClean="0">
                <a:solidFill>
                  <a:srgbClr val="006699"/>
                </a:solidFill>
              </a:rPr>
              <a:t>Algorithm</a:t>
            </a:r>
          </a:p>
        </p:txBody>
      </p:sp>
      <p:sp>
        <p:nvSpPr>
          <p:cNvPr id="5" name="TextBox 4"/>
          <p:cNvSpPr txBox="1"/>
          <p:nvPr/>
        </p:nvSpPr>
        <p:spPr>
          <a:xfrm>
            <a:off x="1219200" y="1676400"/>
            <a:ext cx="6781800" cy="1400383"/>
          </a:xfrm>
          <a:prstGeom prst="rect">
            <a:avLst/>
          </a:prstGeom>
          <a:noFill/>
        </p:spPr>
        <p:txBody>
          <a:bodyPr wrap="square" rtlCol="0">
            <a:spAutoFit/>
          </a:bodyPr>
          <a:lstStyle/>
          <a:p>
            <a:r>
              <a:rPr lang="en-US" sz="1700" dirty="0" smtClean="0">
                <a:latin typeface="Calibri" pitchFamily="34" charset="0"/>
              </a:rPr>
              <a:t>Problems with arbitrary base excitation are solved using a convolution integral.</a:t>
            </a:r>
            <a:br>
              <a:rPr lang="en-US" sz="1700" dirty="0" smtClean="0">
                <a:latin typeface="Calibri" pitchFamily="34" charset="0"/>
              </a:rPr>
            </a:br>
            <a:endParaRPr lang="en-US" sz="1700" dirty="0" smtClean="0">
              <a:latin typeface="Calibri" pitchFamily="34" charset="0"/>
            </a:endParaRPr>
          </a:p>
          <a:p>
            <a:r>
              <a:rPr lang="en-US" sz="1700" dirty="0" smtClean="0">
                <a:latin typeface="Calibri" pitchFamily="34" charset="0"/>
              </a:rPr>
              <a:t>The convolution integral is represented by a digital recursive filtering relationship for numerical efficiency.</a:t>
            </a:r>
            <a:endParaRPr lang="en-US" sz="1700" dirty="0">
              <a:latin typeface="Calibri" pitchFamily="34" charset="0"/>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 xmlns:p14="http://schemas.microsoft.com/office/powerpoint/2010/main" val="399524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5562600" cy="400110"/>
          </a:xfrm>
          <a:prstGeom prst="rect">
            <a:avLst/>
          </a:prstGeom>
          <a:noFill/>
        </p:spPr>
        <p:txBody>
          <a:bodyPr wrap="square" rtlCol="0">
            <a:spAutoFit/>
          </a:bodyPr>
          <a:lstStyle/>
          <a:p>
            <a:r>
              <a:rPr lang="en-US" sz="2000" b="1" dirty="0" smtClean="0">
                <a:solidFill>
                  <a:srgbClr val="006699"/>
                </a:solidFill>
              </a:rPr>
              <a:t>Smallwood Digital Recursive Filtering Relationship</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36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3665" name="Object 1"/>
          <p:cNvGraphicFramePr>
            <a:graphicFrameLocks noChangeAspect="1"/>
          </p:cNvGraphicFramePr>
          <p:nvPr/>
        </p:nvGraphicFramePr>
        <p:xfrm>
          <a:off x="1524000" y="1752600"/>
          <a:ext cx="5458989" cy="3733800"/>
        </p:xfrm>
        <a:graphic>
          <a:graphicData uri="http://schemas.openxmlformats.org/presentationml/2006/ole">
            <p:oleObj spid="_x0000_s113665" name="Equation" r:id="rId5" imgW="4229100" imgH="2959100" progId="Equation.3">
              <p:embed/>
            </p:oleObj>
          </a:graphicData>
        </a:graphic>
      </p:graphicFrame>
    </p:spTree>
    <p:custDataLst>
      <p:tags r:id="rId2"/>
    </p:custDataLst>
    <p:extLst>
      <p:ext uri="{BB962C8B-B14F-4D97-AF65-F5344CB8AC3E}">
        <p14:creationId xmlns="" xmlns:p14="http://schemas.microsoft.com/office/powerpoint/2010/main" val="399524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4419600"/>
            <a:ext cx="6400800" cy="923330"/>
          </a:xfrm>
          <a:prstGeom prst="rect">
            <a:avLst/>
          </a:prstGeom>
          <a:noFill/>
        </p:spPr>
        <p:txBody>
          <a:bodyPr wrap="square" rtlCol="0">
            <a:spAutoFit/>
          </a:bodyPr>
          <a:lstStyle/>
          <a:p>
            <a:endParaRPr lang="en-US" dirty="0" smtClean="0"/>
          </a:p>
          <a:p>
            <a:endParaRPr lang="en-US" dirty="0" smtClean="0"/>
          </a:p>
          <a:p>
            <a:endParaRPr lang="en-US" dirty="0"/>
          </a:p>
        </p:txBody>
      </p:sp>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smtClean="0">
                <a:solidFill>
                  <a:srgbClr val="006699"/>
                </a:solidFill>
              </a:rPr>
              <a:t>El Centro Earthquake Exercise I </a:t>
            </a:r>
          </a:p>
        </p:txBody>
      </p:sp>
      <p:pic>
        <p:nvPicPr>
          <p:cNvPr id="5" name="Picture 4" descr="elc.png"/>
          <p:cNvPicPr>
            <a:picLocks noChangeAspect="1"/>
          </p:cNvPicPr>
          <p:nvPr/>
        </p:nvPicPr>
        <p:blipFill>
          <a:blip r:embed="rId4" cstate="print"/>
          <a:stretch>
            <a:fillRect/>
          </a:stretch>
        </p:blipFill>
        <p:spPr>
          <a:xfrm>
            <a:off x="457200" y="1066799"/>
            <a:ext cx="8153400" cy="5087413"/>
          </a:xfrm>
          <a:prstGeom prst="rect">
            <a:avLst/>
          </a:prstGeom>
        </p:spPr>
      </p:pic>
      <p:sp>
        <p:nvSpPr>
          <p:cNvPr id="6" name="TextBox 5"/>
          <p:cNvSpPr txBox="1"/>
          <p:nvPr/>
        </p:nvSpPr>
        <p:spPr>
          <a:xfrm>
            <a:off x="990600" y="6248400"/>
            <a:ext cx="6629400" cy="338554"/>
          </a:xfrm>
          <a:prstGeom prst="rect">
            <a:avLst/>
          </a:prstGeom>
          <a:noFill/>
        </p:spPr>
        <p:txBody>
          <a:bodyPr wrap="square" rtlCol="0">
            <a:spAutoFit/>
          </a:bodyPr>
          <a:lstStyle/>
          <a:p>
            <a:r>
              <a:rPr lang="en-US" sz="1600" dirty="0" smtClean="0"/>
              <a:t>ASCII text file: elcentro_NS.dat     Natural Frequency (Hz):  1.8     Q=10</a:t>
            </a:r>
          </a:p>
        </p:txBody>
      </p:sp>
    </p:spTree>
    <p:custDataLst>
      <p:tags r:id="rId1"/>
    </p:custDataLst>
    <p:extLst>
      <p:ext uri="{BB962C8B-B14F-4D97-AF65-F5344CB8AC3E}">
        <p14:creationId xmlns="" xmlns:p14="http://schemas.microsoft.com/office/powerpoint/2010/main" val="399524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smtClean="0">
                <a:solidFill>
                  <a:srgbClr val="006699"/>
                </a:solidFill>
              </a:rPr>
              <a:t>El Centro Earthquake Exercise I </a:t>
            </a:r>
          </a:p>
        </p:txBody>
      </p:sp>
      <p:pic>
        <p:nvPicPr>
          <p:cNvPr id="164866" name="Picture 2"/>
          <p:cNvPicPr>
            <a:picLocks noChangeAspect="1" noChangeArrowheads="1"/>
          </p:cNvPicPr>
          <p:nvPr/>
        </p:nvPicPr>
        <p:blipFill>
          <a:blip r:embed="rId4" cstate="print"/>
          <a:srcRect/>
          <a:stretch>
            <a:fillRect/>
          </a:stretch>
        </p:blipFill>
        <p:spPr bwMode="auto">
          <a:xfrm>
            <a:off x="1524000" y="1447800"/>
            <a:ext cx="5334000" cy="4000500"/>
          </a:xfrm>
          <a:prstGeom prst="rect">
            <a:avLst/>
          </a:prstGeom>
          <a:noFill/>
          <a:ln w="9525">
            <a:noFill/>
            <a:miter lim="800000"/>
            <a:headEnd/>
            <a:tailEnd/>
          </a:ln>
        </p:spPr>
      </p:pic>
      <p:sp>
        <p:nvSpPr>
          <p:cNvPr id="5" name="Rectangle 4"/>
          <p:cNvSpPr/>
          <p:nvPr/>
        </p:nvSpPr>
        <p:spPr>
          <a:xfrm>
            <a:off x="3352800" y="5638800"/>
            <a:ext cx="1601336" cy="307777"/>
          </a:xfrm>
          <a:prstGeom prst="rect">
            <a:avLst/>
          </a:prstGeom>
        </p:spPr>
        <p:txBody>
          <a:bodyPr wrap="none">
            <a:spAutoFit/>
          </a:bodyPr>
          <a:lstStyle/>
          <a:p>
            <a:r>
              <a:rPr lang="en-US" sz="1400" dirty="0" smtClean="0"/>
              <a:t>Peak </a:t>
            </a:r>
            <a:r>
              <a:rPr lang="en-US" sz="1400" dirty="0" err="1" smtClean="0"/>
              <a:t>Accel</a:t>
            </a:r>
            <a:r>
              <a:rPr lang="en-US" sz="1400" dirty="0" smtClean="0"/>
              <a:t> = 0.92 G</a:t>
            </a:r>
          </a:p>
        </p:txBody>
      </p:sp>
    </p:spTree>
    <p:custDataLst>
      <p:tags r:id="rId1"/>
    </p:custDataLst>
    <p:extLst>
      <p:ext uri="{BB962C8B-B14F-4D97-AF65-F5344CB8AC3E}">
        <p14:creationId xmlns="" xmlns:p14="http://schemas.microsoft.com/office/powerpoint/2010/main" val="399524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smtClean="0">
                <a:solidFill>
                  <a:srgbClr val="006699"/>
                </a:solidFill>
              </a:rPr>
              <a:t>El Centro Earthquake Exercise I </a:t>
            </a:r>
          </a:p>
        </p:txBody>
      </p:sp>
      <p:pic>
        <p:nvPicPr>
          <p:cNvPr id="165890" name="Picture 2"/>
          <p:cNvPicPr>
            <a:picLocks noChangeAspect="1" noChangeArrowheads="1"/>
          </p:cNvPicPr>
          <p:nvPr/>
        </p:nvPicPr>
        <p:blipFill>
          <a:blip r:embed="rId4" cstate="print"/>
          <a:srcRect/>
          <a:stretch>
            <a:fillRect/>
          </a:stretch>
        </p:blipFill>
        <p:spPr bwMode="auto">
          <a:xfrm>
            <a:off x="1828800" y="1524000"/>
            <a:ext cx="5334000" cy="4000500"/>
          </a:xfrm>
          <a:prstGeom prst="rect">
            <a:avLst/>
          </a:prstGeom>
          <a:noFill/>
          <a:ln w="9525">
            <a:noFill/>
            <a:miter lim="800000"/>
            <a:headEnd/>
            <a:tailEnd/>
          </a:ln>
        </p:spPr>
      </p:pic>
      <p:sp>
        <p:nvSpPr>
          <p:cNvPr id="5" name="TextBox 4"/>
          <p:cNvSpPr txBox="1"/>
          <p:nvPr/>
        </p:nvSpPr>
        <p:spPr>
          <a:xfrm>
            <a:off x="3505200" y="5791200"/>
            <a:ext cx="2057400" cy="307777"/>
          </a:xfrm>
          <a:prstGeom prst="rect">
            <a:avLst/>
          </a:prstGeom>
          <a:noFill/>
        </p:spPr>
        <p:txBody>
          <a:bodyPr wrap="square" rtlCol="0">
            <a:spAutoFit/>
          </a:bodyPr>
          <a:lstStyle/>
          <a:p>
            <a:r>
              <a:rPr lang="en-US" sz="1400" dirty="0" smtClean="0"/>
              <a:t>Peak </a:t>
            </a:r>
            <a:r>
              <a:rPr lang="en-US" sz="1400" dirty="0" err="1" smtClean="0"/>
              <a:t>Rel</a:t>
            </a:r>
            <a:r>
              <a:rPr lang="en-US" sz="1400" dirty="0" smtClean="0"/>
              <a:t> </a:t>
            </a:r>
            <a:r>
              <a:rPr lang="en-US" sz="1400" dirty="0" err="1" smtClean="0"/>
              <a:t>Disp</a:t>
            </a:r>
            <a:r>
              <a:rPr lang="en-US" sz="1400" dirty="0" smtClean="0"/>
              <a:t> = 2.8 in</a:t>
            </a:r>
            <a:endParaRPr lang="en-US" sz="1400" dirty="0"/>
          </a:p>
        </p:txBody>
      </p:sp>
    </p:spTree>
    <p:custDataLst>
      <p:tags r:id="rId1"/>
    </p:custDataLst>
    <p:extLst>
      <p:ext uri="{BB962C8B-B14F-4D97-AF65-F5344CB8AC3E}">
        <p14:creationId xmlns="" xmlns:p14="http://schemas.microsoft.com/office/powerpoint/2010/main" val="3995242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VIDEO_FILES_RECORD" val="&lt;Videos&gt;&lt;Video Name=&quot;HS_SRS_421_1_09937.flv&quot; Position=&quot;1&quot; SlideID=&quot;421&quot;/&gt;&lt;/Videos&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Unit 21 SRS Classical Pulses&quot;/&gt;&lt;property id=&quot;20144&quot; value=&quot;1&quot;/&gt;&lt;property id=&quot;20146&quot; value=&quot;0&quot;/&gt;&lt;property id=&quot;20147&quot; value=&quot;0&quot;/&gt;&lt;property id=&quot;20148&quot; value=&quot;5&quot;/&gt;&lt;property id=&quot;20184&quot; value=&quot;7&quot;/&gt;&lt;property id=&quot;20224&quot; value=&quot;C:\Users\Tom Irvine\Documents\My Adobe Presentations\u3&quot;/&gt;&lt;property id=&quot;20226&quot; value=&quot;C:\unit_21\NA_Unit_21_PP.pptx&quot;/&gt;&lt;property id=&quot;20250&quot; value=&quot;7&quot;/&gt;&lt;property id=&quot;20251&quot; value=&quot;0&quot;/&gt;&lt;property id=&quot;20259&quot; value=&quot;0&quot;/&gt;&lt;property id=&quot;20501&quot; value=&quot;C:\Unit_21\&quot;/&gt;&lt;object type=&quot;8&quot; unique_id=&quot;10122&quot;&gt;&lt;/object&gt;&lt;object type=&quot;2&quot; unique_id=&quot;10123&quot;&gt;&lt;object type=&quot;3&quot; unique_id=&quot;10124&quot;&gt;&lt;property id=&quot;20148&quot; value=&quot;5&quot;/&gt;&lt;property id=&quot;20300&quot; value=&quot;Slide 1&quot;/&gt;&lt;property id=&quot;20301&quot; value=&quot;Title Page&quot;/&gt;&lt;property id=&quot;20303&quot; value=&quot;-1&quot;/&gt;&lt;property id=&quot;20307&quot; value=&quot;256&quot;/&gt;&lt;property id=&quot;20309&quot; value=&quot;-1&quot;/&gt;&lt;/object&gt;&lt;object type=&quot;3&quot; unique_id=&quot;10357&quot;&gt;&lt;property id=&quot;20148&quot; value=&quot;5&quot;/&gt;&lt;property id=&quot;20300&quot; value=&quot;Slide 2 - &amp;quot;This presentation is sponsored by&amp;quot;&quot;/&gt;&lt;property id=&quot;20301&quot; value=&quot;Sponsor&quot;/&gt;&lt;property id=&quot;20303&quot; value=&quot;-1&quot;/&gt;&lt;property id=&quot;20307&quot; value=&quot;275&quot;/&gt;&lt;property id=&quot;20309&quot; value=&quot;-1&quot;/&gt;&lt;/object&gt;&lt;object type=&quot;3&quot; unique_id=&quot;10358&quot;&gt;&lt;property id=&quot;20148&quot; value=&quot;5&quot;/&gt;&lt;property id=&quot;20300&quot; value=&quot;Slide 3 - &amp;quot;      Contact Information&amp;quot;&quot;/&gt;&lt;property id=&quot;20301&quot; value=&quot;Contact&quot;/&gt;&lt;property id=&quot;20303&quot; value=&quot;-1&quot;/&gt;&lt;property id=&quot;20307&quot; value=&quot;276&quot;/&gt;&lt;property id=&quot;20309&quot; value=&quot;-1&quot;/&gt;&lt;/object&gt;&lt;object type=&quot;3&quot; unique_id=&quot;41685&quot;&gt;&lt;property id=&quot;20148&quot; value=&quot;5&quot;/&gt;&lt;property id=&quot;20300&quot; value=&quot;Slide 4&quot;/&gt;&lt;property id=&quot;20301&quot; value=&quot;Classical Pulse Introduction &quot;/&gt;&lt;property id=&quot;20303&quot; value=&quot;-1&quot;/&gt;&lt;property id=&quot;20307&quot; value=&quot;405&quot;/&gt;&lt;property id=&quot;20309&quot; value=&quot;-1&quot;/&gt;&lt;/object&gt;&lt;object type=&quot;3&quot; unique_id=&quot;47517&quot;&gt;&lt;property id=&quot;20148&quot; value=&quot;5&quot;/&gt;&lt;property id=&quot;20300&quot; value=&quot;Slide 15&quot;/&gt;&lt;property id=&quot;20301&quot; value=&quot;SDOF System &quot;/&gt;&lt;property id=&quot;20303&quot; value=&quot;-1&quot;/&gt;&lt;property id=&quot;20307&quot; value=&quot;407&quot;/&gt;&lt;property id=&quot;20309&quot; value=&quot;-1&quot;/&gt;&lt;/object&gt;&lt;object type=&quot;3&quot; unique_id=&quot;47683&quot;&gt;&lt;property id=&quot;20148&quot; value=&quot;5&quot;/&gt;&lt;property id=&quot;20300&quot; value=&quot;Slide 16&quot;/&gt;&lt;property id=&quot;20301&quot; value=&quot;Free Body Diagram &quot;/&gt;&lt;property id=&quot;20303&quot; value=&quot;-1&quot;/&gt;&lt;property id=&quot;20307&quot; value=&quot;410&quot;/&gt;&lt;property id=&quot;20309&quot; value=&quot;-1&quot;/&gt;&lt;/object&gt;&lt;object type=&quot;3&quot; unique_id=&quot;47684&quot;&gt;&lt;property id=&quot;20148&quot; value=&quot;5&quot;/&gt;&lt;property id=&quot;20300&quot; value=&quot;Slide 17&quot;/&gt;&lt;property id=&quot;20301&quot; value=&quot;Derivation&quot;/&gt;&lt;property id=&quot;20303&quot; value=&quot;-1&quot;/&gt;&lt;property id=&quot;20307&quot; value=&quot;412&quot;/&gt;&lt;property id=&quot;20309&quot; value=&quot;-1&quot;/&gt;&lt;/object&gt;&lt;object type=&quot;3&quot; unique_id=&quot;47685&quot;&gt;&lt;property id=&quot;20148&quot; value=&quot;5&quot;/&gt;&lt;property id=&quot;20300&quot; value=&quot;Slide 19&quot;/&gt;&lt;property id=&quot;20301&quot; value=&quot;Base Excitation &quot;/&gt;&lt;property id=&quot;20303&quot; value=&quot;-1&quot;/&gt;&lt;property id=&quot;20307&quot; value=&quot;413&quot;/&gt;&lt;property id=&quot;20309&quot; value=&quot;-1&quot;/&gt;&lt;/object&gt;&lt;object type=&quot;3&quot; unique_id=&quot;47686&quot;&gt;&lt;property id=&quot;20148&quot; value=&quot;5&quot;/&gt;&lt;property id=&quot;20300&quot; value=&quot;Slide 5&quot;/&gt;&lt;property id=&quot;20301&quot; value=&quot;Shock Test Machine &quot;/&gt;&lt;property id=&quot;20303&quot; value=&quot;-1&quot;/&gt;&lt;property id=&quot;20307&quot; value=&quot;414&quot;/&gt;&lt;property id=&quot;20309&quot; value=&quot;-1&quot;/&gt;&lt;/object&gt;&lt;object type=&quot;3&quot; unique_id=&quot;47687&quot;&gt;&lt;property id=&quot;20148&quot; value=&quot;5&quot;/&gt;&lt;property id=&quot;20300&quot; value=&quot;Slide 28&quot;/&gt;&lt;property id=&quot;20301&quot; value=&quot;Program Summary &quot;/&gt;&lt;property id=&quot;20303&quot; value=&quot;-1&quot;/&gt;&lt;property id=&quot;20307&quot; value=&quot;411&quot;/&gt;&lt;property id=&quot;20309&quot; value=&quot;-1&quot;/&gt;&lt;/object&gt;&lt;object type=&quot;3&quot; unique_id=&quot;47824&quot;&gt;&lt;property id=&quot;20148&quot; value=&quot;5&quot;/&gt;&lt;property id=&quot;20300&quot; value=&quot;Slide 22&quot;/&gt;&lt;property id=&quot;20301&quot; value=&quot;SDOF Response 10 Hz&quot;/&gt;&lt;property id=&quot;20303&quot; value=&quot;-1&quot;/&gt;&lt;property id=&quot;20307&quot; value=&quot;415&quot;/&gt;&lt;property id=&quot;20309&quot; value=&quot;-1&quot;/&gt;&lt;/object&gt;&lt;object type=&quot;3&quot; unique_id=&quot;47825&quot;&gt;&lt;property id=&quot;20148&quot; value=&quot;5&quot;/&gt;&lt;property id=&quot;20300&quot; value=&quot;Slide 26&quot;/&gt;&lt;property id=&quot;20301&quot; value=&quot;halfsine.m - SRS&quot;/&gt;&lt;property id=&quot;20303&quot; value=&quot;-1&quot;/&gt;&lt;property id=&quot;20307&quot; value=&quot;416&quot;/&gt;&lt;property id=&quot;20309&quot; value=&quot;-1&quot;/&gt;&lt;/object&gt;&lt;object type=&quot;3&quot; unique_id=&quot;48282&quot;&gt;&lt;property id=&quot;20148&quot; value=&quot;5&quot;/&gt;&lt;property id=&quot;20300&quot; value=&quot;Slide 6&quot;/&gt;&lt;property id=&quot;20301&quot; value=&quot;Half-sine Base Input &quot;/&gt;&lt;property id=&quot;20303&quot; value=&quot;-1&quot;/&gt;&lt;property id=&quot;20307&quot; value=&quot;420&quot;/&gt;&lt;property id=&quot;20309&quot; value=&quot;-1&quot;/&gt;&lt;/object&gt;&lt;object type=&quot;3&quot; unique_id=&quot;48284&quot;&gt;&lt;property id=&quot;20148&quot; value=&quot;5&quot;/&gt;&lt;property id=&quot;20300&quot; value=&quot;Slide 9&quot;/&gt;&lt;property id=&quot;20301&quot; value=&quot;SDOF Systems at Rest&quot;/&gt;&lt;property id=&quot;20303&quot; value=&quot;-1&quot;/&gt;&lt;property id=&quot;20307&quot; value=&quot;422&quot;/&gt;&lt;property id=&quot;20309&quot; value=&quot;-1&quot;/&gt;&lt;/object&gt;&lt;object type=&quot;3&quot; unique_id=&quot;48285&quot;&gt;&lt;property id=&quot;20148&quot; value=&quot;5&quot;/&gt;&lt;property id=&quot;20300&quot; value=&quot;Slide 10&quot;/&gt;&lt;property id=&quot;20301&quot; value=&quot;SDOF Responses at Peak Input&quot;/&gt;&lt;property id=&quot;20303&quot; value=&quot;-1&quot;/&gt;&lt;property id=&quot;20307&quot; value=&quot;423&quot;/&gt;&lt;property id=&quot;20309&quot; value=&quot;-1&quot;/&gt;&lt;/object&gt;&lt;object type=&quot;3&quot; unique_id=&quot;48286&quot;&gt;&lt;property id=&quot;20148&quot; value=&quot;5&quot;/&gt;&lt;property id=&quot;20300&quot; value=&quot;Slide 11&quot;/&gt;&lt;property id=&quot;20301&quot; value=&quot;SDOF Responses Near End&quot;/&gt;&lt;property id=&quot;20303&quot; value=&quot;-1&quot;/&gt;&lt;property id=&quot;20307&quot; value=&quot;424&quot;/&gt;&lt;property id=&quot;20309&quot; value=&quot;-1&quot;/&gt;&lt;/object&gt;&lt;object type=&quot;3&quot; unique_id=&quot;48287&quot;&gt;&lt;property id=&quot;20148&quot; value=&quot;5&quot;/&gt;&lt;property id=&quot;20300&quot; value=&quot;Slide 12&quot;/&gt;&lt;property id=&quot;20301&quot; value=&quot;Soft Mounted Systems &quot;/&gt;&lt;property id=&quot;20303&quot; value=&quot;-1&quot;/&gt;&lt;property id=&quot;20307&quot; value=&quot;425&quot;/&gt;&lt;property id=&quot;20309&quot; value=&quot;-1&quot;/&gt;&lt;/object&gt;&lt;object type=&quot;3&quot; unique_id=&quot;49090&quot;&gt;&lt;property id=&quot;20148&quot; value=&quot;5&quot;/&gt;&lt;property id=&quot;20300&quot; value=&quot;Slide 7&quot;/&gt;&lt;property id=&quot;20301&quot; value=&quot;SDOF Systems at Rest&quot;/&gt;&lt;property id=&quot;20303&quot; value=&quot;-1&quot;/&gt;&lt;property id=&quot;20307&quot; value=&quot;428&quot;/&gt;&lt;property id=&quot;20309&quot; value=&quot;-1&quot;/&gt;&lt;/object&gt;&lt;object type=&quot;3&quot; unique_id=&quot;49533&quot;&gt;&lt;property id=&quot;20148&quot; value=&quot;5&quot;/&gt;&lt;property id=&quot;20300&quot; value=&quot;Slide 13&quot;/&gt;&lt;property id=&quot;20301&quot; value=&quot;Isolated Avionics Box&quot;/&gt;&lt;property id=&quot;20303&quot; value=&quot;-1&quot;/&gt;&lt;property id=&quot;20307&quot; value=&quot;429&quot;/&gt;&lt;property id=&quot;20309&quot; value=&quot;-1&quot;/&gt;&lt;/object&gt;&lt;object type=&quot;3&quot; unique_id=&quot;49534&quot;&gt;&lt;property id=&quot;20148&quot; value=&quot;5&quot;/&gt;&lt;property id=&quot;20300&quot; value=&quot;Slide 14&quot;/&gt;&lt;property id=&quot;20301&quot; value=&quot;Hardmounted Systems&quot;/&gt;&lt;property id=&quot;20303&quot; value=&quot;-1&quot;/&gt;&lt;property id=&quot;20307&quot; value=&quot;430&quot;/&gt;&lt;property id=&quot;20309&quot; value=&quot;-1&quot;/&gt;&lt;/object&gt;&lt;object type=&quot;3&quot; unique_id=&quot;49685&quot;&gt;&lt;property id=&quot;20148&quot; value=&quot;5&quot;/&gt;&lt;property id=&quot;20300&quot; value=&quot;Slide 18&quot;/&gt;&lt;property id=&quot;20301&quot; value=&quot;Derivation (cont.) &quot;/&gt;&lt;property id=&quot;20303&quot; value=&quot;-1&quot;/&gt;&lt;property id=&quot;20307&quot; value=&quot;431&quot;/&gt;&lt;property id=&quot;20309&quot; value=&quot;-1&quot;/&gt;&lt;/object&gt;&lt;object type=&quot;3&quot; unique_id=&quot;50609&quot;&gt;&lt;property id=&quot;20148&quot; value=&quot;5&quot;/&gt;&lt;property id=&quot;20300&quot; value=&quot;Slide 20&quot;/&gt;&lt;property id=&quot;20301&quot; value=&quot;SDOF Example &quot;/&gt;&lt;property id=&quot;20303&quot; value=&quot;-1&quot;/&gt;&lt;property id=&quot;20307&quot; value=&quot;432&quot;/&gt;&lt;property id=&quot;20309&quot; value=&quot;-1&quot;/&gt;&lt;/object&gt;&lt;object type=&quot;3&quot; unique_id=&quot;50611&quot;&gt;&lt;property id=&quot;20148&quot; value=&quot;5&quot;/&gt;&lt;property id=&quot;20300&quot; value=&quot;Slide 25&quot;/&gt;&lt;property id=&quot;20301&quot; value=&quot;Summary of Three Cases&quot;/&gt;&lt;property id=&quot;20303&quot; value=&quot;-1&quot;/&gt;&lt;property id=&quot;20307&quot; value=&quot;434&quot;/&gt;&lt;property id=&quot;20309&quot; value=&quot;-1&quot;/&gt;&lt;/object&gt;&lt;object type=&quot;3&quot; unique_id=&quot;50612&quot;&gt;&lt;property id=&quot;20148&quot; value=&quot;5&quot;/&gt;&lt;property id=&quot;20300&quot; value=&quot;Slide 27&quot;/&gt;&lt;property id=&quot;20301&quot; value=&quot;SRS Plot&quot;/&gt;&lt;property id=&quot;20303&quot; value=&quot;-1&quot;/&gt;&lt;property id=&quot;20307&quot; value=&quot;435&quot;/&gt;&lt;property id=&quot;20309&quot; value=&quot;-1&quot;/&gt;&lt;/object&gt;&lt;object type=&quot;3&quot; unique_id=&quot;50684&quot;&gt;&lt;property id=&quot;20148&quot; value=&quot;5&quot;/&gt;&lt;property id=&quot;20300&quot; value=&quot;Slide 23&quot;/&gt;&lt;property id=&quot;20301&quot; value=&quot;SDOF Response 80 Hz&quot;/&gt;&lt;property id=&quot;20303&quot; value=&quot;-1&quot;/&gt;&lt;property id=&quot;20307&quot; value=&quot;436&quot;/&gt;&lt;property id=&quot;20309&quot; value=&quot;-1&quot;/&gt;&lt;/object&gt;&lt;object type=&quot;3&quot; unique_id=&quot;50685&quot;&gt;&lt;property id=&quot;20148&quot; value=&quot;5&quot;/&gt;&lt;property id=&quot;20300&quot; value=&quot;Slide 24&quot;/&gt;&lt;property id=&quot;20301&quot; value=&quot;SDOF Response 500 Hz&quot;/&gt;&lt;property id=&quot;20303&quot; value=&quot;-1&quot;/&gt;&lt;property id=&quot;20307&quot; value=&quot;437&quot;/&gt;&lt;property id=&quot;20309&quot; value=&quot;-1&quot;/&gt;&lt;/object&gt;&lt;object type=&quot;3&quot; unique_id=&quot;51212&quot;&gt;&lt;property id=&quot;20148&quot; value=&quot;5&quot;/&gt;&lt;property id=&quot;20300&quot; value=&quot;Slide 21&quot;/&gt;&lt;property id=&quot;20301&quot; value=&quot;halfsine.m - time history&quot;/&gt;&lt;property id=&quot;20303&quot; value=&quot;-1&quot;/&gt;&lt;property id=&quot;20307&quot; value=&quot;439&quot;/&gt;&lt;property id=&quot;20309&quot; value=&quot;-1&quot;/&gt;&lt;/object&gt;&lt;object type=&quot;3&quot; unique_id=&quot;51463&quot;&gt;&lt;property id=&quot;20148&quot; value=&quot;5&quot;/&gt;&lt;property id=&quot;20300&quot; value=&quot;Slide 8&quot;/&gt;&lt;property id=&quot;20301&quot; value=&quot;SDOF Response Video&quot;/&gt;&lt;property id=&quot;20303&quot; value=&quot;-1&quot;/&gt;&lt;property id=&quot;20307&quot; value=&quot;440&quot;/&gt;&lt;property id=&quot;20309&quot; value=&quot;-1&quot;/&gt;&lt;/object&gt;&lt;/object&gt;&lt;object type=&quot;10&quot; unique_id=&quot;10469&quot;&gt;&lt;object type=&quot;11&quot; unique_id=&quot;10470&quot;&gt;&lt;property id=&quot;20180&quot; value=&quot;0&quot;/&gt;&lt;property id=&quot;20181&quot; value=&quot;1浥䘌಍⻀శ⌐&quot;/&gt;&lt;property id=&quot;20182&quot; value=&quot;0&quot;/&gt;&lt;property id=&quot;20183&quot; value=&quot;1&quot;/&gt;&lt;/object&gt;&lt;object type=&quot;13&quot; unique_id=&quot;10840&quot;&gt;&lt;/object&gt;&lt;object type=&quot;12&quot; unique_id=&quot;15016&quot;&gt;&lt;/object&gt;&lt;/object&gt;&lt;object type=&quot;4&quot; unique_id=&quot;10471&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1.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3.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5.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6.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7.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8.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9.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20.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21.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22.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23.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24.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25.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C43E05-7142-4312-AC50-E27107F3EF30}&quot;/&gt;&lt;filename val=&quot;C:\Users\TOMIRV~1\AppData\Local\Temp\PR\data\asimages\{C3C43E05-7142-4312-AC50-E27107F3EF30}.png&quot;/&gt;&lt;hasEffects val=&quot;1&quot;/&gt;&lt;left val=&quot;89.28&quot;/&gt;&lt;top val=&quot;171.72&quot;/&gt;&lt;width val=&quot;502.8&quot;/&gt;&lt;height val=&quot;222.36&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8.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9.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23153</TotalTime>
  <Words>607</Words>
  <Application>Microsoft Office PowerPoint</Application>
  <PresentationFormat>On-screen Show (4:3)</PresentationFormat>
  <Paragraphs>140</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Irvine</dc:creator>
  <cp:lastModifiedBy>tirvine</cp:lastModifiedBy>
  <cp:revision>993</cp:revision>
  <dcterms:created xsi:type="dcterms:W3CDTF">2010-11-01T13:18:21Z</dcterms:created>
  <dcterms:modified xsi:type="dcterms:W3CDTF">2014-07-30T21:25:46Z</dcterms:modified>
</cp:coreProperties>
</file>