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4" r:id="rId2"/>
    <p:sldId id="262" r:id="rId3"/>
    <p:sldId id="295" r:id="rId4"/>
    <p:sldId id="330" r:id="rId5"/>
    <p:sldId id="301" r:id="rId6"/>
    <p:sldId id="302" r:id="rId7"/>
    <p:sldId id="317" r:id="rId8"/>
    <p:sldId id="318" r:id="rId9"/>
    <p:sldId id="325" r:id="rId10"/>
    <p:sldId id="319" r:id="rId11"/>
    <p:sldId id="311" r:id="rId12"/>
    <p:sldId id="329" r:id="rId13"/>
    <p:sldId id="312" r:id="rId14"/>
    <p:sldId id="313" r:id="rId15"/>
    <p:sldId id="327" r:id="rId16"/>
    <p:sldId id="314" r:id="rId17"/>
    <p:sldId id="315" r:id="rId18"/>
    <p:sldId id="316" r:id="rId19"/>
    <p:sldId id="306" r:id="rId20"/>
    <p:sldId id="307" r:id="rId21"/>
    <p:sldId id="308" r:id="rId22"/>
    <p:sldId id="326" r:id="rId23"/>
    <p:sldId id="309" r:id="rId24"/>
    <p:sldId id="320" r:id="rId25"/>
    <p:sldId id="310" r:id="rId26"/>
    <p:sldId id="305" r:id="rId27"/>
    <p:sldId id="322" r:id="rId28"/>
    <p:sldId id="332" r:id="rId29"/>
    <p:sldId id="334" r:id="rId30"/>
    <p:sldId id="304" r:id="rId31"/>
    <p:sldId id="303" r:id="rId32"/>
    <p:sldId id="336" r:id="rId33"/>
    <p:sldId id="333" r:id="rId34"/>
    <p:sldId id="339" r:id="rId35"/>
    <p:sldId id="321" r:id="rId36"/>
    <p:sldId id="338" r:id="rId37"/>
    <p:sldId id="337" r:id="rId38"/>
    <p:sldId id="340" r:id="rId39"/>
    <p:sldId id="297" r:id="rId40"/>
    <p:sldId id="323" r:id="rId41"/>
    <p:sldId id="331" r:id="rId42"/>
    <p:sldId id="341" r:id="rId43"/>
    <p:sldId id="342" r:id="rId44"/>
    <p:sldId id="343" r:id="rId45"/>
    <p:sldId id="296" r:id="rId46"/>
    <p:sldId id="324" r:id="rId47"/>
    <p:sldId id="298" r:id="rId48"/>
    <p:sldId id="328" r:id="rId49"/>
    <p:sldId id="299" r:id="rId50"/>
    <p:sldId id="29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66"/>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1" autoAdjust="0"/>
    <p:restoredTop sz="94640" autoAdjust="0"/>
  </p:normalViewPr>
  <p:slideViewPr>
    <p:cSldViewPr>
      <p:cViewPr varScale="1">
        <p:scale>
          <a:sx n="77" d="100"/>
          <a:sy n="77" d="100"/>
        </p:scale>
        <p:origin x="-3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B7A31-892B-46B9-ADA1-143257C8D2A0}"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BF9E3-14F7-4831-82CA-7B10577592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BF9E3-14F7-4831-82CA-7B10577592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130-75B0-41F9-B67E-AE827A56352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7130-75B0-41F9-B67E-AE827A56352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C7130-75B0-41F9-B67E-AE827A56352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C7130-75B0-41F9-B67E-AE827A56352A}"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C7130-75B0-41F9-B67E-AE827A56352A}"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C7130-75B0-41F9-B67E-AE827A56352A}"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C7130-75B0-41F9-B67E-AE827A56352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C7130-75B0-41F9-B67E-AE827A56352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3E3-3643-428D-BE15-52BA2E43ED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C7130-75B0-41F9-B67E-AE827A56352A}"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3E3-3643-428D-BE15-52BA2E43ED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990600"/>
            <a:ext cx="5715000" cy="1384995"/>
          </a:xfrm>
          <a:prstGeom prst="rect">
            <a:avLst/>
          </a:prstGeom>
        </p:spPr>
        <p:txBody>
          <a:bodyPr wrap="square">
            <a:spAutoFit/>
          </a:bodyPr>
          <a:lstStyle/>
          <a:p>
            <a:r>
              <a:rPr lang="en-US" sz="2800" b="1" dirty="0" smtClean="0">
                <a:solidFill>
                  <a:srgbClr val="006699"/>
                </a:solidFill>
              </a:rPr>
              <a:t>Unit 29  </a:t>
            </a:r>
          </a:p>
          <a:p>
            <a:r>
              <a:rPr lang="en-US" sz="2800" b="1" dirty="0" smtClean="0">
                <a:solidFill>
                  <a:srgbClr val="006699"/>
                </a:solidFill>
              </a:rPr>
              <a:t>The Stress-Velocity Relationship for Shock &amp; Vibration</a:t>
            </a:r>
          </a:p>
        </p:txBody>
      </p:sp>
      <p:sp>
        <p:nvSpPr>
          <p:cNvPr id="6" name="TextBox 5"/>
          <p:cNvSpPr txBox="1"/>
          <p:nvPr/>
        </p:nvSpPr>
        <p:spPr>
          <a:xfrm>
            <a:off x="3276600" y="3429000"/>
            <a:ext cx="3352800" cy="784830"/>
          </a:xfrm>
          <a:prstGeom prst="rect">
            <a:avLst/>
          </a:prstGeom>
          <a:noFill/>
        </p:spPr>
        <p:txBody>
          <a:bodyPr wrap="square" rtlCol="0">
            <a:spAutoFit/>
          </a:bodyPr>
          <a:lstStyle/>
          <a:p>
            <a:pPr>
              <a:spcBef>
                <a:spcPts val="600"/>
              </a:spcBef>
            </a:pPr>
            <a:r>
              <a:rPr lang="en-US" sz="2000" dirty="0" smtClean="0"/>
              <a:t>By Tom Irvine</a:t>
            </a:r>
          </a:p>
          <a:p>
            <a:pPr>
              <a:spcBef>
                <a:spcPts val="600"/>
              </a:spcBef>
            </a:pPr>
            <a:r>
              <a:rPr lang="en-US" sz="2000" dirty="0" smtClean="0"/>
              <a:t>Dynamic Concepts, Inc.</a:t>
            </a:r>
            <a:endParaRPr lang="en-US" sz="2000" dirty="0"/>
          </a:p>
        </p:txBody>
      </p:sp>
      <p:sp>
        <p:nvSpPr>
          <p:cNvPr id="2050" name="AutoShape 2" descr="data:image/jpeg;base64,/9j/4AAQSkZJRgABAQAAAQABAAD/2wCEAAkGBhQSERUUExQVFBQWFxcVFRgWGBcWFxYfGBgYGBcaFhweHCYeGBkjGRQYHy8gJScpLC4sHB4xNTAqNiYrLCkBCQoKDgwOGg8PGjUiHiUsLCw0LC0tKiksLy8tNC0sKiwqMCosLCktLCwsLSosLDQsMCo1Ky0sLCopLCkqLCwtLP/AABEIAOEA4QMBIgACEQEDEQH/xAAcAAACAwADAQAAAAAAAAAAAAAABgQFBwEDCAL/xABPEAACAQIDBAcEBwMICAQHAAABAgMAEQQSIQUGMUEHEyJRYXGBMlKRoRQjQmKxwdFyk9IXQ1SCkqLh8BUkM2Nzg7LCU2Ti8QgWNESjw9P/xAAaAQACAwEBAAAAAAAAAAAAAAAABAMFBgEC/8QANxEAAQMDAQUFBwMEAwEAAAAAAQACEQMEITEFEkFRYRMicYGhMpGxwdHh8BQjUgYVQvFygpIk/9oADAMBAAIRAxEAPwDcaKKKEIooooQiiiihCKKKKEIorqmxSpxPpzqp2jvIkS5mZI173IF/Ic/nXQCTAXCY1V3XW86jiwHrWb7V6VIFuE6yY+HYT4nX5Ut4vpRnP+zjjQeN3P5D5VY0tl3VTO7Hjj7pZ93RbxnwWzNtFBzv5A18HaqePwrB5t+sa388V/ZVF/Kokm9GLbjiJv7ZH4U63YVbi4ev0UB2jT4Ar0H/AKVTx+H+Nfa7SQ87eYNeeE3mxQ4Yib94x/E1Ki33xq/z7H9oK34ig7CrcHD1+i4Nos4gr0EmKU8GHxrtrC8L0nYlfbSKQc9Cp+IP5Uw7M6VojpIskR7wRIvrwPypSrsm6p53Z8M/dTsvKLuMeK1Oil7ZW9kcwvG6Sj7psw814j4VdQY1X4HXuPGq1zS0w4QU0CCJC76K4vXNeV1FFFFCEUUUUIRRRRQhFFFFCEUUUUIRRRRQhFFFRsXjQmnFu79aELulmCi5NqoNub1xwLmkcRry5u37IGp/zrSfvb0jCMlISJJeBbjGngPePy8+FZpjcc8zl5GLseJY3Pl4Dwq7stkPrQ+p3W+p+iQr3rafdbk+ib9t9Jkrkrh16tffazSHx7l+dJ2JxTyMWkZnY82JJ+ddYFWux9hdckkjSpFFFbrGbMxAPCyqLmtFuW1hT343Rz1OcDmTJVWXVbh0aqpr6SMngCbC5sCbAcSe4eNMGM2Th44o8TDK00azCORZEyE27Wgv7JA4Hvpn2Www21MSIVXJNhmkhS1lN1Dqthyuji3caUrbYpNYXMBMBxzLctiQZEgwZ00UrLJxME8uuswfRZ7HgZGjaUKTGhVWbkpbRQfE1YbL3VxGIjMiKojBy55HWNSe4FiLnypnhwcb4HGvh9IJokmVTxhkhbO0R8LcD3VC2/B1uG2aQrvh0iKydWMxV8wz6cA5ANifHxqIbW7R24yAd7dzw7u9BEjvSCPJe/0m6JOcTjxj3cUtbU2TLhpDHMhRwAbGxuDwII0I8qjQwszBVUsx4BQST5AammTfbA9UML252DQkhZypaIBhZAFGmh4a1L3EgSD/AFqeXqo5C2FjsCXLOBdlI9jKPtHxppu0B+k/UanIETkyRA1PBRG2/e7P8hKEsRUlWBVhoQwII8wdRXxTTv8AwSidWkTIoXqI8755ZBB2etkPPNcdryqv3b2EMS0hdzHFDGZZGVS7WHJVGpNT0b1j7cXDjA6Z+CjfQcKvZjVVEchUgqSCOBBsR5GmvY3SNPFYS/Xp46SDybn6/Gq7bOwEjhTEQS9dA7GO5Uo6OBmyup8Nbj9Ko69FtC8ZkSNMiCD8QVwOqUHYMLd93d9IsQPq3zEcUbSRfTmPEXFNEGJVxofTmK8xxTFGDKSrA3BBII8jWgbq9JJBVMSbHgsw/wD2D/uHqOdZ682M+nL6ORy4/dWlC+Du6/B9FsNFQcDtIOBci54EcG8RU6qBWKKKKKEIooooQiiiihCKKKKEIooqNjcVkGntHh+tCF14/HhAQCL2uSeCjvNZBvlv6ZS0WHYhNQ8g4yd4XuTx4nyo393yMrNBC3YBtK4/nD7oPuD5nwpHrU7M2YABWrDPAfMqou7snuM965qVFsqVoXmCHqkIDPwAJIAA7zcjhXfh9lusaYp4usw/WZWAbjYi6tbVL8Af8Lu28Yw5SPFuzTYSyrhMJGvVor27QlI0WxB19o8B42F1f9m5rWZkxOuRq3H+R6wBqlaNvvgl2Mfh8FC2bssrhYpsGIkzBuvxE7C8BWwYAHsqDfQ2J4d9Vu68sSY0w5+ugmHVM7KVVywvcg8s1x4g3ruwEn0GN4cdETBikMghVh1qMhBRrE3S/DMddAeRFQsRtGbHWw+Gw6xwqwZYohwOoDyyHUmxOpsPOqQWZqdsHGWPnvkjSZBLjJJYcNAgYninu1DdyMEcPtyPEld77bBGIw2LVFRc6xCKMDq5EYgZQNbHvJ4edQm3qcNhpFUCSCMxlmOYPyGgtoATz51fYTo9igTrMdOsajUqpCjyLnif2R61DxHSRsnBaYWDrnAtmC8fN3ux9Kgd/b6OGtL+Y0bJaWuPPvA51nB1ypQLh+SY9TrI6Y4Kn2VHi8jrAs2SQZXyISrDXwIGhIvxsastmbB2nECIVmiB4gOqeti3HxtVPtDp5xTf7KGKMfezOfxA+VVEvTJtI8JUX9mJPzBrlTaYdvftNzEyJmNJ5xwXW2kR3zjyTTit0doNbPFI9r2u6uRmOZrdq+p1NcYZsbhUZDA/Vk5issBkQEfaFwQD437qVY+mLaQ/nlPnFH+lWmB6dsYn+0jgkHgGjPxBt8q6dqb7OzfSaW8ojqj9GA7ea4zz1Xdtrbj4pkeUL1ipkLDTMAbgkcARc8KtN3GsithpBFjEc3DtlWWMj2QD2Sb8q7cN0t7OxVlxmFMZ97KJFHqAHFWP/wAlYTGIZMBiVYc1LdYo8/tp6g1OLy2qUBbt/bAP/JvUEcWmdMdCIURt6ranae16HxHVQdu7OM+ISHDgB2USYiONrwRyagtpopsTf076+9oYDCx4GdUXPLE8adebjNIzdtUHuqot4351VYzD4zAq0RzRI5Fylsr291xw8QCD31ZjHvj8PBhQxfEtPdiVt2FRrMzDRrd/Go30LykKW7UBotcJc0mYmS52D3QAWgTgRJcdOtfReXy2HkHB9wA68dPcldMI5RpApKKQGYDRSeFzyrqp9xGLjjjMWBnT/Vc5mSQALiQB9YwY6OB2hl08OApabZT4rrZsNhykSAFlBLAG3ay6eN8o4AVbWe1XVnONVm4ycEmDHDeBiN7VsSOGoynWtAwANMnl8YjlxlTt0t9HwpEcl3gJ4c4/FPDvX862jZG2FlVSGDKwujDgw/WvOFM25u9pwr5HJMDHtDiUPvr+Y5+dc2nswVQatId7iOf3+K92l2Wdx+nwW/UVX7Lx4cDUG4upGoYcQR31YVkFdIooooQiiiihCKKKKEL4mlCgk8qzDpG3tMamFD9bIO2R/NoeQ7i34X7xThvXtxYIndvZjHD3mOir8fzrBMdjWmkaRzd3JZj593gOFXeyLLtn9q8d1vqfskL2v2bd0aldNWex8NGskbYpHED3AYXANtL34lQeNtaNi7BbEZ2LpDDEAZJZPZW+ijvLE8BV9s5niikDo2L2cHKGQKRlItd4rnMoBNr8L8xerraN0Qw0qRl3GDDoP8T7O/oQCcqvtqOQ92nDiPMaxzUuIQYKYrnkSKUdpJV66CdDzVk1BseJBtz0NVku8H0F5I8HKksT5XXMM4hfkVvozgflfUVH23jFijOGjljxMDBZYnN88FybryysQOHcb2HCrTdfdeOOL6ZjbLEozor8LcQ7jmDyXnxNUNG2DKZr3by4HEGO/HsmIDg4aGSSIiS2ArB1Qud2dEARmf48xyIPD4SujYG5smKJxOLdkjbtlmP1kvjc+ytvtHlwFtaj7x9LMGDU4fZsaG2hkt2Ae8c5G+8aVd/ekqXHuYoiY8MDoODSeL+HhXzB0Q45lDdWouAwvLEDYi40z9xFJ3N2+uYOGjQDQKZjGUR156lKu19vT4p888rSN946DyHACoFPn8jmO9xf3sP8dH8jmO9xf3sP8dKL32zevuKQqKff5HMd7i/vYf46P5HMd7i/vYf46Eds3r7ikKin3+RzHe4v72H+Oj+RzHe4v72H+OhHbN6+4pCqRgcfJC4eJ2jccGQlSPUU6/yOY73F/ew/x0Hodx3uL+9h/jrqO2b19xV3ut0zZh1G0kEiNoZQoJ/5icG81sfA1e7b3JVkGJwD9ZGRmCq2Y274mGpt3cRWO7e2DLhJWimXI62uLg8QCNQSOBq03J38n2dJdCXhYjrIiey3ivuP4j1vTNtd1Ld0sPiOBRUpMrDP3TTsDZsc2IjilkEKM1ix5dwHIMToCdL077T2si5sNEW2fJgmaSAO1knAXXrfvsMxF7gg997RdrbIg2lh/puBILn200BYj2lYfZlH974UsT7RmxYggYBnQlEYj6wg2sjMT7K2PGtA9zb/AHas91uoMd0/yzhwjGeGkZVaAbeWRk6Hn06Lv2hhzjOtxUMKxrGqNOitc3N88ipxVL8e7Xxqipxi2pFsu6whMRjD2ZWN+qiGhMYtqzGwB+duFUW1WRmaWGApAzZRmN7NlzMosbZRc2HdUttfwO5Tcaf+Jxn/ANEH/jzGgwg2ge4Bzw13GZgf+QfPlxTT0cb1FWGGkbQm8J7jxKeR5eOnOtfwmIzrfnwNeamBU8MrA8rggitm3D3o+kwq5PbH1co+8PtevH41n7uvb3TjWt5H8gRBB5+fx8VfVdmXWzw1lxBB0cDIPTn9tNE7UVwK5pBQoooooQiurFTZVJ+FdtUm8m0RFGzN7Malz42Gg/L1roBJgLhMZWWdJu288ogU9mPtP4uw0v5Kf7xpLjjLEAC5JAAHEk8BX3isS0js7G7OxY+ZN6s929gtiXIWRY2WxBJ7RPLKAb3Fr3rdA0tnWm9UMNaMnOvlnVZ471zW7oklWuwY0aCfAYhvo0ryJLG0gIXOmmR78AeR8+YF7WLEYnZ0EjT4iMEQmDCRRsj3LOGzlQLECxuzC5BsfHpn2pCoMOOm+k5RYBsPKsq/syaafj30pwbNWfFdVhgwV3ypnAzAc2ew5AE+XjVFb1TfOdvgtZ7RJYd0xiWOcGkSNQQehVg9vYAbpl2kTnzAkeqvdx92xO5xE9uojJJzaB2HaN+WReJ5cB30ndJvSA2OlMURIw0Z7I/8Qj7bfkKa+lneNcHho9nYc5bqOsPML3H7zm5NY1VbeXRuam9w0A5BN0KIpNjjxX3C9mBrfdgbVTaGGWZbCaNVSdPBQFWRfukAA9x868/Vf7ob0SYLELLGeGhB9lgfaVhzUilAVDeWwrsgrbPoXhUnC7HDq7F0QIMzZgx05kWB0HPuqdszERYqFZ4P9m/LmjD2kbxHfzFjUyLDFWDLoRw/zzHK1e1nmWDWv74kJXefCA2ONwwP/M/hr5+lYP8Ap2F+Mn8NKXSruQYj9KgBETntqP5pz9n9g8VPpWWtKw5mvMlWVPZlB40E+f1XoD6Tg/6dhfi/8NH0jCf07C/F/wCGvP3Xt3mjr27zRvL3/aKPL4/VeiMNh4ZTlhxOHlbkqvZj5BgM3leh9nkEgixGhBFiPOvPmHx7oQQx0rdujrez6fAY5TeeEA5jxkS9u13spI15g+FAKUuNksaJakbpmw9sTG3v4eA/CML/ANlZzWq9NsPawx/3GX+xLIv4WrK68q9oeymTcbfSTZ2IDrdomsJo+TjvHc44g+nAmtS3y2NHLGuPwpzRuA75fHg47jfRhyI86witR6Gd7gsjYCY3imv1V+AcjtJ5OP7wHfTVrcut6ge3zHMcl6rUhVbulfGx9iS4l8kS5iNWJ0VR3seQpj25hYREkSYqEw4dcxRCXklkOjE27IJvYa2FyaqdubDfDYl4ULBGFwbkBozr2yPsi1iDppVfI4sET2R4aueF7d3ICn9uXW6KdZtSIyxoAOdN50yMZAx65DH9P7Jfe1XUy3uj23dOQ6n7+PVicRcsx4k3sO88hV1uFtn6NiVDHsS/Vv3XJ7LejH4E1UY/ZU0RBmikiB9nOrLfx1HyqNU2wtl7ts59XWoPcPrOfcmP6p2y24uWUaHsU/U8Y6AYHnwXpnZ8+ZNeI0P5VKpR3F2118ETk6suR/2l018+PrTdVHUYabix2owkmuDgCEUUUV4XpFZn0qbUy4fIDrLIB/VTU/MLWkYh7KT3A1ifSji74iOPkkd/Vzc/JRVlsul2l02eGfdp6wlbt+7RPuSXV+m74LYVFbLLJG80jHhGupQ2Go7KnXyqgpnw++QNxPh0bNGYS8f1cmQi2Xn+IrQbXN6GNNo2Y3pgjkQ3BwQCZI4wFV2fYyRVMac+edNOSjzbVnfBlperljLdVG0gvKptmuh4mwB4/Orvo+wqwxT42XRUVlUm3BRmkI/ur8aXNu7RiZIYsOHEUYdiHtmLOdb20NlFrjvq46SMT9C2NDhhYPLlVrfvJPixtVPUd2NoQGdn2jz3Y3e6MZGgJwTHNPUxv1hJ3t0DOuT16LIdv7XbFYiSd+MjFvIch6C1V9FFUqsEVyDXFFCE99Gm/bYKbK92gksJF/Bl+8vLv1HOvRGFyyIroQysAysODA8CP899ePla1a90QdInVkYWdrRsfq2J0jY8ieSMePcbHvr0Cl3MDTJ0+C2PFbNWRGR1DI4Kup4MDy8DzB5GvOHSNuM+BnIF2ie7RvbiPHuYcCP1r0z1wqn3n2FFjcO0MlgDqrcTG1tHHhyI5iukLhAGW6ryWa4q63o3ckwc7xSrZlNvA9xB5gjUGqWvCna4OEhFOfRVtXqdoQXNldxG3lJ2D/1UmV24ecowZSQRqCNCLcCKFx7d4Qtj6d8NljwrEWJEynS3BwfxY1i9WO09vT4gDrpZJMvDO7Na/G1zpwquoQxu6ip+yMFI8qmI5WUh8/AJY3DE8rGu7ZGwmm7TdiPm3M+CDmfkPlTQuSJMqgJGNT4+LHmf/YUtWringZKvdm7IqXh33d2mNT9ProPRMO8m9L4srmAVVUDTTMbdpieNibkDgPnXOxIWGGfEwAtOkqovZDGJSCetVbG7E2UEjTU24W+OjJcPjp545FJyRhoweBucjMR3gspHqTXXsXCzDF9THKYZMzJmFx7N9CBx4cKasbEVWPuKzhLIdBndgZMxJ05DHI6KTa+2WUWtsbEQw4JGpPT5k6+GtrgduyTYLGjFTGRAimMSNmYSlvqynMai2mnzpSNNI2LgwhmeeWcdYI2MaBe01zc5uXHUVR7bwHU4iWMcFchefZPaX+6RWr2Xe29Wu9lKROY3S1ogNBAmCTkE4GCFh7ujUaxrn8MayczE+7mnTop2lYyw34ZZV/6W/wC2tgRrgHv1rz9uFi8mOi7nzRn+sDb5gVvWznvGPDSqvbNLcuSRxAPy+SdsX71KOSk0UUVTp1RdotaM+Nh86wTfqbNj5vAqvwRfzvW8bW9j1H51583okzYzEH/euPgbflV/sJv7zj0+YVdtE/tgdVCwWBeZwkalmN7AW5C54+FXsG5L6mWWGIKpdwWDsqjiSF4D1qjwOOeFw8bZWHAi3qDfkaYsFvDDIJRPCImlTJJPAvIkEl177gai9ObYq7SpGbUDcjJA3ngznBMRHIOM8EtZstnYq6+MD89ypsDgkfFpErZ42mRA1rZlLAE2PC4vR087QLYuGLkkWb1dj+QFTdzIwdoQ21AdiCRa+VXKm3LgDS10yS32rKPdSJf7gP51X7Ycd+m0mYaMnBPU6ZxyCbsQN1xiMpHoooqkT6KKKKEIrshmKm4rrooXCJW/dGe/f0uEYeRv9YjX6sk6yqo9n9tQNO8eVNv+k/GvMOytpPBIroxVlIII0II1BFbtsneBcfh/pCWEqWGIQcieEqj3WPHuNewVTXzX0m7zPwfb4eCkb5btptKHKLDEoD1J98cTET381Ppzrz7jsE0TlWBBBIIOhre/phGt7c7/AKUk9M0UXWRNouKZb4lBawP2GbukZdWX9a44Lxs29NYkfn+1mNFc2qbs/ZDzHs6KOLNoo/U+A1rwSBkq/a1zyGtElQ0jJIAFyeAGpPlTJs3dwL2p9Tyj/wD6Ef8ASPW3Cp2AwKQjsC7c3PteIX3R8/Gom0duKmi2ZvkPPvPhSb67nndpe9aa22VStmdvfGB/H68/Aean43aCxrdzbSygC3Dko5D5Uq7S2q0x10Xko4eveajz4lnYliSa6akpUAzJyUltHa9S6HZ0+7T5c/H6aJ16Hsd1e1YRewkWSM+N0JH95RTlvK30bahk5CRJdOYNifXjWa7iy5dpYM/+YhHxcD860/pKW2MH/DT8x+VaDZID6xpu0c0grL3uKYcNQQVDnwuJYTpHhpRHNKJAGRsy2YstraA62PHSoG3ln63NiEyOyrpbLcL2QbXOvZpuw2xsUkYkkeTESHVYzOyRJzBkOYFv2QP1pX3mixAlDYlgzsDlylSqgHgANFFz561zZF6yreCmw0yBIkE7xMAd0EycNbJgAxIleLyiW0S472eECBknMeJjKhbJnyTxMPsyIf7wr0Xso9lh3N/n8K81obEHxBr0hsc+16fnT23x3qZ8fkotmnDh4KyooorNq1ULavseo/OvPe8yWxmIH++k+bE/nXofaS3jPp+NYFvvFlx8/iwb+0qmr/YTv3nDp8wq3aI7gPVG6MYMzkKryJDI8KsLhnUDLpzNrm1X+zuvh+h4dF7UmebEqVXVS4FnB4LYn4UkYYOXXq82e/Zy3zX5WtremjBbuHOzYudhIY2YxK+ad0VbsGN9FsLW/Codv0KYqGrWqDdIw0guJIDgIAPsgu3jpBAk8u2FRxbusaZnXAGSOPPEeCjbpsi7UTIex1sqofC0gT5WpS6Yo7bVm8ViPxQfpV5snGIuMikQZIxMjKCb5VziwJ8FNdHTvgSmOjk5SQgeqMVPytXNqsINImfYGuuOfXmvdmQQ+P5FZpRRRVOnkUUUUIRRRXKrehC+4oyxAFbV0cbttg4Ove4llQiNO5G0LuOeYeyD+13VS9FnR/1rDEzreNT2FPCRh3/cXn36LzrS949oxYWJ5pzdRpl4GV7aRjuHvHkNK9BV9w5zxDPf8/olzbO2E2fCJ2sZmBOGQ6/85x7oPsjmdeFYnjsbJiZSxzSO5J5lmJ1PmaYNtSz46dp8Q2QMbgW7VuQRfsqBoL2HnX3h41jFoxlFtT9pv2m7vAWFQVa7W+Kt9kbCe5ogbreZ/Mn04Sq7AbvKus2p9xTp/XYfgPjVniMWqKMxCqNAALAeCgVWY7bironaPfyH61Rz4lnN2JJpfs31svwFojd2mzhuW43n8/v8h71P2htxnuF7K/M+Z/Kqu9Fq4ptrAwQFnri5q3D9+qZP5oiiiivSXV3uRHm2jgx/5iH5SKfyrUekw/64P+Gv5/rSJ0SYLrNq4fS4TPIf6iMR/etTrvmTNtFkXjmSJfkPxNW+x4FxvHQAlJX2aUDiQuk7kzHhJh38pQfxFRt4djDDCBcoEjRs0hU5gTnstuVsvdUuXcKW56poZspIOVgCCDYgg8Dp31XbcMoaOKVBG0MYjA5kXLAnUjW/KmrO5fcXFLs7ltRoJJa0bjo3SBI3iSJI4aweCWrUxTpu3qZaeBJka+HzVco19a9I7HHten51522bDnmjX3nRfiwr0ZspdGPj/n8ak2+c0x4/Jd2aMOPgp9FFFZpWq6sUl0YeBrEOk7C5cUj20eMfFSVP5VuhrLelbZl4VcDWKQg/svp+IX41Z7JqdndNnjj880peM3qJ6ZWZ4TFtE6uhsym6njY0w4De2VpL/RoJZDcFljKyNcWNyveNOFLFOm7+JxMyEgGPDxgBlw6BZJiABlVuOY6XYEW/C22/ToNpdtVpNdiJLi2AeGMmTwHokNnueX7jXEcYAn44Hil/eDANHID1Bwyut0Qtmtl0Y34jUjQ1bdLWF+lbLw2MUaplz+AkGVvhItdG8uEmJM2JaJX7KxwZ8zKCeFhxA4k8Se6rncsrjMFicDIeIYqT3PxP9WSx9arXE3Oz2VJBLMEglwzwkkl0Ykyc8SnGAUrhzdA7ScfDTisEoqRtDAtDK8TizoxRh3EGxqPVQnkUUUUIRTx0cbiNjZrtcQoRnYcTfgi/fa3oLngKW9n7FdiC31aadpr8O9V4t/nWtDfftoYVw+BUwRKLZzYzOT7Tk8EZtOFyAAAajdVa3VM0rCvcwGCG8zj88lq209t4XZ8So7rGQoARO0yqOARePPQnmSx7qyHenes4ubOFyovZiUnMUHhyDE6luJPOlnG7TAJaRizHU3OZj5/404dHW48W18PKzTSQvHKFITKboVBF76gk5hfhpzqBz31NMBW4oWVlBqd944fbT3+SVOvLSCONWllY2VEBd2PpS9jNou5IPZHuj8++vT2y91sHsjCzPAnbSN2eVzmkbKpaxb7IuB2RYV5t3X3efHYpIUNsxzO3HIo1Zj3+A5kgUMFNgLjw4pS72jXuO7o08B8+ahYDZU07ZYYnlbuRSxHnYaVztHY02HIWaKSInUB1K38r8a1nebfaLY4XBYGJCygGQvcgEj7drF5CNSb6XHozbAeLb+zHEiBXuyEDXq5ALo6E62NwfK4pdt3WcQ8U+4eM58YSRpNEicrMtwOjUbQild5DEFKLGcucMzXuCLg2AA4d4pQ27sz6PPJFcN1bslxwOViLi/I2r0huds9MJg4VWxygyOfvAGSU+QMSxj9m/OvN+3MSXmdjxJJPqb1aJBjiXCeqr6KK5UXNq4p1rPQRszKcVi29lEEQPn9Y/wAAij+tRs7H5sd17I8gDtKwQZm04G3cCRTC+E/0ZsaPD8JpRd9dcz9qT4DKnpVDsDZOLI67DGxvlOV1DW72U8Vv391XNq1lOzq1Kjg3eG4C47ozrnMeuiQrkurMa0ExnAlR4tpKYJI2uJJp0kkbgoUEsbnj7bV8by41ZsVK6G6XCoeRCKFBHhoaatoYmOSXEpPAjph48zTAGORmCrfhoczE28udIQ8ePOmdi9lcVTXDCxwGhII74bEEZ9lgwQIB6qC936bNwkEE9QcEz6kq93IwvWY6EclYufJAT+Nq3zZqWjHjc/5+FZD0WbPvJLLb2VEa+bG7fID41s0SWAHcLUttqrv3O6OAA+fzTFgzdpTzX3RRRVMnkUvb2bKE0TxnhIhXyI9k/Gx9KYa6MbBmQjnxFemuLSHDULhAIgrzJJGVJUixBII7iND+FTIdryxQkCRxHm7MasV6xzbS47WWwBOvDxNMPSFsIx4oSKOzP8n0DD1uD6mkfF44GYe4l1X53bzJ19fCtZe3lCpQpb8d8jUA7vM54jQe9VtjZVXVKhZPcBOOPIeakBeJOrMbseFyf88Ksdg7XOGnSUa5T2h7ynRh8Pnaq4SL76f2hXDYiMcZAf2QWP5D506+5s20uzc9u7ERI0SzLS8fU3hTdPgVd9M+6wbJtGDtRyBRKRw1H1cnkw7J8QO+sqigZjZQWPcBc1pke/rx4V8KsayRtmB64ZrK3FQoIAF9dSbGlc4jKLaIvcLKPXv9awNaoxryGHeHArXUNm1ntBqd31+GPVVsGwj/ADjBPAdpvgNB6n0qyggSP2F195u03pyHoPWoh2it7LqflWo7E3Oiw8SnEKJMQ4DlT7MIOqrbm50Jve2g76iipU6L1Xudn7Pbvu75Hn9vikzZuw58SbxozDm50X1Y/wCNM2O6KZMqiPFQE27ZzFRfuXskkDv0v3CmtcTYWGgHADQDyrn6YalZbtb1WXuf6trVpa0brehz5n6Qs/PQvN/4+G/en+GpGA6K8ZASYcZFESLEx4hkJHcbAXFPH0s0fTDU26qv+8/k/ZfL7LeDYpwudWlkVoy5YlS88puxY8R2+PhUXo93J/0cmIkkZHYj2kbMoRFzEXtxLcfIVcbxDLHh175U/wDxoz/ioqwxqW2TM/MxSfMkfnWfpsfcUHT/AJP9FqXXAp3Ip/xZPnosuPRXNiZTPPiIFMp61rM7sM/atYLyva1+Vaj0b7vQ4JJI4mdr5GdmsATqOyovlFu8kmqM4qrzd7FBUkcmwuL+Si5/Gre5e2hSLlR2F866uQwdSqnG48pgsYw4IuLA8C87Rrb+0a854prsfOtm3jxhXY8rk266WMW8zJiG/wCtKxVzrU3DKetTvS4dfiflC+a0Pof3Q+k4n6TIPqMOQ2vBpOKDyX2j5KOdKe6+7UuOxCwRDU6sx9lFHtM3gPmbDnWzbx42LZ+ETAYXQhbOfta+0W++x1PhpU9vQdXqCmzU/kpmpUFNpc5UO+m3fpOJJB+rTsp4958yaoFNuGlxY20v4eVFcVv6VBlKmKQ0Czb6he4vOqs8dvJiJohFJJdBbSwBbL7OYjU2tVZRV1ujsX6TikQjsKc8n7K8vU2HrUTKVvZUnGm0NbkmBC9l1Su4Bxk6LU+jvYvU4aIEWZvrn829kei5R6U71C2ZBZb8219OVTawVWoary92pMrRsaGNDRwRRRRUa9IooooQlTfHYAnjZBYEkPGT9l11HoeB8DXnfG7MdHZSpuCQRzBB1Br1diYA6kfDwrI+kndUgnEouo0mA+Af8j6Hvp+0p0bgihXMDgRwPLz+Piufqq1pNWjB5g8f9LJRhX901awbo4hoDNlAQagE9plHtMqjUqtxc+NSsBMqSIzoJFDAsh0zDmKaJcVJLMMjo5X66Ge6oIIie2ky8kAFsp5jmDRtHZjLR7QzI1LnHGOAiM8TnDZLQ4ggS0Nt164OgOkAZ8cz/vUhIkezRzJPlp/jT7uxFgsZhjgZ4Y0c+w6gKzkcGDcRKO7g3dxFUm3NmBZXEOZ0RI5HbLYLnAYkgAZF7QsOV7cqqQbVfUbKzu7YGi3dkA9RPPj71S1r26ZVPbOLvh5cPcqbe7cufZs1nGaMk9VKB2XHcfde3FT8xTGOmaVtXw2EdrAFjCSTYAC5zdwpt2NvnHNEcNtBRJGwtnYXB7us53HvjX8aWN7uhmRAZsAeviPaEdwZAPuHhKPLXzrOXNrUtnbrx58D4J1rqdw2Qun+WNv6Jg/3P/qo/ljb+iYP9yf4qzmaBkYqylWBsQwIIPcQdRXXSq7+mprSv5Y2/omD/c/+qp+wek58TiYYPouEHWypHcQ2IDMASO1xAJrJxW/7sdKWyI8LDJKETFLGiOFw5MmZFCkhwtrG1x2udeXE8F0W1NWPSbtCfDyYX6PhDirLMzAwvMq3yKL5eBtm+dWG7u1jj9jOMiJKVniMYXKqOpaylTqv2dPGqDGf/ETgxpHBiH8TkT/uNKUfTGke0Jpo43OGxAjaSM2DrIqBS62NidLHhfTupNweynuU26JoNaX77jrhdUPSvK7iNcFhTISFCiA5i17Wtm43pu383mGCwKowjE8wylIxZBw60gA+z9njreqPF9Kuzo3aeDCl8SwPaMaRm595rk+ZAuazHb+3psbOZZTdm0AHBRyVByFQxVu3t7Ru61uYOpPDyHquspU7cHcMk48ArrevpAkxsSRGOGKNGLhYUyAkgLc6m+gAqo3a3Ynx0wigW54sx0RB7znkPmeV6bN0Oh/EYm0mJvhoOPaH1rD7qn2B95vgaesZvHhtnw/RtnooI9pxrrwzM3F38eHdV3QoVK7tymJP5qlXOZRbJwF9pHh9iYXqILPiXF3c+0x95u5R9lfXW+qHPiGdizEszG5J51xiJ2dizksxNyTxNTdlbPVxJJIWEUKh3yAF2zMEVVvoLseJ0Fa+3t6WzqJe7J4nXoAB4qmq1X3Lw0afmSvmLZDNEH5u4SJACWlP2yo7l7+F9Kg024LaavG91aKJQMPFiSFaSASC+V8trqcrdoC4B43pf2rikZgsS5YoxkQ2sz63Lv4sdQOQtUFjfXVW4dTq04Ez0A4Z5+zjWS44aGz7r0KTaYcx33P5PTTjKg1sXR3ux1MILC0ktnk71X7K/O58T4UmbgbsdfL10g+qjPZB+244DxA4n0FbZgsNkXXidTSm2r2f/nZ5/IKewoR+4fJSAK5oorNq1RRRRQhFFFFCEVB2lgQ4JsCbWIPBhzBqdRQhYHvpukcK+eMEwMdP92fcPh3H040vwYohTGWYRMytIot2svf32vwva9q9D7Y2QsqsCoZWFnU8GH61i29u5r4Vi6XeAnQ8Sl/sv+Tc/OtXYXzLlgoV/a4E8Y0/7A59VT3Nu6k7tKen56KbtDasUiSSLGXjafJHGxK9dJlBMk1tcirYJH/kU+0NmdYU6qPJMesEsAJ7HV2OYZjdVIPAm1+BN6hbO2q0V1srxsQXjdQytbzByta4vTPhNoQzqxdiodTJjWAIEUKG0WEgvq2c2BI438dKv9FX2U6aPszqXEjQABzdOZ5khoaRMBjtmXYh+vKB4yD+cZHFJQq22JvPPhT9W3Z4lG1Q+nI+ItTBtnZ6YqTrcvV54MPHDGlu1NIpbLe3sIhux7hS9tHYDR5mjdJ4w2TPGb2N7AMvtKSR4g8iau6O07W6aKdUgOOrSZE8p0n8GiRfbVqJ3mTHNM+I25s3aKhcdAEfgH1uP2ZF7QHgRaqPaPQbHKM+CxalTwWSzD+2n5rS/Xbh8S6G6MyHvUkH5VDX2HTdmk6OhyPr8VLT2g4YeJUDHdD+0oybQiUDnG6Nf0JB+VU024+PXjg8T6ROfwFaDhd+cYn88WH3wH/EXqenSXihyiP9T9DVa7YlyNIPn9Qmhf0jrKy6PcnHNwweJ/cyD8Vq1wXRLtKT/wC3KDvkdE+RN/lT43SZijyiH9U/maiYnf3GP/O5B9xQv+NcbsW5OsDz+i6b+kNJUfZnQQVGbGYpEXmIhf4u9gPgaYsJJsrZn/00QlmF+2e239s6L/VFJeK2hJKbySO5+8Saj1Y0dhNGarp6DH56JWptAn2B71f7d30nxNwTkj9xef7R4mqGu1sI4TrMpyZsma2ma17edtasMRgupjgxMLMQ3EkC8cqG5XutaxHeL1atdQtwKdOBJgeMTBOc+KTIqVCXO4Z8ui7tn7vrnjXFOYRLfINOs19hnU+whOlzxNvMM+Bm6tWi62AywK0YWcdUzx8WgnVtGX7SupNvI6w9o46OeEzXjw6zH/XTYvPIwylUhDa9WwXMAthxubUr7X2u2IK5tRGuRCwBkKg3USsNHYDS/wCNZ4MuNovLXPLY1G6IaQeZEmdMOyIdgEBWJdStmyBPnk/nh0Xbj9th4uqhhWCIuJHAdpGdgCFzMwFlUE2Xv1vXbuzu2+Mlyi6xrYyP7o7h3seQ9aN292ZMZJZezGp7bkaL4Dvbwra93d3Y4I1RFyouoHNjzZjzJp+7u6diw0aOXnmSSOpJJJPL6KChQdcO336e5SNhbIWJFCrlRRZF7h3nx/8AeriiismSSZKugIRRRRXEIooooQiiiihCKKKKEIqvx+yw4OgNxZgbWYcwRVhRQhYzvV0cMpaTDAkcWiPtD/h94+7x7r0hMljYixHEHiP0NencRhFca8eR5ilDebcSLEXLrZ+UqaN/WH2h5/GtDZbZLBuV8jnx8+f5qq2vYh3ep4PJZxsnewZh15ZSkBgw8kag9QW0MhQntuRlFweA4VZbJxF55MSwSf6NGSJMNH9ZI8vZRnWwGdFLE6C19aqNt7i4jD3YL1sY+0mpH7S8R8x41RYfFPGwZGZHHBlJVh6jhTb9nUK7S+1cBIjAEayeonPMSZiUuLmpTIFYTH55/mU4YW2Md8yfTFhjL5li6jEOxuiROw0Y37V9eHE8KgY3dLVSokhvFiJnSaxeNYLXOliVYkAEgVVYreCaRJUds3XNG0jEAM3VAhAbWFtb8Lk61ZS7zrIJcwZGeDD4QH2uwjgyljxJK/pSz7e9tiDTJjSBBAwBMQBqZw0YbnClFShVEOifd9+HPio2L3RnjmWEgZni65Tey5QpZtTzUKbjy7664N08U8QlWIlWXOozKHZeOZUJzsviBV428UUpxjtJZgMQcKTcZxMmRkHME5VIHialJgYZsYuJaeLqHWJVf6R1MsBCquTKO3mvcW0FiTe1Ddq3jR+5TiGzJGp1gZGSCPAhwyYXDaUT7Lpz+H85hJ+ytjy4lisShiqlzdlQAAgEksQOJFS23XlBZQYmdUMhRJUdioNjlCk3I42ve1d26UyLNKHaMK0MyDrmyxsSLorkn2SQKmYdoY8VDLLLhFSPMxXB5jfILqDYG5YkLe/C9N3F9ctrFjAAN2RgkkwTGCOIjA4qKlb0ywEzMwo8W7kcbSmeRisEUUkixAB88pAWIFrgEXF2tYXqw2A+FLSiAMjmISRvPGk7RMhvKqgaSXTUHLeosm80JfrepuZ0KYyC5EbG+jxPclWuAbW0NQsTvJlaL6LH9HWEu6XbrXZnADNIxFjoLAWtx41A6lfXNMtqSHEDkGiBmRx72nNp11CkD6FJwLYgeZ6enqraOdXWdZDN1GJUFcRiQF+vjBZXFtFQqMtuNtKr8Nt5MKjRw5cSr2Z+uj+qV1IyPEpOZiBm1awPZ7qpsbtCSZs8sjyN3uSbeA5KPAWFWWxt0cRibFEKp779lfTm3pTDLEUWzcPhuO6IDZGhmAZiPZ3dNFGa5eYptk8+P098qtx+PkmcySuXc8Wa3DkABoqjkBpTPuxuBJPaSe8cXED7b+Q+yPE+lOe7HR3FCQxHWyD7bjsr+wv56nyp5w2BCa8T3n8qSutrhreytRA5/QKejZEnfq5PL6qBsjYSRIqhAiL7KDh5nvNXFFFZ4kkyVaAQiiiiuIRRRRQhFFFFCEUUUUIRRRRQhFFFFCEVxauaKEKLPs9W19k94pb21uJDPcvErH307D+pHH1vTdRXtlR1M7zDB6Ly5ocIIlY5tLoqIv1M1vuyr/3D9KX8XuFjI/5rOO+Ng36H5V6BdAeIB866H2ch5W8tKtaW2blmpDvEfSEo+xpO0wvN8+ypkNnikXzRv0qM0ZHEH1FelDsocmYV1nY/3vl/jTg2+7jT9fslzs4cHei83gHleu+LZ8r+zHI3kjH8q9EjY/3vl/jX2uyhzZjXTt88Kfr9kDZo4u9Fg+F3IxknCFlHe5CD5m9X2z+itzbrpVXvWMFj8TYfI1r6bNQcr+ZrvSIDgAPKk6u2rl/sw3wH1lTssaTdcpL2L0dwQ2IiDMPty9o+g4D0FNUGzFHHtH5fCptFVVSq+qZeZPVONY1ghohcAVzRRUa9IooooQiiiihCKKKKEIooooQiiiihCKKKKEIooooQiiiihCKKKKEIooooQiiiihCKKKKEIooooQiiiihCKKKKEIooooQiiiihCKKKKEIooo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UExQVFBQWFxcVFRgWGBcWFxYfGBgYGBcaFhweHCYeGBkjGRQYHy8gJScpLC4sHB4xNTAqNiYrLCkBCQoKDgwOGg8PGjUiHiUsLCw0LC0tKiksLy8tNC0sKiwqMCosLCktLCwsLSosLDQsMCo1Ky0sLCopLCkqLCwtLP/AABEIAOEA4QMBIgACEQEDEQH/xAAcAAACAwADAQAAAAAAAAAAAAAABgQFBwEDCAL/xABPEAACAQIDBAcEBwMICAQHAAABAgMAEQQSIQUGMUEHEyJRYXGBMlKRoRQjQmKxwdFyk9IXQ1SCkqLh8BUkM2Nzg7LCU2Ti8QgWNESjw9P/xAAaAQACAwEBAAAAAAAAAAAAAAAABAMFBgEC/8QANxEAAQMDAQUFBwMEAwEAAAAAAQACEQMEITEFEkFRYRMicYGhMpGxwdHh8BQjUgYVQvFygpIk/9oADAMBAAIRAxEAPwDcaKKKEIooooQiiiihCKKKKEIorqmxSpxPpzqp2jvIkS5mZI173IF/Ic/nXQCTAXCY1V3XW86jiwHrWb7V6VIFuE6yY+HYT4nX5Ut4vpRnP+zjjQeN3P5D5VY0tl3VTO7Hjj7pZ93RbxnwWzNtFBzv5A18HaqePwrB5t+sa388V/ZVF/Kokm9GLbjiJv7ZH4U63YVbi4ev0UB2jT4Ar0H/AKVTx+H+Nfa7SQ87eYNeeE3mxQ4Yib94x/E1Ki33xq/z7H9oK34ig7CrcHD1+i4Nos4gr0EmKU8GHxrtrC8L0nYlfbSKQc9Cp+IP5Uw7M6VojpIskR7wRIvrwPypSrsm6p53Z8M/dTsvKLuMeK1Oil7ZW9kcwvG6Sj7psw814j4VdQY1X4HXuPGq1zS0w4QU0CCJC76K4vXNeV1FFFFCEUUUUIRRRRQhFFFFCEUUUUIRRRRQhFFFRsXjQmnFu79aELulmCi5NqoNub1xwLmkcRry5u37IGp/zrSfvb0jCMlISJJeBbjGngPePy8+FZpjcc8zl5GLseJY3Pl4Dwq7stkPrQ+p3W+p+iQr3rafdbk+ib9t9Jkrkrh16tffazSHx7l+dJ2JxTyMWkZnY82JJ+ddYFWux9hdckkjSpFFFbrGbMxAPCyqLmtFuW1hT343Rz1OcDmTJVWXVbh0aqpr6SMngCbC5sCbAcSe4eNMGM2Th44o8TDK00azCORZEyE27Wgv7JA4Hvpn2Www21MSIVXJNhmkhS1lN1Dqthyuji3caUrbYpNYXMBMBxzLctiQZEgwZ00UrLJxME8uuswfRZ7HgZGjaUKTGhVWbkpbRQfE1YbL3VxGIjMiKojBy55HWNSe4FiLnypnhwcb4HGvh9IJokmVTxhkhbO0R8LcD3VC2/B1uG2aQrvh0iKydWMxV8wz6cA5ANifHxqIbW7R24yAd7dzw7u9BEjvSCPJe/0m6JOcTjxj3cUtbU2TLhpDHMhRwAbGxuDwII0I8qjQwszBVUsx4BQST5AammTfbA9UML252DQkhZypaIBhZAFGmh4a1L3EgSD/AFqeXqo5C2FjsCXLOBdlI9jKPtHxppu0B+k/UanIETkyRA1PBRG2/e7P8hKEsRUlWBVhoQwII8wdRXxTTv8AwSidWkTIoXqI8755ZBB2etkPPNcdryqv3b2EMS0hdzHFDGZZGVS7WHJVGpNT0b1j7cXDjA6Z+CjfQcKvZjVVEchUgqSCOBBsR5GmvY3SNPFYS/Xp46SDybn6/Gq7bOwEjhTEQS9dA7GO5Uo6OBmyup8Nbj9Ko69FtC8ZkSNMiCD8QVwOqUHYMLd93d9IsQPq3zEcUbSRfTmPEXFNEGJVxofTmK8xxTFGDKSrA3BBII8jWgbq9JJBVMSbHgsw/wD2D/uHqOdZ682M+nL6ORy4/dWlC+Du6/B9FsNFQcDtIOBci54EcG8RU6qBWKKKKKEIooooQiiiihCKKKKEIooqNjcVkGntHh+tCF14/HhAQCL2uSeCjvNZBvlv6ZS0WHYhNQ8g4yd4XuTx4nyo393yMrNBC3YBtK4/nD7oPuD5nwpHrU7M2YABWrDPAfMqou7snuM965qVFsqVoXmCHqkIDPwAJIAA7zcjhXfh9lusaYp4usw/WZWAbjYi6tbVL8Af8Lu28Yw5SPFuzTYSyrhMJGvVor27QlI0WxB19o8B42F1f9m5rWZkxOuRq3H+R6wBqlaNvvgl2Mfh8FC2bssrhYpsGIkzBuvxE7C8BWwYAHsqDfQ2J4d9Vu68sSY0w5+ugmHVM7KVVywvcg8s1x4g3ruwEn0GN4cdETBikMghVh1qMhBRrE3S/DMddAeRFQsRtGbHWw+Gw6xwqwZYohwOoDyyHUmxOpsPOqQWZqdsHGWPnvkjSZBLjJJYcNAgYninu1DdyMEcPtyPEld77bBGIw2LVFRc6xCKMDq5EYgZQNbHvJ4edQm3qcNhpFUCSCMxlmOYPyGgtoATz51fYTo9igTrMdOsajUqpCjyLnif2R61DxHSRsnBaYWDrnAtmC8fN3ux9Kgd/b6OGtL+Y0bJaWuPPvA51nB1ypQLh+SY9TrI6Y4Kn2VHi8jrAs2SQZXyISrDXwIGhIvxsastmbB2nECIVmiB4gOqeti3HxtVPtDp5xTf7KGKMfezOfxA+VVEvTJtI8JUX9mJPzBrlTaYdvftNzEyJmNJ5xwXW2kR3zjyTTit0doNbPFI9r2u6uRmOZrdq+p1NcYZsbhUZDA/Vk5issBkQEfaFwQD437qVY+mLaQ/nlPnFH+lWmB6dsYn+0jgkHgGjPxBt8q6dqb7OzfSaW8ojqj9GA7ea4zz1Xdtrbj4pkeUL1ipkLDTMAbgkcARc8KtN3GsithpBFjEc3DtlWWMj2QD2Sb8q7cN0t7OxVlxmFMZ97KJFHqAHFWP/wAlYTGIZMBiVYc1LdYo8/tp6g1OLy2qUBbt/bAP/JvUEcWmdMdCIURt6ranae16HxHVQdu7OM+ISHDgB2USYiONrwRyagtpopsTf076+9oYDCx4GdUXPLE8adebjNIzdtUHuqot4351VYzD4zAq0RzRI5Fylsr291xw8QCD31ZjHvj8PBhQxfEtPdiVt2FRrMzDRrd/Go30LykKW7UBotcJc0mYmS52D3QAWgTgRJcdOtfReXy2HkHB9wA68dPcldMI5RpApKKQGYDRSeFzyrqp9xGLjjjMWBnT/Vc5mSQALiQB9YwY6OB2hl08OApabZT4rrZsNhykSAFlBLAG3ay6eN8o4AVbWe1XVnONVm4ycEmDHDeBiN7VsSOGoynWtAwANMnl8YjlxlTt0t9HwpEcl3gJ4c4/FPDvX862jZG2FlVSGDKwujDgw/WvOFM25u9pwr5HJMDHtDiUPvr+Y5+dc2nswVQatId7iOf3+K92l2Wdx+nwW/UVX7Lx4cDUG4upGoYcQR31YVkFdIooooQiiiihCKKKKEL4mlCgk8qzDpG3tMamFD9bIO2R/NoeQ7i34X7xThvXtxYIndvZjHD3mOir8fzrBMdjWmkaRzd3JZj593gOFXeyLLtn9q8d1vqfskL2v2bd0aldNWex8NGskbYpHED3AYXANtL34lQeNtaNi7BbEZ2LpDDEAZJZPZW+ijvLE8BV9s5niikDo2L2cHKGQKRlItd4rnMoBNr8L8xerraN0Qw0qRl3GDDoP8T7O/oQCcqvtqOQ92nDiPMaxzUuIQYKYrnkSKUdpJV66CdDzVk1BseJBtz0NVku8H0F5I8HKksT5XXMM4hfkVvozgflfUVH23jFijOGjljxMDBZYnN88FybryysQOHcb2HCrTdfdeOOL6ZjbLEozor8LcQ7jmDyXnxNUNG2DKZr3by4HEGO/HsmIDg4aGSSIiS2ArB1Qud2dEARmf48xyIPD4SujYG5smKJxOLdkjbtlmP1kvjc+ytvtHlwFtaj7x9LMGDU4fZsaG2hkt2Ae8c5G+8aVd/ekqXHuYoiY8MDoODSeL+HhXzB0Q45lDdWouAwvLEDYi40z9xFJ3N2+uYOGjQDQKZjGUR156lKu19vT4p888rSN946DyHACoFPn8jmO9xf3sP8dH8jmO9xf3sP8dKL32zevuKQqKff5HMd7i/vYf46P5HMd7i/vYf46Eds3r7ikKin3+RzHe4v72H+Oj+RzHe4v72H+OhHbN6+4pCqRgcfJC4eJ2jccGQlSPUU6/yOY73F/ew/x0Hodx3uL+9h/jrqO2b19xV3ut0zZh1G0kEiNoZQoJ/5icG81sfA1e7b3JVkGJwD9ZGRmCq2Y274mGpt3cRWO7e2DLhJWimXI62uLg8QCNQSOBq03J38n2dJdCXhYjrIiey3ivuP4j1vTNtd1Ld0sPiOBRUpMrDP3TTsDZsc2IjilkEKM1ix5dwHIMToCdL077T2si5sNEW2fJgmaSAO1knAXXrfvsMxF7gg997RdrbIg2lh/puBILn200BYj2lYfZlH974UsT7RmxYggYBnQlEYj6wg2sjMT7K2PGtA9zb/AHas91uoMd0/yzhwjGeGkZVaAbeWRk6Hn06Lv2hhzjOtxUMKxrGqNOitc3N88ipxVL8e7Xxqipxi2pFsu6whMRjD2ZWN+qiGhMYtqzGwB+duFUW1WRmaWGApAzZRmN7NlzMosbZRc2HdUttfwO5Tcaf+Jxn/ANEH/jzGgwg2ge4Bzw13GZgf+QfPlxTT0cb1FWGGkbQm8J7jxKeR5eOnOtfwmIzrfnwNeamBU8MrA8rggitm3D3o+kwq5PbH1co+8PtevH41n7uvb3TjWt5H8gRBB5+fx8VfVdmXWzw1lxBB0cDIPTn9tNE7UVwK5pBQoooooQiurFTZVJ+FdtUm8m0RFGzN7Malz42Gg/L1roBJgLhMZWWdJu288ogU9mPtP4uw0v5Kf7xpLjjLEAC5JAAHEk8BX3isS0js7G7OxY+ZN6s929gtiXIWRY2WxBJ7RPLKAb3Fr3rdA0tnWm9UMNaMnOvlnVZ471zW7oklWuwY0aCfAYhvo0ryJLG0gIXOmmR78AeR8+YF7WLEYnZ0EjT4iMEQmDCRRsj3LOGzlQLECxuzC5BsfHpn2pCoMOOm+k5RYBsPKsq/syaafj30pwbNWfFdVhgwV3ypnAzAc2ew5AE+XjVFb1TfOdvgtZ7RJYd0xiWOcGkSNQQehVg9vYAbpl2kTnzAkeqvdx92xO5xE9uojJJzaB2HaN+WReJ5cB30ndJvSA2OlMURIw0Z7I/8Qj7bfkKa+lneNcHho9nYc5bqOsPML3H7zm5NY1VbeXRuam9w0A5BN0KIpNjjxX3C9mBrfdgbVTaGGWZbCaNVSdPBQFWRfukAA9x868/Vf7ob0SYLELLGeGhB9lgfaVhzUilAVDeWwrsgrbPoXhUnC7HDq7F0QIMzZgx05kWB0HPuqdszERYqFZ4P9m/LmjD2kbxHfzFjUyLDFWDLoRw/zzHK1e1nmWDWv74kJXefCA2ONwwP/M/hr5+lYP8Ap2F+Mn8NKXSruQYj9KgBETntqP5pz9n9g8VPpWWtKw5mvMlWVPZlB40E+f1XoD6Tg/6dhfi/8NH0jCf07C/F/wCGvP3Xt3mjr27zRvL3/aKPL4/VeiMNh4ZTlhxOHlbkqvZj5BgM3leh9nkEgixGhBFiPOvPmHx7oQQx0rdujrez6fAY5TeeEA5jxkS9u13spI15g+FAKUuNksaJakbpmw9sTG3v4eA/CML/ANlZzWq9NsPawx/3GX+xLIv4WrK68q9oeymTcbfSTZ2IDrdomsJo+TjvHc44g+nAmtS3y2NHLGuPwpzRuA75fHg47jfRhyI86witR6Gd7gsjYCY3imv1V+AcjtJ5OP7wHfTVrcut6ge3zHMcl6rUhVbulfGx9iS4l8kS5iNWJ0VR3seQpj25hYREkSYqEw4dcxRCXklkOjE27IJvYa2FyaqdubDfDYl4ULBGFwbkBozr2yPsi1iDppVfI4sET2R4aueF7d3ICn9uXW6KdZtSIyxoAOdN50yMZAx65DH9P7Jfe1XUy3uj23dOQ6n7+PVicRcsx4k3sO88hV1uFtn6NiVDHsS/Vv3XJ7LejH4E1UY/ZU0RBmikiB9nOrLfx1HyqNU2wtl7ts59XWoPcPrOfcmP6p2y24uWUaHsU/U8Y6AYHnwXpnZ8+ZNeI0P5VKpR3F2118ETk6suR/2l018+PrTdVHUYabix2owkmuDgCEUUUV4XpFZn0qbUy4fIDrLIB/VTU/MLWkYh7KT3A1ifSji74iOPkkd/Vzc/JRVlsul2l02eGfdp6wlbt+7RPuSXV+m74LYVFbLLJG80jHhGupQ2Go7KnXyqgpnw++QNxPh0bNGYS8f1cmQi2Xn+IrQbXN6GNNo2Y3pgjkQ3BwQCZI4wFV2fYyRVMac+edNOSjzbVnfBlperljLdVG0gvKptmuh4mwB4/Orvo+wqwxT42XRUVlUm3BRmkI/ur8aXNu7RiZIYsOHEUYdiHtmLOdb20NlFrjvq46SMT9C2NDhhYPLlVrfvJPixtVPUd2NoQGdn2jz3Y3e6MZGgJwTHNPUxv1hJ3t0DOuT16LIdv7XbFYiSd+MjFvIch6C1V9FFUqsEVyDXFFCE99Gm/bYKbK92gksJF/Bl+8vLv1HOvRGFyyIroQysAysODA8CP899ePla1a90QdInVkYWdrRsfq2J0jY8ieSMePcbHvr0Cl3MDTJ0+C2PFbNWRGR1DI4Kup4MDy8DzB5GvOHSNuM+BnIF2ie7RvbiPHuYcCP1r0z1wqn3n2FFjcO0MlgDqrcTG1tHHhyI5iukLhAGW6ryWa4q63o3ckwc7xSrZlNvA9xB5gjUGqWvCna4OEhFOfRVtXqdoQXNldxG3lJ2D/1UmV24ecowZSQRqCNCLcCKFx7d4Qtj6d8NljwrEWJEynS3BwfxY1i9WO09vT4gDrpZJMvDO7Na/G1zpwquoQxu6ip+yMFI8qmI5WUh8/AJY3DE8rGu7ZGwmm7TdiPm3M+CDmfkPlTQuSJMqgJGNT4+LHmf/YUtWringZKvdm7IqXh33d2mNT9ProPRMO8m9L4srmAVVUDTTMbdpieNibkDgPnXOxIWGGfEwAtOkqovZDGJSCetVbG7E2UEjTU24W+OjJcPjp545FJyRhoweBucjMR3gspHqTXXsXCzDF9THKYZMzJmFx7N9CBx4cKasbEVWPuKzhLIdBndgZMxJ05DHI6KTa+2WUWtsbEQw4JGpPT5k6+GtrgduyTYLGjFTGRAimMSNmYSlvqynMai2mnzpSNNI2LgwhmeeWcdYI2MaBe01zc5uXHUVR7bwHU4iWMcFchefZPaX+6RWr2Xe29Wu9lKROY3S1ogNBAmCTkE4GCFh7ujUaxrn8MayczE+7mnTop2lYyw34ZZV/6W/wC2tgRrgHv1rz9uFi8mOi7nzRn+sDb5gVvWznvGPDSqvbNLcuSRxAPy+SdsX71KOSk0UUVTp1RdotaM+Nh86wTfqbNj5vAqvwRfzvW8bW9j1H51583okzYzEH/euPgbflV/sJv7zj0+YVdtE/tgdVCwWBeZwkalmN7AW5C54+FXsG5L6mWWGIKpdwWDsqjiSF4D1qjwOOeFw8bZWHAi3qDfkaYsFvDDIJRPCImlTJJPAvIkEl177gai9ObYq7SpGbUDcjJA3ngznBMRHIOM8EtZstnYq6+MD89ypsDgkfFpErZ42mRA1rZlLAE2PC4vR087QLYuGLkkWb1dj+QFTdzIwdoQ21AdiCRa+VXKm3LgDS10yS32rKPdSJf7gP51X7Ycd+m0mYaMnBPU6ZxyCbsQN1xiMpHoooqkT6KKKKEIrshmKm4rrooXCJW/dGe/f0uEYeRv9YjX6sk6yqo9n9tQNO8eVNv+k/GvMOytpPBIroxVlIII0II1BFbtsneBcfh/pCWEqWGIQcieEqj3WPHuNewVTXzX0m7zPwfb4eCkb5btptKHKLDEoD1J98cTET381Ppzrz7jsE0TlWBBBIIOhre/phGt7c7/AKUk9M0UXWRNouKZb4lBawP2GbukZdWX9a44Lxs29NYkfn+1mNFc2qbs/ZDzHs6KOLNoo/U+A1rwSBkq/a1zyGtElQ0jJIAFyeAGpPlTJs3dwL2p9Tyj/wD6Ef8ASPW3Cp2AwKQjsC7c3PteIX3R8/Gom0duKmi2ZvkPPvPhSb67nndpe9aa22VStmdvfGB/H68/Aean43aCxrdzbSygC3Dko5D5Uq7S2q0x10Xko4eveajz4lnYliSa6akpUAzJyUltHa9S6HZ0+7T5c/H6aJ16Hsd1e1YRewkWSM+N0JH95RTlvK30bahk5CRJdOYNifXjWa7iy5dpYM/+YhHxcD860/pKW2MH/DT8x+VaDZID6xpu0c0grL3uKYcNQQVDnwuJYTpHhpRHNKJAGRsy2YstraA62PHSoG3ln63NiEyOyrpbLcL2QbXOvZpuw2xsUkYkkeTESHVYzOyRJzBkOYFv2QP1pX3mixAlDYlgzsDlylSqgHgANFFz561zZF6yreCmw0yBIkE7xMAd0EycNbJgAxIleLyiW0S472eECBknMeJjKhbJnyTxMPsyIf7wr0Xso9lh3N/n8K81obEHxBr0hsc+16fnT23x3qZ8fkotmnDh4KyooorNq1ULavseo/OvPe8yWxmIH++k+bE/nXofaS3jPp+NYFvvFlx8/iwb+0qmr/YTv3nDp8wq3aI7gPVG6MYMzkKryJDI8KsLhnUDLpzNrm1X+zuvh+h4dF7UmebEqVXVS4FnB4LYn4UkYYOXXq82e/Zy3zX5WtremjBbuHOzYudhIY2YxK+ad0VbsGN9FsLW/Codv0KYqGrWqDdIw0guJIDgIAPsgu3jpBAk8u2FRxbusaZnXAGSOPPEeCjbpsi7UTIex1sqofC0gT5WpS6Yo7bVm8ViPxQfpV5snGIuMikQZIxMjKCb5VziwJ8FNdHTvgSmOjk5SQgeqMVPytXNqsINImfYGuuOfXmvdmQQ+P5FZpRRRVOnkUUUUIRRRXKrehC+4oyxAFbV0cbttg4Ove4llQiNO5G0LuOeYeyD+13VS9FnR/1rDEzreNT2FPCRh3/cXn36LzrS949oxYWJ5pzdRpl4GV7aRjuHvHkNK9BV9w5zxDPf8/olzbO2E2fCJ2sZmBOGQ6/85x7oPsjmdeFYnjsbJiZSxzSO5J5lmJ1PmaYNtSz46dp8Q2QMbgW7VuQRfsqBoL2HnX3h41jFoxlFtT9pv2m7vAWFQVa7W+Kt9kbCe5ogbreZ/Mn04Sq7AbvKus2p9xTp/XYfgPjVniMWqKMxCqNAALAeCgVWY7bironaPfyH61Rz4lnN2JJpfs31svwFojd2mzhuW43n8/v8h71P2htxnuF7K/M+Z/Kqu9Fq4ptrAwQFnri5q3D9+qZP5oiiiivSXV3uRHm2jgx/5iH5SKfyrUekw/64P+Gv5/rSJ0SYLrNq4fS4TPIf6iMR/etTrvmTNtFkXjmSJfkPxNW+x4FxvHQAlJX2aUDiQuk7kzHhJh38pQfxFRt4djDDCBcoEjRs0hU5gTnstuVsvdUuXcKW56poZspIOVgCCDYgg8Dp31XbcMoaOKVBG0MYjA5kXLAnUjW/KmrO5fcXFLs7ltRoJJa0bjo3SBI3iSJI4aweCWrUxTpu3qZaeBJka+HzVco19a9I7HHten51522bDnmjX3nRfiwr0ZspdGPj/n8ak2+c0x4/Jd2aMOPgp9FFFZpWq6sUl0YeBrEOk7C5cUj20eMfFSVP5VuhrLelbZl4VcDWKQg/svp+IX41Z7JqdndNnjj880peM3qJ6ZWZ4TFtE6uhsym6njY0w4De2VpL/RoJZDcFljKyNcWNyveNOFLFOm7+JxMyEgGPDxgBlw6BZJiABlVuOY6XYEW/C22/ToNpdtVpNdiJLi2AeGMmTwHokNnueX7jXEcYAn44Hil/eDANHID1Bwyut0Qtmtl0Y34jUjQ1bdLWF+lbLw2MUaplz+AkGVvhItdG8uEmJM2JaJX7KxwZ8zKCeFhxA4k8Se6rncsrjMFicDIeIYqT3PxP9WSx9arXE3Oz2VJBLMEglwzwkkl0Ykyc8SnGAUrhzdA7ScfDTisEoqRtDAtDK8TizoxRh3EGxqPVQnkUUUUIRTx0cbiNjZrtcQoRnYcTfgi/fa3oLngKW9n7FdiC31aadpr8O9V4t/nWtDfftoYVw+BUwRKLZzYzOT7Tk8EZtOFyAAAajdVa3VM0rCvcwGCG8zj88lq209t4XZ8So7rGQoARO0yqOARePPQnmSx7qyHenes4ubOFyovZiUnMUHhyDE6luJPOlnG7TAJaRizHU3OZj5/404dHW48W18PKzTSQvHKFITKboVBF76gk5hfhpzqBz31NMBW4oWVlBqd944fbT3+SVOvLSCONWllY2VEBd2PpS9jNou5IPZHuj8++vT2y91sHsjCzPAnbSN2eVzmkbKpaxb7IuB2RYV5t3X3efHYpIUNsxzO3HIo1Zj3+A5kgUMFNgLjw4pS72jXuO7o08B8+ahYDZU07ZYYnlbuRSxHnYaVztHY02HIWaKSInUB1K38r8a1nebfaLY4XBYGJCygGQvcgEj7drF5CNSb6XHozbAeLb+zHEiBXuyEDXq5ALo6E62NwfK4pdt3WcQ8U+4eM58YSRpNEicrMtwOjUbQild5DEFKLGcucMzXuCLg2AA4d4pQ27sz6PPJFcN1bslxwOViLi/I2r0huds9MJg4VWxygyOfvAGSU+QMSxj9m/OvN+3MSXmdjxJJPqb1aJBjiXCeqr6KK5UXNq4p1rPQRszKcVi29lEEQPn9Y/wAAij+tRs7H5sd17I8gDtKwQZm04G3cCRTC+E/0ZsaPD8JpRd9dcz9qT4DKnpVDsDZOLI67DGxvlOV1DW72U8Vv391XNq1lOzq1Kjg3eG4C47ozrnMeuiQrkurMa0ExnAlR4tpKYJI2uJJp0kkbgoUEsbnj7bV8by41ZsVK6G6XCoeRCKFBHhoaatoYmOSXEpPAjph48zTAGORmCrfhoczE28udIQ8ePOmdi9lcVTXDCxwGhII74bEEZ9lgwQIB6qC936bNwkEE9QcEz6kq93IwvWY6EclYufJAT+Nq3zZqWjHjc/5+FZD0WbPvJLLb2VEa+bG7fID41s0SWAHcLUttqrv3O6OAA+fzTFgzdpTzX3RRRVMnkUvb2bKE0TxnhIhXyI9k/Gx9KYa6MbBmQjnxFemuLSHDULhAIgrzJJGVJUixBII7iND+FTIdryxQkCRxHm7MasV6xzbS47WWwBOvDxNMPSFsIx4oSKOzP8n0DD1uD6mkfF44GYe4l1X53bzJ19fCtZe3lCpQpb8d8jUA7vM54jQe9VtjZVXVKhZPcBOOPIeakBeJOrMbseFyf88Ksdg7XOGnSUa5T2h7ynRh8Pnaq4SL76f2hXDYiMcZAf2QWP5D506+5s20uzc9u7ERI0SzLS8fU3hTdPgVd9M+6wbJtGDtRyBRKRw1H1cnkw7J8QO+sqigZjZQWPcBc1pke/rx4V8KsayRtmB64ZrK3FQoIAF9dSbGlc4jKLaIvcLKPXv9awNaoxryGHeHArXUNm1ntBqd31+GPVVsGwj/ADjBPAdpvgNB6n0qyggSP2F195u03pyHoPWoh2it7LqflWo7E3Oiw8SnEKJMQ4DlT7MIOqrbm50Jve2g76iipU6L1Xudn7Pbvu75Hn9vikzZuw58SbxozDm50X1Y/wCNM2O6KZMqiPFQE27ZzFRfuXskkDv0v3CmtcTYWGgHADQDyrn6YalZbtb1WXuf6trVpa0brehz5n6Qs/PQvN/4+G/en+GpGA6K8ZASYcZFESLEx4hkJHcbAXFPH0s0fTDU26qv+8/k/ZfL7LeDYpwudWlkVoy5YlS88puxY8R2+PhUXo93J/0cmIkkZHYj2kbMoRFzEXtxLcfIVcbxDLHh175U/wDxoz/ioqwxqW2TM/MxSfMkfnWfpsfcUHT/AJP9FqXXAp3Ip/xZPnosuPRXNiZTPPiIFMp61rM7sM/atYLyva1+Vaj0b7vQ4JJI4mdr5GdmsATqOyovlFu8kmqM4qrzd7FBUkcmwuL+Si5/Gre5e2hSLlR2F866uQwdSqnG48pgsYw4IuLA8C87Rrb+0a854prsfOtm3jxhXY8rk266WMW8zJiG/wCtKxVzrU3DKetTvS4dfiflC+a0Pof3Q+k4n6TIPqMOQ2vBpOKDyX2j5KOdKe6+7UuOxCwRDU6sx9lFHtM3gPmbDnWzbx42LZ+ETAYXQhbOfta+0W++x1PhpU9vQdXqCmzU/kpmpUFNpc5UO+m3fpOJJB+rTsp4958yaoFNuGlxY20v4eVFcVv6VBlKmKQ0Czb6he4vOqs8dvJiJohFJJdBbSwBbL7OYjU2tVZRV1ujsX6TikQjsKc8n7K8vU2HrUTKVvZUnGm0NbkmBC9l1Su4Bxk6LU+jvYvU4aIEWZvrn829kei5R6U71C2ZBZb8219OVTawVWoary92pMrRsaGNDRwRRRRUa9IooooQlTfHYAnjZBYEkPGT9l11HoeB8DXnfG7MdHZSpuCQRzBB1Br1diYA6kfDwrI+kndUgnEouo0mA+Af8j6Hvp+0p0bgihXMDgRwPLz+Piufqq1pNWjB5g8f9LJRhX901awbo4hoDNlAQagE9plHtMqjUqtxc+NSsBMqSIzoJFDAsh0zDmKaJcVJLMMjo5X66Ge6oIIie2ky8kAFsp5jmDRtHZjLR7QzI1LnHGOAiM8TnDZLQ4ggS0Nt164OgOkAZ8cz/vUhIkezRzJPlp/jT7uxFgsZhjgZ4Y0c+w6gKzkcGDcRKO7g3dxFUm3NmBZXEOZ0RI5HbLYLnAYkgAZF7QsOV7cqqQbVfUbKzu7YGi3dkA9RPPj71S1r26ZVPbOLvh5cPcqbe7cufZs1nGaMk9VKB2XHcfde3FT8xTGOmaVtXw2EdrAFjCSTYAC5zdwpt2NvnHNEcNtBRJGwtnYXB7us53HvjX8aWN7uhmRAZsAeviPaEdwZAPuHhKPLXzrOXNrUtnbrx58D4J1rqdw2Qun+WNv6Jg/3P/qo/ljb+iYP9yf4qzmaBkYqylWBsQwIIPcQdRXXSq7+mprSv5Y2/omD/c/+qp+wek58TiYYPouEHWypHcQ2IDMASO1xAJrJxW/7sdKWyI8LDJKETFLGiOFw5MmZFCkhwtrG1x2udeXE8F0W1NWPSbtCfDyYX6PhDirLMzAwvMq3yKL5eBtm+dWG7u1jj9jOMiJKVniMYXKqOpaylTqv2dPGqDGf/ETgxpHBiH8TkT/uNKUfTGke0Jpo43OGxAjaSM2DrIqBS62NidLHhfTupNweynuU26JoNaX77jrhdUPSvK7iNcFhTISFCiA5i17Wtm43pu383mGCwKowjE8wylIxZBw60gA+z9njreqPF9Kuzo3aeDCl8SwPaMaRm595rk+ZAuazHb+3psbOZZTdm0AHBRyVByFQxVu3t7Ru61uYOpPDyHquspU7cHcMk48ArrevpAkxsSRGOGKNGLhYUyAkgLc6m+gAqo3a3Ynx0wigW54sx0RB7znkPmeV6bN0Oh/EYm0mJvhoOPaH1rD7qn2B95vgaesZvHhtnw/RtnooI9pxrrwzM3F38eHdV3QoVK7tymJP5qlXOZRbJwF9pHh9iYXqILPiXF3c+0x95u5R9lfXW+qHPiGdizEszG5J51xiJ2dizksxNyTxNTdlbPVxJJIWEUKh3yAF2zMEVVvoLseJ0Fa+3t6WzqJe7J4nXoAB4qmq1X3Lw0afmSvmLZDNEH5u4SJACWlP2yo7l7+F9Kg024LaavG91aKJQMPFiSFaSASC+V8trqcrdoC4B43pf2rikZgsS5YoxkQ2sz63Lv4sdQOQtUFjfXVW4dTq04Ez0A4Z5+zjWS44aGz7r0KTaYcx33P5PTTjKg1sXR3ux1MILC0ktnk71X7K/O58T4UmbgbsdfL10g+qjPZB+244DxA4n0FbZgsNkXXidTSm2r2f/nZ5/IKewoR+4fJSAK5oorNq1RRRRQhFFFFCEVB2lgQ4JsCbWIPBhzBqdRQhYHvpukcK+eMEwMdP92fcPh3H040vwYohTGWYRMytIot2svf32vwva9q9D7Y2QsqsCoZWFnU8GH61i29u5r4Vi6XeAnQ8Sl/sv+Tc/OtXYXzLlgoV/a4E8Y0/7A59VT3Nu6k7tKen56KbtDasUiSSLGXjafJHGxK9dJlBMk1tcirYJH/kU+0NmdYU6qPJMesEsAJ7HV2OYZjdVIPAm1+BN6hbO2q0V1srxsQXjdQytbzByta4vTPhNoQzqxdiodTJjWAIEUKG0WEgvq2c2BI438dKv9FX2U6aPszqXEjQABzdOZ5khoaRMBjtmXYh+vKB4yD+cZHFJQq22JvPPhT9W3Z4lG1Q+nI+ItTBtnZ6YqTrcvV54MPHDGlu1NIpbLe3sIhux7hS9tHYDR5mjdJ4w2TPGb2N7AMvtKSR4g8iau6O07W6aKdUgOOrSZE8p0n8GiRfbVqJ3mTHNM+I25s3aKhcdAEfgH1uP2ZF7QHgRaqPaPQbHKM+CxalTwWSzD+2n5rS/Xbh8S6G6MyHvUkH5VDX2HTdmk6OhyPr8VLT2g4YeJUDHdD+0oybQiUDnG6Nf0JB+VU024+PXjg8T6ROfwFaDhd+cYn88WH3wH/EXqenSXihyiP9T9DVa7YlyNIPn9Qmhf0jrKy6PcnHNwweJ/cyD8Vq1wXRLtKT/wC3KDvkdE+RN/lT43SZijyiH9U/maiYnf3GP/O5B9xQv+NcbsW5OsDz+i6b+kNJUfZnQQVGbGYpEXmIhf4u9gPgaYsJJsrZn/00QlmF+2e239s6L/VFJeK2hJKbySO5+8Saj1Y0dhNGarp6DH56JWptAn2B71f7d30nxNwTkj9xef7R4mqGu1sI4TrMpyZsma2ma17edtasMRgupjgxMLMQ3EkC8cqG5XutaxHeL1atdQtwKdOBJgeMTBOc+KTIqVCXO4Z8ui7tn7vrnjXFOYRLfINOs19hnU+whOlzxNvMM+Bm6tWi62AywK0YWcdUzx8WgnVtGX7SupNvI6w9o46OeEzXjw6zH/XTYvPIwylUhDa9WwXMAthxubUr7X2u2IK5tRGuRCwBkKg3USsNHYDS/wCNZ4MuNovLXPLY1G6IaQeZEmdMOyIdgEBWJdStmyBPnk/nh0Xbj9th4uqhhWCIuJHAdpGdgCFzMwFlUE2Xv1vXbuzu2+Mlyi6xrYyP7o7h3seQ9aN292ZMZJZezGp7bkaL4Dvbwra93d3Y4I1RFyouoHNjzZjzJp+7u6diw0aOXnmSSOpJJJPL6KChQdcO336e5SNhbIWJFCrlRRZF7h3nx/8AeriiismSSZKugIRRRRXEIooooQiiiihCKKKKEIqvx+yw4OgNxZgbWYcwRVhRQhYzvV0cMpaTDAkcWiPtD/h94+7x7r0hMljYixHEHiP0NencRhFca8eR5ilDebcSLEXLrZ+UqaN/WH2h5/GtDZbZLBuV8jnx8+f5qq2vYh3ep4PJZxsnewZh15ZSkBgw8kag9QW0MhQntuRlFweA4VZbJxF55MSwSf6NGSJMNH9ZI8vZRnWwGdFLE6C19aqNt7i4jD3YL1sY+0mpH7S8R8x41RYfFPGwZGZHHBlJVh6jhTb9nUK7S+1cBIjAEayeonPMSZiUuLmpTIFYTH55/mU4YW2Md8yfTFhjL5li6jEOxuiROw0Y37V9eHE8KgY3dLVSokhvFiJnSaxeNYLXOliVYkAEgVVYreCaRJUds3XNG0jEAM3VAhAbWFtb8Lk61ZS7zrIJcwZGeDD4QH2uwjgyljxJK/pSz7e9tiDTJjSBBAwBMQBqZw0YbnClFShVEOifd9+HPio2L3RnjmWEgZni65Tey5QpZtTzUKbjy7664N08U8QlWIlWXOozKHZeOZUJzsviBV428UUpxjtJZgMQcKTcZxMmRkHME5VIHialJgYZsYuJaeLqHWJVf6R1MsBCquTKO3mvcW0FiTe1Ddq3jR+5TiGzJGp1gZGSCPAhwyYXDaUT7Lpz+H85hJ+ytjy4lisShiqlzdlQAAgEksQOJFS23XlBZQYmdUMhRJUdioNjlCk3I42ve1d26UyLNKHaMK0MyDrmyxsSLorkn2SQKmYdoY8VDLLLhFSPMxXB5jfILqDYG5YkLe/C9N3F9ctrFjAAN2RgkkwTGCOIjA4qKlb0ywEzMwo8W7kcbSmeRisEUUkixAB88pAWIFrgEXF2tYXqw2A+FLSiAMjmISRvPGk7RMhvKqgaSXTUHLeosm80JfrepuZ0KYyC5EbG+jxPclWuAbW0NQsTvJlaL6LH9HWEu6XbrXZnADNIxFjoLAWtx41A6lfXNMtqSHEDkGiBmRx72nNp11CkD6FJwLYgeZ6enqraOdXWdZDN1GJUFcRiQF+vjBZXFtFQqMtuNtKr8Nt5MKjRw5cSr2Z+uj+qV1IyPEpOZiBm1awPZ7qpsbtCSZs8sjyN3uSbeA5KPAWFWWxt0cRibFEKp779lfTm3pTDLEUWzcPhuO6IDZGhmAZiPZ3dNFGa5eYptk8+P098qtx+PkmcySuXc8Wa3DkABoqjkBpTPuxuBJPaSe8cXED7b+Q+yPE+lOe7HR3FCQxHWyD7bjsr+wv56nyp5w2BCa8T3n8qSutrhreytRA5/QKejZEnfq5PL6qBsjYSRIqhAiL7KDh5nvNXFFFZ4kkyVaAQiiiiuIRRRRQhFFFFCEUUUUIRRRRQhFFFFCEVxauaKEKLPs9W19k94pb21uJDPcvErH307D+pHH1vTdRXtlR1M7zDB6Ly5ocIIlY5tLoqIv1M1vuyr/3D9KX8XuFjI/5rOO+Ng36H5V6BdAeIB866H2ch5W8tKtaW2blmpDvEfSEo+xpO0wvN8+ypkNnikXzRv0qM0ZHEH1FelDsocmYV1nY/3vl/jTg2+7jT9fslzs4cHei83gHleu+LZ8r+zHI3kjH8q9EjY/3vl/jX2uyhzZjXTt88Kfr9kDZo4u9Fg+F3IxknCFlHe5CD5m9X2z+itzbrpVXvWMFj8TYfI1r6bNQcr+ZrvSIDgAPKk6u2rl/sw3wH1lTssaTdcpL2L0dwQ2IiDMPty9o+g4D0FNUGzFHHtH5fCptFVVSq+qZeZPVONY1ghohcAVzRRUa9IooooQiiiihCKKKKEIooooQiiiihCKKKKEIooooQiiiihCKKKKEIooooQiiiihCKKKKEIooooQiiiihCKKKKEIooooQiiiihCKKKKEIooo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nasa.gov/centers/langley/images/content/70566main_nesc_sm.jpg"/>
          <p:cNvPicPr>
            <a:picLocks noChangeAspect="1" noChangeArrowheads="1"/>
          </p:cNvPicPr>
          <p:nvPr/>
        </p:nvPicPr>
        <p:blipFill>
          <a:blip r:embed="rId3" cstate="print"/>
          <a:srcRect/>
          <a:stretch>
            <a:fillRect/>
          </a:stretch>
        </p:blipFill>
        <p:spPr bwMode="auto">
          <a:xfrm>
            <a:off x="533400" y="762000"/>
            <a:ext cx="1828800" cy="1828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219201"/>
            <a:ext cx="7772400" cy="4924425"/>
          </a:xfrm>
          <a:prstGeom prst="rect">
            <a:avLst/>
          </a:prstGeom>
        </p:spPr>
        <p:txBody>
          <a:bodyPr wrap="square">
            <a:spAutoFit/>
          </a:bodyPr>
          <a:lstStyle/>
          <a:p>
            <a:endParaRPr lang="en-US" sz="800" dirty="0" smtClean="0"/>
          </a:p>
          <a:p>
            <a:endParaRPr lang="en-US" sz="800" dirty="0" smtClean="0"/>
          </a:p>
          <a:p>
            <a:pPr marL="177800" indent="-177800">
              <a:spcBef>
                <a:spcPts val="1200"/>
              </a:spcBef>
              <a:spcAft>
                <a:spcPts val="600"/>
              </a:spcAft>
              <a:buClr>
                <a:srgbClr val="336699"/>
              </a:buClr>
              <a:buSzPct val="90000"/>
              <a:buFont typeface="Arial" pitchFamily="34" charset="0"/>
              <a:buChar char="•"/>
            </a:pPr>
            <a:r>
              <a:rPr lang="en-US" dirty="0" smtClean="0"/>
              <a:t>An empirical rule-of-thumb in MIL-STD-810E states that a shock response spectrum is considered severe only if one of its components exceeds the level</a:t>
            </a:r>
            <a:endParaRPr lang="en-US" sz="400" dirty="0" smtClean="0"/>
          </a:p>
          <a:p>
            <a:pPr marL="177800" indent="-177800">
              <a:spcBef>
                <a:spcPts val="1200"/>
              </a:spcBef>
              <a:spcAft>
                <a:spcPts val="600"/>
              </a:spcAft>
              <a:buClr>
                <a:srgbClr val="336699"/>
              </a:buClr>
              <a:buSzPct val="90000"/>
              <a:buFont typeface="Arial" pitchFamily="34" charset="0"/>
              <a:buChar char="•"/>
            </a:pPr>
            <a:r>
              <a:rPr lang="en-US" dirty="0" smtClean="0"/>
              <a:t>Threshold = [ 0.8 (G/Hz) * Natural Frequency (Hz) ] </a:t>
            </a:r>
            <a:endParaRPr lang="en-US" sz="400" dirty="0" smtClean="0"/>
          </a:p>
          <a:p>
            <a:pPr marL="177800" indent="-177800">
              <a:spcBef>
                <a:spcPts val="1200"/>
              </a:spcBef>
              <a:spcAft>
                <a:spcPts val="600"/>
              </a:spcAft>
              <a:buClr>
                <a:srgbClr val="336699"/>
              </a:buClr>
              <a:buSzPct val="90000"/>
              <a:buFont typeface="Arial" pitchFamily="34" charset="0"/>
              <a:buChar char="•"/>
            </a:pPr>
            <a:r>
              <a:rPr lang="en-US" dirty="0" smtClean="0"/>
              <a:t>For example, the severity threshold at 100 Hz would be 80 G</a:t>
            </a:r>
            <a:endParaRPr lang="en-US" sz="400" dirty="0" smtClean="0"/>
          </a:p>
          <a:p>
            <a:pPr marL="177800" indent="-177800">
              <a:spcBef>
                <a:spcPts val="1200"/>
              </a:spcBef>
              <a:spcAft>
                <a:spcPts val="600"/>
              </a:spcAft>
              <a:buClr>
                <a:srgbClr val="336699"/>
              </a:buClr>
              <a:buSzPct val="90000"/>
              <a:buFont typeface="Arial" pitchFamily="34" charset="0"/>
              <a:buChar char="•"/>
            </a:pPr>
            <a:r>
              <a:rPr lang="en-US" dirty="0" smtClean="0"/>
              <a:t>This rule is effectively a velocity criterion</a:t>
            </a:r>
          </a:p>
          <a:p>
            <a:pPr marL="177800" indent="-177800">
              <a:spcBef>
                <a:spcPts val="1200"/>
              </a:spcBef>
              <a:spcAft>
                <a:spcPts val="600"/>
              </a:spcAft>
              <a:buClr>
                <a:srgbClr val="336699"/>
              </a:buClr>
              <a:buSzPct val="90000"/>
              <a:buFont typeface="Arial" pitchFamily="34" charset="0"/>
              <a:buChar char="•"/>
            </a:pPr>
            <a:r>
              <a:rPr lang="en-US" dirty="0" smtClean="0"/>
              <a:t>MIL-STD-810E states that it is based on unpublished observations that military-quality equipment does not tend to exhibit shock failures below a shock response spectrum velocity of 100 inches/sec (254 cm/sec)</a:t>
            </a:r>
          </a:p>
          <a:p>
            <a:pPr marL="177800" indent="-177800">
              <a:spcBef>
                <a:spcPts val="1200"/>
              </a:spcBef>
              <a:spcAft>
                <a:spcPts val="600"/>
              </a:spcAft>
              <a:buClr>
                <a:srgbClr val="336699"/>
              </a:buClr>
              <a:buSzPct val="90000"/>
              <a:buFont typeface="Arial" pitchFamily="34" charset="0"/>
              <a:buChar char="•"/>
            </a:pPr>
            <a:r>
              <a:rPr lang="en-US" dirty="0" smtClean="0"/>
              <a:t>Equation actually corresponds to 50 inches/sec.  It thus has a built-in 6 dB margin of conservatism</a:t>
            </a:r>
          </a:p>
          <a:p>
            <a:pPr marL="177800" indent="-177800">
              <a:spcBef>
                <a:spcPts val="1200"/>
              </a:spcBef>
              <a:spcAft>
                <a:spcPts val="600"/>
              </a:spcAft>
              <a:buClr>
                <a:srgbClr val="336699"/>
              </a:buClr>
              <a:buSzPct val="90000"/>
              <a:buFont typeface="Arial" pitchFamily="34" charset="0"/>
              <a:buChar char="•"/>
            </a:pPr>
            <a:r>
              <a:rPr lang="en-US" dirty="0" smtClean="0"/>
              <a:t> Note that this rule was not included in MIL-STD-810F or G, however</a:t>
            </a:r>
          </a:p>
        </p:txBody>
      </p:sp>
      <p:sp>
        <p:nvSpPr>
          <p:cNvPr id="7" name="TextBox 6"/>
          <p:cNvSpPr txBox="1"/>
          <p:nvPr/>
        </p:nvSpPr>
        <p:spPr>
          <a:xfrm>
            <a:off x="838200" y="838200"/>
            <a:ext cx="5562600" cy="369332"/>
          </a:xfrm>
          <a:prstGeom prst="rect">
            <a:avLst/>
          </a:prstGeom>
          <a:noFill/>
        </p:spPr>
        <p:txBody>
          <a:bodyPr wrap="square" rtlCol="0">
            <a:spAutoFit/>
          </a:bodyPr>
          <a:lstStyle/>
          <a:p>
            <a:pPr lvl="0"/>
            <a:r>
              <a:rPr lang="en-US" b="1" dirty="0" smtClean="0">
                <a:solidFill>
                  <a:srgbClr val="006699"/>
                </a:solidFill>
              </a:rPr>
              <a:t>MIL-STD-810E, Shock Velocity Criterion</a:t>
            </a:r>
            <a:endParaRPr lang="en-US" b="1" dirty="0" smtClean="0">
              <a:solidFill>
                <a:srgbClr val="006699"/>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219200" y="1143000"/>
            <a:ext cx="6248400" cy="4343400"/>
          </a:xfrm>
          <a:prstGeom prst="rect">
            <a:avLst/>
          </a:prstGeom>
          <a:noFill/>
          <a:ln w="9525">
            <a:noFill/>
            <a:miter lim="800000"/>
            <a:headEnd/>
            <a:tailEnd/>
          </a:ln>
        </p:spPr>
      </p:pic>
      <p:sp>
        <p:nvSpPr>
          <p:cNvPr id="9" name="TextBox 8"/>
          <p:cNvSpPr txBox="1"/>
          <p:nvPr/>
        </p:nvSpPr>
        <p:spPr>
          <a:xfrm>
            <a:off x="838200" y="5867400"/>
            <a:ext cx="7620000" cy="646331"/>
          </a:xfrm>
          <a:prstGeom prst="rect">
            <a:avLst/>
          </a:prstGeom>
          <a:noFill/>
        </p:spPr>
        <p:txBody>
          <a:bodyPr wrap="square" rtlCol="0">
            <a:spAutoFit/>
          </a:bodyPr>
          <a:lstStyle/>
          <a:p>
            <a:r>
              <a:rPr lang="en-US" dirty="0" smtClean="0"/>
              <a:t>The time history was measured during a shroud separation test for a suborbital launch vehicle.</a:t>
            </a:r>
            <a:endParaRPr lang="en-US" dirty="0"/>
          </a:p>
        </p:txBody>
      </p:sp>
      <p:sp>
        <p:nvSpPr>
          <p:cNvPr id="10" name="Rectangle 1"/>
          <p:cNvSpPr>
            <a:spLocks noChangeArrowheads="1"/>
          </p:cNvSpPr>
          <p:nvPr/>
        </p:nvSpPr>
        <p:spPr bwMode="auto">
          <a:xfrm>
            <a:off x="533400" y="457200"/>
            <a:ext cx="3962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6699"/>
                </a:solidFill>
                <a:effectLst/>
                <a:latin typeface="Arial" pitchFamily="34" charset="0"/>
                <a:ea typeface="Times New Roman" pitchFamily="18" charset="0"/>
                <a:cs typeface="Arial" pitchFamily="34" charset="0"/>
              </a:rPr>
              <a:t>V-band/Bolt-Cutter</a:t>
            </a:r>
            <a:r>
              <a:rPr kumimoji="0" lang="en-US" b="1" i="0" u="none" strike="noStrike" cap="none" normalizeH="0" dirty="0" smtClean="0">
                <a:ln>
                  <a:noFill/>
                </a:ln>
                <a:solidFill>
                  <a:srgbClr val="006699"/>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6699"/>
                </a:solidFill>
                <a:effectLst/>
                <a:latin typeface="Arial" pitchFamily="34" charset="0"/>
                <a:ea typeface="Times New Roman" pitchFamily="18" charset="0"/>
                <a:cs typeface="Arial" pitchFamily="34" charset="0"/>
              </a:rPr>
              <a:t>Shock</a:t>
            </a:r>
            <a:endParaRPr kumimoji="0" lang="en-US" b="1" i="0" u="none" strike="noStrike" cap="none" normalizeH="0" baseline="0" dirty="0" smtClean="0">
              <a:ln>
                <a:noFill/>
              </a:ln>
              <a:solidFill>
                <a:srgbClr val="006699"/>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62000" y="685800"/>
            <a:ext cx="6400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b="1" dirty="0" smtClean="0">
                <a:solidFill>
                  <a:srgbClr val="006699"/>
                </a:solidFill>
                <a:latin typeface="Arial" pitchFamily="34" charset="0"/>
                <a:cs typeface="Arial" pitchFamily="34" charset="0"/>
              </a:rPr>
              <a:t>SDOF Response to Base Excitation Equation Review</a:t>
            </a:r>
            <a:endParaRPr kumimoji="0" lang="en-US" b="1" i="0" u="none" strike="noStrike" cap="none" normalizeH="0" baseline="0" dirty="0" smtClean="0">
              <a:ln>
                <a:noFill/>
              </a:ln>
              <a:solidFill>
                <a:srgbClr val="006699"/>
              </a:solidFill>
              <a:effectLst/>
              <a:latin typeface="Arial" pitchFamily="34" charset="0"/>
              <a:cs typeface="Arial" pitchFamily="34" charset="0"/>
            </a:endParaRPr>
          </a:p>
        </p:txBody>
      </p:sp>
      <p:sp>
        <p:nvSpPr>
          <p:cNvPr id="7" name="TextBox 6"/>
          <p:cNvSpPr txBox="1"/>
          <p:nvPr/>
        </p:nvSpPr>
        <p:spPr>
          <a:xfrm>
            <a:off x="2133600" y="4648201"/>
            <a:ext cx="2133600" cy="457200"/>
          </a:xfrm>
          <a:prstGeom prst="rect">
            <a:avLst/>
          </a:prstGeom>
          <a:noFill/>
        </p:spPr>
        <p:txBody>
          <a:bodyPr wrap="square" rtlCol="0">
            <a:spAutoFit/>
          </a:bodyPr>
          <a:lstStyle/>
          <a:p>
            <a:r>
              <a:rPr lang="en-US" sz="2400" dirty="0" smtClean="0">
                <a:latin typeface="Times New Roman" pitchFamily="18" charset="0"/>
                <a:cs typeface="Times New Roman" pitchFamily="18" charset="0"/>
              </a:rPr>
              <a:t>PV </a:t>
            </a:r>
            <a:r>
              <a:rPr lang="en-US" sz="2400" dirty="0" smtClean="0">
                <a:latin typeface="Times New Roman" pitchFamily="18" charset="0"/>
                <a:cs typeface="Times New Roman" pitchFamily="18" charset="0"/>
                <a:sym typeface="Symbol"/>
              </a:rPr>
              <a:t>  A / </a:t>
            </a:r>
            <a:r>
              <a:rPr lang="en-US" sz="3200" baseline="-25000" dirty="0" smtClean="0">
                <a:latin typeface="Times New Roman" pitchFamily="18" charset="0"/>
                <a:cs typeface="Times New Roman" pitchFamily="18" charset="0"/>
                <a:sym typeface="Symbol"/>
              </a:rPr>
              <a:t>n</a:t>
            </a:r>
            <a:r>
              <a:rPr lang="en-US" sz="2400" dirty="0" smtClean="0">
                <a:latin typeface="Times New Roman" pitchFamily="18" charset="0"/>
                <a:cs typeface="Times New Roman" pitchFamily="18" charset="0"/>
                <a:sym typeface="Symbol"/>
              </a:rPr>
              <a:t> </a:t>
            </a:r>
            <a:endParaRPr lang="en-US" sz="2400" dirty="0">
              <a:latin typeface="Times New Roman" pitchFamily="18" charset="0"/>
              <a:cs typeface="Times New Roman" pitchFamily="18" charset="0"/>
            </a:endParaRPr>
          </a:p>
        </p:txBody>
      </p:sp>
      <p:sp>
        <p:nvSpPr>
          <p:cNvPr id="8" name="TextBox 7"/>
          <p:cNvSpPr txBox="1"/>
          <p:nvPr/>
        </p:nvSpPr>
        <p:spPr>
          <a:xfrm>
            <a:off x="2133600" y="5486401"/>
            <a:ext cx="2133600" cy="457200"/>
          </a:xfrm>
          <a:prstGeom prst="rect">
            <a:avLst/>
          </a:prstGeom>
          <a:noFill/>
        </p:spPr>
        <p:txBody>
          <a:bodyPr wrap="square" rtlCol="0">
            <a:spAutoFit/>
          </a:bodyPr>
          <a:lstStyle/>
          <a:p>
            <a:r>
              <a:rPr lang="en-US" sz="2400" dirty="0" smtClean="0">
                <a:latin typeface="Times New Roman" pitchFamily="18" charset="0"/>
                <a:cs typeface="Times New Roman" pitchFamily="18" charset="0"/>
              </a:rPr>
              <a:t>PV </a:t>
            </a:r>
            <a:r>
              <a:rPr lang="en-US" sz="2400" dirty="0" smtClean="0">
                <a:latin typeface="Times New Roman" pitchFamily="18" charset="0"/>
                <a:cs typeface="Times New Roman" pitchFamily="18" charset="0"/>
                <a:sym typeface="Symbol"/>
              </a:rPr>
              <a:t>   </a:t>
            </a:r>
            <a:r>
              <a:rPr lang="en-US" sz="3200" baseline="-25000" dirty="0" smtClean="0">
                <a:latin typeface="Times New Roman" pitchFamily="18" charset="0"/>
                <a:cs typeface="Times New Roman" pitchFamily="18" charset="0"/>
                <a:sym typeface="Symbol"/>
              </a:rPr>
              <a:t>n</a:t>
            </a:r>
            <a:r>
              <a:rPr lang="en-US" sz="2400" dirty="0" smtClean="0">
                <a:latin typeface="Times New Roman" pitchFamily="18" charset="0"/>
                <a:cs typeface="Times New Roman" pitchFamily="18" charset="0"/>
                <a:sym typeface="Symbol"/>
              </a:rPr>
              <a:t> Z</a:t>
            </a:r>
            <a:endParaRPr lang="en-US" sz="2400"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1524000" y="1981200"/>
          <a:ext cx="4038600" cy="1920240"/>
        </p:xfrm>
        <a:graphic>
          <a:graphicData uri="http://schemas.openxmlformats.org/drawingml/2006/table">
            <a:tbl>
              <a:tblPr/>
              <a:tblGrid>
                <a:gridCol w="682144"/>
                <a:gridCol w="431953"/>
                <a:gridCol w="2924503"/>
              </a:tblGrid>
              <a:tr h="480060">
                <a:tc>
                  <a:txBody>
                    <a:bodyPr/>
                    <a:lstStyle/>
                    <a:p>
                      <a:pPr marL="0" marR="0" algn="ctr">
                        <a:lnSpc>
                          <a:spcPct val="115000"/>
                        </a:lnSpc>
                        <a:spcBef>
                          <a:spcPts val="0"/>
                        </a:spcBef>
                        <a:spcAft>
                          <a:spcPts val="0"/>
                        </a:spcAft>
                      </a:pPr>
                      <a:r>
                        <a:rPr lang="en-US" sz="1800" dirty="0" smtClean="0">
                          <a:latin typeface="Times New Roman" pitchFamily="18" charset="0"/>
                          <a:cs typeface="Times New Roman" pitchFamily="18" charset="0"/>
                        </a:rPr>
                        <a:t>A</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800" dirty="0" smtClean="0"/>
                        <a:t>Absolute Acceleration</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060">
                <a:tc>
                  <a:txBody>
                    <a:bodyPr/>
                    <a:lstStyle/>
                    <a:p>
                      <a:pPr marL="0" marR="0" algn="ctr">
                        <a:lnSpc>
                          <a:spcPct val="115000"/>
                        </a:lnSpc>
                        <a:spcBef>
                          <a:spcPts val="0"/>
                        </a:spcBef>
                        <a:spcAft>
                          <a:spcPts val="0"/>
                        </a:spcAft>
                      </a:pPr>
                      <a:r>
                        <a:rPr lang="en-US" sz="1800" dirty="0" smtClean="0">
                          <a:latin typeface="Times New Roman" pitchFamily="18" charset="0"/>
                          <a:cs typeface="Times New Roman" pitchFamily="18" charset="0"/>
                        </a:rPr>
                        <a:t>PV</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800" dirty="0" smtClean="0"/>
                        <a:t>Pseudo Velocity</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060">
                <a:tc>
                  <a:txBody>
                    <a:bodyPr/>
                    <a:lstStyle/>
                    <a:p>
                      <a:pPr marL="0" marR="0" algn="ctr">
                        <a:lnSpc>
                          <a:spcPct val="115000"/>
                        </a:lnSpc>
                        <a:spcBef>
                          <a:spcPts val="0"/>
                        </a:spcBef>
                        <a:spcAft>
                          <a:spcPts val="0"/>
                        </a:spcAft>
                      </a:pPr>
                      <a:r>
                        <a:rPr lang="en-US" sz="1800" dirty="0" smtClean="0">
                          <a:latin typeface="Times New Roman" pitchFamily="18" charset="0"/>
                          <a:cs typeface="Times New Roman" pitchFamily="18" charset="0"/>
                        </a:rPr>
                        <a:t>Z</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800" dirty="0" smtClean="0"/>
                        <a:t>Relative Displacement</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060">
                <a:tc>
                  <a:txBody>
                    <a:bodyPr/>
                    <a:lstStyle/>
                    <a:p>
                      <a:pPr marL="0" marR="0" algn="ctr">
                        <a:lnSpc>
                          <a:spcPct val="115000"/>
                        </a:lnSpc>
                        <a:spcBef>
                          <a:spcPts val="0"/>
                        </a:spcBef>
                        <a:spcAft>
                          <a:spcPts val="0"/>
                        </a:spcAft>
                      </a:pPr>
                      <a:r>
                        <a:rPr lang="en-US" sz="2400" dirty="0" smtClean="0">
                          <a:latin typeface="Times New Roman" pitchFamily="18" charset="0"/>
                          <a:cs typeface="Times New Roman" pitchFamily="18" charset="0"/>
                          <a:sym typeface="Symbol"/>
                        </a:rPr>
                        <a:t></a:t>
                      </a:r>
                      <a:r>
                        <a:rPr lang="en-US" sz="2400" baseline="-25000" dirty="0" smtClean="0">
                          <a:latin typeface="Times New Roman" pitchFamily="18" charset="0"/>
                          <a:cs typeface="Times New Roman" pitchFamily="18" charset="0"/>
                          <a:sym typeface="Symbol"/>
                        </a:rPr>
                        <a:t>n</a:t>
                      </a:r>
                      <a:endParaRPr lang="en-US" sz="24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latin typeface="+mn-lt"/>
                          <a:ea typeface="Calibri"/>
                          <a:cs typeface="Times New Roman"/>
                        </a:rPr>
                        <a:t>=</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800" dirty="0" smtClean="0">
                          <a:latin typeface="+mn-lt"/>
                          <a:ea typeface="Calibri"/>
                          <a:cs typeface="Times New Roman"/>
                        </a:rPr>
                        <a:t>Natural Frequency (</a:t>
                      </a:r>
                      <a:r>
                        <a:rPr lang="en-US" sz="1800" dirty="0" err="1" smtClean="0">
                          <a:latin typeface="+mn-lt"/>
                          <a:ea typeface="Calibri"/>
                          <a:cs typeface="Times New Roman"/>
                        </a:rPr>
                        <a:t>rad</a:t>
                      </a:r>
                      <a:r>
                        <a:rPr lang="en-US" sz="1800" dirty="0" smtClean="0">
                          <a:latin typeface="+mn-lt"/>
                          <a:ea typeface="Calibri"/>
                          <a:cs typeface="Times New Roman"/>
                        </a:rPr>
                        <a:t>/sec)</a:t>
                      </a:r>
                      <a:endParaRPr lang="en-US" sz="1800" dirty="0">
                        <a:latin typeface="+mn-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Box 11"/>
          <p:cNvSpPr txBox="1"/>
          <p:nvPr/>
        </p:nvSpPr>
        <p:spPr>
          <a:xfrm>
            <a:off x="990600" y="1371600"/>
            <a:ext cx="1752600" cy="369332"/>
          </a:xfrm>
          <a:prstGeom prst="rect">
            <a:avLst/>
          </a:prstGeom>
          <a:noFill/>
        </p:spPr>
        <p:txBody>
          <a:bodyPr wrap="square" rtlCol="0">
            <a:spAutoFit/>
          </a:bodyPr>
          <a:lstStyle/>
          <a:p>
            <a:r>
              <a:rPr lang="en-US" dirty="0" smtClean="0"/>
              <a:t>Let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514600" y="685800"/>
            <a:ext cx="396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99"/>
                </a:solidFill>
                <a:effectLst/>
                <a:latin typeface="Arial" pitchFamily="34" charset="0"/>
                <a:ea typeface="Times New Roman" pitchFamily="18" charset="0"/>
                <a:cs typeface="Arial" pitchFamily="34" charset="0"/>
              </a:rPr>
              <a:t>SRS Q=10   V-band/Bolt-Cutter Shock</a:t>
            </a:r>
            <a:endParaRPr kumimoji="0" lang="en-US" sz="1600" b="1" i="0" u="none" strike="noStrike" cap="none" normalizeH="0" baseline="0" dirty="0" smtClean="0">
              <a:ln>
                <a:noFill/>
              </a:ln>
              <a:solidFill>
                <a:srgbClr val="006699"/>
              </a:solidFill>
              <a:effectLst/>
              <a:latin typeface="Arial" pitchFamily="34" charset="0"/>
              <a:cs typeface="Arial" pitchFamily="34" charset="0"/>
            </a:endParaRPr>
          </a:p>
        </p:txBody>
      </p:sp>
      <p:pic>
        <p:nvPicPr>
          <p:cNvPr id="9" name="Picture 8"/>
          <p:cNvPicPr/>
          <p:nvPr/>
        </p:nvPicPr>
        <p:blipFill>
          <a:blip r:embed="rId3" cstate="print"/>
          <a:srcRect/>
          <a:stretch>
            <a:fillRect/>
          </a:stretch>
        </p:blipFill>
        <p:spPr bwMode="auto">
          <a:xfrm>
            <a:off x="1143000" y="1371600"/>
            <a:ext cx="6629400" cy="5029200"/>
          </a:xfrm>
          <a:prstGeom prst="rect">
            <a:avLst/>
          </a:prstGeom>
          <a:noFill/>
          <a:ln w="9525">
            <a:noFill/>
            <a:miter lim="800000"/>
            <a:headEnd/>
            <a:tailEnd/>
          </a:ln>
        </p:spPr>
      </p:pic>
      <p:pic>
        <p:nvPicPr>
          <p:cNvPr id="10" name="Picture 9" descr="dddd2.bmp"/>
          <p:cNvPicPr/>
          <p:nvPr/>
        </p:nvPicPr>
        <p:blipFill>
          <a:blip r:embed="rId4" cstate="print"/>
          <a:stretch>
            <a:fillRect/>
          </a:stretch>
        </p:blipFill>
        <p:spPr>
          <a:xfrm rot="19131107">
            <a:off x="7573047" y="1866950"/>
            <a:ext cx="443409" cy="255336"/>
          </a:xfrm>
          <a:prstGeom prst="rect">
            <a:avLst/>
          </a:prstGeom>
        </p:spPr>
      </p:pic>
      <p:pic>
        <p:nvPicPr>
          <p:cNvPr id="11" name="Picture 10" descr="aaaa2.bmp"/>
          <p:cNvPicPr/>
          <p:nvPr/>
        </p:nvPicPr>
        <p:blipFill>
          <a:blip r:embed="rId5" cstate="print"/>
          <a:stretch>
            <a:fillRect/>
          </a:stretch>
        </p:blipFill>
        <p:spPr>
          <a:xfrm rot="2104561">
            <a:off x="7527428" y="4322057"/>
            <a:ext cx="489946" cy="363052"/>
          </a:xfrm>
          <a:prstGeom prst="rect">
            <a:avLst/>
          </a:prstGeom>
        </p:spPr>
      </p:pic>
      <p:sp>
        <p:nvSpPr>
          <p:cNvPr id="86018" name="Oval 686"/>
          <p:cNvSpPr>
            <a:spLocks noChangeArrowheads="1"/>
          </p:cNvSpPr>
          <p:nvPr/>
        </p:nvSpPr>
        <p:spPr bwMode="auto">
          <a:xfrm>
            <a:off x="6019800" y="1219200"/>
            <a:ext cx="304800" cy="304800"/>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914400"/>
            <a:ext cx="5410200" cy="400110"/>
          </a:xfrm>
          <a:prstGeom prst="rect">
            <a:avLst/>
          </a:prstGeom>
        </p:spPr>
        <p:txBody>
          <a:bodyPr wrap="square">
            <a:spAutoFit/>
          </a:bodyPr>
          <a:lstStyle/>
          <a:p>
            <a:r>
              <a:rPr lang="en-US" sz="2000" b="1" dirty="0" smtClean="0">
                <a:solidFill>
                  <a:srgbClr val="006699"/>
                </a:solidFill>
              </a:rPr>
              <a:t>Space Shuttle Solid Rocket Booster Water Impact</a:t>
            </a:r>
            <a:endParaRPr lang="en-US" sz="2000" b="1" dirty="0">
              <a:solidFill>
                <a:srgbClr val="006699"/>
              </a:solidFill>
            </a:endParaRPr>
          </a:p>
        </p:txBody>
      </p:sp>
      <p:pic>
        <p:nvPicPr>
          <p:cNvPr id="123906" name="Picture 2" descr="http://vibrationdata.files.wordpress.com/2012/11/2-rh-srb-splashdown-23.png?w=500&amp;h=334"/>
          <p:cNvPicPr>
            <a:picLocks noChangeAspect="1" noChangeArrowheads="1"/>
          </p:cNvPicPr>
          <p:nvPr/>
        </p:nvPicPr>
        <p:blipFill>
          <a:blip r:embed="rId3" cstate="print"/>
          <a:srcRect/>
          <a:stretch>
            <a:fillRect/>
          </a:stretch>
        </p:blipFill>
        <p:spPr bwMode="auto">
          <a:xfrm>
            <a:off x="2133600" y="1828800"/>
            <a:ext cx="4762500" cy="3181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457200"/>
            <a:ext cx="4876800" cy="369332"/>
          </a:xfrm>
          <a:prstGeom prst="rect">
            <a:avLst/>
          </a:prstGeom>
        </p:spPr>
        <p:txBody>
          <a:bodyPr wrap="square">
            <a:spAutoFit/>
          </a:bodyPr>
          <a:lstStyle/>
          <a:p>
            <a:r>
              <a:rPr lang="en-US" b="1" dirty="0" smtClean="0">
                <a:solidFill>
                  <a:srgbClr val="006699"/>
                </a:solidFill>
              </a:rPr>
              <a:t>Space Shuttle Solid Rocket Booster Water Impact</a:t>
            </a:r>
            <a:endParaRPr lang="en-US" b="1" dirty="0">
              <a:solidFill>
                <a:srgbClr val="006699"/>
              </a:solidFill>
            </a:endParaRPr>
          </a:p>
        </p:txBody>
      </p:sp>
      <p:pic>
        <p:nvPicPr>
          <p:cNvPr id="9" name="Picture 8"/>
          <p:cNvPicPr/>
          <p:nvPr/>
        </p:nvPicPr>
        <p:blipFill>
          <a:blip r:embed="rId3" cstate="print"/>
          <a:srcRect/>
          <a:stretch>
            <a:fillRect/>
          </a:stretch>
        </p:blipFill>
        <p:spPr bwMode="auto">
          <a:xfrm>
            <a:off x="1219200" y="1143000"/>
            <a:ext cx="6019800" cy="4495800"/>
          </a:xfrm>
          <a:prstGeom prst="rect">
            <a:avLst/>
          </a:prstGeom>
          <a:noFill/>
          <a:ln w="9525">
            <a:noFill/>
            <a:miter lim="800000"/>
            <a:headEnd/>
            <a:tailEnd/>
          </a:ln>
        </p:spPr>
      </p:pic>
      <p:sp>
        <p:nvSpPr>
          <p:cNvPr id="10" name="TextBox 9"/>
          <p:cNvSpPr txBox="1"/>
          <p:nvPr/>
        </p:nvSpPr>
        <p:spPr>
          <a:xfrm>
            <a:off x="1143000" y="5943600"/>
            <a:ext cx="7010400" cy="646331"/>
          </a:xfrm>
          <a:prstGeom prst="rect">
            <a:avLst/>
          </a:prstGeom>
          <a:noFill/>
        </p:spPr>
        <p:txBody>
          <a:bodyPr wrap="square" rtlCol="0">
            <a:spAutoFit/>
          </a:bodyPr>
          <a:lstStyle/>
          <a:p>
            <a:r>
              <a:rPr lang="en-US" dirty="0" smtClean="0"/>
              <a:t>The data is from the STS-6 mission.  Some high-frequency noise was filtered from the data.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762000"/>
            <a:ext cx="4800600" cy="400110"/>
          </a:xfrm>
          <a:prstGeom prst="rect">
            <a:avLst/>
          </a:prstGeom>
          <a:noFill/>
        </p:spPr>
        <p:txBody>
          <a:bodyPr wrap="square" rtlCol="0">
            <a:spAutoFit/>
          </a:bodyPr>
          <a:lstStyle/>
          <a:p>
            <a:r>
              <a:rPr lang="en-US" sz="2000" b="1" dirty="0" smtClean="0">
                <a:solidFill>
                  <a:srgbClr val="006699"/>
                </a:solidFill>
              </a:rPr>
              <a:t>SRS Q=10  SRB Water Impact, Forward IEA</a:t>
            </a:r>
            <a:endParaRPr lang="en-US" sz="2000" b="1" dirty="0">
              <a:solidFill>
                <a:srgbClr val="006699"/>
              </a:solidFill>
            </a:endParaRPr>
          </a:p>
        </p:txBody>
      </p:sp>
      <p:pic>
        <p:nvPicPr>
          <p:cNvPr id="9" name="Picture 8"/>
          <p:cNvPicPr/>
          <p:nvPr/>
        </p:nvPicPr>
        <p:blipFill>
          <a:blip r:embed="rId3" cstate="print"/>
          <a:srcRect/>
          <a:stretch>
            <a:fillRect/>
          </a:stretch>
        </p:blipFill>
        <p:spPr bwMode="auto">
          <a:xfrm>
            <a:off x="990600" y="1524000"/>
            <a:ext cx="6324600" cy="4724400"/>
          </a:xfrm>
          <a:prstGeom prst="rect">
            <a:avLst/>
          </a:prstGeom>
          <a:noFill/>
          <a:ln w="9525">
            <a:noFill/>
            <a:miter lim="800000"/>
            <a:headEnd/>
            <a:tailEnd/>
          </a:ln>
        </p:spPr>
      </p:pic>
      <p:pic>
        <p:nvPicPr>
          <p:cNvPr id="10" name="Picture 9" descr="dddd2.bmp"/>
          <p:cNvPicPr/>
          <p:nvPr/>
        </p:nvPicPr>
        <p:blipFill>
          <a:blip r:embed="rId4" cstate="print"/>
          <a:stretch>
            <a:fillRect/>
          </a:stretch>
        </p:blipFill>
        <p:spPr>
          <a:xfrm rot="19131107">
            <a:off x="6952372" y="1980069"/>
            <a:ext cx="559314" cy="265180"/>
          </a:xfrm>
          <a:prstGeom prst="rect">
            <a:avLst/>
          </a:prstGeom>
        </p:spPr>
      </p:pic>
      <p:pic>
        <p:nvPicPr>
          <p:cNvPr id="11" name="Picture 10" descr="aaaa2.bmp"/>
          <p:cNvPicPr/>
          <p:nvPr/>
        </p:nvPicPr>
        <p:blipFill>
          <a:blip r:embed="rId5" cstate="print"/>
          <a:stretch>
            <a:fillRect/>
          </a:stretch>
        </p:blipFill>
        <p:spPr>
          <a:xfrm rot="2104561">
            <a:off x="6912826" y="4017885"/>
            <a:ext cx="576152" cy="3728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066800" y="1066800"/>
            <a:ext cx="6629400" cy="4724400"/>
          </a:xfrm>
          <a:prstGeom prst="rect">
            <a:avLst/>
          </a:prstGeom>
          <a:noFill/>
          <a:ln w="9525">
            <a:noFill/>
            <a:miter lim="800000"/>
            <a:headEnd/>
            <a:tailEnd/>
          </a:ln>
        </p:spPr>
      </p:pic>
      <p:sp>
        <p:nvSpPr>
          <p:cNvPr id="9" name="TextBox 8"/>
          <p:cNvSpPr txBox="1"/>
          <p:nvPr/>
        </p:nvSpPr>
        <p:spPr>
          <a:xfrm>
            <a:off x="1447800" y="6096000"/>
            <a:ext cx="6324600" cy="369332"/>
          </a:xfrm>
          <a:prstGeom prst="rect">
            <a:avLst/>
          </a:prstGeom>
          <a:noFill/>
        </p:spPr>
        <p:txBody>
          <a:bodyPr wrap="square" rtlCol="0">
            <a:spAutoFit/>
          </a:bodyPr>
          <a:lstStyle/>
          <a:p>
            <a:r>
              <a:rPr lang="en-US" dirty="0" smtClean="0"/>
              <a:t>The combustion cavity has a pressure oscillation at 650 Hz.</a:t>
            </a:r>
            <a:endParaRPr lang="en-US" dirty="0"/>
          </a:p>
        </p:txBody>
      </p:sp>
      <p:sp>
        <p:nvSpPr>
          <p:cNvPr id="10" name="TextBox 9"/>
          <p:cNvSpPr txBox="1"/>
          <p:nvPr/>
        </p:nvSpPr>
        <p:spPr>
          <a:xfrm>
            <a:off x="533400" y="381000"/>
            <a:ext cx="4495800" cy="400110"/>
          </a:xfrm>
          <a:prstGeom prst="rect">
            <a:avLst/>
          </a:prstGeom>
          <a:noFill/>
        </p:spPr>
        <p:txBody>
          <a:bodyPr wrap="square" rtlCol="0">
            <a:spAutoFit/>
          </a:bodyPr>
          <a:lstStyle/>
          <a:p>
            <a:r>
              <a:rPr lang="en-US" sz="2000" b="1" dirty="0" smtClean="0">
                <a:solidFill>
                  <a:srgbClr val="006699"/>
                </a:solidFill>
              </a:rPr>
              <a:t>SR-19 Solid Rocket Motor Ignition</a:t>
            </a:r>
            <a:endParaRPr lang="en-US" sz="2000" b="1" dirty="0">
              <a:solidFill>
                <a:srgbClr val="0066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914400" y="1371600"/>
            <a:ext cx="6553200" cy="4972050"/>
          </a:xfrm>
          <a:prstGeom prst="rect">
            <a:avLst/>
          </a:prstGeom>
          <a:noFill/>
          <a:ln w="9525">
            <a:noFill/>
            <a:miter lim="800000"/>
            <a:headEnd/>
            <a:tailEnd/>
          </a:ln>
        </p:spPr>
      </p:pic>
      <p:pic>
        <p:nvPicPr>
          <p:cNvPr id="9" name="Picture 8" descr="dddd2.bmp"/>
          <p:cNvPicPr/>
          <p:nvPr/>
        </p:nvPicPr>
        <p:blipFill>
          <a:blip r:embed="rId4" cstate="print"/>
          <a:stretch>
            <a:fillRect/>
          </a:stretch>
        </p:blipFill>
        <p:spPr>
          <a:xfrm rot="19131107">
            <a:off x="7370481" y="2165252"/>
            <a:ext cx="537598" cy="252617"/>
          </a:xfrm>
          <a:prstGeom prst="rect">
            <a:avLst/>
          </a:prstGeom>
        </p:spPr>
      </p:pic>
      <p:pic>
        <p:nvPicPr>
          <p:cNvPr id="10" name="Picture 9" descr="aaaa2.bmp"/>
          <p:cNvPicPr/>
          <p:nvPr/>
        </p:nvPicPr>
        <p:blipFill>
          <a:blip r:embed="rId5" cstate="print"/>
          <a:stretch>
            <a:fillRect/>
          </a:stretch>
        </p:blipFill>
        <p:spPr>
          <a:xfrm rot="2104561">
            <a:off x="7134506" y="4546888"/>
            <a:ext cx="513789" cy="329097"/>
          </a:xfrm>
          <a:prstGeom prst="rect">
            <a:avLst/>
          </a:prstGeom>
        </p:spPr>
      </p:pic>
      <p:sp>
        <p:nvSpPr>
          <p:cNvPr id="11" name="TextBox 10"/>
          <p:cNvSpPr txBox="1"/>
          <p:nvPr/>
        </p:nvSpPr>
        <p:spPr>
          <a:xfrm>
            <a:off x="2667000" y="609600"/>
            <a:ext cx="4495800" cy="369332"/>
          </a:xfrm>
          <a:prstGeom prst="rect">
            <a:avLst/>
          </a:prstGeom>
          <a:noFill/>
        </p:spPr>
        <p:txBody>
          <a:bodyPr wrap="square" rtlCol="0">
            <a:spAutoFit/>
          </a:bodyPr>
          <a:lstStyle/>
          <a:p>
            <a:r>
              <a:rPr lang="en-US" b="1" dirty="0" smtClean="0">
                <a:solidFill>
                  <a:srgbClr val="006699"/>
                </a:solidFill>
              </a:rPr>
              <a:t>SRS Q=10  SR-19 Motor Ignition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066800" y="914400"/>
            <a:ext cx="6781800" cy="4800600"/>
          </a:xfrm>
          <a:prstGeom prst="rect">
            <a:avLst/>
          </a:prstGeom>
          <a:noFill/>
          <a:ln w="9525">
            <a:noFill/>
            <a:miter lim="800000"/>
            <a:headEnd/>
            <a:tailEnd/>
          </a:ln>
        </p:spPr>
      </p:pic>
      <p:sp>
        <p:nvSpPr>
          <p:cNvPr id="9" name="TextBox 8"/>
          <p:cNvSpPr txBox="1"/>
          <p:nvPr/>
        </p:nvSpPr>
        <p:spPr>
          <a:xfrm>
            <a:off x="990600" y="5934670"/>
            <a:ext cx="7467600" cy="923330"/>
          </a:xfrm>
          <a:prstGeom prst="rect">
            <a:avLst/>
          </a:prstGeom>
          <a:noFill/>
        </p:spPr>
        <p:txBody>
          <a:bodyPr wrap="square" rtlCol="0">
            <a:spAutoFit/>
          </a:bodyPr>
          <a:lstStyle/>
          <a:p>
            <a:r>
              <a:rPr lang="en-US" dirty="0" smtClean="0"/>
              <a:t>The time history is a near-field, pyrotechnic shock measured in-flight on an unnamed rocket vehicle.  </a:t>
            </a:r>
          </a:p>
          <a:p>
            <a:endParaRPr lang="en-US" dirty="0"/>
          </a:p>
        </p:txBody>
      </p:sp>
      <p:sp>
        <p:nvSpPr>
          <p:cNvPr id="10" name="TextBox 9"/>
          <p:cNvSpPr txBox="1"/>
          <p:nvPr/>
        </p:nvSpPr>
        <p:spPr>
          <a:xfrm>
            <a:off x="762000" y="304800"/>
            <a:ext cx="4495800" cy="369332"/>
          </a:xfrm>
          <a:prstGeom prst="rect">
            <a:avLst/>
          </a:prstGeom>
          <a:noFill/>
        </p:spPr>
        <p:txBody>
          <a:bodyPr wrap="square" rtlCol="0">
            <a:spAutoFit/>
          </a:bodyPr>
          <a:lstStyle/>
          <a:p>
            <a:r>
              <a:rPr lang="en-US" b="1" dirty="0" smtClean="0">
                <a:solidFill>
                  <a:srgbClr val="006699"/>
                </a:solidFill>
              </a:rPr>
              <a:t>RV Separation, Linear Shaped Charge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295400"/>
            <a:ext cx="7696200" cy="5740033"/>
          </a:xfrm>
          <a:prstGeom prst="rect">
            <a:avLst/>
          </a:prstGeom>
        </p:spPr>
        <p:txBody>
          <a:bodyPr wrap="square">
            <a:spAutoFit/>
          </a:bodyPr>
          <a:lstStyle/>
          <a:p>
            <a:endParaRPr lang="en-US" sz="800" dirty="0" smtClean="0"/>
          </a:p>
          <a:p>
            <a:endParaRPr lang="en-US" sz="800" dirty="0" smtClean="0"/>
          </a:p>
          <a:p>
            <a:pPr marL="177800" indent="-177800" algn="just">
              <a:buClr>
                <a:srgbClr val="336699"/>
              </a:buClr>
              <a:buSzPct val="90000"/>
              <a:buFont typeface="Arial" pitchFamily="34" charset="0"/>
              <a:buChar char="•"/>
            </a:pPr>
            <a:r>
              <a:rPr lang="en-US" sz="1900" dirty="0" smtClean="0"/>
              <a:t>The purpose of this presentation is to give an overview of the velocity-stress relationship metric for structural dynamics</a:t>
            </a:r>
          </a:p>
          <a:p>
            <a:pPr marL="177800" indent="-177800" algn="just">
              <a:buClr>
                <a:srgbClr val="336699"/>
              </a:buClr>
              <a:buSzPct val="90000"/>
              <a:buFont typeface="Arial" pitchFamily="34" charset="0"/>
              <a:buChar char="•"/>
            </a:pPr>
            <a:endParaRPr lang="en-US" sz="1900" dirty="0" smtClean="0"/>
          </a:p>
          <a:p>
            <a:pPr marL="177800" indent="-177800" algn="just">
              <a:buClr>
                <a:srgbClr val="336699"/>
              </a:buClr>
              <a:buSzPct val="90000"/>
              <a:buFont typeface="Arial" pitchFamily="34" charset="0"/>
              <a:buChar char="•"/>
            </a:pPr>
            <a:r>
              <a:rPr lang="en-US" sz="1900" dirty="0" smtClean="0"/>
              <a:t>Kinetic energy is proportional to velocity squared.</a:t>
            </a:r>
          </a:p>
          <a:p>
            <a:pPr marL="177800" indent="-177800" algn="just">
              <a:buClr>
                <a:srgbClr val="336699"/>
              </a:buClr>
              <a:buSzPct val="90000"/>
              <a:buFont typeface="Arial" pitchFamily="34" charset="0"/>
              <a:buChar char="•"/>
            </a:pPr>
            <a:endParaRPr lang="en-US" sz="1900" dirty="0" smtClean="0"/>
          </a:p>
          <a:p>
            <a:pPr marL="177800" indent="-177800" algn="just">
              <a:buClr>
                <a:srgbClr val="336699"/>
              </a:buClr>
              <a:buSzPct val="90000"/>
              <a:buFont typeface="Arial" pitchFamily="34" charset="0"/>
              <a:buChar char="•"/>
            </a:pPr>
            <a:r>
              <a:rPr lang="en-US" sz="1900" dirty="0" smtClean="0"/>
              <a:t>Velocity is relative velocity for the case of base excitation, typical represented in terms of pseudo-velocity</a:t>
            </a:r>
          </a:p>
          <a:p>
            <a:pPr marL="177800" indent="-177800" algn="just">
              <a:buClr>
                <a:srgbClr val="336699"/>
              </a:buClr>
              <a:buSzPct val="90000"/>
              <a:buFont typeface="Arial" pitchFamily="34" charset="0"/>
              <a:buChar char="•"/>
            </a:pPr>
            <a:endParaRPr lang="en-US" sz="1900" dirty="0" smtClean="0"/>
          </a:p>
          <a:p>
            <a:pPr marL="177800" indent="-177800" algn="just">
              <a:buClr>
                <a:srgbClr val="336699"/>
              </a:buClr>
              <a:buSzPct val="90000"/>
              <a:buFont typeface="Arial" pitchFamily="34" charset="0"/>
              <a:buChar char="•"/>
            </a:pPr>
            <a:r>
              <a:rPr lang="en-US" dirty="0" smtClean="0"/>
              <a:t>The pseudo-velocity is a measure of the stored peak energy in the system at a particular frequency and, thus, has a direct relationship to the survival or failure of this system</a:t>
            </a:r>
          </a:p>
          <a:p>
            <a:pPr marL="177800" indent="-177800" algn="just">
              <a:buClr>
                <a:srgbClr val="336699"/>
              </a:buClr>
              <a:buSzPct val="90000"/>
            </a:pPr>
            <a:endParaRPr lang="en-US" sz="1900" dirty="0" smtClean="0"/>
          </a:p>
          <a:p>
            <a:pPr marL="177800" indent="-177800" algn="just">
              <a:buClr>
                <a:srgbClr val="336699"/>
              </a:buClr>
              <a:buSzPct val="90000"/>
              <a:buFont typeface="Arial" pitchFamily="34" charset="0"/>
              <a:buChar char="•"/>
            </a:pPr>
            <a:r>
              <a:rPr lang="en-US" sz="1900" dirty="0" smtClean="0"/>
              <a:t>Build upon the work of Hunt, Crandall, Eubanks, </a:t>
            </a:r>
            <a:r>
              <a:rPr lang="en-US" sz="1900" dirty="0" err="1" smtClean="0"/>
              <a:t>Juskie</a:t>
            </a:r>
            <a:r>
              <a:rPr lang="en-US" sz="1900" dirty="0" smtClean="0"/>
              <a:t>, Chalmers, Gaberson, Bateman et al.</a:t>
            </a:r>
          </a:p>
          <a:p>
            <a:pPr marL="177800" indent="-177800" algn="just">
              <a:buClr>
                <a:srgbClr val="336699"/>
              </a:buClr>
              <a:buSzPct val="90000"/>
              <a:buFont typeface="Arial" pitchFamily="34" charset="0"/>
              <a:buChar char="•"/>
            </a:pPr>
            <a:endParaRPr lang="en-US" sz="1900" dirty="0" smtClean="0"/>
          </a:p>
          <a:p>
            <a:pPr marL="177800" indent="-177800" algn="just">
              <a:buClr>
                <a:srgbClr val="336699"/>
              </a:buClr>
              <a:buSzPct val="90000"/>
              <a:buFont typeface="Arial" pitchFamily="34" charset="0"/>
              <a:buChar char="•"/>
            </a:pPr>
            <a:r>
              <a:rPr lang="en-US" sz="1900" i="1" dirty="0" smtClean="0"/>
              <a:t>But mostly Gaberson!</a:t>
            </a:r>
          </a:p>
          <a:p>
            <a:pPr marL="177800" indent="-177800">
              <a:buClr>
                <a:srgbClr val="336699"/>
              </a:buClr>
              <a:buSzPct val="90000"/>
            </a:pPr>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7" name="TextBox 6"/>
          <p:cNvSpPr txBox="1"/>
          <p:nvPr/>
        </p:nvSpPr>
        <p:spPr>
          <a:xfrm>
            <a:off x="838200" y="685800"/>
            <a:ext cx="5562600" cy="461665"/>
          </a:xfrm>
          <a:prstGeom prst="rect">
            <a:avLst/>
          </a:prstGeom>
          <a:noFill/>
        </p:spPr>
        <p:txBody>
          <a:bodyPr wrap="square" rtlCol="0">
            <a:spAutoFit/>
          </a:bodyPr>
          <a:lstStyle/>
          <a:p>
            <a:pPr lvl="0"/>
            <a:r>
              <a:rPr lang="en-US" sz="2400" b="1" dirty="0" smtClean="0">
                <a:solidFill>
                  <a:srgbClr val="006699"/>
                </a:solidFill>
                <a:latin typeface="Calibri" pitchFamily="34" charset="0"/>
                <a:cs typeface="Calibri" pitchFamily="34" charset="0"/>
              </a:rPr>
              <a:t>Introduction</a:t>
            </a:r>
            <a:endParaRPr lang="en-US"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838200"/>
            <a:ext cx="4495800" cy="369332"/>
          </a:xfrm>
          <a:prstGeom prst="rect">
            <a:avLst/>
          </a:prstGeom>
          <a:noFill/>
        </p:spPr>
        <p:txBody>
          <a:bodyPr wrap="square" rtlCol="0">
            <a:spAutoFit/>
          </a:bodyPr>
          <a:lstStyle/>
          <a:p>
            <a:r>
              <a:rPr lang="en-US" b="1" dirty="0" smtClean="0">
                <a:solidFill>
                  <a:srgbClr val="006699"/>
                </a:solidFill>
              </a:rPr>
              <a:t>SRS Q=10  RV Separation Shock</a:t>
            </a:r>
          </a:p>
        </p:txBody>
      </p:sp>
      <p:pic>
        <p:nvPicPr>
          <p:cNvPr id="9" name="Picture 8"/>
          <p:cNvPicPr/>
          <p:nvPr/>
        </p:nvPicPr>
        <p:blipFill>
          <a:blip r:embed="rId3" cstate="print"/>
          <a:srcRect/>
          <a:stretch>
            <a:fillRect/>
          </a:stretch>
        </p:blipFill>
        <p:spPr bwMode="auto">
          <a:xfrm>
            <a:off x="1066800" y="1524000"/>
            <a:ext cx="6248400" cy="4724400"/>
          </a:xfrm>
          <a:prstGeom prst="rect">
            <a:avLst/>
          </a:prstGeom>
          <a:noFill/>
          <a:ln w="9525">
            <a:noFill/>
            <a:miter lim="800000"/>
            <a:headEnd/>
            <a:tailEnd/>
          </a:ln>
        </p:spPr>
      </p:pic>
      <p:pic>
        <p:nvPicPr>
          <p:cNvPr id="10" name="Picture 9" descr="dddd2.bmp"/>
          <p:cNvPicPr/>
          <p:nvPr/>
        </p:nvPicPr>
        <p:blipFill>
          <a:blip r:embed="rId4" cstate="print"/>
          <a:stretch>
            <a:fillRect/>
          </a:stretch>
        </p:blipFill>
        <p:spPr>
          <a:xfrm rot="19131107">
            <a:off x="7195104" y="2428536"/>
            <a:ext cx="544991" cy="302757"/>
          </a:xfrm>
          <a:prstGeom prst="rect">
            <a:avLst/>
          </a:prstGeom>
        </p:spPr>
      </p:pic>
      <p:pic>
        <p:nvPicPr>
          <p:cNvPr id="11" name="Picture 10" descr="aaaa2.bmp"/>
          <p:cNvPicPr/>
          <p:nvPr/>
        </p:nvPicPr>
        <p:blipFill>
          <a:blip r:embed="rId5" cstate="print"/>
          <a:stretch>
            <a:fillRect/>
          </a:stretch>
        </p:blipFill>
        <p:spPr>
          <a:xfrm rot="2104561">
            <a:off x="6995944" y="4198300"/>
            <a:ext cx="638511" cy="41667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381000"/>
            <a:ext cx="6477000" cy="400110"/>
          </a:xfrm>
          <a:prstGeom prst="rect">
            <a:avLst/>
          </a:prstGeom>
          <a:noFill/>
        </p:spPr>
        <p:txBody>
          <a:bodyPr wrap="square" rtlCol="0">
            <a:spAutoFit/>
          </a:bodyPr>
          <a:lstStyle/>
          <a:p>
            <a:r>
              <a:rPr lang="en-US" sz="2000" b="1" dirty="0" smtClean="0">
                <a:solidFill>
                  <a:srgbClr val="006699"/>
                </a:solidFill>
              </a:rPr>
              <a:t>El Centro (Imperial Valley) Earthquake, 1940</a:t>
            </a:r>
          </a:p>
        </p:txBody>
      </p:sp>
      <p:pic>
        <p:nvPicPr>
          <p:cNvPr id="117762" name="Picture 2" descr="http://www.vibrationdata.com/Resources/elc3.jpg"/>
          <p:cNvPicPr>
            <a:picLocks noChangeAspect="1" noChangeArrowheads="1"/>
          </p:cNvPicPr>
          <p:nvPr/>
        </p:nvPicPr>
        <p:blipFill>
          <a:blip r:embed="rId3" cstate="print"/>
          <a:srcRect/>
          <a:stretch>
            <a:fillRect/>
          </a:stretch>
        </p:blipFill>
        <p:spPr bwMode="auto">
          <a:xfrm>
            <a:off x="1905000" y="1143000"/>
            <a:ext cx="4524375" cy="2828925"/>
          </a:xfrm>
          <a:prstGeom prst="rect">
            <a:avLst/>
          </a:prstGeom>
          <a:noFill/>
        </p:spPr>
      </p:pic>
      <p:sp>
        <p:nvSpPr>
          <p:cNvPr id="6" name="Rectangle 5"/>
          <p:cNvSpPr/>
          <p:nvPr/>
        </p:nvSpPr>
        <p:spPr>
          <a:xfrm>
            <a:off x="990600" y="4267200"/>
            <a:ext cx="7162800" cy="2339102"/>
          </a:xfrm>
          <a:prstGeom prst="rect">
            <a:avLst/>
          </a:prstGeom>
        </p:spPr>
        <p:txBody>
          <a:bodyPr wrap="square">
            <a:spAutoFit/>
          </a:bodyPr>
          <a:lstStyle/>
          <a:p>
            <a:endParaRPr lang="en-US" sz="800" dirty="0" smtClean="0"/>
          </a:p>
          <a:p>
            <a:endParaRPr lang="en-US" sz="800" dirty="0" smtClean="0"/>
          </a:p>
          <a:p>
            <a:pPr marL="177800" indent="-177800">
              <a:buClr>
                <a:srgbClr val="336699"/>
              </a:buClr>
              <a:buSzPct val="90000"/>
              <a:buFont typeface="Arial" pitchFamily="34" charset="0"/>
              <a:buChar char="•"/>
            </a:pPr>
            <a:r>
              <a:rPr lang="en-US" sz="2000" dirty="0" smtClean="0"/>
              <a:t>The magnitude was 7.1</a:t>
            </a:r>
          </a:p>
          <a:p>
            <a:pPr marL="177800" indent="-177800">
              <a:buClr>
                <a:srgbClr val="336699"/>
              </a:buClr>
              <a:buSzPct val="90000"/>
              <a:buFont typeface="Arial" pitchFamily="34" charset="0"/>
              <a:buChar char="•"/>
            </a:pPr>
            <a:endParaRPr lang="en-US" sz="2000" dirty="0" smtClean="0"/>
          </a:p>
          <a:p>
            <a:pPr marL="177800" indent="-177800">
              <a:buClr>
                <a:srgbClr val="336699"/>
              </a:buClr>
              <a:buSzPct val="90000"/>
              <a:buFont typeface="Arial" pitchFamily="34" charset="0"/>
              <a:buChar char="•"/>
            </a:pPr>
            <a:r>
              <a:rPr lang="en-US" sz="2000" dirty="0" smtClean="0"/>
              <a:t>First quake for which good strong motion engineering data was measured</a:t>
            </a:r>
            <a:endParaRPr lang="en-US" sz="2000" i="1" dirty="0" smtClean="0"/>
          </a:p>
          <a:p>
            <a:pPr marL="177800" indent="-177800">
              <a:buClr>
                <a:srgbClr val="336699"/>
              </a:buClr>
              <a:buSzPct val="90000"/>
            </a:pPr>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447800" y="1371600"/>
            <a:ext cx="6019800" cy="4419600"/>
          </a:xfrm>
          <a:prstGeom prst="rect">
            <a:avLst/>
          </a:prstGeom>
          <a:noFill/>
          <a:ln w="9525">
            <a:noFill/>
            <a:miter lim="800000"/>
            <a:headEnd/>
            <a:tailEnd/>
          </a:ln>
        </p:spPr>
      </p:pic>
      <p:sp>
        <p:nvSpPr>
          <p:cNvPr id="9" name="TextBox 8"/>
          <p:cNvSpPr txBox="1"/>
          <p:nvPr/>
        </p:nvSpPr>
        <p:spPr>
          <a:xfrm>
            <a:off x="685800" y="381000"/>
            <a:ext cx="4267200" cy="400110"/>
          </a:xfrm>
          <a:prstGeom prst="rect">
            <a:avLst/>
          </a:prstGeom>
          <a:noFill/>
        </p:spPr>
        <p:txBody>
          <a:bodyPr wrap="square" rtlCol="0">
            <a:spAutoFit/>
          </a:bodyPr>
          <a:lstStyle/>
          <a:p>
            <a:r>
              <a:rPr lang="en-US" sz="2000" b="1" dirty="0" smtClean="0">
                <a:solidFill>
                  <a:srgbClr val="006699"/>
                </a:solidFill>
              </a:rPr>
              <a:t>El Centro (Imperial Valley) Earthquake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685800"/>
            <a:ext cx="5943600" cy="646331"/>
          </a:xfrm>
          <a:prstGeom prst="rect">
            <a:avLst/>
          </a:prstGeom>
          <a:noFill/>
        </p:spPr>
        <p:txBody>
          <a:bodyPr wrap="square" rtlCol="0">
            <a:spAutoFit/>
          </a:bodyPr>
          <a:lstStyle/>
          <a:p>
            <a:r>
              <a:rPr lang="en-US" b="1" dirty="0" smtClean="0">
                <a:solidFill>
                  <a:srgbClr val="006699"/>
                </a:solidFill>
              </a:rPr>
              <a:t>SRS Q=10  El Centro Earthquake North-South Component</a:t>
            </a:r>
          </a:p>
          <a:p>
            <a:endParaRPr lang="en-US" dirty="0"/>
          </a:p>
        </p:txBody>
      </p:sp>
      <p:pic>
        <p:nvPicPr>
          <p:cNvPr id="9" name="Picture 8"/>
          <p:cNvPicPr/>
          <p:nvPr/>
        </p:nvPicPr>
        <p:blipFill>
          <a:blip r:embed="rId3" cstate="print"/>
          <a:srcRect/>
          <a:stretch>
            <a:fillRect/>
          </a:stretch>
        </p:blipFill>
        <p:spPr bwMode="auto">
          <a:xfrm>
            <a:off x="1066800" y="1600200"/>
            <a:ext cx="6248400" cy="4648200"/>
          </a:xfrm>
          <a:prstGeom prst="rect">
            <a:avLst/>
          </a:prstGeom>
          <a:noFill/>
          <a:ln w="9525">
            <a:noFill/>
            <a:miter lim="800000"/>
            <a:headEnd/>
            <a:tailEnd/>
          </a:ln>
        </p:spPr>
      </p:pic>
      <p:pic>
        <p:nvPicPr>
          <p:cNvPr id="10" name="Picture 9" descr="dddd2.bmp"/>
          <p:cNvPicPr/>
          <p:nvPr/>
        </p:nvPicPr>
        <p:blipFill>
          <a:blip r:embed="rId4" cstate="print"/>
          <a:stretch>
            <a:fillRect/>
          </a:stretch>
        </p:blipFill>
        <p:spPr>
          <a:xfrm rot="19131107">
            <a:off x="7042704" y="1895138"/>
            <a:ext cx="544992" cy="302756"/>
          </a:xfrm>
          <a:prstGeom prst="rect">
            <a:avLst/>
          </a:prstGeom>
        </p:spPr>
      </p:pic>
      <p:pic>
        <p:nvPicPr>
          <p:cNvPr id="11" name="Picture 10" descr="aaaa2.bmp"/>
          <p:cNvPicPr/>
          <p:nvPr/>
        </p:nvPicPr>
        <p:blipFill>
          <a:blip r:embed="rId5" cstate="print"/>
          <a:stretch>
            <a:fillRect/>
          </a:stretch>
        </p:blipFill>
        <p:spPr>
          <a:xfrm rot="2104561">
            <a:off x="6982104" y="4165888"/>
            <a:ext cx="513790" cy="32909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990600" y="1524000"/>
            <a:ext cx="6172200" cy="4610100"/>
          </a:xfrm>
          <a:prstGeom prst="rect">
            <a:avLst/>
          </a:prstGeom>
          <a:noFill/>
          <a:ln w="9525">
            <a:noFill/>
            <a:miter lim="800000"/>
            <a:headEnd/>
            <a:tailEnd/>
          </a:ln>
        </p:spPr>
      </p:pic>
      <p:pic>
        <p:nvPicPr>
          <p:cNvPr id="9" name="Picture 8" descr="dddd2.bmp"/>
          <p:cNvPicPr/>
          <p:nvPr/>
        </p:nvPicPr>
        <p:blipFill>
          <a:blip r:embed="rId4" cstate="print"/>
          <a:stretch>
            <a:fillRect/>
          </a:stretch>
        </p:blipFill>
        <p:spPr>
          <a:xfrm rot="19131107">
            <a:off x="6957096" y="1920207"/>
            <a:ext cx="487610" cy="252616"/>
          </a:xfrm>
          <a:prstGeom prst="rect">
            <a:avLst/>
          </a:prstGeom>
        </p:spPr>
      </p:pic>
      <p:sp>
        <p:nvSpPr>
          <p:cNvPr id="10" name="TextBox 9"/>
          <p:cNvSpPr txBox="1"/>
          <p:nvPr/>
        </p:nvSpPr>
        <p:spPr>
          <a:xfrm>
            <a:off x="2133600" y="838200"/>
            <a:ext cx="4343400" cy="369332"/>
          </a:xfrm>
          <a:prstGeom prst="rect">
            <a:avLst/>
          </a:prstGeom>
          <a:noFill/>
        </p:spPr>
        <p:txBody>
          <a:bodyPr wrap="square" rtlCol="0">
            <a:spAutoFit/>
          </a:bodyPr>
          <a:lstStyle/>
          <a:p>
            <a:r>
              <a:rPr lang="en-US" b="1" dirty="0" smtClean="0">
                <a:solidFill>
                  <a:srgbClr val="006699"/>
                </a:solidFill>
              </a:rPr>
              <a:t>SRS Q=10,  Half-Sine Pulse, 10 G, 11 </a:t>
            </a:r>
            <a:r>
              <a:rPr lang="en-US" b="1" dirty="0" err="1" smtClean="0">
                <a:solidFill>
                  <a:srgbClr val="006699"/>
                </a:solidFill>
              </a:rPr>
              <a:t>msec</a:t>
            </a:r>
            <a:endParaRPr lang="en-US" b="1" dirty="0" smtClean="0">
              <a:solidFill>
                <a:srgbClr val="006699"/>
              </a:solidFill>
            </a:endParaRPr>
          </a:p>
        </p:txBody>
      </p:sp>
      <p:pic>
        <p:nvPicPr>
          <p:cNvPr id="11" name="Picture 10" descr="aaaa2.bmp"/>
          <p:cNvPicPr/>
          <p:nvPr/>
        </p:nvPicPr>
        <p:blipFill>
          <a:blip r:embed="rId5" cstate="print"/>
          <a:stretch>
            <a:fillRect/>
          </a:stretch>
        </p:blipFill>
        <p:spPr>
          <a:xfrm rot="2104561">
            <a:off x="6905906" y="4394488"/>
            <a:ext cx="513789" cy="32909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457200"/>
            <a:ext cx="6781800" cy="400110"/>
          </a:xfrm>
          <a:prstGeom prst="rect">
            <a:avLst/>
          </a:prstGeom>
          <a:noFill/>
        </p:spPr>
        <p:txBody>
          <a:bodyPr wrap="square" rtlCol="0">
            <a:spAutoFit/>
          </a:bodyPr>
          <a:lstStyle/>
          <a:p>
            <a:r>
              <a:rPr lang="en-US" sz="2000" b="1" dirty="0" smtClean="0">
                <a:solidFill>
                  <a:srgbClr val="006699"/>
                </a:solidFill>
              </a:rPr>
              <a:t>Maximum Velocity &amp; Dynamic Range of Shock Events</a:t>
            </a:r>
          </a:p>
        </p:txBody>
      </p:sp>
      <p:graphicFrame>
        <p:nvGraphicFramePr>
          <p:cNvPr id="9" name="Table 8"/>
          <p:cNvGraphicFramePr>
            <a:graphicFrameLocks noGrp="1"/>
          </p:cNvGraphicFramePr>
          <p:nvPr/>
        </p:nvGraphicFramePr>
        <p:xfrm>
          <a:off x="762000" y="1066800"/>
          <a:ext cx="7239000" cy="4648201"/>
        </p:xfrm>
        <a:graphic>
          <a:graphicData uri="http://schemas.openxmlformats.org/drawingml/2006/table">
            <a:tbl>
              <a:tblPr firstRow="1" bandRow="1">
                <a:tableStyleId>{5C22544A-7EE6-4342-B048-85BDC9FD1C3A}</a:tableStyleId>
              </a:tblPr>
              <a:tblGrid>
                <a:gridCol w="3200400"/>
                <a:gridCol w="1828800"/>
                <a:gridCol w="2209800"/>
              </a:tblGrid>
              <a:tr h="1003273">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Event</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Maximum</a:t>
                      </a:r>
                    </a:p>
                    <a:p>
                      <a:pPr marL="0" marR="0" algn="ctr">
                        <a:lnSpc>
                          <a:spcPct val="115000"/>
                        </a:lnSpc>
                        <a:spcBef>
                          <a:spcPts val="0"/>
                        </a:spcBef>
                        <a:spcAft>
                          <a:spcPts val="0"/>
                        </a:spcAft>
                      </a:pPr>
                      <a:r>
                        <a:rPr lang="en-US" sz="1400" dirty="0">
                          <a:latin typeface="Arial" pitchFamily="34" charset="0"/>
                          <a:ea typeface="Times New Roman"/>
                          <a:cs typeface="Arial" pitchFamily="34" charset="0"/>
                        </a:rPr>
                        <a:t>Pseudo Velocity</a:t>
                      </a:r>
                    </a:p>
                    <a:p>
                      <a:pPr marL="0" marR="0" algn="ctr">
                        <a:lnSpc>
                          <a:spcPct val="115000"/>
                        </a:lnSpc>
                        <a:spcBef>
                          <a:spcPts val="0"/>
                        </a:spcBef>
                        <a:spcAft>
                          <a:spcPts val="0"/>
                        </a:spcAft>
                      </a:pPr>
                      <a:r>
                        <a:rPr lang="en-US" sz="1400" dirty="0">
                          <a:latin typeface="Arial" pitchFamily="34" charset="0"/>
                          <a:ea typeface="Times New Roman"/>
                          <a:cs typeface="Arial" pitchFamily="34" charset="0"/>
                        </a:rPr>
                        <a:t>(in/sec)</a:t>
                      </a:r>
                    </a:p>
                  </a:txBody>
                  <a:tcPr marL="68580" marR="68580" marT="0" marB="0"/>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Velocity</a:t>
                      </a:r>
                    </a:p>
                    <a:p>
                      <a:pPr marL="0" marR="0" algn="ctr">
                        <a:lnSpc>
                          <a:spcPct val="115000"/>
                        </a:lnSpc>
                        <a:spcBef>
                          <a:spcPts val="0"/>
                        </a:spcBef>
                        <a:spcAft>
                          <a:spcPts val="0"/>
                        </a:spcAft>
                      </a:pPr>
                      <a:r>
                        <a:rPr lang="en-US" sz="1400" dirty="0">
                          <a:latin typeface="Arial" pitchFamily="34" charset="0"/>
                          <a:ea typeface="Times New Roman"/>
                          <a:cs typeface="Arial" pitchFamily="34" charset="0"/>
                        </a:rPr>
                        <a:t>Dynamic Range </a:t>
                      </a:r>
                    </a:p>
                    <a:p>
                      <a:pPr marL="0" marR="0" algn="ctr">
                        <a:lnSpc>
                          <a:spcPct val="115000"/>
                        </a:lnSpc>
                        <a:spcBef>
                          <a:spcPts val="0"/>
                        </a:spcBef>
                        <a:spcAft>
                          <a:spcPts val="0"/>
                        </a:spcAft>
                      </a:pPr>
                      <a:r>
                        <a:rPr lang="en-US" sz="1400" dirty="0">
                          <a:latin typeface="Arial" pitchFamily="34" charset="0"/>
                          <a:ea typeface="Times New Roman"/>
                          <a:cs typeface="Arial" pitchFamily="34" charset="0"/>
                        </a:rPr>
                        <a:t>(dB)</a:t>
                      </a:r>
                    </a:p>
                  </a:txBody>
                  <a:tcPr marL="68580" marR="68580" marT="0" marB="0"/>
                </a:tc>
              </a:tr>
              <a:tr h="520704">
                <a:tc>
                  <a:txBody>
                    <a:bodyPr/>
                    <a:lstStyle/>
                    <a:p>
                      <a:pPr marL="0" marR="0">
                        <a:lnSpc>
                          <a:spcPct val="115000"/>
                        </a:lnSpc>
                        <a:spcBef>
                          <a:spcPts val="0"/>
                        </a:spcBef>
                        <a:spcAft>
                          <a:spcPts val="0"/>
                        </a:spcAft>
                      </a:pPr>
                      <a:r>
                        <a:rPr lang="en-US" sz="1400" dirty="0">
                          <a:latin typeface="Arial" pitchFamily="34" charset="0"/>
                          <a:ea typeface="Times New Roman"/>
                          <a:cs typeface="Arial" pitchFamily="34" charset="0"/>
                        </a:rPr>
                        <a:t>RV Separation, Linear </a:t>
                      </a:r>
                      <a:r>
                        <a:rPr lang="en-US" sz="1400" dirty="0" smtClean="0">
                          <a:latin typeface="Arial" pitchFamily="34" charset="0"/>
                          <a:ea typeface="Times New Roman"/>
                          <a:cs typeface="Arial" pitchFamily="34" charset="0"/>
                        </a:rPr>
                        <a:t>Shaped </a:t>
                      </a:r>
                      <a:r>
                        <a:rPr lang="en-US" sz="1400" dirty="0">
                          <a:latin typeface="Arial" pitchFamily="34" charset="0"/>
                          <a:ea typeface="Times New Roman"/>
                          <a:cs typeface="Arial" pitchFamily="34" charset="0"/>
                        </a:rPr>
                        <a:t>Charge</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526</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31</a:t>
                      </a:r>
                    </a:p>
                  </a:txBody>
                  <a:tcPr marL="68580" marR="68580" marT="0" marB="0" anchor="ctr"/>
                </a:tc>
              </a:tr>
              <a:tr h="520704">
                <a:tc>
                  <a:txBody>
                    <a:bodyPr/>
                    <a:lstStyle/>
                    <a:p>
                      <a:pPr marL="0" marR="0">
                        <a:lnSpc>
                          <a:spcPct val="115000"/>
                        </a:lnSpc>
                        <a:spcBef>
                          <a:spcPts val="0"/>
                        </a:spcBef>
                        <a:spcAft>
                          <a:spcPts val="0"/>
                        </a:spcAft>
                      </a:pPr>
                      <a:r>
                        <a:rPr lang="en-US" sz="1400">
                          <a:latin typeface="Arial" pitchFamily="34" charset="0"/>
                          <a:ea typeface="Times New Roman"/>
                          <a:cs typeface="Arial" pitchFamily="34" charset="0"/>
                        </a:rPr>
                        <a:t>SR-19 Motor Ignition, Forward Dome</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295</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33</a:t>
                      </a:r>
                    </a:p>
                  </a:txBody>
                  <a:tcPr marL="68580" marR="68580" marT="0" marB="0" anchor="ctr"/>
                </a:tc>
              </a:tr>
              <a:tr h="520704">
                <a:tc>
                  <a:txBody>
                    <a:bodyPr/>
                    <a:lstStyle/>
                    <a:p>
                      <a:pPr marL="0" marR="0">
                        <a:lnSpc>
                          <a:spcPct val="115000"/>
                        </a:lnSpc>
                        <a:spcBef>
                          <a:spcPts val="0"/>
                        </a:spcBef>
                        <a:spcAft>
                          <a:spcPts val="0"/>
                        </a:spcAft>
                      </a:pPr>
                      <a:r>
                        <a:rPr lang="en-US" sz="1400" dirty="0">
                          <a:latin typeface="Arial" pitchFamily="34" charset="0"/>
                          <a:ea typeface="Times New Roman"/>
                          <a:cs typeface="Arial" pitchFamily="34" charset="0"/>
                        </a:rPr>
                        <a:t>SRB Water Impact, Forward IEA</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209</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26</a:t>
                      </a:r>
                    </a:p>
                  </a:txBody>
                  <a:tcPr marL="68580" marR="68580" marT="0" marB="0" anchor="ctr"/>
                </a:tc>
              </a:tr>
              <a:tr h="520704">
                <a:tc>
                  <a:txBody>
                    <a:bodyPr/>
                    <a:lstStyle/>
                    <a:p>
                      <a:pPr marL="0" marR="0">
                        <a:lnSpc>
                          <a:spcPct val="115000"/>
                        </a:lnSpc>
                        <a:spcBef>
                          <a:spcPts val="0"/>
                        </a:spcBef>
                        <a:spcAft>
                          <a:spcPts val="0"/>
                        </a:spcAft>
                      </a:pPr>
                      <a:r>
                        <a:rPr lang="en-US" sz="1400">
                          <a:latin typeface="Arial" pitchFamily="34" charset="0"/>
                          <a:ea typeface="Times New Roman"/>
                          <a:cs typeface="Arial" pitchFamily="34" charset="0"/>
                        </a:rPr>
                        <a:t>Half-Sine Pulse, 50 G, 11 msec</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125</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32</a:t>
                      </a:r>
                    </a:p>
                  </a:txBody>
                  <a:tcPr marL="68580" marR="68580" marT="0" marB="0" anchor="ctr"/>
                </a:tc>
              </a:tr>
              <a:tr h="520704">
                <a:tc>
                  <a:txBody>
                    <a:bodyPr/>
                    <a:lstStyle/>
                    <a:p>
                      <a:pPr marL="0" marR="0">
                        <a:lnSpc>
                          <a:spcPct val="115000"/>
                        </a:lnSpc>
                        <a:spcBef>
                          <a:spcPts val="0"/>
                        </a:spcBef>
                        <a:spcAft>
                          <a:spcPts val="0"/>
                        </a:spcAft>
                      </a:pPr>
                      <a:r>
                        <a:rPr lang="en-US" sz="1400">
                          <a:latin typeface="Arial" pitchFamily="34" charset="0"/>
                          <a:ea typeface="Times New Roman"/>
                          <a:cs typeface="Arial" pitchFamily="34" charset="0"/>
                        </a:rPr>
                        <a:t>El Centro Earthquake, North-South Component</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31</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12</a:t>
                      </a:r>
                    </a:p>
                  </a:txBody>
                  <a:tcPr marL="68580" marR="68580" marT="0" marB="0" anchor="ctr"/>
                </a:tc>
              </a:tr>
              <a:tr h="520704">
                <a:tc>
                  <a:txBody>
                    <a:bodyPr/>
                    <a:lstStyle/>
                    <a:p>
                      <a:pPr marL="0" marR="0">
                        <a:lnSpc>
                          <a:spcPct val="115000"/>
                        </a:lnSpc>
                        <a:spcBef>
                          <a:spcPts val="0"/>
                        </a:spcBef>
                        <a:spcAft>
                          <a:spcPts val="0"/>
                        </a:spcAft>
                      </a:pPr>
                      <a:r>
                        <a:rPr lang="en-US" sz="1400">
                          <a:latin typeface="Arial" pitchFamily="34" charset="0"/>
                          <a:ea typeface="Times New Roman"/>
                          <a:cs typeface="Arial" pitchFamily="34" charset="0"/>
                        </a:rPr>
                        <a:t>Half-Sine Pulse, 10 G, 11 msec</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25</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32</a:t>
                      </a:r>
                    </a:p>
                  </a:txBody>
                  <a:tcPr marL="68580" marR="68580" marT="0" marB="0" anchor="ctr"/>
                </a:tc>
              </a:tr>
              <a:tr h="520704">
                <a:tc>
                  <a:txBody>
                    <a:bodyPr/>
                    <a:lstStyle/>
                    <a:p>
                      <a:pPr marL="0" marR="0">
                        <a:lnSpc>
                          <a:spcPct val="115000"/>
                        </a:lnSpc>
                        <a:spcBef>
                          <a:spcPts val="0"/>
                        </a:spcBef>
                        <a:spcAft>
                          <a:spcPts val="0"/>
                        </a:spcAft>
                      </a:pPr>
                      <a:r>
                        <a:rPr lang="en-US" sz="1400" dirty="0">
                          <a:latin typeface="Arial" pitchFamily="34" charset="0"/>
                          <a:ea typeface="Times New Roman"/>
                          <a:cs typeface="Arial" pitchFamily="34" charset="0"/>
                        </a:rPr>
                        <a:t>V-band/Bolt-Cutter Source Shock</a:t>
                      </a:r>
                    </a:p>
                  </a:txBody>
                  <a:tcPr marL="68580" marR="68580" marT="0" marB="0" anchor="ctr"/>
                </a:tc>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11</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15</a:t>
                      </a:r>
                    </a:p>
                  </a:txBody>
                  <a:tcPr marL="68580" marR="68580" marT="0" marB="0" anchor="ctr"/>
                </a:tc>
              </a:tr>
            </a:tbl>
          </a:graphicData>
        </a:graphic>
      </p:graphicFrame>
      <p:sp>
        <p:nvSpPr>
          <p:cNvPr id="10" name="TextBox 9"/>
          <p:cNvSpPr txBox="1"/>
          <p:nvPr/>
        </p:nvSpPr>
        <p:spPr>
          <a:xfrm>
            <a:off x="1600200" y="6096000"/>
            <a:ext cx="5638800" cy="353943"/>
          </a:xfrm>
          <a:prstGeom prst="rect">
            <a:avLst/>
          </a:prstGeom>
          <a:noFill/>
        </p:spPr>
        <p:txBody>
          <a:bodyPr wrap="square" rtlCol="0">
            <a:spAutoFit/>
          </a:bodyPr>
          <a:lstStyle/>
          <a:p>
            <a:r>
              <a:rPr lang="en-US" sz="1700" i="1" dirty="0" smtClean="0"/>
              <a:t>But also need to know natural frequency for comparison</a:t>
            </a:r>
            <a:r>
              <a:rPr lang="en-US" sz="1700" dirty="0" smtClean="0"/>
              <a:t>.</a:t>
            </a:r>
            <a:endParaRPr lang="en-US" sz="1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096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Cantilever Beam Subjected to Base Excitation</a:t>
            </a:r>
            <a:endParaRPr lang="en-US" sz="2000" dirty="0" smtClean="0">
              <a:latin typeface="Calibri" pitchFamily="34" charset="0"/>
              <a:cs typeface="Calibri" pitchFamily="34" charset="0"/>
            </a:endParaRPr>
          </a:p>
        </p:txBody>
      </p:sp>
      <p:grpSp>
        <p:nvGrpSpPr>
          <p:cNvPr id="101378" name="Group 2"/>
          <p:cNvGrpSpPr>
            <a:grpSpLocks/>
          </p:cNvGrpSpPr>
          <p:nvPr/>
        </p:nvGrpSpPr>
        <p:grpSpPr bwMode="auto">
          <a:xfrm>
            <a:off x="1600200" y="1600200"/>
            <a:ext cx="4572000" cy="2590800"/>
            <a:chOff x="2010" y="9333"/>
            <a:chExt cx="5099" cy="2835"/>
          </a:xfrm>
        </p:grpSpPr>
        <p:cxnSp>
          <p:nvCxnSpPr>
            <p:cNvPr id="101379" name="AutoShape 3"/>
            <p:cNvCxnSpPr>
              <a:cxnSpLocks noChangeShapeType="1"/>
            </p:cNvCxnSpPr>
            <p:nvPr/>
          </p:nvCxnSpPr>
          <p:spPr bwMode="auto">
            <a:xfrm>
              <a:off x="2942" y="10339"/>
              <a:ext cx="4030" cy="0"/>
            </a:xfrm>
            <a:prstGeom prst="straightConnector1">
              <a:avLst/>
            </a:prstGeom>
            <a:noFill/>
            <a:ln w="22225">
              <a:solidFill>
                <a:srgbClr val="000000"/>
              </a:solidFill>
              <a:prstDash val="dashDot"/>
              <a:round/>
              <a:headEnd/>
              <a:tailEnd/>
            </a:ln>
          </p:spPr>
        </p:cxnSp>
        <p:sp>
          <p:nvSpPr>
            <p:cNvPr id="101380" name="Freeform 4"/>
            <p:cNvSpPr>
              <a:spLocks/>
            </p:cNvSpPr>
            <p:nvPr/>
          </p:nvSpPr>
          <p:spPr bwMode="auto">
            <a:xfrm>
              <a:off x="2801" y="9864"/>
              <a:ext cx="4171" cy="484"/>
            </a:xfrm>
            <a:custGeom>
              <a:avLst/>
              <a:gdLst/>
              <a:ahLst/>
              <a:cxnLst>
                <a:cxn ang="0">
                  <a:pos x="0" y="630"/>
                </a:cxn>
                <a:cxn ang="0">
                  <a:pos x="720" y="630"/>
                </a:cxn>
                <a:cxn ang="0">
                  <a:pos x="1830" y="555"/>
                </a:cxn>
                <a:cxn ang="0">
                  <a:pos x="3645" y="375"/>
                </a:cxn>
                <a:cxn ang="0">
                  <a:pos x="5775" y="0"/>
                </a:cxn>
              </a:cxnLst>
              <a:rect l="0" t="0" r="r" b="b"/>
              <a:pathLst>
                <a:path w="5775" h="642">
                  <a:moveTo>
                    <a:pt x="0" y="630"/>
                  </a:moveTo>
                  <a:cubicBezTo>
                    <a:pt x="207" y="636"/>
                    <a:pt x="415" y="642"/>
                    <a:pt x="720" y="630"/>
                  </a:cubicBezTo>
                  <a:cubicBezTo>
                    <a:pt x="1025" y="618"/>
                    <a:pt x="1343" y="597"/>
                    <a:pt x="1830" y="555"/>
                  </a:cubicBezTo>
                  <a:cubicBezTo>
                    <a:pt x="2317" y="513"/>
                    <a:pt x="2988" y="467"/>
                    <a:pt x="3645" y="375"/>
                  </a:cubicBezTo>
                  <a:cubicBezTo>
                    <a:pt x="4302" y="283"/>
                    <a:pt x="5038" y="141"/>
                    <a:pt x="5775" y="0"/>
                  </a:cubicBezTo>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1381" name="AutoShape 5"/>
            <p:cNvCxnSpPr>
              <a:cxnSpLocks noChangeShapeType="1"/>
            </p:cNvCxnSpPr>
            <p:nvPr/>
          </p:nvCxnSpPr>
          <p:spPr bwMode="auto">
            <a:xfrm flipV="1">
              <a:off x="6582" y="9943"/>
              <a:ext cx="0" cy="396"/>
            </a:xfrm>
            <a:prstGeom prst="straightConnector1">
              <a:avLst/>
            </a:prstGeom>
            <a:noFill/>
            <a:ln w="9525">
              <a:solidFill>
                <a:srgbClr val="000000"/>
              </a:solidFill>
              <a:round/>
              <a:headEnd/>
              <a:tailEnd type="triangle" w="med" len="med"/>
            </a:ln>
          </p:spPr>
        </p:cxnSp>
        <p:cxnSp>
          <p:nvCxnSpPr>
            <p:cNvPr id="101382" name="AutoShape 6"/>
            <p:cNvCxnSpPr>
              <a:cxnSpLocks noChangeShapeType="1"/>
            </p:cNvCxnSpPr>
            <p:nvPr/>
          </p:nvCxnSpPr>
          <p:spPr bwMode="auto">
            <a:xfrm flipH="1">
              <a:off x="3034" y="9344"/>
              <a:ext cx="5" cy="1673"/>
            </a:xfrm>
            <a:prstGeom prst="straightConnector1">
              <a:avLst/>
            </a:prstGeom>
            <a:noFill/>
            <a:ln w="9525">
              <a:solidFill>
                <a:srgbClr val="000000"/>
              </a:solidFill>
              <a:round/>
              <a:headEnd/>
              <a:tailEnd/>
            </a:ln>
          </p:spPr>
        </p:cxnSp>
        <p:sp>
          <p:nvSpPr>
            <p:cNvPr id="101383" name="Freeform 7"/>
            <p:cNvSpPr>
              <a:spLocks/>
            </p:cNvSpPr>
            <p:nvPr/>
          </p:nvSpPr>
          <p:spPr bwMode="auto">
            <a:xfrm>
              <a:off x="2010" y="9333"/>
              <a:ext cx="1034" cy="1746"/>
            </a:xfrm>
            <a:custGeom>
              <a:avLst/>
              <a:gdLst/>
              <a:ahLst/>
              <a:cxnLst>
                <a:cxn ang="0">
                  <a:pos x="1290" y="0"/>
                </a:cxn>
                <a:cxn ang="0">
                  <a:pos x="1013" y="38"/>
                </a:cxn>
                <a:cxn ang="0">
                  <a:pos x="885" y="105"/>
                </a:cxn>
                <a:cxn ang="0">
                  <a:pos x="728" y="158"/>
                </a:cxn>
                <a:cxn ang="0">
                  <a:pos x="683" y="180"/>
                </a:cxn>
                <a:cxn ang="0">
                  <a:pos x="548" y="255"/>
                </a:cxn>
                <a:cxn ang="0">
                  <a:pos x="495" y="293"/>
                </a:cxn>
                <a:cxn ang="0">
                  <a:pos x="458" y="330"/>
                </a:cxn>
                <a:cxn ang="0">
                  <a:pos x="443" y="353"/>
                </a:cxn>
                <a:cxn ang="0">
                  <a:pos x="420" y="368"/>
                </a:cxn>
                <a:cxn ang="0">
                  <a:pos x="413" y="390"/>
                </a:cxn>
                <a:cxn ang="0">
                  <a:pos x="308" y="540"/>
                </a:cxn>
                <a:cxn ang="0">
                  <a:pos x="240" y="630"/>
                </a:cxn>
                <a:cxn ang="0">
                  <a:pos x="210" y="675"/>
                </a:cxn>
                <a:cxn ang="0">
                  <a:pos x="158" y="833"/>
                </a:cxn>
                <a:cxn ang="0">
                  <a:pos x="135" y="855"/>
                </a:cxn>
                <a:cxn ang="0">
                  <a:pos x="105" y="900"/>
                </a:cxn>
                <a:cxn ang="0">
                  <a:pos x="90" y="923"/>
                </a:cxn>
                <a:cxn ang="0">
                  <a:pos x="45" y="1080"/>
                </a:cxn>
                <a:cxn ang="0">
                  <a:pos x="0" y="1455"/>
                </a:cxn>
                <a:cxn ang="0">
                  <a:pos x="8" y="1958"/>
                </a:cxn>
                <a:cxn ang="0">
                  <a:pos x="30" y="2025"/>
                </a:cxn>
                <a:cxn ang="0">
                  <a:pos x="315" y="2115"/>
                </a:cxn>
                <a:cxn ang="0">
                  <a:pos x="398" y="2138"/>
                </a:cxn>
                <a:cxn ang="0">
                  <a:pos x="443" y="2153"/>
                </a:cxn>
                <a:cxn ang="0">
                  <a:pos x="465" y="2160"/>
                </a:cxn>
                <a:cxn ang="0">
                  <a:pos x="480" y="2190"/>
                </a:cxn>
                <a:cxn ang="0">
                  <a:pos x="503" y="2205"/>
                </a:cxn>
                <a:cxn ang="0">
                  <a:pos x="510" y="2228"/>
                </a:cxn>
                <a:cxn ang="0">
                  <a:pos x="555" y="2258"/>
                </a:cxn>
                <a:cxn ang="0">
                  <a:pos x="608" y="2288"/>
                </a:cxn>
                <a:cxn ang="0">
                  <a:pos x="653" y="2303"/>
                </a:cxn>
                <a:cxn ang="0">
                  <a:pos x="968" y="2295"/>
                </a:cxn>
                <a:cxn ang="0">
                  <a:pos x="1208" y="2258"/>
                </a:cxn>
                <a:cxn ang="0">
                  <a:pos x="1260" y="2213"/>
                </a:cxn>
              </a:cxnLst>
              <a:rect l="0" t="0" r="r" b="b"/>
              <a:pathLst>
                <a:path w="1290" h="2303">
                  <a:moveTo>
                    <a:pt x="1290" y="0"/>
                  </a:moveTo>
                  <a:cubicBezTo>
                    <a:pt x="1197" y="12"/>
                    <a:pt x="1102" y="6"/>
                    <a:pt x="1013" y="38"/>
                  </a:cubicBezTo>
                  <a:cubicBezTo>
                    <a:pt x="985" y="78"/>
                    <a:pt x="931" y="90"/>
                    <a:pt x="885" y="105"/>
                  </a:cubicBezTo>
                  <a:cubicBezTo>
                    <a:pt x="835" y="122"/>
                    <a:pt x="775" y="134"/>
                    <a:pt x="728" y="158"/>
                  </a:cubicBezTo>
                  <a:cubicBezTo>
                    <a:pt x="677" y="184"/>
                    <a:pt x="732" y="164"/>
                    <a:pt x="683" y="180"/>
                  </a:cubicBezTo>
                  <a:cubicBezTo>
                    <a:pt x="640" y="209"/>
                    <a:pt x="597" y="239"/>
                    <a:pt x="548" y="255"/>
                  </a:cubicBezTo>
                  <a:cubicBezTo>
                    <a:pt x="531" y="268"/>
                    <a:pt x="511" y="278"/>
                    <a:pt x="495" y="293"/>
                  </a:cubicBezTo>
                  <a:cubicBezTo>
                    <a:pt x="441" y="345"/>
                    <a:pt x="521" y="287"/>
                    <a:pt x="458" y="330"/>
                  </a:cubicBezTo>
                  <a:cubicBezTo>
                    <a:pt x="453" y="338"/>
                    <a:pt x="449" y="347"/>
                    <a:pt x="443" y="353"/>
                  </a:cubicBezTo>
                  <a:cubicBezTo>
                    <a:pt x="437" y="359"/>
                    <a:pt x="426" y="361"/>
                    <a:pt x="420" y="368"/>
                  </a:cubicBezTo>
                  <a:cubicBezTo>
                    <a:pt x="415" y="374"/>
                    <a:pt x="417" y="383"/>
                    <a:pt x="413" y="390"/>
                  </a:cubicBezTo>
                  <a:cubicBezTo>
                    <a:pt x="392" y="429"/>
                    <a:pt x="342" y="517"/>
                    <a:pt x="308" y="540"/>
                  </a:cubicBezTo>
                  <a:cubicBezTo>
                    <a:pt x="287" y="573"/>
                    <a:pt x="264" y="600"/>
                    <a:pt x="240" y="630"/>
                  </a:cubicBezTo>
                  <a:cubicBezTo>
                    <a:pt x="229" y="644"/>
                    <a:pt x="210" y="675"/>
                    <a:pt x="210" y="675"/>
                  </a:cubicBezTo>
                  <a:cubicBezTo>
                    <a:pt x="199" y="711"/>
                    <a:pt x="177" y="805"/>
                    <a:pt x="158" y="833"/>
                  </a:cubicBezTo>
                  <a:cubicBezTo>
                    <a:pt x="152" y="842"/>
                    <a:pt x="142" y="847"/>
                    <a:pt x="135" y="855"/>
                  </a:cubicBezTo>
                  <a:cubicBezTo>
                    <a:pt x="124" y="869"/>
                    <a:pt x="115" y="885"/>
                    <a:pt x="105" y="900"/>
                  </a:cubicBezTo>
                  <a:cubicBezTo>
                    <a:pt x="100" y="908"/>
                    <a:pt x="90" y="923"/>
                    <a:pt x="90" y="923"/>
                  </a:cubicBezTo>
                  <a:cubicBezTo>
                    <a:pt x="73" y="975"/>
                    <a:pt x="63" y="1029"/>
                    <a:pt x="45" y="1080"/>
                  </a:cubicBezTo>
                  <a:cubicBezTo>
                    <a:pt x="37" y="1207"/>
                    <a:pt x="15" y="1329"/>
                    <a:pt x="0" y="1455"/>
                  </a:cubicBezTo>
                  <a:cubicBezTo>
                    <a:pt x="3" y="1623"/>
                    <a:pt x="3" y="1790"/>
                    <a:pt x="8" y="1958"/>
                  </a:cubicBezTo>
                  <a:cubicBezTo>
                    <a:pt x="9" y="1985"/>
                    <a:pt x="11" y="2006"/>
                    <a:pt x="30" y="2025"/>
                  </a:cubicBezTo>
                  <a:cubicBezTo>
                    <a:pt x="95" y="2090"/>
                    <a:pt x="231" y="2091"/>
                    <a:pt x="315" y="2115"/>
                  </a:cubicBezTo>
                  <a:cubicBezTo>
                    <a:pt x="343" y="2123"/>
                    <a:pt x="371" y="2130"/>
                    <a:pt x="398" y="2138"/>
                  </a:cubicBezTo>
                  <a:cubicBezTo>
                    <a:pt x="413" y="2143"/>
                    <a:pt x="428" y="2148"/>
                    <a:pt x="443" y="2153"/>
                  </a:cubicBezTo>
                  <a:cubicBezTo>
                    <a:pt x="450" y="2155"/>
                    <a:pt x="465" y="2160"/>
                    <a:pt x="465" y="2160"/>
                  </a:cubicBezTo>
                  <a:cubicBezTo>
                    <a:pt x="470" y="2170"/>
                    <a:pt x="473" y="2181"/>
                    <a:pt x="480" y="2190"/>
                  </a:cubicBezTo>
                  <a:cubicBezTo>
                    <a:pt x="486" y="2197"/>
                    <a:pt x="497" y="2198"/>
                    <a:pt x="503" y="2205"/>
                  </a:cubicBezTo>
                  <a:cubicBezTo>
                    <a:pt x="508" y="2211"/>
                    <a:pt x="506" y="2221"/>
                    <a:pt x="510" y="2228"/>
                  </a:cubicBezTo>
                  <a:cubicBezTo>
                    <a:pt x="525" y="2250"/>
                    <a:pt x="533" y="2250"/>
                    <a:pt x="555" y="2258"/>
                  </a:cubicBezTo>
                  <a:cubicBezTo>
                    <a:pt x="588" y="2290"/>
                    <a:pt x="565" y="2275"/>
                    <a:pt x="608" y="2288"/>
                  </a:cubicBezTo>
                  <a:cubicBezTo>
                    <a:pt x="623" y="2293"/>
                    <a:pt x="653" y="2303"/>
                    <a:pt x="653" y="2303"/>
                  </a:cubicBezTo>
                  <a:cubicBezTo>
                    <a:pt x="758" y="2300"/>
                    <a:pt x="863" y="2300"/>
                    <a:pt x="968" y="2295"/>
                  </a:cubicBezTo>
                  <a:cubicBezTo>
                    <a:pt x="1046" y="2292"/>
                    <a:pt x="1129" y="2266"/>
                    <a:pt x="1208" y="2258"/>
                  </a:cubicBezTo>
                  <a:cubicBezTo>
                    <a:pt x="1223" y="2253"/>
                    <a:pt x="1289" y="2238"/>
                    <a:pt x="1260" y="221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1384" name="AutoShape 8"/>
            <p:cNvCxnSpPr>
              <a:cxnSpLocks noChangeShapeType="1"/>
            </p:cNvCxnSpPr>
            <p:nvPr/>
          </p:nvCxnSpPr>
          <p:spPr bwMode="auto">
            <a:xfrm flipH="1">
              <a:off x="2010" y="9333"/>
              <a:ext cx="1029" cy="1406"/>
            </a:xfrm>
            <a:prstGeom prst="straightConnector1">
              <a:avLst/>
            </a:prstGeom>
            <a:noFill/>
            <a:ln w="9525">
              <a:solidFill>
                <a:srgbClr val="000000"/>
              </a:solidFill>
              <a:round/>
              <a:headEnd/>
              <a:tailEnd/>
            </a:ln>
          </p:spPr>
        </p:cxnSp>
        <p:cxnSp>
          <p:nvCxnSpPr>
            <p:cNvPr id="101385" name="AutoShape 9"/>
            <p:cNvCxnSpPr>
              <a:cxnSpLocks noChangeShapeType="1"/>
            </p:cNvCxnSpPr>
            <p:nvPr/>
          </p:nvCxnSpPr>
          <p:spPr bwMode="auto">
            <a:xfrm flipH="1">
              <a:off x="2011" y="9401"/>
              <a:ext cx="731" cy="1011"/>
            </a:xfrm>
            <a:prstGeom prst="straightConnector1">
              <a:avLst/>
            </a:prstGeom>
            <a:noFill/>
            <a:ln w="9525">
              <a:solidFill>
                <a:srgbClr val="000000"/>
              </a:solidFill>
              <a:round/>
              <a:headEnd/>
              <a:tailEnd/>
            </a:ln>
          </p:spPr>
        </p:cxnSp>
        <p:cxnSp>
          <p:nvCxnSpPr>
            <p:cNvPr id="101386" name="AutoShape 10"/>
            <p:cNvCxnSpPr>
              <a:cxnSpLocks noChangeShapeType="1"/>
            </p:cNvCxnSpPr>
            <p:nvPr/>
          </p:nvCxnSpPr>
          <p:spPr bwMode="auto">
            <a:xfrm flipH="1">
              <a:off x="2167" y="9730"/>
              <a:ext cx="856" cy="1186"/>
            </a:xfrm>
            <a:prstGeom prst="straightConnector1">
              <a:avLst/>
            </a:prstGeom>
            <a:noFill/>
            <a:ln w="9525">
              <a:solidFill>
                <a:srgbClr val="000000"/>
              </a:solidFill>
              <a:round/>
              <a:headEnd/>
              <a:tailEnd/>
            </a:ln>
          </p:spPr>
        </p:cxnSp>
        <p:cxnSp>
          <p:nvCxnSpPr>
            <p:cNvPr id="101387" name="AutoShape 11"/>
            <p:cNvCxnSpPr>
              <a:cxnSpLocks noChangeShapeType="1"/>
            </p:cNvCxnSpPr>
            <p:nvPr/>
          </p:nvCxnSpPr>
          <p:spPr bwMode="auto">
            <a:xfrm flipH="1">
              <a:off x="2405" y="10176"/>
              <a:ext cx="623" cy="813"/>
            </a:xfrm>
            <a:prstGeom prst="straightConnector1">
              <a:avLst/>
            </a:prstGeom>
            <a:noFill/>
            <a:ln w="9525">
              <a:solidFill>
                <a:srgbClr val="000000"/>
              </a:solidFill>
              <a:round/>
              <a:headEnd/>
              <a:tailEnd/>
            </a:ln>
          </p:spPr>
        </p:cxnSp>
        <p:cxnSp>
          <p:nvCxnSpPr>
            <p:cNvPr id="101388" name="AutoShape 12"/>
            <p:cNvCxnSpPr>
              <a:cxnSpLocks noChangeShapeType="1"/>
            </p:cNvCxnSpPr>
            <p:nvPr/>
          </p:nvCxnSpPr>
          <p:spPr bwMode="auto">
            <a:xfrm flipH="1">
              <a:off x="2644" y="10571"/>
              <a:ext cx="395" cy="497"/>
            </a:xfrm>
            <a:prstGeom prst="straightConnector1">
              <a:avLst/>
            </a:prstGeom>
            <a:noFill/>
            <a:ln w="9525">
              <a:solidFill>
                <a:srgbClr val="000000"/>
              </a:solidFill>
              <a:round/>
              <a:headEnd/>
              <a:tailEnd/>
            </a:ln>
          </p:spPr>
        </p:cxnSp>
        <p:sp>
          <p:nvSpPr>
            <p:cNvPr id="101389" name="Text Box 13"/>
            <p:cNvSpPr txBox="1">
              <a:spLocks noChangeArrowheads="1"/>
            </p:cNvSpPr>
            <p:nvPr/>
          </p:nvSpPr>
          <p:spPr bwMode="auto">
            <a:xfrm>
              <a:off x="2601" y="11262"/>
              <a:ext cx="789"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w(t)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1390" name="AutoShape 14"/>
            <p:cNvCxnSpPr>
              <a:cxnSpLocks noChangeShapeType="1"/>
            </p:cNvCxnSpPr>
            <p:nvPr/>
          </p:nvCxnSpPr>
          <p:spPr bwMode="auto">
            <a:xfrm flipV="1">
              <a:off x="2909" y="10350"/>
              <a:ext cx="0" cy="825"/>
            </a:xfrm>
            <a:prstGeom prst="straightConnector1">
              <a:avLst/>
            </a:prstGeom>
            <a:noFill/>
            <a:ln w="15875">
              <a:solidFill>
                <a:srgbClr val="000000"/>
              </a:solidFill>
              <a:round/>
              <a:headEnd/>
              <a:tailEnd type="triangle" w="med" len="med"/>
            </a:ln>
          </p:spPr>
        </p:cxnSp>
        <p:grpSp>
          <p:nvGrpSpPr>
            <p:cNvPr id="101391" name="Group 15"/>
            <p:cNvGrpSpPr>
              <a:grpSpLocks/>
            </p:cNvGrpSpPr>
            <p:nvPr/>
          </p:nvGrpSpPr>
          <p:grpSpPr bwMode="auto">
            <a:xfrm>
              <a:off x="2086" y="11716"/>
              <a:ext cx="1213" cy="452"/>
              <a:chOff x="2086" y="11446"/>
              <a:chExt cx="1213" cy="452"/>
            </a:xfrm>
          </p:grpSpPr>
          <p:cxnSp>
            <p:nvCxnSpPr>
              <p:cNvPr id="101392" name="AutoShape 16"/>
              <p:cNvCxnSpPr>
                <a:cxnSpLocks noChangeShapeType="1"/>
              </p:cNvCxnSpPr>
              <p:nvPr/>
            </p:nvCxnSpPr>
            <p:spPr bwMode="auto">
              <a:xfrm>
                <a:off x="2086" y="11734"/>
                <a:ext cx="1213" cy="0"/>
              </a:xfrm>
              <a:prstGeom prst="straightConnector1">
                <a:avLst/>
              </a:prstGeom>
              <a:noFill/>
              <a:ln w="9525">
                <a:solidFill>
                  <a:srgbClr val="000000"/>
                </a:solidFill>
                <a:round/>
                <a:headEnd/>
                <a:tailEnd/>
              </a:ln>
            </p:spPr>
          </p:cxnSp>
          <p:cxnSp>
            <p:nvCxnSpPr>
              <p:cNvPr id="101393" name="AutoShape 17"/>
              <p:cNvCxnSpPr>
                <a:cxnSpLocks noChangeShapeType="1"/>
              </p:cNvCxnSpPr>
              <p:nvPr/>
            </p:nvCxnSpPr>
            <p:spPr bwMode="auto">
              <a:xfrm flipH="1">
                <a:off x="2140" y="11734"/>
                <a:ext cx="87" cy="158"/>
              </a:xfrm>
              <a:prstGeom prst="straightConnector1">
                <a:avLst/>
              </a:prstGeom>
              <a:noFill/>
              <a:ln w="9525">
                <a:solidFill>
                  <a:srgbClr val="000000"/>
                </a:solidFill>
                <a:round/>
                <a:headEnd/>
                <a:tailEnd/>
              </a:ln>
            </p:spPr>
          </p:cxnSp>
          <p:cxnSp>
            <p:nvCxnSpPr>
              <p:cNvPr id="101394" name="AutoShape 18"/>
              <p:cNvCxnSpPr>
                <a:cxnSpLocks noChangeShapeType="1"/>
              </p:cNvCxnSpPr>
              <p:nvPr/>
            </p:nvCxnSpPr>
            <p:spPr bwMode="auto">
              <a:xfrm flipH="1">
                <a:off x="2584" y="11740"/>
                <a:ext cx="87" cy="158"/>
              </a:xfrm>
              <a:prstGeom prst="straightConnector1">
                <a:avLst/>
              </a:prstGeom>
              <a:noFill/>
              <a:ln w="9525">
                <a:solidFill>
                  <a:srgbClr val="000000"/>
                </a:solidFill>
                <a:round/>
                <a:headEnd/>
                <a:tailEnd/>
              </a:ln>
            </p:spPr>
          </p:cxnSp>
          <p:cxnSp>
            <p:nvCxnSpPr>
              <p:cNvPr id="101395" name="AutoShape 19"/>
              <p:cNvCxnSpPr>
                <a:cxnSpLocks noChangeShapeType="1"/>
              </p:cNvCxnSpPr>
              <p:nvPr/>
            </p:nvCxnSpPr>
            <p:spPr bwMode="auto">
              <a:xfrm flipH="1">
                <a:off x="2812" y="11739"/>
                <a:ext cx="86" cy="158"/>
              </a:xfrm>
              <a:prstGeom prst="straightConnector1">
                <a:avLst/>
              </a:prstGeom>
              <a:noFill/>
              <a:ln w="9525">
                <a:solidFill>
                  <a:srgbClr val="000000"/>
                </a:solidFill>
                <a:round/>
                <a:headEnd/>
                <a:tailEnd/>
              </a:ln>
            </p:spPr>
          </p:cxnSp>
          <p:cxnSp>
            <p:nvCxnSpPr>
              <p:cNvPr id="101396" name="AutoShape 20"/>
              <p:cNvCxnSpPr>
                <a:cxnSpLocks noChangeShapeType="1"/>
              </p:cNvCxnSpPr>
              <p:nvPr/>
            </p:nvCxnSpPr>
            <p:spPr bwMode="auto">
              <a:xfrm flipH="1">
                <a:off x="3066" y="11739"/>
                <a:ext cx="87" cy="158"/>
              </a:xfrm>
              <a:prstGeom prst="straightConnector1">
                <a:avLst/>
              </a:prstGeom>
              <a:noFill/>
              <a:ln w="9525">
                <a:solidFill>
                  <a:srgbClr val="000000"/>
                </a:solidFill>
                <a:round/>
                <a:headEnd/>
                <a:tailEnd/>
              </a:ln>
            </p:spPr>
          </p:cxnSp>
          <p:cxnSp>
            <p:nvCxnSpPr>
              <p:cNvPr id="101397" name="AutoShape 21"/>
              <p:cNvCxnSpPr>
                <a:cxnSpLocks noChangeShapeType="1"/>
              </p:cNvCxnSpPr>
              <p:nvPr/>
            </p:nvCxnSpPr>
            <p:spPr bwMode="auto">
              <a:xfrm flipH="1">
                <a:off x="2362" y="11729"/>
                <a:ext cx="86" cy="158"/>
              </a:xfrm>
              <a:prstGeom prst="straightConnector1">
                <a:avLst/>
              </a:prstGeom>
              <a:noFill/>
              <a:ln w="9525">
                <a:solidFill>
                  <a:srgbClr val="000000"/>
                </a:solidFill>
                <a:round/>
                <a:headEnd/>
                <a:tailEnd/>
              </a:ln>
            </p:spPr>
          </p:cxnSp>
          <p:cxnSp>
            <p:nvCxnSpPr>
              <p:cNvPr id="101398" name="AutoShape 22"/>
              <p:cNvCxnSpPr>
                <a:cxnSpLocks noChangeShapeType="1"/>
              </p:cNvCxnSpPr>
              <p:nvPr/>
            </p:nvCxnSpPr>
            <p:spPr bwMode="auto">
              <a:xfrm flipH="1">
                <a:off x="2899" y="11446"/>
                <a:ext cx="10" cy="305"/>
              </a:xfrm>
              <a:prstGeom prst="straightConnector1">
                <a:avLst/>
              </a:prstGeom>
              <a:noFill/>
              <a:ln w="15875">
                <a:solidFill>
                  <a:srgbClr val="000000"/>
                </a:solidFill>
                <a:round/>
                <a:headEnd/>
                <a:tailEnd type="triangle" w="med" len="med"/>
              </a:ln>
            </p:spPr>
          </p:cxnSp>
        </p:grpSp>
        <p:sp>
          <p:nvSpPr>
            <p:cNvPr id="101399" name="Text Box 23"/>
            <p:cNvSpPr txBox="1">
              <a:spLocks noChangeArrowheads="1"/>
            </p:cNvSpPr>
            <p:nvPr/>
          </p:nvSpPr>
          <p:spPr bwMode="auto">
            <a:xfrm>
              <a:off x="6109" y="10569"/>
              <a:ext cx="1000" cy="4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y(x, 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TextBox 26"/>
          <p:cNvSpPr txBox="1"/>
          <p:nvPr/>
        </p:nvSpPr>
        <p:spPr>
          <a:xfrm>
            <a:off x="1066800" y="4648200"/>
            <a:ext cx="6248400" cy="1323439"/>
          </a:xfrm>
          <a:prstGeom prst="rect">
            <a:avLst/>
          </a:prstGeom>
          <a:noFill/>
        </p:spPr>
        <p:txBody>
          <a:bodyPr wrap="square" rtlCol="0">
            <a:spAutoFit/>
          </a:bodyPr>
          <a:lstStyle/>
          <a:p>
            <a:r>
              <a:rPr lang="en-US" dirty="0" smtClean="0"/>
              <a:t>Aluminum,    Length = 9 in    Width = 1 in   Thickness=0.25 inch</a:t>
            </a:r>
          </a:p>
          <a:p>
            <a:endParaRPr lang="en-US" sz="800" dirty="0" smtClean="0"/>
          </a:p>
          <a:p>
            <a:r>
              <a:rPr lang="en-US" dirty="0" smtClean="0"/>
              <a:t>5% Damping for all modes</a:t>
            </a:r>
          </a:p>
          <a:p>
            <a:endParaRPr lang="en-US" dirty="0" smtClean="0"/>
          </a:p>
          <a:p>
            <a:r>
              <a:rPr lang="en-US" dirty="0" smtClean="0"/>
              <a:t>Analyze using a </a:t>
            </a:r>
            <a:r>
              <a:rPr lang="en-US" u="sng" dirty="0" smtClean="0"/>
              <a:t>continuous</a:t>
            </a:r>
            <a:r>
              <a:rPr lang="en-US" dirty="0" smtClean="0"/>
              <a:t> beam mode.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m_bending_paint.png"/>
          <p:cNvPicPr>
            <a:picLocks noChangeAspect="1"/>
          </p:cNvPicPr>
          <p:nvPr/>
        </p:nvPicPr>
        <p:blipFill>
          <a:blip r:embed="rId3" cstate="print"/>
          <a:stretch>
            <a:fillRect/>
          </a:stretch>
        </p:blipFill>
        <p:spPr>
          <a:xfrm>
            <a:off x="0" y="304800"/>
            <a:ext cx="9144000" cy="5875734"/>
          </a:xfrm>
          <a:prstGeom prst="rect">
            <a:avLst/>
          </a:prstGeom>
        </p:spPr>
      </p:pic>
      <p:sp>
        <p:nvSpPr>
          <p:cNvPr id="5" name="Rectangle 4"/>
          <p:cNvSpPr/>
          <p:nvPr/>
        </p:nvSpPr>
        <p:spPr>
          <a:xfrm>
            <a:off x="838200" y="6324600"/>
            <a:ext cx="6629400" cy="369332"/>
          </a:xfrm>
          <a:prstGeom prst="rect">
            <a:avLst/>
          </a:prstGeom>
        </p:spPr>
        <p:txBody>
          <a:bodyPr wrap="square">
            <a:spAutoFit/>
          </a:bodyPr>
          <a:lstStyle/>
          <a:p>
            <a:r>
              <a:rPr lang="en-US" dirty="0" smtClean="0"/>
              <a:t>Vibrationdata &gt; Structural Dynamics &gt; Beam Bending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Modal Analysis</a:t>
            </a:r>
            <a:endParaRPr lang="en-US" sz="2000" dirty="0" smtClean="0">
              <a:latin typeface="Calibri" pitchFamily="34" charset="0"/>
              <a:cs typeface="Calibri" pitchFamily="34" charset="0"/>
            </a:endParaRPr>
          </a:p>
        </p:txBody>
      </p:sp>
      <p:sp>
        <p:nvSpPr>
          <p:cNvPr id="4" name="TextBox 3"/>
          <p:cNvSpPr txBox="1"/>
          <p:nvPr/>
        </p:nvSpPr>
        <p:spPr>
          <a:xfrm>
            <a:off x="762000" y="2133600"/>
            <a:ext cx="7315200" cy="2062103"/>
          </a:xfrm>
          <a:prstGeom prst="rect">
            <a:avLst/>
          </a:prstGeom>
          <a:noFill/>
        </p:spPr>
        <p:txBody>
          <a:bodyPr wrap="square" rtlCol="0">
            <a:spAutoFit/>
          </a:bodyPr>
          <a:lstStyle/>
          <a:p>
            <a:r>
              <a:rPr lang="en-US" sz="1600" dirty="0" smtClean="0">
                <a:latin typeface="Courier New" pitchFamily="49" charset="0"/>
                <a:cs typeface="Courier New" pitchFamily="49" charset="0"/>
              </a:rPr>
              <a:t>        Natural    Participation    Effective  </a:t>
            </a:r>
          </a:p>
          <a:p>
            <a:r>
              <a:rPr lang="en-US" sz="1600" dirty="0" smtClean="0">
                <a:latin typeface="Courier New" pitchFamily="49" charset="0"/>
                <a:cs typeface="Courier New" pitchFamily="49" charset="0"/>
              </a:rPr>
              <a:t>Mode   Frequency      Factor        Modal Mass </a:t>
            </a:r>
          </a:p>
          <a:p>
            <a:r>
              <a:rPr lang="en-US" sz="1600" dirty="0" smtClean="0">
                <a:latin typeface="Courier New" pitchFamily="49" charset="0"/>
                <a:cs typeface="Courier New" pitchFamily="49" charset="0"/>
              </a:rPr>
              <a:t>1       97.96 Hz       0.0189       0.0003574</a:t>
            </a:r>
          </a:p>
          <a:p>
            <a:r>
              <a:rPr lang="en-US" sz="1600" dirty="0" smtClean="0">
                <a:latin typeface="Courier New" pitchFamily="49" charset="0"/>
                <a:cs typeface="Courier New" pitchFamily="49" charset="0"/>
              </a:rPr>
              <a:t>2       613.9 Hz      0.01048       0.0001098</a:t>
            </a:r>
          </a:p>
          <a:p>
            <a:r>
              <a:rPr lang="en-US" sz="1600" dirty="0" smtClean="0">
                <a:latin typeface="Courier New" pitchFamily="49" charset="0"/>
                <a:cs typeface="Courier New" pitchFamily="49" charset="0"/>
              </a:rPr>
              <a:t>3        1719 Hz     0.006143       3.773e-05</a:t>
            </a:r>
          </a:p>
          <a:p>
            <a:r>
              <a:rPr lang="en-US" sz="1600" dirty="0" smtClean="0">
                <a:latin typeface="Courier New" pitchFamily="49" charset="0"/>
                <a:cs typeface="Courier New" pitchFamily="49" charset="0"/>
              </a:rPr>
              <a:t>4        3368 Hz     0.004392       1.929e-05</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 modal mass sum = 0.0005241</a:t>
            </a:r>
            <a:endParaRPr lang="en-US" sz="16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76400"/>
            <a:ext cx="2133600" cy="369332"/>
          </a:xfrm>
          <a:prstGeom prst="rect">
            <a:avLst/>
          </a:prstGeom>
        </p:spPr>
        <p:txBody>
          <a:bodyPr wrap="square">
            <a:spAutoFit/>
          </a:bodyPr>
          <a:lstStyle/>
          <a:p>
            <a:r>
              <a:rPr lang="en-US" sz="1800" b="1" dirty="0" smtClean="0">
                <a:solidFill>
                  <a:srgbClr val="336699"/>
                </a:solidFill>
                <a:latin typeface="+mn-lt"/>
              </a:rPr>
              <a:t>SRS Q=10</a:t>
            </a:r>
            <a:endParaRPr lang="en-US" sz="1800" b="1" dirty="0">
              <a:solidFill>
                <a:srgbClr val="336699"/>
              </a:solidFill>
              <a:latin typeface="+mn-lt"/>
            </a:endParaRPr>
          </a:p>
        </p:txBody>
      </p:sp>
      <p:graphicFrame>
        <p:nvGraphicFramePr>
          <p:cNvPr id="5" name="Table 4"/>
          <p:cNvGraphicFramePr>
            <a:graphicFrameLocks noGrp="1"/>
          </p:cNvGraphicFramePr>
          <p:nvPr/>
        </p:nvGraphicFramePr>
        <p:xfrm>
          <a:off x="1066800" y="2286000"/>
          <a:ext cx="2819400" cy="2011680"/>
        </p:xfrm>
        <a:graphic>
          <a:graphicData uri="http://schemas.openxmlformats.org/drawingml/2006/table">
            <a:tbl>
              <a:tblPr firstRow="1" bandRow="1">
                <a:tableStyleId>{5C22544A-7EE6-4342-B048-85BDC9FD1C3A}</a:tableStyleId>
              </a:tblPr>
              <a:tblGrid>
                <a:gridCol w="1409700"/>
                <a:gridCol w="1409700"/>
              </a:tblGrid>
              <a:tr h="584421">
                <a:tc>
                  <a:txBody>
                    <a:bodyPr/>
                    <a:lstStyle/>
                    <a:p>
                      <a:pPr algn="ctr"/>
                      <a:r>
                        <a:rPr lang="en-US" dirty="0" smtClean="0"/>
                        <a:t>Natural </a:t>
                      </a:r>
                    </a:p>
                    <a:p>
                      <a:pPr algn="ctr"/>
                      <a:r>
                        <a:rPr lang="en-US" dirty="0" smtClean="0"/>
                        <a:t>Frequency (Hz)</a:t>
                      </a:r>
                      <a:endParaRPr lang="en-US" dirty="0"/>
                    </a:p>
                  </a:txBody>
                  <a:tcPr>
                    <a:solidFill>
                      <a:srgbClr val="006699"/>
                    </a:solidFill>
                  </a:tcPr>
                </a:tc>
                <a:tc>
                  <a:txBody>
                    <a:bodyPr/>
                    <a:lstStyle/>
                    <a:p>
                      <a:pPr algn="ctr"/>
                      <a:r>
                        <a:rPr lang="en-US" dirty="0" smtClean="0"/>
                        <a:t>Peak </a:t>
                      </a:r>
                    </a:p>
                    <a:p>
                      <a:pPr algn="ctr"/>
                      <a:r>
                        <a:rPr lang="en-US" dirty="0" err="1" smtClean="0"/>
                        <a:t>Accel</a:t>
                      </a:r>
                      <a:r>
                        <a:rPr lang="en-US" dirty="0" smtClean="0"/>
                        <a:t> (G)</a:t>
                      </a:r>
                      <a:endParaRPr lang="en-US" dirty="0"/>
                    </a:p>
                  </a:txBody>
                  <a:tcPr>
                    <a:solidFill>
                      <a:srgbClr val="006699"/>
                    </a:solidFill>
                  </a:tcPr>
                </a:tc>
              </a:tr>
              <a:tr h="338593">
                <a:tc>
                  <a:txBody>
                    <a:bodyPr/>
                    <a:lstStyle/>
                    <a:p>
                      <a:pPr algn="ctr"/>
                      <a:r>
                        <a:rPr lang="en-US" dirty="0" smtClean="0"/>
                        <a:t>10</a:t>
                      </a:r>
                      <a:endParaRPr lang="en-US" dirty="0"/>
                    </a:p>
                  </a:txBody>
                  <a:tcPr>
                    <a:solidFill>
                      <a:schemeClr val="accent5">
                        <a:lumMod val="60000"/>
                        <a:lumOff val="40000"/>
                      </a:schemeClr>
                    </a:solidFill>
                  </a:tcPr>
                </a:tc>
                <a:tc>
                  <a:txBody>
                    <a:bodyPr/>
                    <a:lstStyle/>
                    <a:p>
                      <a:pPr algn="ctr"/>
                      <a:r>
                        <a:rPr lang="en-US" dirty="0" smtClean="0"/>
                        <a:t>10</a:t>
                      </a:r>
                      <a:endParaRPr lang="en-US" dirty="0"/>
                    </a:p>
                  </a:txBody>
                  <a:tcPr>
                    <a:solidFill>
                      <a:schemeClr val="accent5">
                        <a:lumMod val="60000"/>
                        <a:lumOff val="40000"/>
                      </a:schemeClr>
                    </a:solidFill>
                  </a:tcPr>
                </a:tc>
              </a:tr>
              <a:tr h="338593">
                <a:tc>
                  <a:txBody>
                    <a:bodyPr/>
                    <a:lstStyle/>
                    <a:p>
                      <a:pPr algn="ctr"/>
                      <a:r>
                        <a:rPr lang="en-US" dirty="0" smtClean="0"/>
                        <a:t>1000</a:t>
                      </a:r>
                      <a:endParaRPr lang="en-US" dirty="0"/>
                    </a:p>
                  </a:txBody>
                  <a:tcPr/>
                </a:tc>
                <a:tc>
                  <a:txBody>
                    <a:bodyPr/>
                    <a:lstStyle/>
                    <a:p>
                      <a:pPr algn="ctr"/>
                      <a:r>
                        <a:rPr lang="en-US" dirty="0" smtClean="0"/>
                        <a:t>1000</a:t>
                      </a:r>
                      <a:endParaRPr lang="en-US" dirty="0"/>
                    </a:p>
                  </a:txBody>
                  <a:tcPr/>
                </a:tc>
              </a:tr>
              <a:tr h="338593">
                <a:tc>
                  <a:txBody>
                    <a:bodyPr/>
                    <a:lstStyle/>
                    <a:p>
                      <a:pPr algn="ctr"/>
                      <a:r>
                        <a:rPr lang="en-US" dirty="0" smtClean="0"/>
                        <a:t>10,000</a:t>
                      </a:r>
                      <a:endParaRPr lang="en-US" dirty="0"/>
                    </a:p>
                  </a:txBody>
                  <a:tcPr>
                    <a:solidFill>
                      <a:schemeClr val="accent5">
                        <a:lumMod val="60000"/>
                        <a:lumOff val="40000"/>
                      </a:schemeClr>
                    </a:solidFill>
                  </a:tcPr>
                </a:tc>
                <a:tc>
                  <a:txBody>
                    <a:bodyPr/>
                    <a:lstStyle/>
                    <a:p>
                      <a:pPr algn="ctr"/>
                      <a:r>
                        <a:rPr lang="en-US" dirty="0" smtClean="0"/>
                        <a:t>1000</a:t>
                      </a:r>
                      <a:endParaRPr lang="en-US" dirty="0"/>
                    </a:p>
                  </a:txBody>
                  <a:tcPr>
                    <a:solidFill>
                      <a:schemeClr val="accent5">
                        <a:lumMod val="60000"/>
                        <a:lumOff val="40000"/>
                      </a:schemeClr>
                    </a:solidFill>
                  </a:tcPr>
                </a:tc>
              </a:tr>
            </a:tbl>
          </a:graphicData>
        </a:graphic>
      </p:graphicFrame>
      <p:sp>
        <p:nvSpPr>
          <p:cNvPr id="6" name="TextBox 5"/>
          <p:cNvSpPr txBox="1"/>
          <p:nvPr/>
        </p:nvSpPr>
        <p:spPr>
          <a:xfrm>
            <a:off x="1143000" y="4648200"/>
            <a:ext cx="6019800" cy="369332"/>
          </a:xfrm>
          <a:prstGeom prst="rect">
            <a:avLst/>
          </a:prstGeom>
          <a:noFill/>
        </p:spPr>
        <p:txBody>
          <a:bodyPr wrap="square" rtlCol="0">
            <a:spAutoFit/>
          </a:bodyPr>
          <a:lstStyle/>
          <a:p>
            <a:r>
              <a:rPr lang="fr-FR" sz="1800" dirty="0" err="1" smtClean="0">
                <a:latin typeface="Calibri" pitchFamily="34" charset="0"/>
              </a:rPr>
              <a:t>srs_spec</a:t>
            </a:r>
            <a:r>
              <a:rPr lang="fr-FR" sz="1800" dirty="0" smtClean="0">
                <a:latin typeface="Calibri" pitchFamily="34" charset="0"/>
              </a:rPr>
              <a:t> =[10  </a:t>
            </a:r>
            <a:r>
              <a:rPr lang="fr-FR" sz="1800" dirty="0" err="1" smtClean="0">
                <a:latin typeface="Calibri" pitchFamily="34" charset="0"/>
              </a:rPr>
              <a:t>10</a:t>
            </a:r>
            <a:r>
              <a:rPr lang="fr-FR" sz="1800" dirty="0" smtClean="0">
                <a:latin typeface="Calibri" pitchFamily="34" charset="0"/>
              </a:rPr>
              <a:t>;  1000   </a:t>
            </a:r>
            <a:r>
              <a:rPr lang="fr-FR" dirty="0" err="1" smtClean="0">
                <a:latin typeface="Calibri" pitchFamily="34" charset="0"/>
              </a:rPr>
              <a:t>1</a:t>
            </a:r>
            <a:r>
              <a:rPr lang="fr-FR" sz="1800" dirty="0" err="1" smtClean="0">
                <a:latin typeface="Calibri" pitchFamily="34" charset="0"/>
              </a:rPr>
              <a:t>000</a:t>
            </a:r>
            <a:r>
              <a:rPr lang="fr-FR" sz="1800" dirty="0" smtClean="0">
                <a:latin typeface="Calibri" pitchFamily="34" charset="0"/>
              </a:rPr>
              <a:t>; 10000   1000]</a:t>
            </a:r>
            <a:endParaRPr lang="en-US" sz="1800" dirty="0">
              <a:latin typeface="Calibri" pitchFamily="34" charset="0"/>
            </a:endParaRPr>
          </a:p>
        </p:txBody>
      </p:sp>
      <p:sp>
        <p:nvSpPr>
          <p:cNvPr id="7" name="TextBox 6"/>
          <p:cNvSpPr txBox="1"/>
          <p:nvPr/>
        </p:nvSpPr>
        <p:spPr>
          <a:xfrm>
            <a:off x="4648200" y="1752600"/>
            <a:ext cx="3429000" cy="1169551"/>
          </a:xfrm>
          <a:prstGeom prst="rect">
            <a:avLst/>
          </a:prstGeom>
          <a:noFill/>
        </p:spPr>
        <p:txBody>
          <a:bodyPr wrap="square" rtlCol="0">
            <a:spAutoFit/>
          </a:bodyPr>
          <a:lstStyle/>
          <a:p>
            <a:r>
              <a:rPr lang="en-US" sz="1800" dirty="0" smtClean="0">
                <a:latin typeface="Calibri" pitchFamily="34" charset="0"/>
              </a:rPr>
              <a:t>Perform:</a:t>
            </a:r>
          </a:p>
          <a:p>
            <a:endParaRPr lang="en-US" sz="800" dirty="0" smtClean="0">
              <a:latin typeface="Calibri" pitchFamily="34" charset="0"/>
            </a:endParaRPr>
          </a:p>
          <a:p>
            <a:pPr marL="457200" indent="-457200"/>
            <a:endParaRPr lang="en-US" sz="800" dirty="0" smtClean="0">
              <a:latin typeface="Calibri" pitchFamily="34" charset="0"/>
            </a:endParaRPr>
          </a:p>
          <a:p>
            <a:r>
              <a:rPr lang="en-US" dirty="0" smtClean="0">
                <a:latin typeface="Calibri" pitchFamily="34" charset="0"/>
              </a:rPr>
              <a:t>Modal Transient using Synthesized Time History</a:t>
            </a:r>
          </a:p>
        </p:txBody>
      </p:sp>
      <p:sp>
        <p:nvSpPr>
          <p:cNvPr id="8" name="TextBox 7"/>
          <p:cNvSpPr txBox="1"/>
          <p:nvPr/>
        </p:nvSpPr>
        <p:spPr>
          <a:xfrm>
            <a:off x="533400" y="6096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Base Excitation</a:t>
            </a: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3581400"/>
            <a:ext cx="7162800" cy="1585049"/>
          </a:xfrm>
          <a:prstGeom prst="rect">
            <a:avLst/>
          </a:prstGeom>
        </p:spPr>
        <p:txBody>
          <a:bodyPr wrap="square">
            <a:spAutoFit/>
          </a:bodyPr>
          <a:lstStyle/>
          <a:p>
            <a:endParaRPr lang="en-US" sz="800" dirty="0" smtClean="0"/>
          </a:p>
          <a:p>
            <a:endParaRPr lang="en-US" sz="2000" dirty="0" smtClean="0"/>
          </a:p>
          <a:p>
            <a:pPr marL="177800" indent="-177800">
              <a:buClr>
                <a:srgbClr val="336699"/>
              </a:buClr>
              <a:buSzPct val="90000"/>
              <a:buFont typeface="Arial" pitchFamily="34" charset="0"/>
              <a:buChar char="•"/>
            </a:pPr>
            <a:endParaRPr lang="en-US" sz="1900" dirty="0" smtClean="0"/>
          </a:p>
          <a:p>
            <a:pPr marL="177800" indent="-177800">
              <a:buClr>
                <a:srgbClr val="336699"/>
              </a:buClr>
              <a:buSzPct val="90000"/>
            </a:pPr>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7" name="TextBox 6"/>
          <p:cNvSpPr txBox="1"/>
          <p:nvPr/>
        </p:nvSpPr>
        <p:spPr>
          <a:xfrm>
            <a:off x="838200" y="8382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Dr.  Howard Gaberson </a:t>
            </a:r>
            <a:endParaRPr lang="en-US" sz="2000" dirty="0" smtClean="0">
              <a:latin typeface="Calibri" pitchFamily="34" charset="0"/>
              <a:cs typeface="Calibri" pitchFamily="34" charset="0"/>
            </a:endParaRPr>
          </a:p>
        </p:txBody>
      </p:sp>
      <p:pic>
        <p:nvPicPr>
          <p:cNvPr id="4" name="Picture 3" descr="gaberson_images.png"/>
          <p:cNvPicPr>
            <a:picLocks noChangeAspect="1"/>
          </p:cNvPicPr>
          <p:nvPr/>
        </p:nvPicPr>
        <p:blipFill>
          <a:blip r:embed="rId3" cstate="print"/>
          <a:stretch>
            <a:fillRect/>
          </a:stretch>
        </p:blipFill>
        <p:spPr>
          <a:xfrm>
            <a:off x="2057400" y="1676400"/>
            <a:ext cx="1838582" cy="2229161"/>
          </a:xfrm>
          <a:prstGeom prst="rect">
            <a:avLst/>
          </a:prstGeom>
        </p:spPr>
      </p:pic>
      <p:sp>
        <p:nvSpPr>
          <p:cNvPr id="5" name="TextBox 4"/>
          <p:cNvSpPr txBox="1"/>
          <p:nvPr/>
        </p:nvSpPr>
        <p:spPr>
          <a:xfrm>
            <a:off x="609600" y="4343400"/>
            <a:ext cx="7315200" cy="2200602"/>
          </a:xfrm>
          <a:prstGeom prst="rect">
            <a:avLst/>
          </a:prstGeom>
          <a:noFill/>
        </p:spPr>
        <p:txBody>
          <a:bodyPr wrap="square" rtlCol="0">
            <a:spAutoFit/>
          </a:bodyPr>
          <a:lstStyle/>
          <a:p>
            <a:pPr algn="just"/>
            <a:r>
              <a:rPr lang="en-US" sz="1700" dirty="0" smtClean="0"/>
              <a:t>Howard A. Gaberson (1931-2013) was a shock and vibration specialist with more than 45 years of dynamics experience.  He was with the U.S. Navy Civil Engineering Laboratory and later the Facilities Engineering Service Center from 1968 to 2000, mostly conducting dynamics research.</a:t>
            </a:r>
          </a:p>
          <a:p>
            <a:pPr algn="just"/>
            <a:endParaRPr lang="en-US" sz="1700" dirty="0" smtClean="0"/>
          </a:p>
          <a:p>
            <a:pPr algn="just"/>
            <a:r>
              <a:rPr lang="en-US" sz="1700" dirty="0" smtClean="0"/>
              <a:t>Gaberson specialized in shock and vibration signal analysis and has published more than 100 papers and articles.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362200"/>
            <a:ext cx="7162800" cy="984885"/>
          </a:xfrm>
          <a:prstGeom prst="rect">
            <a:avLst/>
          </a:prstGeom>
        </p:spPr>
        <p:txBody>
          <a:bodyPr wrap="square">
            <a:spAutoFit/>
          </a:bodyPr>
          <a:lstStyle/>
          <a:p>
            <a:endParaRPr lang="en-US" sz="800" dirty="0" smtClean="0"/>
          </a:p>
          <a:p>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7" name="TextBox 6"/>
          <p:cNvSpPr txBox="1"/>
          <p:nvPr/>
        </p:nvSpPr>
        <p:spPr>
          <a:xfrm>
            <a:off x="1066800" y="5334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Synthesized Base Acceleration Input</a:t>
            </a:r>
            <a:endParaRPr lang="en-US" sz="2000" dirty="0" smtClean="0">
              <a:latin typeface="Calibri" pitchFamily="34" charset="0"/>
              <a:cs typeface="Calibri" pitchFamily="34" charset="0"/>
            </a:endParaRPr>
          </a:p>
        </p:txBody>
      </p:sp>
      <p:pic>
        <p:nvPicPr>
          <p:cNvPr id="5" name="Picture 4"/>
          <p:cNvPicPr/>
          <p:nvPr/>
        </p:nvPicPr>
        <p:blipFill>
          <a:blip r:embed="rId3" cstate="print"/>
          <a:srcRect/>
          <a:stretch>
            <a:fillRect/>
          </a:stretch>
        </p:blipFill>
        <p:spPr bwMode="auto">
          <a:xfrm>
            <a:off x="1676400" y="1371600"/>
            <a:ext cx="5943600" cy="4419600"/>
          </a:xfrm>
          <a:prstGeom prst="rect">
            <a:avLst/>
          </a:prstGeom>
          <a:noFill/>
          <a:ln w="9525">
            <a:noFill/>
            <a:miter lim="800000"/>
            <a:headEnd/>
            <a:tailEnd/>
          </a:ln>
        </p:spPr>
      </p:pic>
      <p:sp>
        <p:nvSpPr>
          <p:cNvPr id="9" name="TextBox 8"/>
          <p:cNvSpPr txBox="1"/>
          <p:nvPr/>
        </p:nvSpPr>
        <p:spPr>
          <a:xfrm>
            <a:off x="1524000" y="6172200"/>
            <a:ext cx="6400800" cy="369332"/>
          </a:xfrm>
          <a:prstGeom prst="rect">
            <a:avLst/>
          </a:prstGeom>
          <a:noFill/>
        </p:spPr>
        <p:txBody>
          <a:bodyPr wrap="square" rtlCol="0">
            <a:spAutoFit/>
          </a:bodyPr>
          <a:lstStyle/>
          <a:p>
            <a:r>
              <a:rPr lang="en-US" dirty="0" smtClean="0"/>
              <a:t>Filename:  srs1000G_accel.txt    (import to Matlab workspace)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Synthesize Pulse SRS</a:t>
            </a:r>
            <a:endParaRPr lang="en-US" sz="2000" dirty="0" smtClean="0">
              <a:latin typeface="Calibri" pitchFamily="34" charset="0"/>
              <a:cs typeface="Calibri" pitchFamily="34" charset="0"/>
            </a:endParaRPr>
          </a:p>
        </p:txBody>
      </p:sp>
      <p:pic>
        <p:nvPicPr>
          <p:cNvPr id="5" name="Picture 4"/>
          <p:cNvPicPr/>
          <p:nvPr/>
        </p:nvPicPr>
        <p:blipFill>
          <a:blip r:embed="rId3" cstate="print"/>
          <a:srcRect/>
          <a:stretch>
            <a:fillRect/>
          </a:stretch>
        </p:blipFill>
        <p:spPr bwMode="auto">
          <a:xfrm>
            <a:off x="1447800" y="1295400"/>
            <a:ext cx="61722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457200"/>
            <a:ext cx="7239000" cy="400110"/>
          </a:xfrm>
          <a:prstGeom prst="rect">
            <a:avLst/>
          </a:prstGeom>
          <a:noFill/>
        </p:spPr>
        <p:txBody>
          <a:bodyPr wrap="square" rtlCol="0">
            <a:spAutoFit/>
          </a:bodyPr>
          <a:lstStyle/>
          <a:p>
            <a:r>
              <a:rPr lang="en-US" sz="2000" b="1" dirty="0" smtClean="0">
                <a:solidFill>
                  <a:srgbClr val="006699"/>
                </a:solidFill>
                <a:latin typeface="Calibri" pitchFamily="34" charset="0"/>
                <a:cs typeface="Calibri" pitchFamily="34" charset="0"/>
              </a:rPr>
              <a:t>Enter Damping (Click on Apply Base Excitation on Previous Dialog)</a:t>
            </a:r>
            <a:endParaRPr lang="en-US" sz="2000" dirty="0" smtClean="0">
              <a:latin typeface="Calibri" pitchFamily="34" charset="0"/>
              <a:cs typeface="Calibri" pitchFamily="34" charset="0"/>
            </a:endParaRPr>
          </a:p>
        </p:txBody>
      </p:sp>
      <p:pic>
        <p:nvPicPr>
          <p:cNvPr id="3" name="Picture 2" descr="damping_add.png"/>
          <p:cNvPicPr>
            <a:picLocks noChangeAspect="1"/>
          </p:cNvPicPr>
          <p:nvPr/>
        </p:nvPicPr>
        <p:blipFill>
          <a:blip r:embed="rId3" cstate="print"/>
          <a:stretch>
            <a:fillRect/>
          </a:stretch>
        </p:blipFill>
        <p:spPr>
          <a:xfrm>
            <a:off x="533400" y="1143000"/>
            <a:ext cx="7792538" cy="530616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4572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Apply Arbitrary Pulse</a:t>
            </a:r>
            <a:endParaRPr lang="en-US" sz="2000" dirty="0" smtClean="0">
              <a:latin typeface="Calibri" pitchFamily="34" charset="0"/>
              <a:cs typeface="Calibri" pitchFamily="34" charset="0"/>
            </a:endParaRPr>
          </a:p>
        </p:txBody>
      </p:sp>
      <p:pic>
        <p:nvPicPr>
          <p:cNvPr id="8" name="Picture 7" descr="bba.png"/>
          <p:cNvPicPr>
            <a:picLocks noChangeAspect="1"/>
          </p:cNvPicPr>
          <p:nvPr/>
        </p:nvPicPr>
        <p:blipFill>
          <a:blip r:embed="rId3" cstate="print"/>
          <a:stretch>
            <a:fillRect/>
          </a:stretch>
        </p:blipFill>
        <p:spPr>
          <a:xfrm>
            <a:off x="0" y="1051924"/>
            <a:ext cx="9144000" cy="475415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6096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Single Mode, Modal Transient, Results</a:t>
            </a:r>
            <a:endParaRPr lang="en-US" sz="2000" dirty="0" smtClean="0">
              <a:latin typeface="Calibri" pitchFamily="34" charset="0"/>
              <a:cs typeface="Calibri" pitchFamily="34" charset="0"/>
            </a:endParaRPr>
          </a:p>
        </p:txBody>
      </p:sp>
      <p:sp>
        <p:nvSpPr>
          <p:cNvPr id="3" name="TextBox 2"/>
          <p:cNvSpPr txBox="1"/>
          <p:nvPr/>
        </p:nvSpPr>
        <p:spPr>
          <a:xfrm>
            <a:off x="685800" y="1371600"/>
            <a:ext cx="8077200" cy="4832092"/>
          </a:xfrm>
          <a:prstGeom prst="rect">
            <a:avLst/>
          </a:prstGeom>
          <a:noFill/>
        </p:spPr>
        <p:txBody>
          <a:bodyPr wrap="square" rtlCol="0">
            <a:spAutoFit/>
          </a:bodyPr>
          <a:lstStyle/>
          <a:p>
            <a:r>
              <a:rPr lang="en-US" sz="1400" b="1" dirty="0" smtClean="0">
                <a:latin typeface="Courier New" pitchFamily="49" charset="0"/>
                <a:cs typeface="Courier New" pitchFamily="49" charset="0"/>
              </a:rPr>
              <a:t>Absolute Acceleration =    437.1 G at      0 in</a:t>
            </a:r>
          </a:p>
          <a:p>
            <a:r>
              <a:rPr lang="en-US" sz="1400" b="1" dirty="0" smtClean="0">
                <a:latin typeface="Courier New" pitchFamily="49" charset="0"/>
                <a:cs typeface="Courier New" pitchFamily="49" charset="0"/>
              </a:rPr>
              <a:t>                       =    210.6 G at    4.5 in</a:t>
            </a:r>
          </a:p>
          <a:p>
            <a:r>
              <a:rPr lang="en-US" sz="1400" b="1" dirty="0" smtClean="0">
                <a:latin typeface="Courier New" pitchFamily="49" charset="0"/>
                <a:cs typeface="Courier New" pitchFamily="49" charset="0"/>
              </a:rPr>
              <a:t>                       =    255.3 G at      9 in</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Relative Velocity =        0 in/sec at      0 in</a:t>
            </a:r>
          </a:p>
          <a:p>
            <a:r>
              <a:rPr lang="en-US" sz="1400" b="1" dirty="0" smtClean="0">
                <a:latin typeface="Courier New" pitchFamily="49" charset="0"/>
                <a:cs typeface="Courier New" pitchFamily="49" charset="0"/>
              </a:rPr>
              <a:t>                   =    34.09 in/sec at    4.5 in</a:t>
            </a:r>
          </a:p>
          <a:p>
            <a:r>
              <a:rPr lang="en-US" sz="1400" b="1" dirty="0" smtClean="0">
                <a:latin typeface="Courier New" pitchFamily="49" charset="0"/>
                <a:cs typeface="Courier New" pitchFamily="49" charset="0"/>
              </a:rPr>
              <a:t>                   =    100.4 in/sec at      9 in</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Relative Displacement =        0 in at      0 in</a:t>
            </a:r>
          </a:p>
          <a:p>
            <a:r>
              <a:rPr lang="en-US" sz="1400" b="1" dirty="0" smtClean="0">
                <a:latin typeface="Courier New" pitchFamily="49" charset="0"/>
                <a:cs typeface="Courier New" pitchFamily="49" charset="0"/>
              </a:rPr>
              <a:t>                       =  0.05563 in at    4.5 in</a:t>
            </a:r>
          </a:p>
          <a:p>
            <a:r>
              <a:rPr lang="en-US" sz="1400" b="1" dirty="0" smtClean="0">
                <a:latin typeface="Courier New" pitchFamily="49" charset="0"/>
                <a:cs typeface="Courier New" pitchFamily="49" charset="0"/>
              </a:rPr>
              <a:t>                       =   0.1639 in at      9 in</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Bending Moment =    92.61 in-lbf at      0 in</a:t>
            </a:r>
          </a:p>
          <a:p>
            <a:r>
              <a:rPr lang="en-US" sz="1400" b="1" dirty="0" smtClean="0">
                <a:latin typeface="Courier New" pitchFamily="49" charset="0"/>
                <a:cs typeface="Courier New" pitchFamily="49" charset="0"/>
              </a:rPr>
              <a:t>                =    31.44 in-lbf at    4.5 in</a:t>
            </a:r>
          </a:p>
          <a:p>
            <a:r>
              <a:rPr lang="en-US" sz="1400" b="1" dirty="0" smtClean="0">
                <a:latin typeface="Courier New" pitchFamily="49" charset="0"/>
                <a:cs typeface="Courier New" pitchFamily="49" charset="0"/>
              </a:rPr>
              <a:t>                =        0 in-lbf at      9 in</a:t>
            </a:r>
          </a:p>
          <a:p>
            <a:r>
              <a:rPr lang="en-US" sz="1400" b="1" dirty="0" smtClean="0">
                <a:latin typeface="Courier New" pitchFamily="49" charset="0"/>
                <a:cs typeface="Courier New" pitchFamily="49" charset="0"/>
              </a:rPr>
              <a:t> </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Distance from neutral axis =    0.125 in </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Bending Stress =     8891 psi at      0 in</a:t>
            </a:r>
          </a:p>
          <a:p>
            <a:r>
              <a:rPr lang="en-US" sz="1400" b="1" dirty="0" smtClean="0">
                <a:latin typeface="Courier New" pitchFamily="49" charset="0"/>
                <a:cs typeface="Courier New" pitchFamily="49" charset="0"/>
              </a:rPr>
              <a:t>                =     3019 psi at    4.5 in</a:t>
            </a:r>
          </a:p>
          <a:p>
            <a:r>
              <a:rPr lang="en-US" sz="1400" b="1" dirty="0" smtClean="0">
                <a:latin typeface="Courier New" pitchFamily="49" charset="0"/>
                <a:cs typeface="Courier New" pitchFamily="49" charset="0"/>
              </a:rPr>
              <a:t>                =        0 psi at      9 in</a:t>
            </a: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Single Mode, Modal Transient, Acceleration</a:t>
            </a:r>
            <a:endParaRPr lang="en-US" sz="2000" dirty="0" smtClean="0">
              <a:latin typeface="Calibri" pitchFamily="34" charset="0"/>
              <a:cs typeface="Calibri" pitchFamily="34" charset="0"/>
            </a:endParaRPr>
          </a:p>
        </p:txBody>
      </p:sp>
      <p:pic>
        <p:nvPicPr>
          <p:cNvPr id="131074" name="Picture 2"/>
          <p:cNvPicPr>
            <a:picLocks noChangeAspect="1" noChangeArrowheads="1"/>
          </p:cNvPicPr>
          <p:nvPr/>
        </p:nvPicPr>
        <p:blipFill>
          <a:blip r:embed="rId3" cstate="print"/>
          <a:srcRect/>
          <a:stretch>
            <a:fillRect/>
          </a:stretch>
        </p:blipFill>
        <p:spPr bwMode="auto">
          <a:xfrm>
            <a:off x="1676400" y="14478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6019800" cy="707886"/>
          </a:xfrm>
          <a:prstGeom prst="rect">
            <a:avLst/>
          </a:prstGeom>
          <a:noFill/>
        </p:spPr>
        <p:txBody>
          <a:bodyPr wrap="square" rtlCol="0">
            <a:spAutoFit/>
          </a:bodyPr>
          <a:lstStyle/>
          <a:p>
            <a:r>
              <a:rPr lang="en-US" sz="2000" b="1" dirty="0" smtClean="0">
                <a:solidFill>
                  <a:srgbClr val="006699"/>
                </a:solidFill>
                <a:latin typeface="Calibri" pitchFamily="34" charset="0"/>
                <a:cs typeface="Calibri" pitchFamily="34" charset="0"/>
              </a:rPr>
              <a:t>Single Mode, Modal Transient, Relative Velocity</a:t>
            </a:r>
            <a:endParaRPr lang="en-US" sz="2000" dirty="0" smtClean="0">
              <a:latin typeface="Calibri" pitchFamily="34" charset="0"/>
              <a:cs typeface="Calibri" pitchFamily="34" charset="0"/>
            </a:endParaRPr>
          </a:p>
          <a:p>
            <a:pPr lvl="0"/>
            <a:endParaRPr lang="en-US" sz="2000" dirty="0" smtClean="0">
              <a:latin typeface="Calibri" pitchFamily="34" charset="0"/>
              <a:cs typeface="Calibri" pitchFamily="34" charset="0"/>
            </a:endParaRPr>
          </a:p>
        </p:txBody>
      </p:sp>
      <p:pic>
        <p:nvPicPr>
          <p:cNvPr id="154628" name="Picture 4"/>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66294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Single Mode, Modal Transient, Relative Displacement</a:t>
            </a:r>
            <a:endParaRPr lang="en-US" sz="2000" dirty="0" smtClean="0">
              <a:latin typeface="Calibri" pitchFamily="34" charset="0"/>
              <a:cs typeface="Calibri"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1600200" y="15240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66294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Single Mode, Modal Transient, Bending Stress</a:t>
            </a:r>
            <a:endParaRPr lang="en-US" sz="2000" dirty="0" smtClean="0">
              <a:latin typeface="Calibri" pitchFamily="34" charset="0"/>
              <a:cs typeface="Calibri" pitchFamily="34" charset="0"/>
            </a:endParaRPr>
          </a:p>
        </p:txBody>
      </p:sp>
      <p:pic>
        <p:nvPicPr>
          <p:cNvPr id="156675" name="Picture 3"/>
          <p:cNvPicPr>
            <a:picLocks noChangeAspect="1" noChangeArrowheads="1"/>
          </p:cNvPicPr>
          <p:nvPr/>
        </p:nvPicPr>
        <p:blipFill>
          <a:blip r:embed="rId3" cstate="print"/>
          <a:srcRect/>
          <a:stretch>
            <a:fillRect/>
          </a:stretch>
        </p:blipFill>
        <p:spPr bwMode="auto">
          <a:xfrm>
            <a:off x="1600200" y="16002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7010400" cy="1384995"/>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Cantilever Beam Response to Base Excitation, First Mode Only</a:t>
            </a:r>
            <a:br>
              <a:rPr lang="en-US" sz="2000" b="1" dirty="0" smtClean="0">
                <a:solidFill>
                  <a:srgbClr val="006699"/>
                </a:solidFill>
                <a:latin typeface="Calibri" pitchFamily="34" charset="0"/>
                <a:cs typeface="Calibri" pitchFamily="34" charset="0"/>
              </a:rPr>
            </a:br>
            <a:endParaRPr lang="en-US" sz="800" b="1" dirty="0" smtClean="0">
              <a:solidFill>
                <a:srgbClr val="006699"/>
              </a:solidFill>
              <a:latin typeface="Calibri" pitchFamily="34" charset="0"/>
              <a:cs typeface="Calibri" pitchFamily="34" charset="0"/>
            </a:endParaRPr>
          </a:p>
          <a:p>
            <a:r>
              <a:rPr lang="en-US" sz="1600" dirty="0" smtClean="0">
                <a:latin typeface="Arial" pitchFamily="34" charset="0"/>
                <a:ea typeface="Calibri"/>
                <a:cs typeface="Arial" pitchFamily="34" charset="0"/>
              </a:rPr>
              <a:t>                        x=0   is </a:t>
            </a:r>
            <a:r>
              <a:rPr lang="en-US" sz="1600" dirty="0" smtClean="0">
                <a:latin typeface="Arial" pitchFamily="34" charset="0"/>
                <a:ea typeface="Calibri"/>
                <a:cs typeface="Arial" pitchFamily="34" charset="0"/>
              </a:rPr>
              <a:t>fixed </a:t>
            </a:r>
            <a:r>
              <a:rPr lang="en-US" sz="1600" dirty="0" smtClean="0">
                <a:latin typeface="Arial" pitchFamily="34" charset="0"/>
                <a:ea typeface="Calibri"/>
                <a:cs typeface="Arial" pitchFamily="34" charset="0"/>
              </a:rPr>
              <a:t>end.              x=L   is </a:t>
            </a:r>
            <a:r>
              <a:rPr lang="en-US" sz="1600" dirty="0" smtClean="0">
                <a:latin typeface="Arial" pitchFamily="34" charset="0"/>
                <a:ea typeface="Calibri"/>
                <a:cs typeface="Arial" pitchFamily="34" charset="0"/>
              </a:rPr>
              <a:t>free </a:t>
            </a:r>
            <a:r>
              <a:rPr lang="en-US" sz="1600" dirty="0" smtClean="0">
                <a:latin typeface="Arial" pitchFamily="34" charset="0"/>
                <a:ea typeface="Calibri"/>
                <a:cs typeface="Arial" pitchFamily="34" charset="0"/>
              </a:rPr>
              <a:t>end.</a:t>
            </a:r>
            <a:endParaRPr lang="en-US" sz="1600" dirty="0" smtClean="0">
              <a:latin typeface="Arial" pitchFamily="34" charset="0"/>
              <a:ea typeface="Times New Roman"/>
              <a:cs typeface="Arial" pitchFamily="34" charset="0"/>
            </a:endParaRPr>
          </a:p>
          <a:p>
            <a:endParaRPr lang="en-US" sz="2000" dirty="0" smtClean="0">
              <a:latin typeface="Arial" pitchFamily="34" charset="0"/>
              <a:ea typeface="Times New Roman"/>
              <a:cs typeface="Arial" pitchFamily="34" charset="0"/>
            </a:endParaRPr>
          </a:p>
          <a:p>
            <a:pPr lvl="0"/>
            <a:endParaRPr lang="en-US" sz="2000" dirty="0" smtClean="0">
              <a:latin typeface="Calibri" pitchFamily="34" charset="0"/>
              <a:cs typeface="Calibri" pitchFamily="34" charset="0"/>
            </a:endParaRPr>
          </a:p>
        </p:txBody>
      </p:sp>
      <p:graphicFrame>
        <p:nvGraphicFramePr>
          <p:cNvPr id="5" name="Table 4"/>
          <p:cNvGraphicFramePr>
            <a:graphicFrameLocks noGrp="1"/>
          </p:cNvGraphicFramePr>
          <p:nvPr/>
        </p:nvGraphicFramePr>
        <p:xfrm>
          <a:off x="1066800" y="2133600"/>
          <a:ext cx="6781800" cy="2543506"/>
        </p:xfrm>
        <a:graphic>
          <a:graphicData uri="http://schemas.openxmlformats.org/drawingml/2006/table">
            <a:tbl>
              <a:tblPr firstRow="1" bandRow="1">
                <a:tableStyleId>{5C22544A-7EE6-4342-B048-85BDC9FD1C3A}</a:tableStyleId>
              </a:tblPr>
              <a:tblGrid>
                <a:gridCol w="2260600"/>
                <a:gridCol w="2260600"/>
                <a:gridCol w="2260600"/>
              </a:tblGrid>
              <a:tr h="504497">
                <a:tc>
                  <a:txBody>
                    <a:bodyPr/>
                    <a:lstStyle/>
                    <a:p>
                      <a:pPr marL="0" marR="0" algn="ctr">
                        <a:spcBef>
                          <a:spcPts val="0"/>
                        </a:spcBef>
                        <a:spcAft>
                          <a:spcPts val="0"/>
                        </a:spcAft>
                      </a:pPr>
                      <a:r>
                        <a:rPr lang="en-US" sz="1600" dirty="0">
                          <a:solidFill>
                            <a:schemeClr val="bg1"/>
                          </a:solidFill>
                          <a:latin typeface="Arial" pitchFamily="34" charset="0"/>
                          <a:ea typeface="Calibri"/>
                          <a:cs typeface="Arial" pitchFamily="34" charset="0"/>
                        </a:rPr>
                        <a:t>Response Parameter</a:t>
                      </a:r>
                      <a:endParaRPr lang="en-US" sz="1600" dirty="0">
                        <a:solidFill>
                          <a:schemeClr val="bg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dirty="0">
                          <a:solidFill>
                            <a:schemeClr val="bg1"/>
                          </a:solidFill>
                          <a:latin typeface="Arial" pitchFamily="34" charset="0"/>
                          <a:ea typeface="Calibri"/>
                          <a:cs typeface="Arial" pitchFamily="34" charset="0"/>
                        </a:rPr>
                        <a:t>Location</a:t>
                      </a:r>
                      <a:endParaRPr lang="en-US" sz="1600" dirty="0">
                        <a:solidFill>
                          <a:schemeClr val="bg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dirty="0">
                          <a:solidFill>
                            <a:schemeClr val="bg1"/>
                          </a:solidFill>
                          <a:latin typeface="Arial" pitchFamily="34" charset="0"/>
                          <a:ea typeface="Calibri"/>
                          <a:cs typeface="Arial" pitchFamily="34" charset="0"/>
                        </a:rPr>
                        <a:t>Value</a:t>
                      </a:r>
                      <a:endParaRPr lang="en-US" sz="1600" dirty="0">
                        <a:solidFill>
                          <a:schemeClr val="bg1"/>
                        </a:solidFill>
                        <a:latin typeface="Arial" pitchFamily="34" charset="0"/>
                        <a:ea typeface="Times New Roman"/>
                        <a:cs typeface="Arial" pitchFamily="34" charset="0"/>
                      </a:endParaRPr>
                    </a:p>
                  </a:txBody>
                  <a:tcPr marL="68580" marR="68580" marT="0" marB="0" anchor="ctr"/>
                </a:tc>
              </a:tr>
              <a:tr h="504497">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Relative Displacement</a:t>
                      </a:r>
                      <a:endParaRPr lang="en-US" sz="1600" b="0"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x=L</a:t>
                      </a:r>
                      <a:endParaRPr lang="en-US" sz="1600" b="0"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smtClean="0">
                          <a:solidFill>
                            <a:schemeClr val="tx1"/>
                          </a:solidFill>
                          <a:latin typeface="Arial" pitchFamily="34" charset="0"/>
                          <a:ea typeface="Calibri"/>
                          <a:cs typeface="Arial" pitchFamily="34" charset="0"/>
                        </a:rPr>
                        <a:t>0.16 </a:t>
                      </a:r>
                      <a:r>
                        <a:rPr lang="en-US" sz="1600" b="0" dirty="0">
                          <a:solidFill>
                            <a:schemeClr val="tx1"/>
                          </a:solidFill>
                          <a:latin typeface="Arial" pitchFamily="34" charset="0"/>
                          <a:ea typeface="Calibri"/>
                          <a:cs typeface="Arial" pitchFamily="34" charset="0"/>
                        </a:rPr>
                        <a:t>in</a:t>
                      </a:r>
                      <a:endParaRPr lang="en-US" sz="1600" b="0" dirty="0">
                        <a:solidFill>
                          <a:schemeClr val="tx1"/>
                        </a:solidFill>
                        <a:latin typeface="Arial" pitchFamily="34" charset="0"/>
                        <a:ea typeface="Times New Roman"/>
                        <a:cs typeface="Arial" pitchFamily="34" charset="0"/>
                      </a:endParaRPr>
                    </a:p>
                  </a:txBody>
                  <a:tcPr marL="68580" marR="68580" marT="0" marB="0" anchor="ctr"/>
                </a:tc>
              </a:tr>
              <a:tr h="383628">
                <a:tc>
                  <a:txBody>
                    <a:bodyPr/>
                    <a:lstStyle/>
                    <a:p>
                      <a:pPr marL="0" marR="0" algn="ctr">
                        <a:spcBef>
                          <a:spcPts val="0"/>
                        </a:spcBef>
                        <a:spcAft>
                          <a:spcPts val="0"/>
                        </a:spcAft>
                      </a:pPr>
                      <a:r>
                        <a:rPr lang="en-US" sz="1600" b="0">
                          <a:solidFill>
                            <a:schemeClr val="tx1"/>
                          </a:solidFill>
                          <a:latin typeface="Arial" pitchFamily="34" charset="0"/>
                          <a:ea typeface="Calibri"/>
                          <a:cs typeface="Arial" pitchFamily="34" charset="0"/>
                        </a:rPr>
                        <a:t>Relative Velocity</a:t>
                      </a:r>
                      <a:endParaRPr lang="en-US" sz="1600" b="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a:solidFill>
                            <a:schemeClr val="tx1"/>
                          </a:solidFill>
                          <a:latin typeface="Arial" pitchFamily="34" charset="0"/>
                          <a:ea typeface="Calibri"/>
                          <a:cs typeface="Arial" pitchFamily="34" charset="0"/>
                        </a:rPr>
                        <a:t>x=L</a:t>
                      </a:r>
                      <a:endParaRPr lang="en-US" sz="1600" b="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100.4 in/sec</a:t>
                      </a:r>
                      <a:endParaRPr lang="en-US" sz="1600" b="0" dirty="0">
                        <a:solidFill>
                          <a:schemeClr val="tx1"/>
                        </a:solidFill>
                        <a:latin typeface="Arial" pitchFamily="34" charset="0"/>
                        <a:ea typeface="Times New Roman"/>
                        <a:cs typeface="Arial" pitchFamily="34" charset="0"/>
                      </a:endParaRPr>
                    </a:p>
                  </a:txBody>
                  <a:tcPr marL="68580" marR="68580" marT="0" marB="0" anchor="ctr"/>
                </a:tc>
              </a:tr>
              <a:tr h="383628">
                <a:tc>
                  <a:txBody>
                    <a:bodyPr/>
                    <a:lstStyle/>
                    <a:p>
                      <a:pPr marL="0" marR="0" algn="ctr">
                        <a:spcBef>
                          <a:spcPts val="0"/>
                        </a:spcBef>
                        <a:spcAft>
                          <a:spcPts val="0"/>
                        </a:spcAft>
                      </a:pPr>
                      <a:r>
                        <a:rPr lang="en-US" sz="1600" b="0">
                          <a:solidFill>
                            <a:schemeClr val="tx1"/>
                          </a:solidFill>
                          <a:latin typeface="Arial" pitchFamily="34" charset="0"/>
                          <a:ea typeface="Calibri"/>
                          <a:cs typeface="Arial" pitchFamily="34" charset="0"/>
                        </a:rPr>
                        <a:t>Acceleration</a:t>
                      </a:r>
                      <a:endParaRPr lang="en-US" sz="1600" b="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x=L</a:t>
                      </a:r>
                      <a:endParaRPr lang="en-US" sz="1600" b="0"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smtClean="0">
                          <a:solidFill>
                            <a:schemeClr val="tx1"/>
                          </a:solidFill>
                          <a:latin typeface="Arial" pitchFamily="34" charset="0"/>
                          <a:ea typeface="Calibri"/>
                          <a:cs typeface="Arial" pitchFamily="34" charset="0"/>
                        </a:rPr>
                        <a:t>255 </a:t>
                      </a:r>
                      <a:r>
                        <a:rPr lang="en-US" sz="1600" b="0" dirty="0">
                          <a:solidFill>
                            <a:schemeClr val="tx1"/>
                          </a:solidFill>
                          <a:latin typeface="Arial" pitchFamily="34" charset="0"/>
                          <a:ea typeface="Calibri"/>
                          <a:cs typeface="Arial" pitchFamily="34" charset="0"/>
                        </a:rPr>
                        <a:t>G</a:t>
                      </a:r>
                      <a:endParaRPr lang="en-US" sz="1600" b="0" dirty="0">
                        <a:solidFill>
                          <a:schemeClr val="tx1"/>
                        </a:solidFill>
                        <a:latin typeface="Arial" pitchFamily="34" charset="0"/>
                        <a:ea typeface="Times New Roman"/>
                        <a:cs typeface="Arial" pitchFamily="34" charset="0"/>
                      </a:endParaRPr>
                    </a:p>
                  </a:txBody>
                  <a:tcPr marL="68580" marR="68580" marT="0" marB="0" anchor="ctr"/>
                </a:tc>
              </a:tr>
              <a:tr h="383628">
                <a:tc>
                  <a:txBody>
                    <a:bodyPr/>
                    <a:lstStyle/>
                    <a:p>
                      <a:pPr marL="0" marR="0" algn="ctr">
                        <a:spcBef>
                          <a:spcPts val="0"/>
                        </a:spcBef>
                        <a:spcAft>
                          <a:spcPts val="0"/>
                        </a:spcAft>
                      </a:pPr>
                      <a:r>
                        <a:rPr lang="en-US" sz="1600" b="0">
                          <a:solidFill>
                            <a:schemeClr val="tx1"/>
                          </a:solidFill>
                          <a:latin typeface="Arial" pitchFamily="34" charset="0"/>
                          <a:ea typeface="Calibri"/>
                          <a:cs typeface="Arial" pitchFamily="34" charset="0"/>
                        </a:rPr>
                        <a:t>Bending Moment</a:t>
                      </a:r>
                      <a:endParaRPr lang="en-US" sz="1600" b="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x=0</a:t>
                      </a:r>
                      <a:endParaRPr lang="en-US" sz="1600" b="0"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smtClean="0">
                          <a:solidFill>
                            <a:schemeClr val="tx1"/>
                          </a:solidFill>
                          <a:latin typeface="Arial" pitchFamily="34" charset="0"/>
                          <a:ea typeface="Calibri"/>
                          <a:cs typeface="Arial" pitchFamily="34" charset="0"/>
                        </a:rPr>
                        <a:t>92.6 </a:t>
                      </a:r>
                      <a:r>
                        <a:rPr lang="en-US" sz="1600" b="0" dirty="0">
                          <a:solidFill>
                            <a:schemeClr val="tx1"/>
                          </a:solidFill>
                          <a:latin typeface="Arial" pitchFamily="34" charset="0"/>
                          <a:ea typeface="Calibri"/>
                          <a:cs typeface="Arial" pitchFamily="34" charset="0"/>
                        </a:rPr>
                        <a:t>lbf-in</a:t>
                      </a:r>
                      <a:endParaRPr lang="en-US" sz="1600" b="0" dirty="0">
                        <a:solidFill>
                          <a:schemeClr val="tx1"/>
                        </a:solidFill>
                        <a:latin typeface="Arial" pitchFamily="34" charset="0"/>
                        <a:ea typeface="Times New Roman"/>
                        <a:cs typeface="Arial" pitchFamily="34" charset="0"/>
                      </a:endParaRPr>
                    </a:p>
                  </a:txBody>
                  <a:tcPr marL="68580" marR="68580" marT="0" marB="0" anchor="ctr"/>
                </a:tc>
              </a:tr>
              <a:tr h="383628">
                <a:tc>
                  <a:txBody>
                    <a:bodyPr/>
                    <a:lstStyle/>
                    <a:p>
                      <a:pPr marL="0" marR="0" algn="ctr">
                        <a:spcBef>
                          <a:spcPts val="0"/>
                        </a:spcBef>
                        <a:spcAft>
                          <a:spcPts val="0"/>
                        </a:spcAft>
                      </a:pPr>
                      <a:r>
                        <a:rPr lang="en-US" sz="1600" b="0">
                          <a:solidFill>
                            <a:schemeClr val="tx1"/>
                          </a:solidFill>
                          <a:latin typeface="Arial" pitchFamily="34" charset="0"/>
                          <a:ea typeface="Calibri"/>
                          <a:cs typeface="Arial" pitchFamily="34" charset="0"/>
                        </a:rPr>
                        <a:t>Bending Stress</a:t>
                      </a:r>
                      <a:endParaRPr lang="en-US" sz="1600" b="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x=0</a:t>
                      </a:r>
                      <a:endParaRPr lang="en-US" sz="1600" b="0"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b="0" dirty="0">
                          <a:solidFill>
                            <a:schemeClr val="tx1"/>
                          </a:solidFill>
                          <a:latin typeface="Arial" pitchFamily="34" charset="0"/>
                          <a:ea typeface="Calibri"/>
                          <a:cs typeface="Arial" pitchFamily="34" charset="0"/>
                        </a:rPr>
                        <a:t>8891 psi</a:t>
                      </a:r>
                      <a:endParaRPr lang="en-US" sz="1600" b="0" dirty="0">
                        <a:solidFill>
                          <a:schemeClr val="tx1"/>
                        </a:solidFill>
                        <a:latin typeface="Arial" pitchFamily="34" charset="0"/>
                        <a:ea typeface="Times New Roman"/>
                        <a:cs typeface="Arial" pitchFamily="34" charset="0"/>
                      </a:endParaRPr>
                    </a:p>
                  </a:txBody>
                  <a:tcPr marL="68580" marR="68580" marT="0" marB="0" anchor="ctr"/>
                </a:tc>
              </a:tr>
            </a:tbl>
          </a:graphicData>
        </a:graphic>
      </p:graphicFrame>
      <p:sp>
        <p:nvSpPr>
          <p:cNvPr id="9" name="TextBox 8"/>
          <p:cNvSpPr txBox="1"/>
          <p:nvPr/>
        </p:nvSpPr>
        <p:spPr>
          <a:xfrm>
            <a:off x="990600" y="5181600"/>
            <a:ext cx="7696200" cy="923330"/>
          </a:xfrm>
          <a:prstGeom prst="rect">
            <a:avLst/>
          </a:prstGeom>
          <a:noFill/>
        </p:spPr>
        <p:txBody>
          <a:bodyPr wrap="square" rtlCol="0">
            <a:spAutoFit/>
          </a:bodyPr>
          <a:lstStyle/>
          <a:p>
            <a:r>
              <a:rPr lang="en-US" dirty="0" smtClean="0"/>
              <a:t>Both the bending moment and stress are calculated from the second derivative of the mode shape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564243"/>
            <a:ext cx="7162800" cy="5293757"/>
          </a:xfrm>
          <a:prstGeom prst="rect">
            <a:avLst/>
          </a:prstGeom>
        </p:spPr>
        <p:txBody>
          <a:bodyPr wrap="square">
            <a:spAutoFit/>
          </a:bodyPr>
          <a:lstStyle/>
          <a:p>
            <a:endParaRPr lang="en-US" sz="800" dirty="0" smtClean="0"/>
          </a:p>
          <a:p>
            <a:endParaRPr lang="en-US" sz="2000" dirty="0" smtClean="0"/>
          </a:p>
          <a:p>
            <a:pPr marL="177800" lvl="0" indent="-177800">
              <a:buClr>
                <a:srgbClr val="336699"/>
              </a:buClr>
              <a:buSzPct val="90000"/>
              <a:buFont typeface="Arial" pitchFamily="34" charset="0"/>
              <a:buChar char="•"/>
            </a:pPr>
            <a:r>
              <a:rPr lang="en-US" sz="1900" dirty="0" smtClean="0"/>
              <a:t>F.V. </a:t>
            </a:r>
            <a:r>
              <a:rPr lang="en-US" sz="1900" i="1" dirty="0" smtClean="0"/>
              <a:t>Hunt, Stress </a:t>
            </a:r>
            <a:r>
              <a:rPr lang="en-US" sz="1900" dirty="0" smtClean="0"/>
              <a:t>and</a:t>
            </a:r>
            <a:r>
              <a:rPr lang="en-US" sz="1900" i="1" dirty="0" smtClean="0"/>
              <a:t> Strain</a:t>
            </a:r>
            <a:r>
              <a:rPr lang="en-US" sz="1900" dirty="0" smtClean="0"/>
              <a:t> Limits on the Attainable Velocity in Mechanical Systems, Journal Acoustical Society of America, 1960</a:t>
            </a:r>
            <a:r>
              <a:rPr lang="en-US" sz="1900" i="1" dirty="0" smtClean="0"/>
              <a:t/>
            </a:r>
            <a:br>
              <a:rPr lang="en-US" sz="1900" i="1" dirty="0" smtClean="0"/>
            </a:br>
            <a:endParaRPr lang="en-US" sz="1900" i="1" dirty="0" smtClean="0"/>
          </a:p>
          <a:p>
            <a:pPr marL="177800" indent="-177800">
              <a:buClr>
                <a:srgbClr val="336699"/>
              </a:buClr>
              <a:buSzPct val="90000"/>
              <a:buFont typeface="Arial" pitchFamily="34" charset="0"/>
              <a:buChar char="•"/>
            </a:pPr>
            <a:r>
              <a:rPr lang="en-US" sz="1900" dirty="0" smtClean="0"/>
              <a:t>S. Crandall, Relation between Stress and Velocity in Resonant Vibration, Journal Acoustical Society of America, 1962</a:t>
            </a:r>
          </a:p>
          <a:p>
            <a:pPr marL="177800" indent="-177800">
              <a:buClr>
                <a:srgbClr val="336699"/>
              </a:buClr>
              <a:buSzPct val="90000"/>
              <a:buFont typeface="Arial" pitchFamily="34" charset="0"/>
              <a:buChar char="•"/>
            </a:pPr>
            <a:endParaRPr lang="en-US" sz="1900" dirty="0" smtClean="0"/>
          </a:p>
          <a:p>
            <a:pPr marL="177800" lvl="0" indent="-177800">
              <a:buClr>
                <a:srgbClr val="336699"/>
              </a:buClr>
              <a:buSzPct val="90000"/>
              <a:buFont typeface="Arial" pitchFamily="34" charset="0"/>
              <a:buChar char="•"/>
            </a:pPr>
            <a:r>
              <a:rPr lang="en-US" sz="1900" dirty="0" smtClean="0"/>
              <a:t>Gaberson and Chalmers, Modal Velocity as a Criterion of Shock Severity, Shock and Vibration Bulletin, Naval Research Lab, December 1969</a:t>
            </a:r>
          </a:p>
          <a:p>
            <a:pPr marL="177800" lvl="0" indent="-177800">
              <a:buClr>
                <a:srgbClr val="336699"/>
              </a:buClr>
              <a:buSzPct val="90000"/>
              <a:buFont typeface="Arial" pitchFamily="34" charset="0"/>
              <a:buChar char="•"/>
            </a:pPr>
            <a:endParaRPr lang="en-US" sz="1900" dirty="0" smtClean="0"/>
          </a:p>
          <a:p>
            <a:pPr marL="177800" lvl="0" indent="-177800">
              <a:buClr>
                <a:srgbClr val="336699"/>
              </a:buClr>
              <a:buSzPct val="90000"/>
              <a:buFont typeface="Arial" pitchFamily="34" charset="0"/>
              <a:buChar char="•"/>
            </a:pPr>
            <a:r>
              <a:rPr lang="en-US" sz="1900" dirty="0" smtClean="0"/>
              <a:t>R. Clough and J. </a:t>
            </a:r>
            <a:r>
              <a:rPr lang="en-US" sz="1900" dirty="0" err="1" smtClean="0"/>
              <a:t>Penzien</a:t>
            </a:r>
            <a:r>
              <a:rPr lang="en-US" sz="1900" dirty="0" smtClean="0"/>
              <a:t>, Dynamics of Structures, McGraw-Hill, New York, 1975</a:t>
            </a:r>
          </a:p>
          <a:p>
            <a:pPr marL="177800" lvl="0" indent="-177800">
              <a:buClr>
                <a:srgbClr val="336699"/>
              </a:buClr>
              <a:buSzPct val="90000"/>
              <a:buFont typeface="Arial" pitchFamily="34" charset="0"/>
              <a:buChar char="•"/>
            </a:pPr>
            <a:endParaRPr lang="en-US" sz="2000" dirty="0" smtClean="0"/>
          </a:p>
          <a:p>
            <a:pPr marL="177800" indent="-177800">
              <a:buClr>
                <a:srgbClr val="336699"/>
              </a:buClr>
              <a:buSzPct val="90000"/>
            </a:pPr>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7" name="TextBox 6"/>
          <p:cNvSpPr txBox="1"/>
          <p:nvPr/>
        </p:nvSpPr>
        <p:spPr>
          <a:xfrm>
            <a:off x="990600" y="9144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Historical Stress-Velocity References</a:t>
            </a: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Stress-Velocity for Cantilever Beam</a:t>
            </a:r>
            <a:endParaRPr lang="en-US" sz="2000" dirty="0" smtClean="0">
              <a:latin typeface="Calibri" pitchFamily="34" charset="0"/>
              <a:cs typeface="Calibri" pitchFamily="34" charset="0"/>
            </a:endParaRPr>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5" name="Object 1"/>
          <p:cNvGraphicFramePr>
            <a:graphicFrameLocks noChangeAspect="1"/>
          </p:cNvGraphicFramePr>
          <p:nvPr/>
        </p:nvGraphicFramePr>
        <p:xfrm>
          <a:off x="1676400" y="1905000"/>
          <a:ext cx="5196114" cy="914400"/>
        </p:xfrm>
        <a:graphic>
          <a:graphicData uri="http://schemas.openxmlformats.org/presentationml/2006/ole">
            <p:oleObj spid="_x0000_s103425" name="Equation" r:id="rId4" imgW="3416300" imgH="609600" progId="Equation.3">
              <p:embed/>
            </p:oleObj>
          </a:graphicData>
        </a:graphic>
      </p:graphicFrame>
      <p:sp>
        <p:nvSpPr>
          <p:cNvPr id="5" name="Rectangle 4"/>
          <p:cNvSpPr/>
          <p:nvPr/>
        </p:nvSpPr>
        <p:spPr>
          <a:xfrm>
            <a:off x="1295400" y="3429000"/>
            <a:ext cx="3882473" cy="369332"/>
          </a:xfrm>
          <a:prstGeom prst="rect">
            <a:avLst/>
          </a:prstGeom>
        </p:spPr>
        <p:txBody>
          <a:bodyPr wrap="none">
            <a:spAutoFit/>
          </a:bodyPr>
          <a:lstStyle/>
          <a:p>
            <a:r>
              <a:rPr lang="en-US" dirty="0" smtClean="0"/>
              <a:t>The bending stress from velocity is thus</a:t>
            </a:r>
            <a:endParaRPr lang="en-US" dirty="0"/>
          </a:p>
        </p:txBody>
      </p:sp>
      <p:sp>
        <p:nvSpPr>
          <p:cNvPr id="6" name="Rectangle 5"/>
          <p:cNvSpPr/>
          <p:nvPr/>
        </p:nvSpPr>
        <p:spPr>
          <a:xfrm>
            <a:off x="1295400" y="4876800"/>
            <a:ext cx="7086600" cy="1200329"/>
          </a:xfrm>
          <a:prstGeom prst="rect">
            <a:avLst/>
          </a:prstGeom>
        </p:spPr>
        <p:txBody>
          <a:bodyPr wrap="square">
            <a:spAutoFit/>
          </a:bodyPr>
          <a:lstStyle/>
          <a:p>
            <a:r>
              <a:rPr lang="en-US" dirty="0" smtClean="0"/>
              <a:t>This is within 1% of the bending stress from the second derivative.</a:t>
            </a:r>
          </a:p>
          <a:p>
            <a:endParaRPr lang="en-US" dirty="0" smtClean="0"/>
          </a:p>
          <a:p>
            <a:r>
              <a:rPr lang="en-US" dirty="0" smtClean="0"/>
              <a:t>This is about 12 dB less than the material limit for aluminum on an upcoming slide. </a:t>
            </a:r>
            <a:endParaRPr lang="en-US" dirty="0"/>
          </a:p>
        </p:txBody>
      </p:sp>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7" name="Object 3"/>
          <p:cNvGraphicFramePr>
            <a:graphicFrameLocks noChangeAspect="1"/>
          </p:cNvGraphicFramePr>
          <p:nvPr/>
        </p:nvGraphicFramePr>
        <p:xfrm>
          <a:off x="2057400" y="4114800"/>
          <a:ext cx="650875" cy="381000"/>
        </p:xfrm>
        <a:graphic>
          <a:graphicData uri="http://schemas.openxmlformats.org/presentationml/2006/ole">
            <p:oleObj spid="_x0000_s103427" name="Equation" r:id="rId5" imgW="393529" imgH="228501" progId="Equation.3">
              <p:embed/>
            </p:oleObj>
          </a:graphicData>
        </a:graphic>
      </p:graphicFrame>
      <p:sp>
        <p:nvSpPr>
          <p:cNvPr id="9" name="Rectangle 8"/>
          <p:cNvSpPr/>
          <p:nvPr/>
        </p:nvSpPr>
        <p:spPr>
          <a:xfrm>
            <a:off x="2895600" y="4114800"/>
            <a:ext cx="1190198" cy="369332"/>
          </a:xfrm>
          <a:prstGeom prst="rect">
            <a:avLst/>
          </a:prstGeom>
        </p:spPr>
        <p:txBody>
          <a:bodyPr wrap="none">
            <a:spAutoFit/>
          </a:bodyPr>
          <a:lstStyle/>
          <a:p>
            <a:r>
              <a:rPr lang="en-US" dirty="0" smtClean="0"/>
              <a:t>= </a:t>
            </a:r>
            <a:r>
              <a:rPr lang="en-US" dirty="0" smtClean="0"/>
              <a:t>8851 </a:t>
            </a:r>
            <a:r>
              <a:rPr lang="en-US" dirty="0" smtClean="0"/>
              <a:t>psi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5334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Stress-Velocity for Cantilever Beam</a:t>
            </a:r>
            <a:endParaRPr lang="en-US" sz="2000" dirty="0" smtClean="0">
              <a:latin typeface="Calibri" pitchFamily="34" charset="0"/>
              <a:cs typeface="Calibri" pitchFamily="34" charset="0"/>
            </a:endParaRPr>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svel.png"/>
          <p:cNvPicPr>
            <a:picLocks noChangeAspect="1"/>
          </p:cNvPicPr>
          <p:nvPr/>
        </p:nvPicPr>
        <p:blipFill>
          <a:blip r:embed="rId3" cstate="print"/>
          <a:stretch>
            <a:fillRect/>
          </a:stretch>
        </p:blipFill>
        <p:spPr>
          <a:xfrm>
            <a:off x="457200" y="990600"/>
            <a:ext cx="8364118" cy="4906060"/>
          </a:xfrm>
          <a:prstGeom prst="rect">
            <a:avLst/>
          </a:prstGeom>
        </p:spPr>
      </p:pic>
      <p:sp>
        <p:nvSpPr>
          <p:cNvPr id="11" name="TextBox 10"/>
          <p:cNvSpPr txBox="1"/>
          <p:nvPr/>
        </p:nvSpPr>
        <p:spPr>
          <a:xfrm>
            <a:off x="685800" y="6248400"/>
            <a:ext cx="6172200" cy="338554"/>
          </a:xfrm>
          <a:prstGeom prst="rect">
            <a:avLst/>
          </a:prstGeom>
          <a:noFill/>
        </p:spPr>
        <p:txBody>
          <a:bodyPr wrap="square" rtlCol="0">
            <a:spAutoFit/>
          </a:bodyPr>
          <a:lstStyle/>
          <a:p>
            <a:r>
              <a:rPr lang="en-US" sz="1600" dirty="0" smtClean="0"/>
              <a:t>Vibrationdata &gt; Structural Dynamics &gt; Stress Velocity Relationship</a:t>
            </a:r>
            <a:endParaRPr 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1600200"/>
          <a:ext cx="6934200" cy="2377440"/>
        </p:xfrm>
        <a:graphic>
          <a:graphicData uri="http://schemas.openxmlformats.org/drawingml/2006/table">
            <a:tbl>
              <a:tblPr firstRow="1" bandRow="1">
                <a:tableStyleId>{5C22544A-7EE6-4342-B048-85BDC9FD1C3A}</a:tableStyleId>
              </a:tblPr>
              <a:tblGrid>
                <a:gridCol w="1447800"/>
                <a:gridCol w="2019300"/>
                <a:gridCol w="1713624"/>
                <a:gridCol w="1753476"/>
              </a:tblGrid>
              <a:tr h="584421">
                <a:tc>
                  <a:txBody>
                    <a:bodyPr/>
                    <a:lstStyle/>
                    <a:p>
                      <a:pPr algn="ctr"/>
                      <a:r>
                        <a:rPr lang="en-US" dirty="0" smtClean="0"/>
                        <a:t>Modes</a:t>
                      </a:r>
                    </a:p>
                  </a:txBody>
                  <a:tcPr>
                    <a:solidFill>
                      <a:srgbClr val="006699"/>
                    </a:solidFill>
                  </a:tcPr>
                </a:tc>
                <a:tc>
                  <a:txBody>
                    <a:bodyPr/>
                    <a:lstStyle/>
                    <a:p>
                      <a:pPr algn="ctr"/>
                      <a:r>
                        <a:rPr lang="en-US" dirty="0" smtClean="0"/>
                        <a:t>Relative Velocity</a:t>
                      </a:r>
                      <a:r>
                        <a:rPr lang="en-US" baseline="0" dirty="0" smtClean="0"/>
                        <a:t> at Free End</a:t>
                      </a:r>
                    </a:p>
                    <a:p>
                      <a:pPr algn="ctr"/>
                      <a:r>
                        <a:rPr lang="en-US" baseline="0" dirty="0" smtClean="0"/>
                        <a:t>(in/sec)</a:t>
                      </a:r>
                      <a:endParaRPr lang="en-US" dirty="0" smtClean="0"/>
                    </a:p>
                  </a:txBody>
                  <a:tcPr>
                    <a:solidFill>
                      <a:srgbClr val="006699"/>
                    </a:solidFill>
                  </a:tcPr>
                </a:tc>
                <a:tc>
                  <a:txBody>
                    <a:bodyPr/>
                    <a:lstStyle/>
                    <a:p>
                      <a:pPr algn="ctr"/>
                      <a:r>
                        <a:rPr lang="en-US" dirty="0" smtClean="0"/>
                        <a:t>Velocity-Stress</a:t>
                      </a:r>
                      <a:r>
                        <a:rPr lang="en-US" baseline="0" dirty="0" smtClean="0"/>
                        <a:t> (psi)</a:t>
                      </a:r>
                      <a:endParaRPr lang="en-US" dirty="0" smtClean="0"/>
                    </a:p>
                    <a:p>
                      <a:pPr algn="ctr"/>
                      <a:endParaRPr lang="en-US" dirty="0" smtClean="0"/>
                    </a:p>
                  </a:txBody>
                  <a:tcPr>
                    <a:solidFill>
                      <a:srgbClr val="006699"/>
                    </a:solidFill>
                  </a:tcPr>
                </a:tc>
                <a:tc>
                  <a:txBody>
                    <a:bodyPr/>
                    <a:lstStyle/>
                    <a:p>
                      <a:pPr algn="ctr"/>
                      <a:r>
                        <a:rPr lang="en-US" dirty="0" smtClean="0"/>
                        <a:t>Modal Transient</a:t>
                      </a:r>
                    </a:p>
                    <a:p>
                      <a:pPr algn="ctr"/>
                      <a:r>
                        <a:rPr lang="en-US" dirty="0" smtClean="0"/>
                        <a:t>Stress</a:t>
                      </a:r>
                      <a:r>
                        <a:rPr lang="en-US" baseline="0" dirty="0" smtClean="0"/>
                        <a:t> (psi)</a:t>
                      </a:r>
                      <a:endParaRPr lang="en-US" dirty="0" smtClean="0"/>
                    </a:p>
                  </a:txBody>
                  <a:tcPr>
                    <a:solidFill>
                      <a:srgbClr val="006699"/>
                    </a:solidFill>
                  </a:tcPr>
                </a:tc>
              </a:tr>
              <a:tr h="338593">
                <a:tc>
                  <a:txBody>
                    <a:bodyPr/>
                    <a:lstStyle/>
                    <a:p>
                      <a:pPr algn="ctr"/>
                      <a:r>
                        <a:rPr lang="en-US" dirty="0" smtClean="0"/>
                        <a:t>1</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100.4</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8851</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8891</a:t>
                      </a:r>
                      <a:endParaRPr lang="en-US" dirty="0"/>
                    </a:p>
                  </a:txBody>
                  <a:tcPr>
                    <a:solidFill>
                      <a:schemeClr val="accent5">
                        <a:lumMod val="60000"/>
                        <a:lumOff val="40000"/>
                      </a:schemeClr>
                    </a:solidFill>
                  </a:tcPr>
                </a:tc>
              </a:tr>
              <a:tr h="338593">
                <a:tc>
                  <a:txBody>
                    <a:bodyPr/>
                    <a:lstStyle/>
                    <a:p>
                      <a:pPr algn="ctr"/>
                      <a:r>
                        <a:rPr lang="en-US" dirty="0" smtClean="0"/>
                        <a:t>2</a:t>
                      </a:r>
                      <a:endParaRPr lang="en-US" dirty="0"/>
                    </a:p>
                  </a:txBody>
                  <a:tcPr/>
                </a:tc>
                <a:tc>
                  <a:txBody>
                    <a:bodyPr/>
                    <a:lstStyle/>
                    <a:p>
                      <a:pPr algn="ctr"/>
                      <a:r>
                        <a:rPr lang="en-US" sz="1800" kern="1200" dirty="0" smtClean="0">
                          <a:solidFill>
                            <a:schemeClr val="dk1"/>
                          </a:solidFill>
                          <a:latin typeface="+mn-lt"/>
                          <a:ea typeface="+mn-ea"/>
                          <a:cs typeface="+mn-cs"/>
                        </a:rPr>
                        <a:t>116.1</a:t>
                      </a:r>
                      <a:endParaRPr lang="en-US" dirty="0"/>
                    </a:p>
                  </a:txBody>
                  <a:tcPr/>
                </a:tc>
                <a:tc>
                  <a:txBody>
                    <a:bodyPr/>
                    <a:lstStyle/>
                    <a:p>
                      <a:pPr algn="ctr"/>
                      <a:r>
                        <a:rPr lang="en-US" sz="1800" kern="1200" dirty="0" smtClean="0">
                          <a:solidFill>
                            <a:schemeClr val="dk1"/>
                          </a:solidFill>
                          <a:latin typeface="+mn-lt"/>
                          <a:ea typeface="+mn-ea"/>
                          <a:cs typeface="+mn-cs"/>
                        </a:rPr>
                        <a:t>10235</a:t>
                      </a:r>
                      <a:endParaRPr lang="en-US" dirty="0"/>
                    </a:p>
                  </a:txBody>
                  <a:tcPr/>
                </a:tc>
                <a:tc>
                  <a:txBody>
                    <a:bodyPr/>
                    <a:lstStyle/>
                    <a:p>
                      <a:pPr algn="ctr"/>
                      <a:r>
                        <a:rPr lang="en-US" sz="1800" kern="1200" dirty="0" smtClean="0">
                          <a:solidFill>
                            <a:schemeClr val="dk1"/>
                          </a:solidFill>
                          <a:latin typeface="+mn-lt"/>
                          <a:ea typeface="+mn-ea"/>
                          <a:cs typeface="+mn-cs"/>
                        </a:rPr>
                        <a:t>9505</a:t>
                      </a:r>
                      <a:endParaRPr lang="en-US" dirty="0"/>
                    </a:p>
                  </a:txBody>
                  <a:tcPr/>
                </a:tc>
              </a:tr>
              <a:tr h="338593">
                <a:tc>
                  <a:txBody>
                    <a:bodyPr/>
                    <a:lstStyle/>
                    <a:p>
                      <a:pPr algn="ctr"/>
                      <a:r>
                        <a:rPr lang="en-US" dirty="0" smtClean="0"/>
                        <a:t>3</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117.5</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10359</a:t>
                      </a:r>
                      <a:endParaRPr lang="en-US" dirty="0"/>
                    </a:p>
                  </a:txBody>
                  <a:tcPr>
                    <a:solidFill>
                      <a:schemeClr val="accent5">
                        <a:lumMod val="60000"/>
                        <a:lumOff val="40000"/>
                      </a:schemeClr>
                    </a:solidFill>
                  </a:tcPr>
                </a:tc>
                <a:tc>
                  <a:txBody>
                    <a:bodyPr/>
                    <a:lstStyle/>
                    <a:p>
                      <a:pPr algn="ctr"/>
                      <a:r>
                        <a:rPr lang="en-US" sz="1800" kern="1200" dirty="0" smtClean="0">
                          <a:solidFill>
                            <a:schemeClr val="dk1"/>
                          </a:solidFill>
                          <a:latin typeface="+mn-lt"/>
                          <a:ea typeface="+mn-ea"/>
                          <a:cs typeface="+mn-cs"/>
                        </a:rPr>
                        <a:t>9467</a:t>
                      </a:r>
                      <a:endParaRPr lang="en-US" dirty="0"/>
                    </a:p>
                  </a:txBody>
                  <a:tcPr>
                    <a:solidFill>
                      <a:schemeClr val="accent5">
                        <a:lumMod val="60000"/>
                        <a:lumOff val="40000"/>
                      </a:schemeClr>
                    </a:solidFill>
                  </a:tcPr>
                </a:tc>
              </a:tr>
              <a:tr h="338593">
                <a:tc>
                  <a:txBody>
                    <a:bodyPr/>
                    <a:lstStyle/>
                    <a:p>
                      <a:pPr algn="ctr"/>
                      <a:r>
                        <a:rPr lang="en-US" dirty="0" smtClean="0"/>
                        <a:t>4</a:t>
                      </a:r>
                      <a:endParaRPr lang="en-US" dirty="0"/>
                    </a:p>
                  </a:txBody>
                  <a:tcPr>
                    <a:solidFill>
                      <a:schemeClr val="accent5">
                        <a:lumMod val="20000"/>
                        <a:lumOff val="80000"/>
                      </a:schemeClr>
                    </a:solidFill>
                  </a:tcPr>
                </a:tc>
                <a:tc>
                  <a:txBody>
                    <a:bodyPr/>
                    <a:lstStyle/>
                    <a:p>
                      <a:pPr algn="ctr"/>
                      <a:r>
                        <a:rPr lang="en-US" sz="1800" kern="1200" dirty="0" smtClean="0">
                          <a:solidFill>
                            <a:schemeClr val="dk1"/>
                          </a:solidFill>
                          <a:latin typeface="+mn-lt"/>
                          <a:ea typeface="+mn-ea"/>
                          <a:cs typeface="+mn-cs"/>
                        </a:rPr>
                        <a:t>117.5</a:t>
                      </a:r>
                      <a:endParaRPr lang="en-US" dirty="0"/>
                    </a:p>
                  </a:txBody>
                  <a:tcPr>
                    <a:solidFill>
                      <a:schemeClr val="accent5">
                        <a:lumMod val="20000"/>
                        <a:lumOff val="80000"/>
                      </a:schemeClr>
                    </a:solidFill>
                  </a:tcPr>
                </a:tc>
                <a:tc>
                  <a:txBody>
                    <a:bodyPr/>
                    <a:lstStyle/>
                    <a:p>
                      <a:pPr algn="ctr"/>
                      <a:r>
                        <a:rPr lang="en-US" sz="1800" kern="1200" dirty="0" smtClean="0">
                          <a:solidFill>
                            <a:schemeClr val="dk1"/>
                          </a:solidFill>
                          <a:latin typeface="+mn-lt"/>
                          <a:ea typeface="+mn-ea"/>
                          <a:cs typeface="+mn-cs"/>
                        </a:rPr>
                        <a:t>10359</a:t>
                      </a:r>
                      <a:endParaRPr lang="en-US" dirty="0"/>
                    </a:p>
                  </a:txBody>
                  <a:tcPr>
                    <a:solidFill>
                      <a:schemeClr val="accent5">
                        <a:lumMod val="20000"/>
                        <a:lumOff val="80000"/>
                      </a:schemeClr>
                    </a:solidFill>
                  </a:tcPr>
                </a:tc>
                <a:tc>
                  <a:txBody>
                    <a:bodyPr/>
                    <a:lstStyle/>
                    <a:p>
                      <a:pPr algn="ctr"/>
                      <a:r>
                        <a:rPr lang="en-US" sz="1800" kern="1200" dirty="0" smtClean="0">
                          <a:solidFill>
                            <a:schemeClr val="dk1"/>
                          </a:solidFill>
                          <a:latin typeface="+mn-lt"/>
                          <a:ea typeface="+mn-ea"/>
                          <a:cs typeface="+mn-cs"/>
                        </a:rPr>
                        <a:t>9483</a:t>
                      </a:r>
                      <a:endParaRPr lang="en-US" dirty="0"/>
                    </a:p>
                  </a:txBody>
                  <a:tcPr>
                    <a:solidFill>
                      <a:schemeClr val="accent5">
                        <a:lumMod val="20000"/>
                        <a:lumOff val="80000"/>
                      </a:schemeClr>
                    </a:solidFill>
                  </a:tcPr>
                </a:tc>
              </a:tr>
            </a:tbl>
          </a:graphicData>
        </a:graphic>
      </p:graphicFrame>
      <p:sp>
        <p:nvSpPr>
          <p:cNvPr id="8" name="TextBox 7"/>
          <p:cNvSpPr txBox="1"/>
          <p:nvPr/>
        </p:nvSpPr>
        <p:spPr>
          <a:xfrm>
            <a:off x="609600" y="762000"/>
            <a:ext cx="73914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Bending Stress at  x=0  (fixed end)  by Number of Included Modes</a:t>
            </a:r>
            <a:endParaRPr lang="en-US" sz="2000" dirty="0" smtClean="0">
              <a:latin typeface="Calibri" pitchFamily="34" charset="0"/>
              <a:cs typeface="Calibri" pitchFamily="34" charset="0"/>
            </a:endParaRPr>
          </a:p>
        </p:txBody>
      </p:sp>
      <p:sp>
        <p:nvSpPr>
          <p:cNvPr id="9" name="TextBox 8"/>
          <p:cNvSpPr txBox="1"/>
          <p:nvPr/>
        </p:nvSpPr>
        <p:spPr>
          <a:xfrm>
            <a:off x="1066800" y="4953000"/>
            <a:ext cx="7239000" cy="646331"/>
          </a:xfrm>
          <a:prstGeom prst="rect">
            <a:avLst/>
          </a:prstGeom>
          <a:noFill/>
        </p:spPr>
        <p:txBody>
          <a:bodyPr wrap="square" rtlCol="0">
            <a:spAutoFit/>
          </a:bodyPr>
          <a:lstStyle/>
          <a:p>
            <a:r>
              <a:rPr lang="en-US" dirty="0" smtClean="0"/>
              <a:t>Good agreement.  There may be some “hand waving” for including multiple modes.  Needs further consideration.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381000"/>
            <a:ext cx="6705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MDOF SRS Analysis</a:t>
            </a:r>
            <a:endParaRPr lang="en-US" sz="2000" dirty="0" smtClean="0">
              <a:latin typeface="Calibri" pitchFamily="34" charset="0"/>
              <a:cs typeface="Calibri" pitchFamily="34" charset="0"/>
            </a:endParaRPr>
          </a:p>
        </p:txBody>
      </p:sp>
      <p:pic>
        <p:nvPicPr>
          <p:cNvPr id="6" name="Picture 5" descr="mdofsrsbeam.png"/>
          <p:cNvPicPr>
            <a:picLocks noChangeAspect="1"/>
          </p:cNvPicPr>
          <p:nvPr/>
        </p:nvPicPr>
        <p:blipFill>
          <a:blip r:embed="rId3" cstate="print"/>
          <a:stretch>
            <a:fillRect/>
          </a:stretch>
        </p:blipFill>
        <p:spPr>
          <a:xfrm>
            <a:off x="457200" y="838200"/>
            <a:ext cx="8001000" cy="5224724"/>
          </a:xfrm>
          <a:prstGeom prst="rect">
            <a:avLst/>
          </a:prstGeom>
        </p:spPr>
      </p:pic>
      <p:sp>
        <p:nvSpPr>
          <p:cNvPr id="7" name="Rectangle 6"/>
          <p:cNvSpPr/>
          <p:nvPr/>
        </p:nvSpPr>
        <p:spPr>
          <a:xfrm>
            <a:off x="1752600" y="6248400"/>
            <a:ext cx="3975447" cy="338554"/>
          </a:xfrm>
          <a:prstGeom prst="rect">
            <a:avLst/>
          </a:prstGeom>
        </p:spPr>
        <p:txBody>
          <a:bodyPr wrap="none">
            <a:spAutoFit/>
          </a:bodyPr>
          <a:lstStyle/>
          <a:p>
            <a:r>
              <a:rPr lang="fr-FR" sz="1600" dirty="0" err="1" smtClean="0">
                <a:latin typeface="Calibri" pitchFamily="34" charset="0"/>
              </a:rPr>
              <a:t>srs_spec</a:t>
            </a:r>
            <a:r>
              <a:rPr lang="fr-FR" sz="1600" dirty="0" smtClean="0">
                <a:latin typeface="Calibri" pitchFamily="34" charset="0"/>
              </a:rPr>
              <a:t> =[10  </a:t>
            </a:r>
            <a:r>
              <a:rPr lang="fr-FR" sz="1600" dirty="0" err="1" smtClean="0">
                <a:latin typeface="Calibri" pitchFamily="34" charset="0"/>
              </a:rPr>
              <a:t>10</a:t>
            </a:r>
            <a:r>
              <a:rPr lang="fr-FR" sz="1600" dirty="0" smtClean="0">
                <a:latin typeface="Calibri" pitchFamily="34" charset="0"/>
              </a:rPr>
              <a:t>;  1000   </a:t>
            </a:r>
            <a:r>
              <a:rPr lang="fr-FR" sz="1600" dirty="0" err="1" smtClean="0">
                <a:latin typeface="Calibri" pitchFamily="34" charset="0"/>
              </a:rPr>
              <a:t>1000</a:t>
            </a:r>
            <a:r>
              <a:rPr lang="fr-FR" sz="1600" dirty="0" smtClean="0">
                <a:latin typeface="Calibri" pitchFamily="34" charset="0"/>
              </a:rPr>
              <a:t>; 10000   1000]</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33400"/>
            <a:ext cx="6705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MDOF SRS Analysis Results at  x = L   (free end)</a:t>
            </a:r>
            <a:endParaRPr lang="en-US" sz="2000" dirty="0" smtClean="0">
              <a:latin typeface="Calibri" pitchFamily="34" charset="0"/>
              <a:cs typeface="Calibri" pitchFamily="34" charset="0"/>
            </a:endParaRPr>
          </a:p>
        </p:txBody>
      </p:sp>
      <p:graphicFrame>
        <p:nvGraphicFramePr>
          <p:cNvPr id="4" name="Table 3"/>
          <p:cNvGraphicFramePr>
            <a:graphicFrameLocks noGrp="1"/>
          </p:cNvGraphicFramePr>
          <p:nvPr/>
        </p:nvGraphicFramePr>
        <p:xfrm>
          <a:off x="990600" y="1600200"/>
          <a:ext cx="6934200" cy="2011680"/>
        </p:xfrm>
        <a:graphic>
          <a:graphicData uri="http://schemas.openxmlformats.org/drawingml/2006/table">
            <a:tbl>
              <a:tblPr firstRow="1" bandRow="1">
                <a:tableStyleId>{5C22544A-7EE6-4342-B048-85BDC9FD1C3A}</a:tableStyleId>
              </a:tblPr>
              <a:tblGrid>
                <a:gridCol w="1447800"/>
                <a:gridCol w="2019300"/>
                <a:gridCol w="1713624"/>
                <a:gridCol w="1753476"/>
              </a:tblGrid>
              <a:tr h="584421">
                <a:tc>
                  <a:txBody>
                    <a:bodyPr/>
                    <a:lstStyle/>
                    <a:p>
                      <a:pPr algn="ctr"/>
                      <a:r>
                        <a:rPr lang="en-US" dirty="0" smtClean="0"/>
                        <a:t>Included</a:t>
                      </a:r>
                    </a:p>
                    <a:p>
                      <a:pPr algn="ctr"/>
                      <a:r>
                        <a:rPr lang="en-US" dirty="0" smtClean="0"/>
                        <a:t>Modes</a:t>
                      </a:r>
                    </a:p>
                  </a:txBody>
                  <a:tcPr>
                    <a:solidFill>
                      <a:srgbClr val="006699"/>
                    </a:solidFill>
                  </a:tcPr>
                </a:tc>
                <a:tc>
                  <a:txBody>
                    <a:bodyPr/>
                    <a:lstStyle/>
                    <a:p>
                      <a:pPr algn="ctr"/>
                      <a:r>
                        <a:rPr lang="en-US" dirty="0" smtClean="0"/>
                        <a:t>Modal</a:t>
                      </a:r>
                      <a:r>
                        <a:rPr lang="en-US" baseline="0" dirty="0" smtClean="0"/>
                        <a:t> Transient</a:t>
                      </a:r>
                      <a:r>
                        <a:rPr lang="en-US" dirty="0" smtClean="0"/>
                        <a:t> Velocity</a:t>
                      </a:r>
                      <a:r>
                        <a:rPr lang="en-US" baseline="0" dirty="0" smtClean="0"/>
                        <a:t> </a:t>
                      </a:r>
                    </a:p>
                    <a:p>
                      <a:pPr algn="ctr"/>
                      <a:r>
                        <a:rPr lang="en-US" baseline="0" dirty="0" smtClean="0"/>
                        <a:t>(in/sec)</a:t>
                      </a:r>
                      <a:endParaRPr lang="en-US" dirty="0" smtClean="0"/>
                    </a:p>
                  </a:txBody>
                  <a:tcPr>
                    <a:solidFill>
                      <a:srgbClr val="006699"/>
                    </a:solidFill>
                  </a:tcPr>
                </a:tc>
                <a:tc>
                  <a:txBody>
                    <a:bodyPr/>
                    <a:lstStyle/>
                    <a:p>
                      <a:pPr algn="ctr"/>
                      <a:r>
                        <a:rPr lang="en-US" baseline="0" dirty="0" smtClean="0"/>
                        <a:t>SRSS </a:t>
                      </a:r>
                      <a:br>
                        <a:rPr lang="en-US" baseline="0" dirty="0" smtClean="0"/>
                      </a:br>
                      <a:r>
                        <a:rPr lang="en-US" baseline="0" dirty="0" smtClean="0"/>
                        <a:t>Velocity</a:t>
                      </a:r>
                    </a:p>
                    <a:p>
                      <a:pPr algn="ctr"/>
                      <a:r>
                        <a:rPr lang="en-US" baseline="0" dirty="0" smtClean="0"/>
                        <a:t>(in/sec)</a:t>
                      </a:r>
                      <a:endParaRPr lang="en-US" dirty="0" smtClean="0"/>
                    </a:p>
                  </a:txBody>
                  <a:tcPr>
                    <a:solidFill>
                      <a:srgbClr val="006699"/>
                    </a:solidFill>
                  </a:tcPr>
                </a:tc>
                <a:tc>
                  <a:txBody>
                    <a:bodyPr/>
                    <a:lstStyle/>
                    <a:p>
                      <a:pPr algn="ctr"/>
                      <a:r>
                        <a:rPr lang="en-US" baseline="0" dirty="0" smtClean="0"/>
                        <a:t>ABSSUM</a:t>
                      </a:r>
                      <a:br>
                        <a:rPr lang="en-US" baseline="0" dirty="0" smtClean="0"/>
                      </a:br>
                      <a:r>
                        <a:rPr lang="en-US" baseline="0" dirty="0" smtClean="0"/>
                        <a:t>Velocity</a:t>
                      </a:r>
                    </a:p>
                    <a:p>
                      <a:pPr algn="ctr"/>
                      <a:r>
                        <a:rPr lang="en-US" baseline="0" dirty="0" smtClean="0"/>
                        <a:t>(in/sec)</a:t>
                      </a:r>
                      <a:endParaRPr lang="en-US" dirty="0" smtClean="0"/>
                    </a:p>
                  </a:txBody>
                  <a:tcPr>
                    <a:solidFill>
                      <a:srgbClr val="006699"/>
                    </a:solidFill>
                  </a:tcPr>
                </a:tc>
              </a:tr>
              <a:tr h="338593">
                <a:tc>
                  <a:txBody>
                    <a:bodyPr/>
                    <a:lstStyle/>
                    <a:p>
                      <a:pPr algn="ctr"/>
                      <a:r>
                        <a:rPr lang="en-US" sz="1800" dirty="0" smtClean="0">
                          <a:latin typeface="+mn-lt"/>
                        </a:rPr>
                        <a:t>2</a:t>
                      </a:r>
                      <a:endParaRPr lang="en-US" sz="1800" dirty="0">
                        <a:latin typeface="+mn-lt"/>
                      </a:endParaRPr>
                    </a:p>
                  </a:txBody>
                  <a:tcPr/>
                </a:tc>
                <a:tc>
                  <a:txBody>
                    <a:bodyPr/>
                    <a:lstStyle/>
                    <a:p>
                      <a:pPr algn="ctr" fontAlgn="b"/>
                      <a:r>
                        <a:rPr lang="en-US" sz="1800" b="0" i="0" u="none" strike="noStrike" dirty="0">
                          <a:solidFill>
                            <a:srgbClr val="000000"/>
                          </a:solidFill>
                          <a:latin typeface="+mn-lt"/>
                        </a:rPr>
                        <a:t>116</a:t>
                      </a:r>
                    </a:p>
                  </a:txBody>
                  <a:tcPr marL="9525" marR="9525" marT="9525" marB="0" anchor="ctr"/>
                </a:tc>
                <a:tc>
                  <a:txBody>
                    <a:bodyPr/>
                    <a:lstStyle/>
                    <a:p>
                      <a:pPr algn="ctr" fontAlgn="b"/>
                      <a:r>
                        <a:rPr lang="en-US" sz="1800" b="0" i="0" u="none" strike="noStrike" dirty="0">
                          <a:solidFill>
                            <a:srgbClr val="000000"/>
                          </a:solidFill>
                          <a:latin typeface="+mn-lt"/>
                        </a:rPr>
                        <a:t>110</a:t>
                      </a:r>
                    </a:p>
                  </a:txBody>
                  <a:tcPr marL="9525" marR="9525" marT="9525" marB="0" anchor="ctr"/>
                </a:tc>
                <a:tc>
                  <a:txBody>
                    <a:bodyPr/>
                    <a:lstStyle/>
                    <a:p>
                      <a:pPr algn="ctr" fontAlgn="b"/>
                      <a:r>
                        <a:rPr lang="en-US" sz="1800" b="0" i="0" u="none" strike="noStrike">
                          <a:solidFill>
                            <a:srgbClr val="000000"/>
                          </a:solidFill>
                          <a:latin typeface="+mn-lt"/>
                        </a:rPr>
                        <a:t>150</a:t>
                      </a:r>
                    </a:p>
                  </a:txBody>
                  <a:tcPr marL="9525" marR="9525" marT="9525" marB="0" anchor="ctr"/>
                </a:tc>
              </a:tr>
              <a:tr h="338593">
                <a:tc>
                  <a:txBody>
                    <a:bodyPr/>
                    <a:lstStyle/>
                    <a:p>
                      <a:pPr algn="ctr"/>
                      <a:r>
                        <a:rPr lang="en-US" sz="1800" dirty="0" smtClean="0">
                          <a:latin typeface="+mn-lt"/>
                        </a:rPr>
                        <a:t>3</a:t>
                      </a:r>
                      <a:endParaRPr lang="en-US" sz="1800" dirty="0">
                        <a:latin typeface="+mn-lt"/>
                      </a:endParaRPr>
                    </a:p>
                  </a:txBody>
                  <a:tcPr>
                    <a:solidFill>
                      <a:schemeClr val="accent5">
                        <a:lumMod val="60000"/>
                        <a:lumOff val="40000"/>
                      </a:schemeClr>
                    </a:solidFill>
                  </a:tcPr>
                </a:tc>
                <a:tc>
                  <a:txBody>
                    <a:bodyPr/>
                    <a:lstStyle/>
                    <a:p>
                      <a:pPr algn="ctr" fontAlgn="b"/>
                      <a:r>
                        <a:rPr lang="en-US" sz="1800" b="0" i="0" u="none" strike="noStrike" dirty="0">
                          <a:solidFill>
                            <a:srgbClr val="000000"/>
                          </a:solidFill>
                          <a:latin typeface="+mn-lt"/>
                        </a:rPr>
                        <a:t>118</a:t>
                      </a:r>
                    </a:p>
                  </a:txBody>
                  <a:tcPr marL="9525" marR="9525" marT="9525" marB="0" anchor="ctr">
                    <a:solidFill>
                      <a:schemeClr val="accent5">
                        <a:lumMod val="60000"/>
                        <a:lumOff val="40000"/>
                      </a:schemeClr>
                    </a:solidFill>
                  </a:tcPr>
                </a:tc>
                <a:tc>
                  <a:txBody>
                    <a:bodyPr/>
                    <a:lstStyle/>
                    <a:p>
                      <a:pPr algn="ctr" fontAlgn="b"/>
                      <a:r>
                        <a:rPr lang="en-US" sz="1800" b="0" i="0" u="none" strike="noStrike" dirty="0">
                          <a:solidFill>
                            <a:srgbClr val="000000"/>
                          </a:solidFill>
                          <a:latin typeface="+mn-lt"/>
                        </a:rPr>
                        <a:t>112</a:t>
                      </a:r>
                    </a:p>
                  </a:txBody>
                  <a:tcPr marL="9525" marR="9525" marT="9525" marB="0" anchor="ctr">
                    <a:solidFill>
                      <a:schemeClr val="accent5">
                        <a:lumMod val="60000"/>
                        <a:lumOff val="40000"/>
                      </a:schemeClr>
                    </a:solidFill>
                  </a:tcPr>
                </a:tc>
                <a:tc>
                  <a:txBody>
                    <a:bodyPr/>
                    <a:lstStyle/>
                    <a:p>
                      <a:pPr algn="ctr" fontAlgn="b"/>
                      <a:r>
                        <a:rPr lang="en-US" sz="1800" b="0" i="0" u="none" strike="noStrike">
                          <a:solidFill>
                            <a:srgbClr val="000000"/>
                          </a:solidFill>
                          <a:latin typeface="+mn-lt"/>
                        </a:rPr>
                        <a:t>168</a:t>
                      </a:r>
                    </a:p>
                  </a:txBody>
                  <a:tcPr marL="9525" marR="9525" marT="9525" marB="0" anchor="ctr">
                    <a:solidFill>
                      <a:schemeClr val="accent5">
                        <a:lumMod val="60000"/>
                        <a:lumOff val="40000"/>
                      </a:schemeClr>
                    </a:solidFill>
                  </a:tcPr>
                </a:tc>
              </a:tr>
              <a:tr h="338593">
                <a:tc>
                  <a:txBody>
                    <a:bodyPr/>
                    <a:lstStyle/>
                    <a:p>
                      <a:pPr algn="ctr"/>
                      <a:r>
                        <a:rPr lang="en-US" sz="1800" dirty="0" smtClean="0">
                          <a:latin typeface="+mn-lt"/>
                        </a:rPr>
                        <a:t>4</a:t>
                      </a:r>
                      <a:endParaRPr lang="en-US" sz="1800" dirty="0">
                        <a:latin typeface="+mn-lt"/>
                      </a:endParaRPr>
                    </a:p>
                  </a:txBody>
                  <a:tcPr>
                    <a:solidFill>
                      <a:schemeClr val="accent5">
                        <a:lumMod val="20000"/>
                        <a:lumOff val="80000"/>
                      </a:schemeClr>
                    </a:solidFill>
                  </a:tcPr>
                </a:tc>
                <a:tc>
                  <a:txBody>
                    <a:bodyPr/>
                    <a:lstStyle/>
                    <a:p>
                      <a:pPr algn="ctr" fontAlgn="b"/>
                      <a:r>
                        <a:rPr lang="en-US" sz="1800" b="0" i="0" u="none" strike="noStrike">
                          <a:solidFill>
                            <a:srgbClr val="000000"/>
                          </a:solidFill>
                          <a:latin typeface="+mn-lt"/>
                        </a:rPr>
                        <a:t>118</a:t>
                      </a:r>
                    </a:p>
                  </a:txBody>
                  <a:tcPr marL="9525" marR="9525" marT="9525" marB="0" anchor="ctr">
                    <a:solidFill>
                      <a:schemeClr val="accent5">
                        <a:lumMod val="20000"/>
                        <a:lumOff val="80000"/>
                      </a:schemeClr>
                    </a:solidFill>
                  </a:tcPr>
                </a:tc>
                <a:tc>
                  <a:txBody>
                    <a:bodyPr/>
                    <a:lstStyle/>
                    <a:p>
                      <a:pPr algn="ctr" fontAlgn="b"/>
                      <a:r>
                        <a:rPr lang="en-US" sz="1800" b="0" i="0" u="none" strike="noStrike" dirty="0">
                          <a:solidFill>
                            <a:srgbClr val="000000"/>
                          </a:solidFill>
                          <a:latin typeface="+mn-lt"/>
                        </a:rPr>
                        <a:t>112</a:t>
                      </a:r>
                    </a:p>
                  </a:txBody>
                  <a:tcPr marL="9525" marR="9525" marT="9525" marB="0" anchor="ctr">
                    <a:solidFill>
                      <a:schemeClr val="accent5">
                        <a:lumMod val="20000"/>
                        <a:lumOff val="80000"/>
                      </a:schemeClr>
                    </a:solidFill>
                  </a:tcPr>
                </a:tc>
                <a:tc>
                  <a:txBody>
                    <a:bodyPr/>
                    <a:lstStyle/>
                    <a:p>
                      <a:pPr algn="ctr" fontAlgn="b"/>
                      <a:r>
                        <a:rPr lang="en-US" sz="1800" b="0" i="0" u="none" strike="noStrike" dirty="0">
                          <a:solidFill>
                            <a:srgbClr val="000000"/>
                          </a:solidFill>
                          <a:latin typeface="+mn-lt"/>
                        </a:rPr>
                        <a:t>174</a:t>
                      </a:r>
                    </a:p>
                  </a:txBody>
                  <a:tcPr marL="9525" marR="9525" marT="9525" marB="0" anchor="ctr">
                    <a:solidFill>
                      <a:schemeClr val="accent5">
                        <a:lumMod val="20000"/>
                        <a:lumOff val="80000"/>
                      </a:schemeClr>
                    </a:solidFill>
                  </a:tcPr>
                </a:tc>
              </a:tr>
            </a:tbl>
          </a:graphicData>
        </a:graphic>
      </p:graphicFrame>
      <p:sp>
        <p:nvSpPr>
          <p:cNvPr id="5" name="TextBox 4"/>
          <p:cNvSpPr txBox="1"/>
          <p:nvPr/>
        </p:nvSpPr>
        <p:spPr>
          <a:xfrm>
            <a:off x="990600" y="4419600"/>
            <a:ext cx="7239000" cy="369332"/>
          </a:xfrm>
          <a:prstGeom prst="rect">
            <a:avLst/>
          </a:prstGeom>
          <a:noFill/>
        </p:spPr>
        <p:txBody>
          <a:bodyPr wrap="square" rtlCol="0">
            <a:spAutoFit/>
          </a:bodyPr>
          <a:lstStyle/>
          <a:p>
            <a:r>
              <a:rPr lang="en-US" dirty="0" smtClean="0"/>
              <a:t>Good agreement between Modal Transient and SRSS methods.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85800"/>
            <a:ext cx="7162800" cy="369332"/>
          </a:xfrm>
          <a:prstGeom prst="rect">
            <a:avLst/>
          </a:prstGeom>
          <a:noFill/>
        </p:spPr>
        <p:txBody>
          <a:bodyPr wrap="square" rtlCol="0">
            <a:spAutoFit/>
          </a:bodyPr>
          <a:lstStyle/>
          <a:p>
            <a:pPr lvl="0"/>
            <a:r>
              <a:rPr lang="en-US" b="1" dirty="0" smtClean="0">
                <a:solidFill>
                  <a:srgbClr val="006699"/>
                </a:solidFill>
                <a:latin typeface="Calibri" pitchFamily="34" charset="0"/>
                <a:cs typeface="Calibri" pitchFamily="34" charset="0"/>
              </a:rPr>
              <a:t>Sample Material Velocity Limits, Calculated from Yield Stress</a:t>
            </a:r>
            <a:endParaRPr lang="en-US" dirty="0" smtClean="0">
              <a:latin typeface="Calibri" pitchFamily="34" charset="0"/>
              <a:cs typeface="Calibri" pitchFamily="34" charset="0"/>
            </a:endParaRPr>
          </a:p>
        </p:txBody>
      </p:sp>
      <p:graphicFrame>
        <p:nvGraphicFramePr>
          <p:cNvPr id="9" name="Table 8"/>
          <p:cNvGraphicFramePr>
            <a:graphicFrameLocks noGrp="1"/>
          </p:cNvGraphicFramePr>
          <p:nvPr/>
        </p:nvGraphicFramePr>
        <p:xfrm>
          <a:off x="609600" y="1295400"/>
          <a:ext cx="7772400" cy="4923180"/>
        </p:xfrm>
        <a:graphic>
          <a:graphicData uri="http://schemas.openxmlformats.org/drawingml/2006/table">
            <a:tbl>
              <a:tblPr firstRow="1" bandRow="1">
                <a:tableStyleId>{5C22544A-7EE6-4342-B048-85BDC9FD1C3A}</a:tableStyleId>
              </a:tblPr>
              <a:tblGrid>
                <a:gridCol w="1295400"/>
                <a:gridCol w="1066800"/>
                <a:gridCol w="914400"/>
                <a:gridCol w="1077684"/>
                <a:gridCol w="1088571"/>
                <a:gridCol w="1088571"/>
                <a:gridCol w="1240974"/>
              </a:tblGrid>
              <a:tr h="1145391">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Material</a:t>
                      </a:r>
                    </a:p>
                  </a:txBody>
                  <a:tcPr marL="68580" marR="68580" marT="0" marB="0" anchor="ctr"/>
                </a:tc>
                <a:tc>
                  <a:txBody>
                    <a:bodyPr/>
                    <a:lstStyle/>
                    <a:p>
                      <a:pPr marL="0" marR="0" algn="ctr">
                        <a:lnSpc>
                          <a:spcPct val="115000"/>
                        </a:lnSpc>
                        <a:spcBef>
                          <a:spcPts val="0"/>
                        </a:spcBef>
                        <a:spcAft>
                          <a:spcPts val="0"/>
                        </a:spcAft>
                      </a:pPr>
                      <a:r>
                        <a:rPr lang="en-US" sz="1600" dirty="0">
                          <a:latin typeface="Arial" pitchFamily="34" charset="0"/>
                          <a:ea typeface="Times New Roman"/>
                          <a:cs typeface="Arial" pitchFamily="34" charset="0"/>
                        </a:rPr>
                        <a:t>E</a:t>
                      </a:r>
                      <a:r>
                        <a:rPr lang="en-US" sz="1400" dirty="0">
                          <a:latin typeface="Arial" pitchFamily="34" charset="0"/>
                          <a:ea typeface="Times New Roman"/>
                          <a:cs typeface="Arial" pitchFamily="34" charset="0"/>
                        </a:rPr>
                        <a:t> </a:t>
                      </a:r>
                      <a:endParaRPr lang="en-US" sz="1400" dirty="0" smtClean="0">
                        <a:latin typeface="Arial" pitchFamily="34" charset="0"/>
                        <a:ea typeface="Times New Roman"/>
                        <a:cs typeface="Arial" pitchFamily="34" charset="0"/>
                      </a:endParaRPr>
                    </a:p>
                    <a:p>
                      <a:pPr marL="0" marR="0" algn="ctr">
                        <a:lnSpc>
                          <a:spcPct val="115000"/>
                        </a:lnSpc>
                        <a:spcBef>
                          <a:spcPts val="0"/>
                        </a:spcBef>
                        <a:spcAft>
                          <a:spcPts val="0"/>
                        </a:spcAft>
                      </a:pPr>
                      <a:r>
                        <a:rPr lang="en-US" sz="1400" dirty="0" smtClean="0">
                          <a:latin typeface="Arial" pitchFamily="34" charset="0"/>
                          <a:ea typeface="Times New Roman"/>
                          <a:cs typeface="Arial" pitchFamily="34" charset="0"/>
                        </a:rPr>
                        <a:t>(</a:t>
                      </a:r>
                      <a:r>
                        <a:rPr lang="en-US" sz="1400" dirty="0">
                          <a:latin typeface="Arial" pitchFamily="34" charset="0"/>
                          <a:ea typeface="Times New Roman"/>
                          <a:cs typeface="Arial" pitchFamily="34" charset="0"/>
                        </a:rPr>
                        <a:t>psi)</a:t>
                      </a:r>
                    </a:p>
                  </a:txBody>
                  <a:tcPr marL="68580" marR="68580" marT="0" marB="0" anchor="ctr"/>
                </a:tc>
                <a:tc>
                  <a:txBody>
                    <a:bodyPr/>
                    <a:lstStyle/>
                    <a:p>
                      <a:pPr marL="0" marR="0" algn="ctr">
                        <a:lnSpc>
                          <a:spcPct val="115000"/>
                        </a:lnSpc>
                        <a:spcBef>
                          <a:spcPts val="0"/>
                        </a:spcBef>
                        <a:spcAft>
                          <a:spcPts val="0"/>
                        </a:spcAft>
                      </a:pPr>
                      <a:r>
                        <a:rPr lang="en-US" sz="1600" dirty="0">
                          <a:latin typeface="Arial" pitchFamily="34" charset="0"/>
                          <a:ea typeface="Times New Roman"/>
                          <a:cs typeface="Arial" pitchFamily="34" charset="0"/>
                        </a:rPr>
                        <a:t> </a:t>
                      </a:r>
                      <a:r>
                        <a:rPr lang="en-US" sz="1600" dirty="0" smtClean="0">
                          <a:latin typeface="Arial" pitchFamily="34" charset="0"/>
                          <a:ea typeface="Times New Roman"/>
                          <a:cs typeface="Arial" pitchFamily="34" charset="0"/>
                          <a:sym typeface="Symbol"/>
                        </a:rPr>
                        <a:t></a:t>
                      </a:r>
                    </a:p>
                    <a:p>
                      <a:pPr marL="0" marR="0" algn="ctr">
                        <a:lnSpc>
                          <a:spcPct val="115000"/>
                        </a:lnSpc>
                        <a:spcBef>
                          <a:spcPts val="0"/>
                        </a:spcBef>
                        <a:spcAft>
                          <a:spcPts val="0"/>
                        </a:spcAft>
                      </a:pPr>
                      <a:r>
                        <a:rPr lang="en-US" sz="1400" dirty="0" smtClean="0">
                          <a:latin typeface="Arial" pitchFamily="34" charset="0"/>
                          <a:ea typeface="Times New Roman"/>
                          <a:cs typeface="Arial" pitchFamily="34" charset="0"/>
                        </a:rPr>
                        <a:t>(</a:t>
                      </a:r>
                      <a:r>
                        <a:rPr lang="en-US" sz="1400" dirty="0">
                          <a:latin typeface="Arial" pitchFamily="34" charset="0"/>
                          <a:ea typeface="Times New Roman"/>
                          <a:cs typeface="Arial" pitchFamily="34" charset="0"/>
                        </a:rPr>
                        <a:t>psi)</a:t>
                      </a:r>
                    </a:p>
                  </a:txBody>
                  <a:tcPr marL="68580" marR="68580" marT="0" marB="0" anchor="ctr"/>
                </a:tc>
                <a:tc>
                  <a:txBody>
                    <a:bodyPr/>
                    <a:lstStyle/>
                    <a:p>
                      <a:pPr marL="0" marR="0" algn="ctr">
                        <a:lnSpc>
                          <a:spcPct val="115000"/>
                        </a:lnSpc>
                        <a:spcBef>
                          <a:spcPts val="0"/>
                        </a:spcBef>
                        <a:spcAft>
                          <a:spcPts val="0"/>
                        </a:spcAft>
                      </a:pPr>
                      <a:r>
                        <a:rPr lang="en-US" sz="1600" dirty="0" smtClean="0">
                          <a:latin typeface="Arial" pitchFamily="34" charset="0"/>
                          <a:ea typeface="Times New Roman"/>
                          <a:cs typeface="Arial" pitchFamily="34" charset="0"/>
                          <a:sym typeface="Symbol"/>
                        </a:rPr>
                        <a:t></a:t>
                      </a:r>
                      <a:endParaRPr lang="en-US" sz="1600" dirty="0">
                        <a:latin typeface="Arial" pitchFamily="34" charset="0"/>
                        <a:ea typeface="Times New Roman"/>
                        <a:cs typeface="Arial" pitchFamily="34" charset="0"/>
                      </a:endParaRPr>
                    </a:p>
                    <a:p>
                      <a:pPr marL="0" marR="0" algn="ctr">
                        <a:lnSpc>
                          <a:spcPct val="115000"/>
                        </a:lnSpc>
                        <a:spcBef>
                          <a:spcPts val="0"/>
                        </a:spcBef>
                        <a:spcAft>
                          <a:spcPts val="0"/>
                        </a:spcAft>
                      </a:pPr>
                      <a:r>
                        <a:rPr lang="en-US" sz="1400" dirty="0">
                          <a:latin typeface="Arial" pitchFamily="34" charset="0"/>
                          <a:ea typeface="Times New Roman"/>
                          <a:cs typeface="Arial" pitchFamily="34" charset="0"/>
                        </a:rPr>
                        <a:t>(lbm/in^3)</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Rod</a:t>
                      </a:r>
                    </a:p>
                    <a:p>
                      <a:pPr marL="0" marR="0" algn="ctr">
                        <a:lnSpc>
                          <a:spcPct val="115000"/>
                        </a:lnSpc>
                        <a:spcBef>
                          <a:spcPts val="0"/>
                        </a:spcBef>
                        <a:spcAft>
                          <a:spcPts val="0"/>
                        </a:spcAft>
                      </a:pPr>
                      <a:r>
                        <a:rPr lang="en-US" sz="1400" dirty="0" err="1">
                          <a:latin typeface="Arial" pitchFamily="34" charset="0"/>
                          <a:ea typeface="Times New Roman"/>
                          <a:cs typeface="Arial" pitchFamily="34" charset="0"/>
                        </a:rPr>
                        <a:t>V</a:t>
                      </a:r>
                      <a:r>
                        <a:rPr lang="en-US" sz="1800" baseline="-25000" dirty="0" err="1">
                          <a:latin typeface="Arial" pitchFamily="34" charset="0"/>
                          <a:ea typeface="Times New Roman"/>
                          <a:cs typeface="Arial" pitchFamily="34" charset="0"/>
                        </a:rPr>
                        <a:t>max</a:t>
                      </a:r>
                      <a:endParaRPr lang="en-US" sz="1800" dirty="0">
                        <a:latin typeface="Arial" pitchFamily="34" charset="0"/>
                        <a:ea typeface="Times New Roman"/>
                        <a:cs typeface="Arial" pitchFamily="34" charset="0"/>
                      </a:endParaRPr>
                    </a:p>
                    <a:p>
                      <a:pPr marL="0" marR="0" algn="ctr">
                        <a:lnSpc>
                          <a:spcPct val="115000"/>
                        </a:lnSpc>
                        <a:spcBef>
                          <a:spcPts val="0"/>
                        </a:spcBef>
                        <a:spcAft>
                          <a:spcPts val="0"/>
                        </a:spcAft>
                      </a:pPr>
                      <a:r>
                        <a:rPr lang="en-US" sz="1400" dirty="0">
                          <a:latin typeface="Arial" pitchFamily="34" charset="0"/>
                          <a:ea typeface="Times New Roman"/>
                          <a:cs typeface="Arial" pitchFamily="34" charset="0"/>
                        </a:rPr>
                        <a:t>(in/sec)</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Beam</a:t>
                      </a:r>
                    </a:p>
                    <a:p>
                      <a:pPr marL="0" marR="0" algn="ctr">
                        <a:lnSpc>
                          <a:spcPct val="115000"/>
                        </a:lnSpc>
                        <a:spcBef>
                          <a:spcPts val="0"/>
                        </a:spcBef>
                        <a:spcAft>
                          <a:spcPts val="0"/>
                        </a:spcAft>
                      </a:pPr>
                      <a:r>
                        <a:rPr lang="en-US" sz="1400" dirty="0" err="1">
                          <a:latin typeface="Arial" pitchFamily="34" charset="0"/>
                          <a:ea typeface="Times New Roman"/>
                          <a:cs typeface="Arial" pitchFamily="34" charset="0"/>
                        </a:rPr>
                        <a:t>V</a:t>
                      </a:r>
                      <a:r>
                        <a:rPr lang="en-US" sz="1800" baseline="-25000" dirty="0" err="1">
                          <a:latin typeface="Arial" pitchFamily="34" charset="0"/>
                          <a:ea typeface="Times New Roman"/>
                          <a:cs typeface="Arial" pitchFamily="34" charset="0"/>
                        </a:rPr>
                        <a:t>max</a:t>
                      </a:r>
                      <a:endParaRPr lang="en-US" sz="1800" dirty="0">
                        <a:latin typeface="Arial" pitchFamily="34" charset="0"/>
                        <a:ea typeface="Times New Roman"/>
                        <a:cs typeface="Arial" pitchFamily="34" charset="0"/>
                      </a:endParaRPr>
                    </a:p>
                    <a:p>
                      <a:pPr marL="0" marR="0" algn="ctr">
                        <a:lnSpc>
                          <a:spcPct val="115000"/>
                        </a:lnSpc>
                        <a:spcBef>
                          <a:spcPts val="0"/>
                        </a:spcBef>
                        <a:spcAft>
                          <a:spcPts val="0"/>
                        </a:spcAft>
                      </a:pPr>
                      <a:r>
                        <a:rPr lang="en-US" sz="1400" dirty="0">
                          <a:latin typeface="Arial" pitchFamily="34" charset="0"/>
                          <a:ea typeface="Times New Roman"/>
                          <a:cs typeface="Arial" pitchFamily="34" charset="0"/>
                        </a:rPr>
                        <a:t>(in/sec)</a:t>
                      </a:r>
                    </a:p>
                  </a:txBody>
                  <a:tcPr marL="68580" marR="68580" marT="0" marB="0" anchor="ctr"/>
                </a:tc>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Plate</a:t>
                      </a:r>
                    </a:p>
                    <a:p>
                      <a:pPr marL="0" marR="0" algn="ctr">
                        <a:lnSpc>
                          <a:spcPct val="115000"/>
                        </a:lnSpc>
                        <a:spcBef>
                          <a:spcPts val="0"/>
                        </a:spcBef>
                        <a:spcAft>
                          <a:spcPts val="0"/>
                        </a:spcAft>
                      </a:pPr>
                      <a:r>
                        <a:rPr lang="en-US" sz="1400" dirty="0" err="1">
                          <a:latin typeface="Arial" pitchFamily="34" charset="0"/>
                          <a:ea typeface="Times New Roman"/>
                          <a:cs typeface="Arial" pitchFamily="34" charset="0"/>
                        </a:rPr>
                        <a:t>V</a:t>
                      </a:r>
                      <a:r>
                        <a:rPr lang="en-US" sz="1800" baseline="-25000" dirty="0" err="1">
                          <a:latin typeface="Arial" pitchFamily="34" charset="0"/>
                          <a:ea typeface="Times New Roman"/>
                          <a:cs typeface="Arial" pitchFamily="34" charset="0"/>
                        </a:rPr>
                        <a:t>max</a:t>
                      </a:r>
                      <a:endParaRPr lang="en-US" sz="1800" dirty="0">
                        <a:latin typeface="Arial" pitchFamily="34" charset="0"/>
                        <a:ea typeface="Times New Roman"/>
                        <a:cs typeface="Arial" pitchFamily="34" charset="0"/>
                      </a:endParaRPr>
                    </a:p>
                    <a:p>
                      <a:pPr marL="0" marR="0" algn="ctr">
                        <a:lnSpc>
                          <a:spcPct val="115000"/>
                        </a:lnSpc>
                        <a:spcBef>
                          <a:spcPts val="0"/>
                        </a:spcBef>
                        <a:spcAft>
                          <a:spcPts val="0"/>
                        </a:spcAft>
                      </a:pPr>
                      <a:r>
                        <a:rPr lang="en-US" sz="1400" dirty="0">
                          <a:latin typeface="Arial" pitchFamily="34" charset="0"/>
                          <a:ea typeface="Times New Roman"/>
                          <a:cs typeface="Arial" pitchFamily="34" charset="0"/>
                        </a:rPr>
                        <a:t>(in/sec)</a:t>
                      </a:r>
                    </a:p>
                  </a:txBody>
                  <a:tcPr marL="68580" marR="68580" marT="0" marB="0" anchor="ctr"/>
                </a:tc>
              </a:tr>
              <a:tr h="593899">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Douglas Fir</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1.92e+06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6450</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0.021</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633</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366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316</a:t>
                      </a:r>
                    </a:p>
                  </a:txBody>
                  <a:tcPr marL="68580" marR="68580" marT="0" marB="0" anchor="ctr"/>
                </a:tc>
              </a:tr>
              <a:tr h="631165">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Aluminum</a:t>
                      </a:r>
                    </a:p>
                    <a:p>
                      <a:pPr marL="0" marR="0" algn="ctr">
                        <a:lnSpc>
                          <a:spcPct val="115000"/>
                        </a:lnSpc>
                        <a:spcBef>
                          <a:spcPts val="0"/>
                        </a:spcBef>
                        <a:spcAft>
                          <a:spcPts val="0"/>
                        </a:spcAft>
                      </a:pPr>
                      <a:r>
                        <a:rPr lang="en-US" sz="1400">
                          <a:latin typeface="Arial" pitchFamily="34" charset="0"/>
                          <a:ea typeface="Times New Roman"/>
                          <a:cs typeface="Arial" pitchFamily="34" charset="0"/>
                        </a:rPr>
                        <a:t>6061-T6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10.0e+06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35,000</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0.098</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695</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402</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347</a:t>
                      </a:r>
                    </a:p>
                  </a:txBody>
                  <a:tcPr marL="68580" marR="68580" marT="0" marB="0" anchor="ctr"/>
                </a:tc>
              </a:tr>
              <a:tr h="631165">
                <a:tc>
                  <a:txBody>
                    <a:bodyPr/>
                    <a:lstStyle/>
                    <a:p>
                      <a:pPr marL="0" marR="0" algn="ctr">
                        <a:lnSpc>
                          <a:spcPct val="115000"/>
                        </a:lnSpc>
                        <a:spcBef>
                          <a:spcPts val="0"/>
                        </a:spcBef>
                        <a:spcAft>
                          <a:spcPts val="0"/>
                        </a:spcAft>
                      </a:pPr>
                      <a:r>
                        <a:rPr lang="en-US" sz="1400">
                          <a:latin typeface="Arial" pitchFamily="34" charset="0"/>
                          <a:ea typeface="Times New Roman"/>
                          <a:cs typeface="Arial" pitchFamily="34" charset="0"/>
                        </a:rPr>
                        <a:t>Magnesium</a:t>
                      </a:r>
                    </a:p>
                    <a:p>
                      <a:pPr marL="0" marR="0" algn="ctr">
                        <a:lnSpc>
                          <a:spcPct val="115000"/>
                        </a:lnSpc>
                        <a:spcBef>
                          <a:spcPts val="0"/>
                        </a:spcBef>
                        <a:spcAft>
                          <a:spcPts val="0"/>
                        </a:spcAft>
                      </a:pPr>
                      <a:r>
                        <a:rPr lang="en-US" sz="1400">
                          <a:latin typeface="Arial" pitchFamily="34" charset="0"/>
                          <a:ea typeface="Times New Roman"/>
                          <a:cs typeface="Arial" pitchFamily="34" charset="0"/>
                        </a:rPr>
                        <a:t>AZ80A-T5</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6.5e+06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38,000</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0.065</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1015</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586</a:t>
                      </a:r>
                    </a:p>
                  </a:txBody>
                  <a:tcPr marL="68580" marR="68580" marT="0" marB="0" anchor="ctr"/>
                </a:tc>
                <a:tc>
                  <a:txBody>
                    <a:bodyPr/>
                    <a:lstStyle/>
                    <a:p>
                      <a:pPr marL="0" marR="0" algn="ctr">
                        <a:lnSpc>
                          <a:spcPct val="115000"/>
                        </a:lnSpc>
                        <a:spcBef>
                          <a:spcPts val="0"/>
                        </a:spcBef>
                        <a:spcAft>
                          <a:spcPts val="0"/>
                        </a:spcAft>
                      </a:pPr>
                      <a:r>
                        <a:rPr lang="en-US" sz="1500">
                          <a:latin typeface="Arial" pitchFamily="34" charset="0"/>
                          <a:ea typeface="Times New Roman"/>
                          <a:cs typeface="Arial" pitchFamily="34" charset="0"/>
                        </a:rPr>
                        <a:t>507</a:t>
                      </a:r>
                    </a:p>
                  </a:txBody>
                  <a:tcPr marL="68580" marR="68580" marT="0" marB="0" anchor="ctr"/>
                </a:tc>
              </a:tr>
              <a:tr h="960780">
                <a:tc>
                  <a:txBody>
                    <a:bodyPr/>
                    <a:lstStyle/>
                    <a:p>
                      <a:pPr marL="0" marR="0" algn="ctr">
                        <a:lnSpc>
                          <a:spcPct val="115000"/>
                        </a:lnSpc>
                        <a:spcBef>
                          <a:spcPts val="0"/>
                        </a:spcBef>
                        <a:spcAft>
                          <a:spcPts val="0"/>
                        </a:spcAft>
                      </a:pPr>
                      <a:r>
                        <a:rPr lang="en-US" sz="1400" dirty="0">
                          <a:latin typeface="Arial" pitchFamily="34" charset="0"/>
                          <a:ea typeface="Times New Roman"/>
                          <a:cs typeface="Arial" pitchFamily="34" charset="0"/>
                        </a:rPr>
                        <a:t>Structural </a:t>
                      </a:r>
                      <a:r>
                        <a:rPr lang="en-US" sz="1400" dirty="0" smtClean="0">
                          <a:latin typeface="Arial" pitchFamily="34" charset="0"/>
                          <a:ea typeface="Times New Roman"/>
                          <a:cs typeface="Arial" pitchFamily="34" charset="0"/>
                        </a:rPr>
                        <a:t>Steel</a:t>
                      </a:r>
                    </a:p>
                  </a:txBody>
                  <a:tcPr marL="68580" marR="68580" marT="0" marB="0" anchor="ctr"/>
                </a:tc>
                <a:tc>
                  <a:txBody>
                    <a:bodyPr/>
                    <a:lstStyle/>
                    <a:p>
                      <a:pPr marL="0" marR="0" algn="ctr">
                        <a:lnSpc>
                          <a:spcPct val="115000"/>
                        </a:lnSpc>
                        <a:spcBef>
                          <a:spcPts val="0"/>
                        </a:spcBef>
                        <a:spcAft>
                          <a:spcPts val="0"/>
                        </a:spcAft>
                      </a:pPr>
                      <a:r>
                        <a:rPr lang="en-US" sz="1500" dirty="0">
                          <a:latin typeface="Arial" pitchFamily="34" charset="0"/>
                          <a:ea typeface="Times New Roman"/>
                          <a:cs typeface="Arial" pitchFamily="34" charset="0"/>
                        </a:rPr>
                        <a:t>29e+06</a:t>
                      </a:r>
                    </a:p>
                  </a:txBody>
                  <a:tcPr marL="68580" marR="68580" marT="0" marB="0" anchor="ctr"/>
                </a:tc>
                <a:tc>
                  <a:txBody>
                    <a:bodyPr/>
                    <a:lstStyle/>
                    <a:p>
                      <a:pPr marL="0" marR="0" algn="ctr">
                        <a:lnSpc>
                          <a:spcPct val="115000"/>
                        </a:lnSpc>
                        <a:spcBef>
                          <a:spcPts val="0"/>
                        </a:spcBef>
                        <a:spcAft>
                          <a:spcPts val="0"/>
                        </a:spcAft>
                      </a:pPr>
                      <a:r>
                        <a:rPr lang="en-US" sz="1500" dirty="0" smtClean="0">
                          <a:latin typeface="Arial" pitchFamily="34" charset="0"/>
                          <a:ea typeface="Times New Roman"/>
                          <a:cs typeface="Arial" pitchFamily="34" charset="0"/>
                        </a:rPr>
                        <a:t>33,000</a:t>
                      </a: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0.283</a:t>
                      </a:r>
                    </a:p>
                  </a:txBody>
                  <a:tcPr marL="68580" marR="68580" marT="0" marB="0" anchor="ctr"/>
                </a:tc>
                <a:tc>
                  <a:txBody>
                    <a:bodyPr/>
                    <a:lstStyle/>
                    <a:p>
                      <a:pPr marL="0" marR="0" algn="ctr">
                        <a:lnSpc>
                          <a:spcPct val="115000"/>
                        </a:lnSpc>
                        <a:spcBef>
                          <a:spcPts val="0"/>
                        </a:spcBef>
                        <a:spcAft>
                          <a:spcPts val="0"/>
                        </a:spcAft>
                      </a:pPr>
                      <a:r>
                        <a:rPr lang="en-US" sz="1500" dirty="0" smtClean="0">
                          <a:latin typeface="Arial" pitchFamily="34" charset="0"/>
                          <a:ea typeface="Times New Roman"/>
                          <a:cs typeface="Arial" pitchFamily="34" charset="0"/>
                        </a:rPr>
                        <a:t>226</a:t>
                      </a:r>
                      <a:endParaRPr lang="en-US" sz="1500" dirty="0">
                        <a:latin typeface="Arial" pitchFamily="34" charset="0"/>
                        <a:ea typeface="Times New Roman"/>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latin typeface="Arial" pitchFamily="34" charset="0"/>
                          <a:ea typeface="Times New Roman"/>
                          <a:cs typeface="Arial" pitchFamily="34" charset="0"/>
                        </a:rPr>
                        <a:t>130</a:t>
                      </a:r>
                      <a:endParaRPr lang="en-US" sz="1500" dirty="0">
                        <a:latin typeface="Arial" pitchFamily="34" charset="0"/>
                        <a:ea typeface="Times New Roman"/>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500" dirty="0" smtClean="0">
                          <a:latin typeface="Arial" pitchFamily="34" charset="0"/>
                          <a:ea typeface="Times New Roman"/>
                          <a:cs typeface="Arial" pitchFamily="34" charset="0"/>
                        </a:rPr>
                        <a:t>113</a:t>
                      </a:r>
                      <a:endParaRPr lang="en-US" sz="1500" dirty="0">
                        <a:latin typeface="Arial" pitchFamily="34" charset="0"/>
                        <a:ea typeface="Times New Roman"/>
                        <a:cs typeface="Arial" pitchFamily="34" charset="0"/>
                      </a:endParaRPr>
                    </a:p>
                  </a:txBody>
                  <a:tcPr marL="68580" marR="68580" marT="0" marB="0" anchor="ctr"/>
                </a:tc>
              </a:tr>
              <a:tr h="96078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latin typeface="Arial" pitchFamily="34" charset="0"/>
                          <a:ea typeface="Times New Roman"/>
                          <a:cs typeface="Arial" pitchFamily="34" charset="0"/>
                        </a:rPr>
                        <a:t>High Strength</a:t>
                      </a:r>
                    </a:p>
                    <a:p>
                      <a:pPr marL="0" marR="0" algn="ctr">
                        <a:lnSpc>
                          <a:spcPct val="115000"/>
                        </a:lnSpc>
                        <a:spcBef>
                          <a:spcPts val="0"/>
                        </a:spcBef>
                        <a:spcAft>
                          <a:spcPts val="0"/>
                        </a:spcAft>
                      </a:pPr>
                      <a:r>
                        <a:rPr lang="en-US" sz="1400" dirty="0" smtClean="0">
                          <a:latin typeface="Arial" pitchFamily="34" charset="0"/>
                          <a:ea typeface="Times New Roman"/>
                          <a:cs typeface="Arial" pitchFamily="34" charset="0"/>
                        </a:rPr>
                        <a:t>Steel</a:t>
                      </a:r>
                      <a:endParaRPr lang="en-US" sz="14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29e+06</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100,000</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0.283</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685</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394</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500" dirty="0" smtClean="0">
                          <a:latin typeface="Arial" pitchFamily="34" charset="0"/>
                          <a:ea typeface="Times New Roman"/>
                          <a:cs typeface="Arial" pitchFamily="34" charset="0"/>
                        </a:rPr>
                        <a:t>342</a:t>
                      </a:r>
                    </a:p>
                    <a:p>
                      <a:pPr marL="0" marR="0" algn="ctr">
                        <a:lnSpc>
                          <a:spcPct val="115000"/>
                        </a:lnSpc>
                        <a:spcBef>
                          <a:spcPts val="0"/>
                        </a:spcBef>
                        <a:spcAft>
                          <a:spcPts val="0"/>
                        </a:spcAft>
                      </a:pPr>
                      <a:endParaRPr lang="en-US" sz="1500" dirty="0">
                        <a:latin typeface="Arial" pitchFamily="34" charset="0"/>
                        <a:ea typeface="Times New Roman"/>
                        <a:cs typeface="Arial"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85800"/>
            <a:ext cx="72390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Material Stress &amp; Velocity Limits Needs Further Research</a:t>
            </a:r>
            <a:endParaRPr lang="en-US" sz="2000" dirty="0" smtClean="0">
              <a:latin typeface="Calibri" pitchFamily="34" charset="0"/>
              <a:cs typeface="Calibri" pitchFamily="34" charset="0"/>
            </a:endParaRPr>
          </a:p>
        </p:txBody>
      </p:sp>
      <p:sp>
        <p:nvSpPr>
          <p:cNvPr id="3" name="TextBox 2"/>
          <p:cNvSpPr txBox="1"/>
          <p:nvPr/>
        </p:nvSpPr>
        <p:spPr>
          <a:xfrm>
            <a:off x="914400" y="1295400"/>
            <a:ext cx="7239000" cy="2254463"/>
          </a:xfrm>
          <a:prstGeom prst="rect">
            <a:avLst/>
          </a:prstGeom>
          <a:noFill/>
        </p:spPr>
        <p:txBody>
          <a:bodyPr wrap="square" rtlCol="0">
            <a:spAutoFit/>
          </a:bodyPr>
          <a:lstStyle/>
          <a:p>
            <a:pPr algn="just"/>
            <a:r>
              <a:rPr lang="en-US" sz="1750" dirty="0" smtClean="0"/>
              <a:t>A material can sometimes sustain an important dynamic load without damage, whereas the same load, statically, would lead to plastic deformation or to failure.  Many materials subjected to short duration loads have ultimate strengths higher than those observed when they are static.</a:t>
            </a:r>
          </a:p>
          <a:p>
            <a:endParaRPr lang="en-US" sz="1750" dirty="0" smtClean="0"/>
          </a:p>
          <a:p>
            <a:r>
              <a:rPr lang="en-US" sz="1750" dirty="0" smtClean="0"/>
              <a:t>C. </a:t>
            </a:r>
            <a:r>
              <a:rPr lang="en-US" sz="1750" dirty="0" err="1" smtClean="0"/>
              <a:t>Lalanne</a:t>
            </a:r>
            <a:r>
              <a:rPr lang="en-US" sz="1750" dirty="0" smtClean="0"/>
              <a:t>, Sinusoidal Vibration (Mechanical Vibration and Shock), Taylor &amp; Francis, New York, 1999</a:t>
            </a:r>
          </a:p>
          <a:p>
            <a:endParaRPr lang="en-US" dirty="0"/>
          </a:p>
        </p:txBody>
      </p:sp>
      <p:sp>
        <p:nvSpPr>
          <p:cNvPr id="5" name="TextBox 4"/>
          <p:cNvSpPr txBox="1"/>
          <p:nvPr/>
        </p:nvSpPr>
        <p:spPr>
          <a:xfrm>
            <a:off x="914400" y="3810000"/>
            <a:ext cx="7467600" cy="2308324"/>
          </a:xfrm>
          <a:prstGeom prst="rect">
            <a:avLst/>
          </a:prstGeom>
          <a:noFill/>
        </p:spPr>
        <p:txBody>
          <a:bodyPr wrap="square" rtlCol="0">
            <a:spAutoFit/>
          </a:bodyPr>
          <a:lstStyle/>
          <a:p>
            <a:pPr algn="just"/>
            <a:r>
              <a:rPr lang="en-US" sz="1750" dirty="0" smtClean="0"/>
              <a:t>Ductile (lower yield strength) materials are better able to withstand rapid dynamic loading than brittle (high yield strength) materials.  Interestingly, during repeated dynamic loadings, low yield strength ductile materials tend to increase their yield strength, whereas high yield strength brittle materials tend to fracture and shatter under rapid loading. </a:t>
            </a:r>
          </a:p>
          <a:p>
            <a:endParaRPr lang="en-US" sz="1750" dirty="0" smtClean="0"/>
          </a:p>
          <a:p>
            <a:r>
              <a:rPr lang="en-US" sz="1750" dirty="0" smtClean="0"/>
              <a:t>R. Huston and H. Josephs, Practical Stress Analysis in Engineering Design, Dekker, CRC Press, 2008</a:t>
            </a:r>
            <a:endParaRPr lang="en-US" sz="1750" dirty="0"/>
          </a:p>
        </p:txBody>
      </p:sp>
      <p:cxnSp>
        <p:nvCxnSpPr>
          <p:cNvPr id="8" name="Straight Connector 7"/>
          <p:cNvCxnSpPr/>
          <p:nvPr/>
        </p:nvCxnSpPr>
        <p:spPr>
          <a:xfrm>
            <a:off x="990600" y="3505200"/>
            <a:ext cx="7239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295400"/>
            <a:ext cx="7162800" cy="892552"/>
          </a:xfrm>
          <a:prstGeom prst="rect">
            <a:avLst/>
          </a:prstGeom>
        </p:spPr>
        <p:txBody>
          <a:bodyPr wrap="square">
            <a:spAutoFit/>
          </a:bodyPr>
          <a:lstStyle/>
          <a:p>
            <a:pPr marL="177800" indent="-177800">
              <a:buClr>
                <a:srgbClr val="336699"/>
              </a:buClr>
              <a:buSzPct val="90000"/>
            </a:pPr>
            <a:endParaRPr lang="en-US" dirty="0" smtClean="0"/>
          </a:p>
          <a:p>
            <a:pPr marL="177800" indent="-177800">
              <a:buClr>
                <a:srgbClr val="336699"/>
              </a:buClr>
              <a:buSzPct val="90000"/>
              <a:buFont typeface="Arial" pitchFamily="34" charset="0"/>
              <a:buChar char="•"/>
            </a:pP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8" name="TextBox 7"/>
          <p:cNvSpPr txBox="1"/>
          <p:nvPr/>
        </p:nvSpPr>
        <p:spPr>
          <a:xfrm>
            <a:off x="685800" y="762000"/>
            <a:ext cx="5943600" cy="400110"/>
          </a:xfrm>
          <a:prstGeom prst="rect">
            <a:avLst/>
          </a:prstGeom>
          <a:noFill/>
        </p:spPr>
        <p:txBody>
          <a:bodyPr wrap="square" rtlCol="0">
            <a:spAutoFit/>
          </a:bodyPr>
          <a:lstStyle/>
          <a:p>
            <a:r>
              <a:rPr lang="en-US" sz="2000" b="1" dirty="0" smtClean="0">
                <a:solidFill>
                  <a:srgbClr val="006699"/>
                </a:solidFill>
              </a:rPr>
              <a:t>Industry Acceptance of Pseudo-Velocity SRS</a:t>
            </a:r>
            <a:r>
              <a:rPr lang="en-US" dirty="0" smtClean="0"/>
              <a:t> </a:t>
            </a:r>
            <a:endParaRPr lang="en-US" dirty="0"/>
          </a:p>
        </p:txBody>
      </p:sp>
      <p:sp>
        <p:nvSpPr>
          <p:cNvPr id="4" name="TextBox 3"/>
          <p:cNvSpPr txBox="1"/>
          <p:nvPr/>
        </p:nvSpPr>
        <p:spPr>
          <a:xfrm>
            <a:off x="762000" y="1524000"/>
            <a:ext cx="7696200" cy="3416320"/>
          </a:xfrm>
          <a:prstGeom prst="rect">
            <a:avLst/>
          </a:prstGeom>
          <a:noFill/>
        </p:spPr>
        <p:txBody>
          <a:bodyPr wrap="square" rtlCol="0">
            <a:spAutoFit/>
          </a:bodyPr>
          <a:lstStyle/>
          <a:p>
            <a:r>
              <a:rPr lang="en-US" dirty="0" smtClean="0"/>
              <a:t>MIL-STD-810G, Method 516.6</a:t>
            </a:r>
            <a:endParaRPr lang="en" dirty="0" smtClean="0"/>
          </a:p>
          <a:p>
            <a:endParaRPr lang="en-US" dirty="0" smtClean="0"/>
          </a:p>
          <a:p>
            <a:r>
              <a:rPr lang="en-US" dirty="0" smtClean="0"/>
              <a:t>The maximax pseudo-velocity at a particular SDOF undamped natural frequency is thought to be more representative of the damage potential for a shock since it correlates with stress and strain in the elements of a single degree of freedom system...</a:t>
            </a:r>
          </a:p>
          <a:p>
            <a:endParaRPr lang="en-US" dirty="0" smtClean="0"/>
          </a:p>
          <a:p>
            <a:r>
              <a:rPr lang="en-US" dirty="0" smtClean="0"/>
              <a:t>It is recommended that the maximax absolute acceleration SRS be the primary method of display for the shock, with the maximax pseudo-velocity SRS the secondary method of display and useful in cases in which it is desirable to be able to correlate damage of simple systems with the shock. </a:t>
            </a:r>
          </a:p>
          <a:p>
            <a:endParaRPr lang="en-US" dirty="0"/>
          </a:p>
        </p:txBody>
      </p:sp>
      <p:sp>
        <p:nvSpPr>
          <p:cNvPr id="5" name="TextBox 4"/>
          <p:cNvSpPr txBox="1"/>
          <p:nvPr/>
        </p:nvSpPr>
        <p:spPr>
          <a:xfrm>
            <a:off x="838200" y="5410200"/>
            <a:ext cx="7772400" cy="646331"/>
          </a:xfrm>
          <a:prstGeom prst="rect">
            <a:avLst/>
          </a:prstGeom>
          <a:noFill/>
        </p:spPr>
        <p:txBody>
          <a:bodyPr wrap="square" rtlCol="0">
            <a:spAutoFit/>
          </a:bodyPr>
          <a:lstStyle/>
          <a:p>
            <a:r>
              <a:rPr lang="en-US" dirty="0" smtClean="0"/>
              <a:t>See also ANSI/ASA S2.62-2009:  </a:t>
            </a:r>
            <a:r>
              <a:rPr lang="en-US" i="1" dirty="0" smtClean="0"/>
              <a:t>Shock Test Requirements for Equipment in a Rugged Shock Environment</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295400"/>
            <a:ext cx="7162800" cy="5047536"/>
          </a:xfrm>
          <a:prstGeom prst="rect">
            <a:avLst/>
          </a:prstGeom>
        </p:spPr>
        <p:txBody>
          <a:bodyPr wrap="square">
            <a:spAutoFit/>
          </a:bodyPr>
          <a:lstStyle/>
          <a:p>
            <a:pPr marL="177800" indent="-177800">
              <a:buClr>
                <a:srgbClr val="336699"/>
              </a:buClr>
              <a:buSzPct val="90000"/>
            </a:pPr>
            <a:endParaRPr lang="en-US" dirty="0" smtClean="0"/>
          </a:p>
          <a:p>
            <a:pPr marL="177800" indent="-177800">
              <a:buClr>
                <a:srgbClr val="336699"/>
              </a:buClr>
              <a:buSzPct val="90000"/>
              <a:buFont typeface="Arial" pitchFamily="34" charset="0"/>
              <a:buChar char="•"/>
            </a:pPr>
            <a:r>
              <a:rPr lang="en-US" dirty="0" smtClean="0"/>
              <a:t>Global maximum stress can be calculated to a first approximation with a course-mesh finite element model</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Stress-velocity relationship is useful, but further development is needed including case histories, application guidelines, etc.</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Dynamic stress is still best determined from dynamic strain</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This is especially true if the response is multi-modal and if the spatial distribution is needed</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The velocity SRS has merit for characterizing damage potential </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Tripartite SRS format is excellent because it shows all three amplitude metrics on one plot</a:t>
            </a:r>
          </a:p>
          <a:p>
            <a:pPr marL="177800" indent="-177800">
              <a:buClr>
                <a:srgbClr val="336699"/>
              </a:buClr>
              <a:buSzPct val="90000"/>
              <a:buFont typeface="Arial" pitchFamily="34" charset="0"/>
              <a:buChar char="•"/>
            </a:pP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8" name="TextBox 7"/>
          <p:cNvSpPr txBox="1"/>
          <p:nvPr/>
        </p:nvSpPr>
        <p:spPr>
          <a:xfrm>
            <a:off x="838200" y="762000"/>
            <a:ext cx="3124200" cy="400110"/>
          </a:xfrm>
          <a:prstGeom prst="rect">
            <a:avLst/>
          </a:prstGeom>
          <a:noFill/>
        </p:spPr>
        <p:txBody>
          <a:bodyPr wrap="square" rtlCol="0">
            <a:spAutoFit/>
          </a:bodyPr>
          <a:lstStyle/>
          <a:p>
            <a:r>
              <a:rPr lang="en-US" sz="2000" b="1" dirty="0" smtClean="0">
                <a:solidFill>
                  <a:srgbClr val="006699"/>
                </a:solidFill>
              </a:rPr>
              <a:t>Conclusions</a:t>
            </a: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348800"/>
            <a:ext cx="7620000" cy="4955203"/>
          </a:xfrm>
          <a:prstGeom prst="rect">
            <a:avLst/>
          </a:prstGeom>
        </p:spPr>
        <p:txBody>
          <a:bodyPr wrap="square">
            <a:spAutoFit/>
          </a:bodyPr>
          <a:lstStyle/>
          <a:p>
            <a:endParaRPr lang="en-US" sz="800" dirty="0" smtClean="0"/>
          </a:p>
          <a:p>
            <a:endParaRPr lang="en-US" sz="800" dirty="0" smtClean="0"/>
          </a:p>
          <a:p>
            <a:pPr marL="177800" indent="-177800">
              <a:buClr>
                <a:srgbClr val="336699"/>
              </a:buClr>
              <a:buSzPct val="90000"/>
              <a:buFont typeface="Arial" pitchFamily="34" charset="0"/>
              <a:buChar char="•"/>
            </a:pPr>
            <a:r>
              <a:rPr lang="en-US" dirty="0" smtClean="0"/>
              <a:t>Only gives global maximum stress</a:t>
            </a:r>
            <a:br>
              <a:rPr lang="en-US" dirty="0" smtClean="0"/>
            </a:br>
            <a:r>
              <a:rPr lang="en-US" dirty="0" smtClean="0"/>
              <a:t>  </a:t>
            </a:r>
          </a:p>
          <a:p>
            <a:pPr marL="177800" indent="-177800">
              <a:buClr>
                <a:srgbClr val="336699"/>
              </a:buClr>
              <a:buSzPct val="90000"/>
              <a:buFont typeface="Arial" pitchFamily="34" charset="0"/>
              <a:buChar char="•"/>
            </a:pPr>
            <a:r>
              <a:rPr lang="en-US" dirty="0" smtClean="0"/>
              <a:t>Cannot predict local stress at an arbitrary point</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Does not immediately account for stress concentration factors</a:t>
            </a:r>
          </a:p>
          <a:p>
            <a:pPr marL="177800" indent="-177800">
              <a:buClr>
                <a:srgbClr val="336699"/>
              </a:buClr>
              <a:buSzPct val="90000"/>
            </a:pPr>
            <a:endParaRPr lang="en-US" dirty="0" smtClean="0"/>
          </a:p>
          <a:p>
            <a:pPr marL="177800" indent="-177800">
              <a:buClr>
                <a:srgbClr val="336699"/>
              </a:buClr>
              <a:buSzPct val="90000"/>
              <a:buFont typeface="Arial" pitchFamily="34" charset="0"/>
              <a:buChar char="•"/>
            </a:pPr>
            <a:r>
              <a:rPr lang="en-US" dirty="0" smtClean="0"/>
              <a:t>Need to develop plate formulas</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Great for simple structures but may be difficult to apply for complex structure such as satellite-payload with appendages</a:t>
            </a:r>
          </a:p>
          <a:p>
            <a:pPr marL="177800" indent="-177800">
              <a:buClr>
                <a:srgbClr val="336699"/>
              </a:buClr>
              <a:buSzPct val="90000"/>
              <a:buFont typeface="Arial" pitchFamily="34" charset="0"/>
              <a:buChar char="•"/>
            </a:pPr>
            <a:endParaRPr lang="en-US" dirty="0" smtClean="0"/>
          </a:p>
          <a:p>
            <a:pPr marL="177800" indent="-177800">
              <a:buClr>
                <a:srgbClr val="336699"/>
              </a:buClr>
              <a:buSzPct val="90000"/>
              <a:buFont typeface="Arial" pitchFamily="34" charset="0"/>
              <a:buChar char="•"/>
            </a:pPr>
            <a:r>
              <a:rPr lang="en-US" dirty="0" smtClean="0"/>
              <a:t>Unclear whether it can account for von </a:t>
            </a:r>
            <a:r>
              <a:rPr lang="en-US" dirty="0" err="1" smtClean="0"/>
              <a:t>Mises</a:t>
            </a:r>
            <a:r>
              <a:rPr lang="en-US" dirty="0" smtClean="0"/>
              <a:t> stress, maximum principal stress and other stress-strain theory metrics</a:t>
            </a:r>
          </a:p>
          <a:p>
            <a:pPr marL="177800" indent="-177800">
              <a:buClr>
                <a:srgbClr val="336699"/>
              </a:buClr>
              <a:buSzPct val="90000"/>
            </a:pPr>
            <a:r>
              <a:rPr lang="en-US" sz="1600" dirty="0" smtClean="0"/>
              <a:t/>
            </a:r>
            <a:br>
              <a:rPr lang="en-US" sz="1600" dirty="0" smtClean="0"/>
            </a:br>
            <a:r>
              <a:rPr lang="en-US" sz="1600" dirty="0" smtClean="0"/>
              <a:t/>
            </a:r>
            <a:br>
              <a:rPr lang="en-US" sz="1600" dirty="0" smtClean="0"/>
            </a:br>
            <a:endParaRPr lang="en-US" sz="1600" dirty="0" smtClean="0">
              <a:cs typeface="Calibri" pitchFamily="34" charset="0"/>
            </a:endParaRPr>
          </a:p>
          <a:p>
            <a:pPr marL="177800" indent="-177800">
              <a:buClr>
                <a:srgbClr val="336699"/>
              </a:buClr>
              <a:buSzPct val="90000"/>
              <a:buFont typeface="Arial" pitchFamily="34" charset="0"/>
              <a:buChar char="•"/>
            </a:pPr>
            <a:endParaRPr lang="en-US" dirty="0" smtClean="0">
              <a:cs typeface="Calibri" pitchFamily="34" charset="0"/>
            </a:endParaRPr>
          </a:p>
        </p:txBody>
      </p:sp>
      <p:sp>
        <p:nvSpPr>
          <p:cNvPr id="8" name="TextBox 7"/>
          <p:cNvSpPr txBox="1"/>
          <p:nvPr/>
        </p:nvSpPr>
        <p:spPr>
          <a:xfrm>
            <a:off x="762000" y="762000"/>
            <a:ext cx="7239000" cy="400110"/>
          </a:xfrm>
          <a:prstGeom prst="rect">
            <a:avLst/>
          </a:prstGeom>
          <a:noFill/>
        </p:spPr>
        <p:txBody>
          <a:bodyPr wrap="square" rtlCol="0">
            <a:spAutoFit/>
          </a:bodyPr>
          <a:lstStyle/>
          <a:p>
            <a:r>
              <a:rPr lang="en-US" sz="2000" b="1" dirty="0" smtClean="0">
                <a:solidFill>
                  <a:srgbClr val="006699"/>
                </a:solidFill>
              </a:rPr>
              <a:t>Areas for Further Development of Velocity-Stress Relationship </a:t>
            </a:r>
            <a:endParaRPr lang="en-US" sz="2000" b="1" dirty="0">
              <a:solidFill>
                <a:srgbClr val="0066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04800"/>
            <a:ext cx="7239000" cy="400110"/>
          </a:xfrm>
          <a:prstGeom prst="rect">
            <a:avLst/>
          </a:prstGeom>
          <a:noFill/>
        </p:spPr>
        <p:txBody>
          <a:bodyPr wrap="square" rtlCol="0">
            <a:spAutoFit/>
          </a:bodyPr>
          <a:lstStyle/>
          <a:p>
            <a:pPr lvl="0"/>
            <a:r>
              <a:rPr lang="en-US" sz="2000" b="1" i="1" dirty="0" smtClean="0">
                <a:solidFill>
                  <a:srgbClr val="006699"/>
                </a:solidFill>
                <a:latin typeface="Calibri" pitchFamily="34" charset="0"/>
                <a:cs typeface="Calibri" pitchFamily="34" charset="0"/>
              </a:rPr>
              <a:t>Infinite</a:t>
            </a:r>
            <a:r>
              <a:rPr lang="en-US" sz="2000" b="1" dirty="0" smtClean="0">
                <a:solidFill>
                  <a:srgbClr val="006699"/>
                </a:solidFill>
                <a:latin typeface="Calibri" pitchFamily="34" charset="0"/>
                <a:cs typeface="Calibri" pitchFamily="34" charset="0"/>
              </a:rPr>
              <a:t> Rod, Longitudinal Stress-Velocity for Traveling Wave</a:t>
            </a:r>
            <a:endParaRPr lang="en-US" sz="2000" dirty="0" smtClean="0">
              <a:latin typeface="Calibri" pitchFamily="34" charset="0"/>
              <a:cs typeface="Calibri" pitchFamily="34" charset="0"/>
            </a:endParaRPr>
          </a:p>
        </p:txBody>
      </p:sp>
      <p:sp>
        <p:nvSpPr>
          <p:cNvPr id="8" name="TextBox 7"/>
          <p:cNvSpPr txBox="1"/>
          <p:nvPr/>
        </p:nvSpPr>
        <p:spPr>
          <a:xfrm>
            <a:off x="1066800" y="2819400"/>
            <a:ext cx="7391400" cy="523220"/>
          </a:xfrm>
          <a:prstGeom prst="rect">
            <a:avLst/>
          </a:prstGeom>
          <a:noFill/>
        </p:spPr>
        <p:txBody>
          <a:bodyPr wrap="square" rtlCol="0">
            <a:spAutoFit/>
          </a:bodyPr>
          <a:lstStyle/>
          <a:p>
            <a:endParaRPr lang="en-US" sz="800" dirty="0" smtClean="0"/>
          </a:p>
          <a:p>
            <a:r>
              <a:rPr lang="en-US" dirty="0" smtClean="0"/>
              <a:t>The stress </a:t>
            </a:r>
            <a:r>
              <a:rPr lang="en-US" sz="2000" dirty="0" smtClean="0">
                <a:sym typeface="Symbol"/>
              </a:rPr>
              <a:t></a:t>
            </a:r>
            <a:r>
              <a:rPr lang="en-US" dirty="0" smtClean="0"/>
              <a:t> is proportional to the velocity as follows </a:t>
            </a:r>
            <a:endParaRPr lang="en-US" dirty="0"/>
          </a:p>
        </p:txBody>
      </p:sp>
      <p:sp>
        <p:nvSpPr>
          <p:cNvPr id="9" name="TextBox 8"/>
          <p:cNvSpPr txBox="1"/>
          <p:nvPr/>
        </p:nvSpPr>
        <p:spPr>
          <a:xfrm>
            <a:off x="3200400" y="2209800"/>
            <a:ext cx="1752600" cy="338554"/>
          </a:xfrm>
          <a:prstGeom prst="rect">
            <a:avLst/>
          </a:prstGeom>
          <a:solidFill>
            <a:schemeClr val="bg1"/>
          </a:solidFill>
        </p:spPr>
        <p:txBody>
          <a:bodyPr wrap="square" rtlCol="0">
            <a:spAutoFit/>
          </a:bodyPr>
          <a:lstStyle/>
          <a:p>
            <a:r>
              <a:rPr lang="en-US" sz="1600" b="1" dirty="0" smtClean="0"/>
              <a:t>Direction of travel</a:t>
            </a:r>
            <a:endParaRPr lang="en-US" sz="1600" b="1" dirty="0"/>
          </a:p>
        </p:txBody>
      </p:sp>
      <p:sp>
        <p:nvSpPr>
          <p:cNvPr id="11" name="Rectangle 10"/>
          <p:cNvSpPr/>
          <p:nvPr/>
        </p:nvSpPr>
        <p:spPr>
          <a:xfrm>
            <a:off x="1981200" y="914400"/>
            <a:ext cx="1524000" cy="609600"/>
          </a:xfrm>
          <a:prstGeom prst="rect">
            <a:avLst/>
          </a:prstGeom>
          <a:solidFill>
            <a:schemeClr val="bg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05000" y="1295400"/>
            <a:ext cx="914400" cy="533400"/>
          </a:xfrm>
          <a:prstGeom prst="rect">
            <a:avLst/>
          </a:prstGeom>
          <a:solidFill>
            <a:schemeClr val="bg1"/>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1066800"/>
            <a:ext cx="1905000" cy="323165"/>
          </a:xfrm>
          <a:prstGeom prst="rect">
            <a:avLst/>
          </a:prstGeom>
          <a:solidFill>
            <a:schemeClr val="bg1"/>
          </a:solidFill>
        </p:spPr>
        <p:txBody>
          <a:bodyPr wrap="square" rtlCol="0">
            <a:spAutoFit/>
          </a:bodyPr>
          <a:lstStyle/>
          <a:p>
            <a:pPr algn="r"/>
            <a:r>
              <a:rPr lang="en-US" sz="1450" b="1" dirty="0" smtClean="0"/>
              <a:t>Compression zone</a:t>
            </a:r>
            <a:endParaRPr lang="en-US" sz="1450" b="1" dirty="0"/>
          </a:p>
        </p:txBody>
      </p:sp>
      <p:sp>
        <p:nvSpPr>
          <p:cNvPr id="10" name="TextBox 9"/>
          <p:cNvSpPr txBox="1"/>
          <p:nvPr/>
        </p:nvSpPr>
        <p:spPr>
          <a:xfrm>
            <a:off x="4191000" y="1066800"/>
            <a:ext cx="1905000" cy="315471"/>
          </a:xfrm>
          <a:prstGeom prst="rect">
            <a:avLst/>
          </a:prstGeom>
          <a:solidFill>
            <a:schemeClr val="bg1"/>
          </a:solidFill>
        </p:spPr>
        <p:txBody>
          <a:bodyPr wrap="square" rtlCol="0">
            <a:spAutoFit/>
          </a:bodyPr>
          <a:lstStyle/>
          <a:p>
            <a:pPr algn="r"/>
            <a:r>
              <a:rPr lang="en-US" sz="1450" b="1" dirty="0" smtClean="0"/>
              <a:t>Rarefaction zone</a:t>
            </a:r>
            <a:endParaRPr lang="en-US" sz="1450" b="1" dirty="0"/>
          </a:p>
        </p:txBody>
      </p:sp>
      <p:sp>
        <p:nvSpPr>
          <p:cNvPr id="737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3734" name="Object 6"/>
          <p:cNvGraphicFramePr>
            <a:graphicFrameLocks noChangeAspect="1"/>
          </p:cNvGraphicFramePr>
          <p:nvPr/>
        </p:nvGraphicFramePr>
        <p:xfrm>
          <a:off x="2667000" y="3810000"/>
          <a:ext cx="2449286" cy="381000"/>
        </p:xfrm>
        <a:graphic>
          <a:graphicData uri="http://schemas.openxmlformats.org/presentationml/2006/ole">
            <p:oleObj spid="_x0000_s73734" name="Equation" r:id="rId4" imgW="1282700" imgH="203200" progId="Equation.3">
              <p:embed/>
            </p:oleObj>
          </a:graphicData>
        </a:graphic>
      </p:graphicFrame>
      <p:sp>
        <p:nvSpPr>
          <p:cNvPr id="18" name="TextBox 17"/>
          <p:cNvSpPr txBox="1"/>
          <p:nvPr/>
        </p:nvSpPr>
        <p:spPr>
          <a:xfrm>
            <a:off x="1066800" y="4572000"/>
            <a:ext cx="7391400" cy="707886"/>
          </a:xfrm>
          <a:prstGeom prst="rect">
            <a:avLst/>
          </a:prstGeom>
          <a:noFill/>
        </p:spPr>
        <p:txBody>
          <a:bodyPr wrap="square" rtlCol="0">
            <a:spAutoFit/>
          </a:bodyPr>
          <a:lstStyle/>
          <a:p>
            <a:r>
              <a:rPr lang="en-US" sz="2000" dirty="0" smtClean="0">
                <a:sym typeface="Symbol"/>
              </a:rPr>
              <a:t> </a:t>
            </a:r>
            <a:r>
              <a:rPr lang="en-US" dirty="0" smtClean="0"/>
              <a:t> is the mass density,  </a:t>
            </a:r>
            <a:r>
              <a:rPr lang="en-US" sz="2000" dirty="0" smtClean="0">
                <a:latin typeface="Times New Roman" pitchFamily="18" charset="0"/>
                <a:cs typeface="Times New Roman" pitchFamily="18" charset="0"/>
              </a:rPr>
              <a:t>c</a:t>
            </a:r>
            <a:r>
              <a:rPr lang="en-US" dirty="0" smtClean="0"/>
              <a:t>  is the speed of sound in the material, </a:t>
            </a:r>
            <a:br>
              <a:rPr lang="en-US" dirty="0" smtClean="0"/>
            </a:br>
            <a:r>
              <a:rPr lang="en-US" sz="2000" dirty="0" smtClean="0"/>
              <a:t>v</a:t>
            </a:r>
            <a:r>
              <a:rPr lang="en-US" dirty="0" smtClean="0"/>
              <a:t>   is the particle velocity at a given point  </a:t>
            </a:r>
            <a:endParaRPr lang="en-US" dirty="0"/>
          </a:p>
        </p:txBody>
      </p:sp>
      <p:sp>
        <p:nvSpPr>
          <p:cNvPr id="19" name="TextBox 18"/>
          <p:cNvSpPr txBox="1"/>
          <p:nvPr/>
        </p:nvSpPr>
        <p:spPr>
          <a:xfrm>
            <a:off x="990600" y="5715000"/>
            <a:ext cx="7391400" cy="646331"/>
          </a:xfrm>
          <a:prstGeom prst="rect">
            <a:avLst/>
          </a:prstGeom>
          <a:noFill/>
        </p:spPr>
        <p:txBody>
          <a:bodyPr wrap="square" rtlCol="0">
            <a:spAutoFit/>
          </a:bodyPr>
          <a:lstStyle/>
          <a:p>
            <a:r>
              <a:rPr lang="en-US" dirty="0" smtClean="0"/>
              <a:t>The velocity depends on natural frequency, but the stress-velocity relationship does not.</a:t>
            </a:r>
            <a:endParaRPr lang="en-US" dirty="0"/>
          </a:p>
        </p:txBody>
      </p:sp>
      <p:sp>
        <p:nvSpPr>
          <p:cNvPr id="73737" name="Rectangle 9"/>
          <p:cNvSpPr>
            <a:spLocks noChangeArrowheads="1"/>
          </p:cNvSpPr>
          <p:nvPr/>
        </p:nvSpPr>
        <p:spPr bwMode="auto">
          <a:xfrm>
            <a:off x="0"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38" name="Rectangle 10"/>
          <p:cNvSpPr>
            <a:spLocks noChangeArrowheads="1"/>
          </p:cNvSpPr>
          <p:nvPr/>
        </p:nvSpPr>
        <p:spPr bwMode="auto">
          <a:xfrm>
            <a:off x="1826153" y="1524000"/>
            <a:ext cx="1907647"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39" name="Rectangle 11"/>
          <p:cNvSpPr>
            <a:spLocks noChangeArrowheads="1"/>
          </p:cNvSpPr>
          <p:nvPr/>
        </p:nvSpPr>
        <p:spPr bwMode="auto">
          <a:xfrm>
            <a:off x="3657600" y="1524000"/>
            <a:ext cx="183409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40" name="Rectangle 12"/>
          <p:cNvSpPr>
            <a:spLocks noChangeArrowheads="1"/>
          </p:cNvSpPr>
          <p:nvPr/>
        </p:nvSpPr>
        <p:spPr bwMode="auto">
          <a:xfrm>
            <a:off x="5491693"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41" name="Rectangle 13"/>
          <p:cNvSpPr>
            <a:spLocks noChangeArrowheads="1"/>
          </p:cNvSpPr>
          <p:nvPr/>
        </p:nvSpPr>
        <p:spPr bwMode="auto">
          <a:xfrm>
            <a:off x="7317847"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0" name="Straight Arrow Connector 29"/>
          <p:cNvCxnSpPr/>
          <p:nvPr/>
        </p:nvCxnSpPr>
        <p:spPr>
          <a:xfrm>
            <a:off x="3581400" y="1219200"/>
            <a:ext cx="76200" cy="30480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29000" y="1219200"/>
            <a:ext cx="1524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48400" y="1219200"/>
            <a:ext cx="76200" cy="30480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096000" y="1219200"/>
            <a:ext cx="1524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53000" y="2362200"/>
            <a:ext cx="304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371600"/>
            <a:ext cx="4191000" cy="369332"/>
          </a:xfrm>
          <a:prstGeom prst="rect">
            <a:avLst/>
          </a:prstGeom>
          <a:noFill/>
        </p:spPr>
        <p:txBody>
          <a:bodyPr wrap="square" rtlCol="0">
            <a:spAutoFit/>
          </a:bodyPr>
          <a:lstStyle/>
          <a:p>
            <a:r>
              <a:rPr lang="en-US" dirty="0" smtClean="0"/>
              <a:t>http://vibrationdata.wordpress.com/</a:t>
            </a:r>
            <a:endParaRPr lang="en-US" dirty="0"/>
          </a:p>
        </p:txBody>
      </p:sp>
      <p:sp>
        <p:nvSpPr>
          <p:cNvPr id="4" name="TextBox 3"/>
          <p:cNvSpPr txBox="1"/>
          <p:nvPr/>
        </p:nvSpPr>
        <p:spPr>
          <a:xfrm>
            <a:off x="914400" y="685800"/>
            <a:ext cx="6324600" cy="369332"/>
          </a:xfrm>
          <a:prstGeom prst="rect">
            <a:avLst/>
          </a:prstGeom>
          <a:noFill/>
        </p:spPr>
        <p:txBody>
          <a:bodyPr wrap="square" rtlCol="0">
            <a:spAutoFit/>
          </a:bodyPr>
          <a:lstStyle/>
          <a:p>
            <a:pPr lvl="0"/>
            <a:r>
              <a:rPr lang="en-US" b="1" dirty="0" smtClean="0">
                <a:solidFill>
                  <a:srgbClr val="006699"/>
                </a:solidFill>
                <a:latin typeface="Calibri" pitchFamily="34" charset="0"/>
                <a:cs typeface="Calibri" pitchFamily="34" charset="0"/>
              </a:rPr>
              <a:t>Related software &amp; tutorials may be freely downloaded from</a:t>
            </a:r>
          </a:p>
        </p:txBody>
      </p:sp>
      <p:sp>
        <p:nvSpPr>
          <p:cNvPr id="7" name="TextBox 6"/>
          <p:cNvSpPr txBox="1"/>
          <p:nvPr/>
        </p:nvSpPr>
        <p:spPr>
          <a:xfrm>
            <a:off x="838200" y="3886200"/>
            <a:ext cx="6324600" cy="369332"/>
          </a:xfrm>
          <a:prstGeom prst="rect">
            <a:avLst/>
          </a:prstGeom>
          <a:noFill/>
        </p:spPr>
        <p:txBody>
          <a:bodyPr wrap="square" rtlCol="0">
            <a:spAutoFit/>
          </a:bodyPr>
          <a:lstStyle/>
          <a:p>
            <a:pPr lvl="0"/>
            <a:r>
              <a:rPr lang="en-US" b="1" dirty="0" smtClean="0">
                <a:solidFill>
                  <a:srgbClr val="006699"/>
                </a:solidFill>
                <a:latin typeface="Calibri" pitchFamily="34" charset="0"/>
                <a:cs typeface="Calibri" pitchFamily="34" charset="0"/>
              </a:rPr>
              <a:t>Or via Email request</a:t>
            </a:r>
          </a:p>
        </p:txBody>
      </p:sp>
      <p:sp>
        <p:nvSpPr>
          <p:cNvPr id="8" name="TextBox 7"/>
          <p:cNvSpPr txBox="1"/>
          <p:nvPr/>
        </p:nvSpPr>
        <p:spPr>
          <a:xfrm>
            <a:off x="1524000" y="4572000"/>
            <a:ext cx="4191000" cy="923330"/>
          </a:xfrm>
          <a:prstGeom prst="rect">
            <a:avLst/>
          </a:prstGeom>
          <a:noFill/>
        </p:spPr>
        <p:txBody>
          <a:bodyPr wrap="square" rtlCol="0">
            <a:spAutoFit/>
          </a:bodyPr>
          <a:lstStyle/>
          <a:p>
            <a:r>
              <a:rPr lang="en-US" dirty="0" smtClean="0"/>
              <a:t>tom@vibrationdata.com</a:t>
            </a:r>
          </a:p>
          <a:p>
            <a:endParaRPr lang="en-US" dirty="0" smtClean="0"/>
          </a:p>
          <a:p>
            <a:r>
              <a:rPr lang="en-US" dirty="0" smtClean="0"/>
              <a:t>tirvine@dynamic-concepts.com</a:t>
            </a:r>
            <a:endParaRPr lang="en-US" dirty="0"/>
          </a:p>
        </p:txBody>
      </p:sp>
      <p:sp>
        <p:nvSpPr>
          <p:cNvPr id="6" name="TextBox 5"/>
          <p:cNvSpPr txBox="1"/>
          <p:nvPr/>
        </p:nvSpPr>
        <p:spPr>
          <a:xfrm>
            <a:off x="1752600" y="2286000"/>
            <a:ext cx="5334000" cy="381000"/>
          </a:xfrm>
          <a:prstGeom prst="rect">
            <a:avLst/>
          </a:prstGeom>
          <a:noFill/>
        </p:spPr>
        <p:txBody>
          <a:bodyPr wrap="square" rtlCol="0">
            <a:spAutoFit/>
          </a:bodyPr>
          <a:lstStyle/>
          <a:p>
            <a:r>
              <a:rPr lang="en-US" i="1" dirty="0" smtClean="0"/>
              <a:t>The tutorial papers include derivations.</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5800" y="609600"/>
            <a:ext cx="7696200" cy="400110"/>
          </a:xfrm>
          <a:prstGeom prst="rect">
            <a:avLst/>
          </a:prstGeom>
          <a:noFill/>
        </p:spPr>
        <p:txBody>
          <a:bodyPr wrap="square" rtlCol="0">
            <a:spAutoFit/>
          </a:bodyPr>
          <a:lstStyle/>
          <a:p>
            <a:pPr lvl="0"/>
            <a:r>
              <a:rPr lang="en-US" sz="2000" b="1" i="1" dirty="0" smtClean="0">
                <a:solidFill>
                  <a:srgbClr val="006699"/>
                </a:solidFill>
                <a:latin typeface="Calibri" pitchFamily="34" charset="0"/>
                <a:cs typeface="Calibri" pitchFamily="34" charset="0"/>
              </a:rPr>
              <a:t>Finite</a:t>
            </a:r>
            <a:r>
              <a:rPr lang="en-US" sz="2000" b="1" dirty="0" smtClean="0">
                <a:solidFill>
                  <a:srgbClr val="006699"/>
                </a:solidFill>
                <a:latin typeface="Calibri" pitchFamily="34" charset="0"/>
                <a:cs typeface="Calibri" pitchFamily="34" charset="0"/>
              </a:rPr>
              <a:t> Rod, Longitudinal Stress-Velocity for Traveling or Standing Wave</a:t>
            </a:r>
            <a:endParaRPr lang="en-US" sz="2000" dirty="0" smtClean="0">
              <a:latin typeface="Calibri" pitchFamily="34" charset="0"/>
              <a:cs typeface="Calibri" pitchFamily="34" charset="0"/>
            </a:endParaRPr>
          </a:p>
        </p:txBody>
      </p:sp>
      <p:grpSp>
        <p:nvGrpSpPr>
          <p:cNvPr id="30" name="Group 29"/>
          <p:cNvGrpSpPr/>
          <p:nvPr/>
        </p:nvGrpSpPr>
        <p:grpSpPr>
          <a:xfrm>
            <a:off x="1447800" y="1295400"/>
            <a:ext cx="5943600" cy="1371600"/>
            <a:chOff x="1447800" y="1066800"/>
            <a:chExt cx="5943600" cy="1371600"/>
          </a:xfrm>
        </p:grpSpPr>
        <p:grpSp>
          <p:nvGrpSpPr>
            <p:cNvPr id="16" name="Group 15"/>
            <p:cNvGrpSpPr/>
            <p:nvPr/>
          </p:nvGrpSpPr>
          <p:grpSpPr>
            <a:xfrm>
              <a:off x="1676400" y="1447800"/>
              <a:ext cx="5491693" cy="457200"/>
              <a:chOff x="1826153" y="1524000"/>
              <a:chExt cx="5491693" cy="457200"/>
            </a:xfrm>
          </p:grpSpPr>
          <p:sp>
            <p:nvSpPr>
              <p:cNvPr id="10" name="Rectangle 10"/>
              <p:cNvSpPr>
                <a:spLocks noChangeArrowheads="1"/>
              </p:cNvSpPr>
              <p:nvPr/>
            </p:nvSpPr>
            <p:spPr bwMode="auto">
              <a:xfrm>
                <a:off x="1826153"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3665540"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5491693" y="1524000"/>
                <a:ext cx="1826153" cy="457200"/>
              </a:xfrm>
              <a:prstGeom prst="rect">
                <a:avLst/>
              </a:prstGeom>
              <a:gradFill rotWithShape="1">
                <a:gsLst>
                  <a:gs pos="0">
                    <a:srgbClr val="000000"/>
                  </a:gs>
                  <a:gs pos="50000">
                    <a:srgbClr val="E4E4E4"/>
                  </a:gs>
                  <a:gs pos="100000">
                    <a:srgbClr val="000000"/>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9" name="Straight Connector 18"/>
            <p:cNvCxnSpPr/>
            <p:nvPr/>
          </p:nvCxnSpPr>
          <p:spPr>
            <a:xfrm>
              <a:off x="1676400" y="1066800"/>
              <a:ext cx="0" cy="1371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62800" y="1066800"/>
              <a:ext cx="0" cy="1371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47800" y="12192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47800" y="15240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47800" y="18288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47800" y="21336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62800" y="11430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162800" y="14478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162800" y="17526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162800" y="2057400"/>
              <a:ext cx="22860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429000" y="2362200"/>
            <a:ext cx="1752600" cy="338554"/>
          </a:xfrm>
          <a:prstGeom prst="rect">
            <a:avLst/>
          </a:prstGeom>
          <a:solidFill>
            <a:schemeClr val="bg1"/>
          </a:solidFill>
        </p:spPr>
        <p:txBody>
          <a:bodyPr wrap="square" rtlCol="0">
            <a:spAutoFit/>
          </a:bodyPr>
          <a:lstStyle/>
          <a:p>
            <a:r>
              <a:rPr lang="en-US" sz="1600" b="1" dirty="0" smtClean="0"/>
              <a:t>Direction of travel</a:t>
            </a:r>
            <a:endParaRPr lang="en-US" sz="1600" b="1" dirty="0"/>
          </a:p>
        </p:txBody>
      </p:sp>
      <p:cxnSp>
        <p:nvCxnSpPr>
          <p:cNvPr id="32" name="Straight Arrow Connector 31"/>
          <p:cNvCxnSpPr/>
          <p:nvPr/>
        </p:nvCxnSpPr>
        <p:spPr>
          <a:xfrm>
            <a:off x="5181600" y="2514600"/>
            <a:ext cx="304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971800" y="2514600"/>
            <a:ext cx="304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2705" name="Object 1"/>
          <p:cNvGraphicFramePr>
            <a:graphicFrameLocks noChangeAspect="1"/>
          </p:cNvGraphicFramePr>
          <p:nvPr/>
        </p:nvGraphicFramePr>
        <p:xfrm>
          <a:off x="2895600" y="3429000"/>
          <a:ext cx="2895600" cy="510988"/>
        </p:xfrm>
        <a:graphic>
          <a:graphicData uri="http://schemas.openxmlformats.org/presentationml/2006/ole">
            <p:oleObj spid="_x0000_s72705" name="Equation" r:id="rId4" imgW="1460160" imgH="253800" progId="Equation.3">
              <p:embed/>
            </p:oleObj>
          </a:graphicData>
        </a:graphic>
      </p:graphicFrame>
      <p:sp>
        <p:nvSpPr>
          <p:cNvPr id="37" name="Rectangle 36"/>
          <p:cNvSpPr/>
          <p:nvPr/>
        </p:nvSpPr>
        <p:spPr>
          <a:xfrm>
            <a:off x="914400" y="4495800"/>
            <a:ext cx="7620000" cy="1715854"/>
          </a:xfrm>
          <a:prstGeom prst="rect">
            <a:avLst/>
          </a:prstGeom>
        </p:spPr>
        <p:txBody>
          <a:bodyPr wrap="square">
            <a:spAutoFit/>
          </a:bodyPr>
          <a:lstStyle/>
          <a:p>
            <a:endParaRPr lang="en-US" sz="800" dirty="0" smtClean="0"/>
          </a:p>
          <a:p>
            <a:endParaRPr lang="en-US" sz="800" dirty="0" smtClean="0"/>
          </a:p>
          <a:p>
            <a:pPr marL="177800" indent="-177800">
              <a:spcBef>
                <a:spcPts val="300"/>
              </a:spcBef>
              <a:spcAft>
                <a:spcPts val="300"/>
              </a:spcAft>
              <a:buClr>
                <a:srgbClr val="336699"/>
              </a:buClr>
              <a:buSzPct val="90000"/>
              <a:buFont typeface="Arial" pitchFamily="34" charset="0"/>
              <a:buChar char="•"/>
            </a:pPr>
            <a:r>
              <a:rPr lang="en-US" dirty="0" smtClean="0"/>
              <a:t>Same formula for all common boundary conditions</a:t>
            </a:r>
          </a:p>
          <a:p>
            <a:pPr marL="177800" indent="-177800">
              <a:spcBef>
                <a:spcPts val="300"/>
              </a:spcBef>
              <a:spcAft>
                <a:spcPts val="300"/>
              </a:spcAft>
              <a:buClr>
                <a:srgbClr val="336699"/>
              </a:buClr>
              <a:buSzPct val="90000"/>
              <a:buFont typeface="Arial" pitchFamily="34" charset="0"/>
              <a:buChar char="•"/>
            </a:pPr>
            <a:r>
              <a:rPr lang="en-US" dirty="0" smtClean="0"/>
              <a:t>Maximum stress and maximum velocity may occur at different locations</a:t>
            </a:r>
          </a:p>
          <a:p>
            <a:pPr marL="177800" indent="-177800">
              <a:spcBef>
                <a:spcPts val="300"/>
              </a:spcBef>
              <a:spcAft>
                <a:spcPts val="300"/>
              </a:spcAft>
              <a:buClr>
                <a:srgbClr val="336699"/>
              </a:buClr>
              <a:buSzPct val="90000"/>
              <a:buFont typeface="Arial" pitchFamily="34" charset="0"/>
              <a:buChar char="•"/>
            </a:pPr>
            <a:r>
              <a:rPr lang="en-US" dirty="0" smtClean="0"/>
              <a:t>Assume stress is due to first mode response only</a:t>
            </a:r>
          </a:p>
          <a:p>
            <a:pPr marL="177800" indent="-177800">
              <a:spcBef>
                <a:spcPts val="300"/>
              </a:spcBef>
              <a:spcAft>
                <a:spcPts val="300"/>
              </a:spcAft>
              <a:buClr>
                <a:srgbClr val="336699"/>
              </a:buClr>
              <a:buSzPct val="90000"/>
              <a:buFont typeface="Arial" pitchFamily="34" charset="0"/>
              <a:buChar char="•"/>
            </a:pPr>
            <a:r>
              <a:rPr lang="en-US" dirty="0" smtClean="0"/>
              <a:t>Response may be due to initial conditions, applied force, or base excitation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533400"/>
            <a:ext cx="55626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Beam Bending, Stress-Velocity</a:t>
            </a:r>
            <a:endParaRPr lang="en-US" sz="2000" dirty="0" smtClean="0">
              <a:latin typeface="Calibri" pitchFamily="34" charset="0"/>
              <a:cs typeface="Calibri" pitchFamily="34" charset="0"/>
            </a:endParaRPr>
          </a:p>
        </p:txBody>
      </p:sp>
      <p:pic>
        <p:nvPicPr>
          <p:cNvPr id="100354" name="Picture 2" descr="http://upload.wikimedia.org/wikipedia/commons/thumb/0/0b/I_beam_bending0.png/280px-I_beam_bending0.png"/>
          <p:cNvPicPr>
            <a:picLocks noChangeAspect="1" noChangeArrowheads="1"/>
          </p:cNvPicPr>
          <p:nvPr/>
        </p:nvPicPr>
        <p:blipFill>
          <a:blip r:embed="rId4" cstate="print"/>
          <a:srcRect/>
          <a:stretch>
            <a:fillRect/>
          </a:stretch>
        </p:blipFill>
        <p:spPr bwMode="auto">
          <a:xfrm>
            <a:off x="1143000" y="1295400"/>
            <a:ext cx="3962400" cy="1457326"/>
          </a:xfrm>
          <a:prstGeom prst="rect">
            <a:avLst/>
          </a:prstGeom>
          <a:noFill/>
        </p:spPr>
      </p:pic>
      <p:sp>
        <p:nvSpPr>
          <p:cNvPr id="10" name="Rectangle 9"/>
          <p:cNvSpPr/>
          <p:nvPr/>
        </p:nvSpPr>
        <p:spPr>
          <a:xfrm>
            <a:off x="838200" y="4648200"/>
            <a:ext cx="7620000" cy="1715854"/>
          </a:xfrm>
          <a:prstGeom prst="rect">
            <a:avLst/>
          </a:prstGeom>
        </p:spPr>
        <p:txBody>
          <a:bodyPr wrap="square">
            <a:spAutoFit/>
          </a:bodyPr>
          <a:lstStyle/>
          <a:p>
            <a:endParaRPr lang="en-US" sz="800" dirty="0" smtClean="0"/>
          </a:p>
          <a:p>
            <a:endParaRPr lang="en-US" sz="800" dirty="0" smtClean="0"/>
          </a:p>
          <a:p>
            <a:pPr marL="177800" indent="-177800">
              <a:spcBef>
                <a:spcPts val="300"/>
              </a:spcBef>
              <a:spcAft>
                <a:spcPts val="300"/>
              </a:spcAft>
              <a:buClr>
                <a:srgbClr val="336699"/>
              </a:buClr>
              <a:buSzPct val="90000"/>
              <a:buFont typeface="Arial" pitchFamily="34" charset="0"/>
              <a:buChar char="•"/>
            </a:pPr>
            <a:r>
              <a:rPr lang="en-US" dirty="0" smtClean="0"/>
              <a:t>Same formula for all common boundary conditions</a:t>
            </a:r>
          </a:p>
          <a:p>
            <a:pPr marL="177800" indent="-177800">
              <a:spcBef>
                <a:spcPts val="300"/>
              </a:spcBef>
              <a:spcAft>
                <a:spcPts val="300"/>
              </a:spcAft>
              <a:buClr>
                <a:srgbClr val="336699"/>
              </a:buClr>
              <a:buSzPct val="90000"/>
              <a:buFont typeface="Arial" pitchFamily="34" charset="0"/>
              <a:buChar char="•"/>
            </a:pPr>
            <a:r>
              <a:rPr lang="en-US" dirty="0" smtClean="0"/>
              <a:t>Maximum stress and maximum velocity may occur at different locations</a:t>
            </a:r>
          </a:p>
          <a:p>
            <a:pPr marL="177800" indent="-177800">
              <a:spcBef>
                <a:spcPts val="300"/>
              </a:spcBef>
              <a:spcAft>
                <a:spcPts val="300"/>
              </a:spcAft>
              <a:buClr>
                <a:srgbClr val="336699"/>
              </a:buClr>
              <a:buSzPct val="90000"/>
              <a:buFont typeface="Arial" pitchFamily="34" charset="0"/>
              <a:buChar char="•"/>
            </a:pPr>
            <a:r>
              <a:rPr lang="en-US" dirty="0" smtClean="0"/>
              <a:t>Assume stress is due to first mode response only</a:t>
            </a:r>
          </a:p>
          <a:p>
            <a:pPr marL="177800" indent="-177800">
              <a:spcBef>
                <a:spcPts val="300"/>
              </a:spcBef>
              <a:spcAft>
                <a:spcPts val="300"/>
              </a:spcAft>
              <a:buClr>
                <a:srgbClr val="336699"/>
              </a:buClr>
              <a:buSzPct val="90000"/>
              <a:buFont typeface="Arial" pitchFamily="34" charset="0"/>
              <a:buChar char="•"/>
            </a:pPr>
            <a:r>
              <a:rPr lang="en-US" dirty="0" smtClean="0"/>
              <a:t>Response may be due to initial conditions, applied force, or base excitation</a:t>
            </a:r>
          </a:p>
        </p:txBody>
      </p:sp>
      <p:sp>
        <p:nvSpPr>
          <p:cNvPr id="11" name="TextBox 10"/>
          <p:cNvSpPr txBox="1"/>
          <p:nvPr/>
        </p:nvSpPr>
        <p:spPr>
          <a:xfrm>
            <a:off x="457200" y="4495800"/>
            <a:ext cx="1905000" cy="369332"/>
          </a:xfrm>
          <a:prstGeom prst="rect">
            <a:avLst/>
          </a:prstGeom>
          <a:noFill/>
        </p:spPr>
        <p:txBody>
          <a:bodyPr wrap="square" rtlCol="0">
            <a:spAutoFit/>
          </a:bodyPr>
          <a:lstStyle/>
          <a:p>
            <a:r>
              <a:rPr lang="en-US" i="1" dirty="0" smtClean="0"/>
              <a:t>Again,</a:t>
            </a:r>
            <a:endParaRPr lang="en-US" i="1" dirty="0"/>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5" name="Object 3"/>
          <p:cNvGraphicFramePr>
            <a:graphicFrameLocks noChangeAspect="1"/>
          </p:cNvGraphicFramePr>
          <p:nvPr/>
        </p:nvGraphicFramePr>
        <p:xfrm>
          <a:off x="1905000" y="3276600"/>
          <a:ext cx="2760662" cy="755650"/>
        </p:xfrm>
        <a:graphic>
          <a:graphicData uri="http://schemas.openxmlformats.org/presentationml/2006/ole">
            <p:oleObj spid="_x0000_s100355" name="Equation" r:id="rId5" imgW="1726920" imgH="482400" progId="Equation.3">
              <p:embed/>
            </p:oleObj>
          </a:graphicData>
        </a:graphic>
      </p:graphicFrame>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7" name="Object 5"/>
          <p:cNvGraphicFramePr>
            <a:graphicFrameLocks noChangeAspect="1"/>
          </p:cNvGraphicFramePr>
          <p:nvPr/>
        </p:nvGraphicFramePr>
        <p:xfrm>
          <a:off x="6019800" y="1981200"/>
          <a:ext cx="487680" cy="304800"/>
        </p:xfrm>
        <a:graphic>
          <a:graphicData uri="http://schemas.openxmlformats.org/presentationml/2006/ole">
            <p:oleObj spid="_x0000_s100357" name="Equation" r:id="rId6" imgW="114201" imgH="190335" progId="Equation.3">
              <p:embed/>
            </p:oleObj>
          </a:graphicData>
        </a:graphic>
      </p:graphicFrame>
      <p:graphicFrame>
        <p:nvGraphicFramePr>
          <p:cNvPr id="15" name="Table 14"/>
          <p:cNvGraphicFramePr>
            <a:graphicFrameLocks noGrp="1"/>
          </p:cNvGraphicFramePr>
          <p:nvPr/>
        </p:nvGraphicFramePr>
        <p:xfrm>
          <a:off x="6553200" y="1981200"/>
          <a:ext cx="2057400" cy="274320"/>
        </p:xfrm>
        <a:graphic>
          <a:graphicData uri="http://schemas.openxmlformats.org/drawingml/2006/table">
            <a:tbl>
              <a:tblPr/>
              <a:tblGrid>
                <a:gridCol w="2057400"/>
              </a:tblGrid>
              <a:tr h="274320">
                <a:tc>
                  <a:txBody>
                    <a:bodyPr/>
                    <a:lstStyle/>
                    <a:p>
                      <a:pPr marL="0" marR="0">
                        <a:spcBef>
                          <a:spcPts val="0"/>
                        </a:spcBef>
                        <a:spcAft>
                          <a:spcPts val="0"/>
                        </a:spcAft>
                      </a:pPr>
                      <a:r>
                        <a:rPr lang="en-US" sz="1400" dirty="0">
                          <a:latin typeface="Arial" pitchFamily="34" charset="0"/>
                          <a:ea typeface="Times New Roman"/>
                          <a:cs typeface="Arial" pitchFamily="34" charset="0"/>
                        </a:rPr>
                        <a:t>Distance to neutral axis</a:t>
                      </a:r>
                    </a:p>
                  </a:txBody>
                  <a:tcPr marL="68580" marR="68580" marT="0" marB="0" anchor="ctr">
                    <a:lnL>
                      <a:noFill/>
                    </a:lnL>
                    <a:lnR>
                      <a:noFill/>
                    </a:lnR>
                    <a:lnT>
                      <a:noFill/>
                    </a:lnT>
                    <a:lnB>
                      <a:noFill/>
                    </a:lnB>
                  </a:tcPr>
                </a:tc>
              </a:tr>
            </a:tbl>
          </a:graphicData>
        </a:graphic>
      </p:graphicFrame>
      <p:sp>
        <p:nvSpPr>
          <p:cNvPr id="16" name="Rectangle 15"/>
          <p:cNvSpPr/>
          <p:nvPr/>
        </p:nvSpPr>
        <p:spPr>
          <a:xfrm>
            <a:off x="6019800" y="2362200"/>
            <a:ext cx="325730" cy="369332"/>
          </a:xfrm>
          <a:prstGeom prst="rect">
            <a:avLst/>
          </a:prstGeom>
        </p:spPr>
        <p:txBody>
          <a:bodyPr wrap="none">
            <a:spAutoFit/>
          </a:bodyPr>
          <a:lstStyle/>
          <a:p>
            <a:r>
              <a:rPr lang="en-US" dirty="0" smtClean="0">
                <a:latin typeface="Times New Roman" pitchFamily="18" charset="0"/>
                <a:cs typeface="Times New Roman" pitchFamily="18" charset="0"/>
              </a:rPr>
              <a:t>E</a:t>
            </a:r>
            <a:endParaRPr lang="en-US" dirty="0">
              <a:latin typeface="Times New Roman" pitchFamily="18" charset="0"/>
              <a:cs typeface="Times New Roman" pitchFamily="18" charset="0"/>
            </a:endParaRPr>
          </a:p>
        </p:txBody>
      </p:sp>
      <p:sp>
        <p:nvSpPr>
          <p:cNvPr id="17" name="Rectangle 16"/>
          <p:cNvSpPr/>
          <p:nvPr/>
        </p:nvSpPr>
        <p:spPr>
          <a:xfrm>
            <a:off x="6553200" y="2438400"/>
            <a:ext cx="1439818" cy="307777"/>
          </a:xfrm>
          <a:prstGeom prst="rect">
            <a:avLst/>
          </a:prstGeom>
        </p:spPr>
        <p:txBody>
          <a:bodyPr wrap="none">
            <a:spAutoFit/>
          </a:bodyPr>
          <a:lstStyle/>
          <a:p>
            <a:r>
              <a:rPr lang="en-US" sz="1400" dirty="0" smtClean="0">
                <a:latin typeface="Arial" pitchFamily="34" charset="0"/>
                <a:cs typeface="Arial" pitchFamily="34" charset="0"/>
              </a:rPr>
              <a:t>Elastic modulus</a:t>
            </a:r>
            <a:endParaRPr lang="en-US" sz="1400" dirty="0">
              <a:latin typeface="Arial" pitchFamily="34" charset="0"/>
              <a:cs typeface="Arial" pitchFamily="34" charset="0"/>
            </a:endParaRPr>
          </a:p>
        </p:txBody>
      </p:sp>
      <p:sp>
        <p:nvSpPr>
          <p:cNvPr id="18" name="Rectangle 17"/>
          <p:cNvSpPr/>
          <p:nvPr/>
        </p:nvSpPr>
        <p:spPr>
          <a:xfrm>
            <a:off x="6019800" y="2895600"/>
            <a:ext cx="351378" cy="369332"/>
          </a:xfrm>
          <a:prstGeom prst="rect">
            <a:avLst/>
          </a:prstGeom>
        </p:spPr>
        <p:txBody>
          <a:bodyPr wrap="none">
            <a:spAutoFit/>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graphicFrame>
        <p:nvGraphicFramePr>
          <p:cNvPr id="19" name="Table 18"/>
          <p:cNvGraphicFramePr>
            <a:graphicFrameLocks noGrp="1"/>
          </p:cNvGraphicFramePr>
          <p:nvPr/>
        </p:nvGraphicFramePr>
        <p:xfrm>
          <a:off x="6553200" y="2895600"/>
          <a:ext cx="1657350" cy="274320"/>
        </p:xfrm>
        <a:graphic>
          <a:graphicData uri="http://schemas.openxmlformats.org/drawingml/2006/table">
            <a:tbl>
              <a:tblPr/>
              <a:tblGrid>
                <a:gridCol w="1657350"/>
              </a:tblGrid>
              <a:tr h="274320">
                <a:tc>
                  <a:txBody>
                    <a:bodyPr/>
                    <a:lstStyle/>
                    <a:p>
                      <a:pPr marL="0" marR="0">
                        <a:spcBef>
                          <a:spcPts val="0"/>
                        </a:spcBef>
                        <a:spcAft>
                          <a:spcPts val="0"/>
                        </a:spcAft>
                      </a:pPr>
                      <a:r>
                        <a:rPr lang="en-US" sz="1400" dirty="0">
                          <a:latin typeface="Arial" pitchFamily="34" charset="0"/>
                          <a:ea typeface="Times New Roman"/>
                          <a:cs typeface="Arial" pitchFamily="34" charset="0"/>
                        </a:rPr>
                        <a:t>Cross section area</a:t>
                      </a:r>
                    </a:p>
                  </a:txBody>
                  <a:tcPr marL="68580" marR="68580" marT="0" marB="0" anchor="ctr">
                    <a:lnL>
                      <a:noFill/>
                    </a:lnL>
                    <a:lnR>
                      <a:noFill/>
                    </a:lnR>
                    <a:lnT>
                      <a:noFill/>
                    </a:lnT>
                    <a:lnB>
                      <a:noFill/>
                    </a:lnB>
                  </a:tcPr>
                </a:tc>
              </a:tr>
            </a:tbl>
          </a:graphicData>
        </a:graphic>
      </p:graphicFrame>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9" name="Object 7"/>
          <p:cNvGraphicFramePr>
            <a:graphicFrameLocks noChangeAspect="1"/>
          </p:cNvGraphicFramePr>
          <p:nvPr/>
        </p:nvGraphicFramePr>
        <p:xfrm>
          <a:off x="6096000" y="3429000"/>
          <a:ext cx="123825" cy="228600"/>
        </p:xfrm>
        <a:graphic>
          <a:graphicData uri="http://schemas.openxmlformats.org/presentationml/2006/ole">
            <p:oleObj spid="_x0000_s100359" name="Equation" r:id="rId7" imgW="126780" imgH="164814" progId="Equation.3">
              <p:embed/>
            </p:oleObj>
          </a:graphicData>
        </a:graphic>
      </p:graphicFrame>
      <p:sp>
        <p:nvSpPr>
          <p:cNvPr id="22" name="Rectangle 21"/>
          <p:cNvSpPr/>
          <p:nvPr/>
        </p:nvSpPr>
        <p:spPr>
          <a:xfrm>
            <a:off x="6553200" y="3352800"/>
            <a:ext cx="1547218" cy="307777"/>
          </a:xfrm>
          <a:prstGeom prst="rect">
            <a:avLst/>
          </a:prstGeom>
        </p:spPr>
        <p:txBody>
          <a:bodyPr wrap="none">
            <a:spAutoFit/>
          </a:bodyPr>
          <a:lstStyle/>
          <a:p>
            <a:r>
              <a:rPr lang="en-US" sz="1400" dirty="0" smtClean="0">
                <a:latin typeface="Arial" pitchFamily="34" charset="0"/>
                <a:cs typeface="Arial" pitchFamily="34" charset="0"/>
              </a:rPr>
              <a:t>Mass per volume</a:t>
            </a:r>
            <a:endParaRPr lang="en-US" sz="1400" dirty="0">
              <a:latin typeface="Arial" pitchFamily="34" charset="0"/>
              <a:cs typeface="Arial" pitchFamily="34" charset="0"/>
            </a:endParaRPr>
          </a:p>
        </p:txBody>
      </p:sp>
      <p:sp>
        <p:nvSpPr>
          <p:cNvPr id="23" name="Rectangle 22"/>
          <p:cNvSpPr/>
          <p:nvPr/>
        </p:nvSpPr>
        <p:spPr>
          <a:xfrm>
            <a:off x="6019800" y="3810000"/>
            <a:ext cx="261610" cy="369332"/>
          </a:xfrm>
          <a:prstGeom prst="rect">
            <a:avLst/>
          </a:prstGeom>
        </p:spPr>
        <p:txBody>
          <a:bodyPr wrap="none">
            <a:spAutoFit/>
          </a:bodyPr>
          <a:lstStyle/>
          <a:p>
            <a:r>
              <a:rPr lang="en-US" dirty="0" smtClean="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24" name="Rectangle 23"/>
          <p:cNvSpPr/>
          <p:nvPr/>
        </p:nvSpPr>
        <p:spPr>
          <a:xfrm>
            <a:off x="6553200" y="3810000"/>
            <a:ext cx="1994457" cy="307777"/>
          </a:xfrm>
          <a:prstGeom prst="rect">
            <a:avLst/>
          </a:prstGeom>
        </p:spPr>
        <p:txBody>
          <a:bodyPr wrap="none">
            <a:spAutoFit/>
          </a:bodyPr>
          <a:lstStyle/>
          <a:p>
            <a:r>
              <a:rPr lang="en-US" sz="1400" dirty="0" smtClean="0">
                <a:latin typeface="Arial" pitchFamily="34" charset="0"/>
                <a:cs typeface="Arial" pitchFamily="34" charset="0"/>
              </a:rPr>
              <a:t>Area moment of inertia</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85800"/>
            <a:ext cx="42672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Plate Bending, Stress-Velocity</a:t>
            </a:r>
            <a:endParaRPr lang="en-US" sz="2000" dirty="0" smtClean="0">
              <a:latin typeface="Calibri" pitchFamily="34" charset="0"/>
              <a:cs typeface="Calibri" pitchFamily="34" charset="0"/>
            </a:endParaRPr>
          </a:p>
        </p:txBody>
      </p:sp>
      <p:sp>
        <p:nvSpPr>
          <p:cNvPr id="993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4267200" y="1371600"/>
            <a:ext cx="4191000" cy="3416320"/>
          </a:xfrm>
          <a:prstGeom prst="rect">
            <a:avLst/>
          </a:prstGeom>
          <a:noFill/>
        </p:spPr>
        <p:txBody>
          <a:bodyPr wrap="square" rtlCol="0">
            <a:spAutoFit/>
          </a:bodyPr>
          <a:lstStyle/>
          <a:p>
            <a:pPr algn="just"/>
            <a:r>
              <a:rPr lang="en-US" dirty="0" smtClean="0"/>
              <a:t>Hunt wrote in his 1960 paper:</a:t>
            </a:r>
          </a:p>
          <a:p>
            <a:pPr algn="just"/>
            <a:endParaRPr lang="en-US" dirty="0" smtClean="0"/>
          </a:p>
          <a:p>
            <a:pPr algn="just"/>
            <a:r>
              <a:rPr lang="en-US" dirty="0" smtClean="0"/>
              <a:t>It is relatively more difficult to establish equally general relations between </a:t>
            </a:r>
            <a:r>
              <a:rPr lang="en-US" dirty="0" err="1" smtClean="0"/>
              <a:t>antinodal</a:t>
            </a:r>
            <a:r>
              <a:rPr lang="en-US" dirty="0" smtClean="0"/>
              <a:t> velocity and extensionally strain for a thin plate vibrating transversely, owing to the more complex boundary conditions and the Poisson coupling between the principal stresses.</a:t>
            </a:r>
          </a:p>
          <a:p>
            <a:pPr algn="just"/>
            <a:endParaRPr lang="en-US" dirty="0" smtClean="0"/>
          </a:p>
          <a:p>
            <a:pPr algn="just"/>
            <a:r>
              <a:rPr lang="en-US" dirty="0" smtClean="0"/>
              <a:t>But he did come up with a formula for higher modes for </a:t>
            </a:r>
            <a:r>
              <a:rPr lang="en-US" i="1" dirty="0" smtClean="0"/>
              <a:t>intermodal segments.</a:t>
            </a:r>
            <a:endParaRPr lang="en-US" i="1" dirty="0"/>
          </a:p>
        </p:txBody>
      </p:sp>
      <p:grpSp>
        <p:nvGrpSpPr>
          <p:cNvPr id="2" name="Group 19"/>
          <p:cNvGrpSpPr>
            <a:grpSpLocks/>
          </p:cNvGrpSpPr>
          <p:nvPr/>
        </p:nvGrpSpPr>
        <p:grpSpPr bwMode="auto">
          <a:xfrm>
            <a:off x="304800" y="1524000"/>
            <a:ext cx="3722687" cy="3330575"/>
            <a:chOff x="3033" y="2040"/>
            <a:chExt cx="5862" cy="5244"/>
          </a:xfrm>
        </p:grpSpPr>
        <p:sp>
          <p:nvSpPr>
            <p:cNvPr id="99348" name="Text Box 20"/>
            <p:cNvSpPr txBox="1">
              <a:spLocks noChangeArrowheads="1"/>
            </p:cNvSpPr>
            <p:nvPr/>
          </p:nvSpPr>
          <p:spPr bwMode="auto">
            <a:xfrm>
              <a:off x="5218" y="4340"/>
              <a:ext cx="615" cy="5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Ly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349" name="Text Box 21"/>
            <p:cNvSpPr txBox="1">
              <a:spLocks noChangeArrowheads="1"/>
            </p:cNvSpPr>
            <p:nvPr/>
          </p:nvSpPr>
          <p:spPr bwMode="auto">
            <a:xfrm>
              <a:off x="6648" y="4205"/>
              <a:ext cx="750" cy="68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Lx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350" name="Straight Connector 332"/>
            <p:cNvSpPr>
              <a:spLocks noChangeShapeType="1"/>
            </p:cNvSpPr>
            <p:nvPr/>
          </p:nvSpPr>
          <p:spPr bwMode="auto">
            <a:xfrm>
              <a:off x="3033" y="4897"/>
              <a:ext cx="2353" cy="17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1" name="Straight Connector 334"/>
            <p:cNvSpPr>
              <a:spLocks noChangeShapeType="1"/>
            </p:cNvSpPr>
            <p:nvPr/>
          </p:nvSpPr>
          <p:spPr bwMode="auto">
            <a:xfrm flipV="1">
              <a:off x="3033" y="2040"/>
              <a:ext cx="3498" cy="284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2" name="Straight Connector 335"/>
            <p:cNvSpPr>
              <a:spLocks noChangeShapeType="1"/>
            </p:cNvSpPr>
            <p:nvPr/>
          </p:nvSpPr>
          <p:spPr bwMode="auto">
            <a:xfrm flipV="1">
              <a:off x="5386" y="3759"/>
              <a:ext cx="3498" cy="284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3" name="Straight Connector 337"/>
            <p:cNvSpPr>
              <a:spLocks noChangeShapeType="1"/>
            </p:cNvSpPr>
            <p:nvPr/>
          </p:nvSpPr>
          <p:spPr bwMode="auto">
            <a:xfrm flipV="1">
              <a:off x="3348" y="2276"/>
              <a:ext cx="3309" cy="2695"/>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4" name="Straight Connector 341"/>
            <p:cNvSpPr>
              <a:spLocks noChangeShapeType="1"/>
            </p:cNvSpPr>
            <p:nvPr/>
          </p:nvSpPr>
          <p:spPr bwMode="auto">
            <a:xfrm flipV="1">
              <a:off x="3895" y="2684"/>
              <a:ext cx="3309" cy="2695"/>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5" name="Straight Connector 342"/>
            <p:cNvSpPr>
              <a:spLocks noChangeShapeType="1"/>
            </p:cNvSpPr>
            <p:nvPr/>
          </p:nvSpPr>
          <p:spPr bwMode="auto">
            <a:xfrm flipV="1">
              <a:off x="4609" y="3136"/>
              <a:ext cx="3308" cy="2695"/>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6" name="Straight Connector 344"/>
            <p:cNvSpPr>
              <a:spLocks noChangeShapeType="1"/>
            </p:cNvSpPr>
            <p:nvPr/>
          </p:nvSpPr>
          <p:spPr bwMode="auto">
            <a:xfrm flipV="1">
              <a:off x="5218" y="3673"/>
              <a:ext cx="3308" cy="2695"/>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7" name="Straight Connector 345"/>
            <p:cNvSpPr>
              <a:spLocks noChangeShapeType="1"/>
            </p:cNvSpPr>
            <p:nvPr/>
          </p:nvSpPr>
          <p:spPr bwMode="auto">
            <a:xfrm>
              <a:off x="3369" y="4725"/>
              <a:ext cx="2185" cy="1643"/>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8" name="Straight Connector 346"/>
            <p:cNvSpPr>
              <a:spLocks noChangeShapeType="1"/>
            </p:cNvSpPr>
            <p:nvPr/>
          </p:nvSpPr>
          <p:spPr bwMode="auto">
            <a:xfrm>
              <a:off x="4903" y="3501"/>
              <a:ext cx="2185" cy="1643"/>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59" name="Straight Connector 347"/>
            <p:cNvSpPr>
              <a:spLocks noChangeShapeType="1"/>
            </p:cNvSpPr>
            <p:nvPr/>
          </p:nvSpPr>
          <p:spPr bwMode="auto">
            <a:xfrm>
              <a:off x="4042" y="4188"/>
              <a:ext cx="2185" cy="1643"/>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60" name="Straight Connector 348"/>
            <p:cNvSpPr>
              <a:spLocks noChangeShapeType="1"/>
            </p:cNvSpPr>
            <p:nvPr/>
          </p:nvSpPr>
          <p:spPr bwMode="auto">
            <a:xfrm>
              <a:off x="5722" y="2835"/>
              <a:ext cx="2185" cy="1643"/>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61" name="Straight Connector 349"/>
            <p:cNvSpPr>
              <a:spLocks noChangeShapeType="1"/>
            </p:cNvSpPr>
            <p:nvPr/>
          </p:nvSpPr>
          <p:spPr bwMode="auto">
            <a:xfrm>
              <a:off x="6353" y="2276"/>
              <a:ext cx="2185" cy="1643"/>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99362" name="Straight Arrow Connector 350"/>
            <p:cNvCxnSpPr>
              <a:cxnSpLocks noChangeShapeType="1"/>
            </p:cNvCxnSpPr>
            <p:nvPr/>
          </p:nvCxnSpPr>
          <p:spPr bwMode="auto">
            <a:xfrm flipV="1">
              <a:off x="5706" y="6307"/>
              <a:ext cx="514" cy="418"/>
            </a:xfrm>
            <a:prstGeom prst="straightConnector1">
              <a:avLst/>
            </a:prstGeom>
            <a:noFill/>
            <a:ln w="9525">
              <a:solidFill>
                <a:srgbClr val="000000"/>
              </a:solidFill>
              <a:round/>
              <a:headEnd/>
              <a:tailEnd type="triangle" w="med" len="med"/>
            </a:ln>
          </p:spPr>
        </p:cxnSp>
        <p:cxnSp>
          <p:nvCxnSpPr>
            <p:cNvPr id="99363" name="Straight Arrow Connector 351"/>
            <p:cNvCxnSpPr>
              <a:cxnSpLocks noChangeShapeType="1"/>
            </p:cNvCxnSpPr>
            <p:nvPr/>
          </p:nvCxnSpPr>
          <p:spPr bwMode="auto">
            <a:xfrm flipH="1" flipV="1">
              <a:off x="4530" y="6377"/>
              <a:ext cx="585" cy="398"/>
            </a:xfrm>
            <a:prstGeom prst="straightConnector1">
              <a:avLst/>
            </a:prstGeom>
            <a:noFill/>
            <a:ln w="9525">
              <a:solidFill>
                <a:srgbClr val="000000"/>
              </a:solidFill>
              <a:round/>
              <a:headEnd/>
              <a:tailEnd type="triangle" w="med" len="med"/>
            </a:ln>
          </p:spPr>
        </p:cxnSp>
        <p:sp>
          <p:nvSpPr>
            <p:cNvPr id="99364" name="Straight Connector 336"/>
            <p:cNvSpPr>
              <a:spLocks noChangeShapeType="1"/>
            </p:cNvSpPr>
            <p:nvPr/>
          </p:nvSpPr>
          <p:spPr bwMode="auto">
            <a:xfrm>
              <a:off x="6542" y="2061"/>
              <a:ext cx="2353" cy="171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65" name="Text Box 37"/>
            <p:cNvSpPr txBox="1">
              <a:spLocks noChangeArrowheads="1"/>
            </p:cNvSpPr>
            <p:nvPr/>
          </p:nvSpPr>
          <p:spPr bwMode="auto">
            <a:xfrm>
              <a:off x="3735" y="6615"/>
              <a:ext cx="510" cy="5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366" name="Text Box 38"/>
            <p:cNvSpPr txBox="1">
              <a:spLocks noChangeArrowheads="1"/>
            </p:cNvSpPr>
            <p:nvPr/>
          </p:nvSpPr>
          <p:spPr bwMode="auto">
            <a:xfrm>
              <a:off x="6018" y="6718"/>
              <a:ext cx="510" cy="5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9367" name="Straight Arrow Connector 360"/>
            <p:cNvCxnSpPr>
              <a:cxnSpLocks noChangeShapeType="1"/>
            </p:cNvCxnSpPr>
            <p:nvPr/>
          </p:nvCxnSpPr>
          <p:spPr bwMode="auto">
            <a:xfrm>
              <a:off x="5430" y="4110"/>
              <a:ext cx="690" cy="510"/>
            </a:xfrm>
            <a:prstGeom prst="straightConnector1">
              <a:avLst/>
            </a:prstGeom>
            <a:noFill/>
            <a:ln w="9525">
              <a:solidFill>
                <a:srgbClr val="000000"/>
              </a:solidFill>
              <a:round/>
              <a:headEnd type="triangle" w="med" len="med"/>
              <a:tailEnd type="triangle" w="med" len="med"/>
            </a:ln>
          </p:spPr>
        </p:cxnSp>
        <p:cxnSp>
          <p:nvCxnSpPr>
            <p:cNvPr id="99368" name="Straight Arrow Connector 361"/>
            <p:cNvCxnSpPr>
              <a:cxnSpLocks noChangeShapeType="1"/>
            </p:cNvCxnSpPr>
            <p:nvPr/>
          </p:nvCxnSpPr>
          <p:spPr bwMode="auto">
            <a:xfrm flipV="1">
              <a:off x="6345" y="3922"/>
              <a:ext cx="864" cy="684"/>
            </a:xfrm>
            <a:prstGeom prst="straightConnector1">
              <a:avLst/>
            </a:prstGeom>
            <a:noFill/>
            <a:ln w="9525">
              <a:solidFill>
                <a:srgbClr val="000000"/>
              </a:solidFill>
              <a:round/>
              <a:headEnd type="triangle" w="med" len="med"/>
              <a:tailEnd type="triangle" w="med" len="med"/>
            </a:ln>
          </p:spPr>
        </p:cxnSp>
        <p:sp>
          <p:nvSpPr>
            <p:cNvPr id="99369" name="Text Box 2"/>
            <p:cNvSpPr txBox="1">
              <a:spLocks noChangeArrowheads="1"/>
            </p:cNvSpPr>
            <p:nvPr/>
          </p:nvSpPr>
          <p:spPr bwMode="auto">
            <a:xfrm>
              <a:off x="5910" y="3510"/>
              <a:ext cx="985" cy="607"/>
            </a:xfrm>
            <a:prstGeom prst="rect">
              <a:avLst/>
            </a:prstGeom>
            <a:solidFill>
              <a:srgbClr val="FFFFFF">
                <a:alpha val="38039"/>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Arial" pitchFamily="34" charset="0"/>
                </a:rPr>
                <a:t>Z(x,y)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9370" name="Straight Arrow Connector 362"/>
            <p:cNvCxnSpPr>
              <a:cxnSpLocks noChangeShapeType="1"/>
            </p:cNvCxnSpPr>
            <p:nvPr/>
          </p:nvCxnSpPr>
          <p:spPr bwMode="auto">
            <a:xfrm flipV="1">
              <a:off x="5910" y="3495"/>
              <a:ext cx="0" cy="448"/>
            </a:xfrm>
            <a:prstGeom prst="straightConnector1">
              <a:avLst/>
            </a:prstGeom>
            <a:noFill/>
            <a:ln w="1587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685800"/>
            <a:ext cx="4267200" cy="400110"/>
          </a:xfrm>
          <a:prstGeom prst="rect">
            <a:avLst/>
          </a:prstGeom>
          <a:noFill/>
        </p:spPr>
        <p:txBody>
          <a:bodyPr wrap="square" rtlCol="0">
            <a:spAutoFit/>
          </a:bodyPr>
          <a:lstStyle/>
          <a:p>
            <a:pPr lvl="0"/>
            <a:r>
              <a:rPr lang="en-US" sz="2000" b="1" dirty="0" smtClean="0">
                <a:solidFill>
                  <a:srgbClr val="006699"/>
                </a:solidFill>
                <a:latin typeface="Calibri" pitchFamily="34" charset="0"/>
                <a:cs typeface="Calibri" pitchFamily="34" charset="0"/>
              </a:rPr>
              <a:t>Formula for Stress-Velocity</a:t>
            </a:r>
            <a:endParaRPr lang="en-US" sz="2000" dirty="0" smtClean="0">
              <a:latin typeface="Calibri" pitchFamily="34" charset="0"/>
              <a:cs typeface="Calibri" pitchFamily="34" charset="0"/>
            </a:endParaRPr>
          </a:p>
        </p:txBody>
      </p:sp>
      <p:sp>
        <p:nvSpPr>
          <p:cNvPr id="993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36" name="Object 8"/>
          <p:cNvGraphicFramePr>
            <a:graphicFrameLocks noChangeAspect="1"/>
          </p:cNvGraphicFramePr>
          <p:nvPr/>
        </p:nvGraphicFramePr>
        <p:xfrm>
          <a:off x="2286000" y="1752600"/>
          <a:ext cx="2695575" cy="414337"/>
        </p:xfrm>
        <a:graphic>
          <a:graphicData uri="http://schemas.openxmlformats.org/presentationml/2006/ole">
            <p:oleObj spid="_x0000_s128002" name="Equation" r:id="rId4" imgW="1574640" imgH="241200" progId="Equation.3">
              <p:embed/>
            </p:oleObj>
          </a:graphicData>
        </a:graphic>
      </p:graphicFrame>
      <p:sp>
        <p:nvSpPr>
          <p:cNvPr id="99343" name="Rectangle 15"/>
          <p:cNvSpPr>
            <a:spLocks noChangeArrowheads="1"/>
          </p:cNvSpPr>
          <p:nvPr/>
        </p:nvSpPr>
        <p:spPr bwMode="auto">
          <a:xfrm>
            <a:off x="1066800" y="2514600"/>
            <a:ext cx="914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ea typeface="Times New Roman" pitchFamily="18" charset="0"/>
                <a:cs typeface="Arial" pitchFamily="34" charset="0"/>
              </a:rPr>
              <a:t>where</a:t>
            </a:r>
            <a:endParaRPr kumimoji="0" lang="en-US" sz="1600" i="0" u="none" strike="noStrike" cap="none" normalizeH="0" baseline="0" dirty="0" smtClean="0">
              <a:ln>
                <a:noFill/>
              </a:ln>
              <a:solidFill>
                <a:schemeClr val="tx1"/>
              </a:solidFill>
              <a:effectLst/>
              <a:cs typeface="Arial" pitchFamily="34" charset="0"/>
            </a:endParaRPr>
          </a:p>
        </p:txBody>
      </p:sp>
      <p:sp>
        <p:nvSpPr>
          <p:cNvPr id="993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44" name="Object 16"/>
          <p:cNvGraphicFramePr>
            <a:graphicFrameLocks noChangeAspect="1"/>
          </p:cNvGraphicFramePr>
          <p:nvPr/>
        </p:nvGraphicFramePr>
        <p:xfrm>
          <a:off x="1371600" y="3352800"/>
          <a:ext cx="215900" cy="209550"/>
        </p:xfrm>
        <a:graphic>
          <a:graphicData uri="http://schemas.openxmlformats.org/presentationml/2006/ole">
            <p:oleObj spid="_x0000_s128003" name="Equation" r:id="rId5" imgW="164880" imgH="164880" progId="Equation.3">
              <p:embed/>
            </p:oleObj>
          </a:graphicData>
        </a:graphic>
      </p:graphicFrame>
      <p:sp>
        <p:nvSpPr>
          <p:cNvPr id="22" name="TextBox 21"/>
          <p:cNvSpPr txBox="1"/>
          <p:nvPr/>
        </p:nvSpPr>
        <p:spPr>
          <a:xfrm>
            <a:off x="1828800" y="3276600"/>
            <a:ext cx="5638800" cy="615553"/>
          </a:xfrm>
          <a:prstGeom prst="rect">
            <a:avLst/>
          </a:prstGeom>
          <a:noFill/>
        </p:spPr>
        <p:txBody>
          <a:bodyPr wrap="square" rtlCol="0">
            <a:spAutoFit/>
          </a:bodyPr>
          <a:lstStyle/>
          <a:p>
            <a:r>
              <a:rPr lang="en-US" sz="1700" dirty="0" smtClean="0"/>
              <a:t>is a constant of proportionality dependent upon the geometry of the structure</a:t>
            </a:r>
            <a:endParaRPr lang="en-US" sz="1700" dirty="0"/>
          </a:p>
        </p:txBody>
      </p:sp>
      <p:sp>
        <p:nvSpPr>
          <p:cNvPr id="993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46" name="Object 18"/>
          <p:cNvGraphicFramePr>
            <a:graphicFrameLocks noChangeAspect="1"/>
          </p:cNvGraphicFramePr>
          <p:nvPr/>
        </p:nvGraphicFramePr>
        <p:xfrm>
          <a:off x="2590800" y="4191000"/>
          <a:ext cx="1020763" cy="320675"/>
        </p:xfrm>
        <a:graphic>
          <a:graphicData uri="http://schemas.openxmlformats.org/presentationml/2006/ole">
            <p:oleObj spid="_x0000_s128004" name="Equation" r:id="rId6" imgW="634680" imgH="203040" progId="Equation.3">
              <p:embed/>
            </p:oleObj>
          </a:graphicData>
        </a:graphic>
      </p:graphicFrame>
      <p:sp>
        <p:nvSpPr>
          <p:cNvPr id="25" name="TextBox 24"/>
          <p:cNvSpPr txBox="1"/>
          <p:nvPr/>
        </p:nvSpPr>
        <p:spPr>
          <a:xfrm>
            <a:off x="914400" y="5715000"/>
            <a:ext cx="7620000" cy="369332"/>
          </a:xfrm>
          <a:prstGeom prst="rect">
            <a:avLst/>
          </a:prstGeom>
          <a:noFill/>
        </p:spPr>
        <p:txBody>
          <a:bodyPr wrap="square" rtlCol="0">
            <a:spAutoFit/>
          </a:bodyPr>
          <a:lstStyle/>
          <a:p>
            <a:r>
              <a:rPr lang="en-US" i="1" dirty="0" smtClean="0"/>
              <a:t>To do list:  come up with case histories for further investigation &amp; verification</a:t>
            </a:r>
            <a:endParaRPr lang="en-US" i="1" dirty="0"/>
          </a:p>
        </p:txBody>
      </p:sp>
      <p:sp>
        <p:nvSpPr>
          <p:cNvPr id="12" name="TextBox 11"/>
          <p:cNvSpPr txBox="1"/>
          <p:nvPr/>
        </p:nvSpPr>
        <p:spPr>
          <a:xfrm>
            <a:off x="3810000" y="4191000"/>
            <a:ext cx="3429000" cy="369332"/>
          </a:xfrm>
          <a:prstGeom prst="rect">
            <a:avLst/>
          </a:prstGeom>
          <a:noFill/>
        </p:spPr>
        <p:txBody>
          <a:bodyPr wrap="square" rtlCol="0">
            <a:spAutoFit/>
          </a:bodyPr>
          <a:lstStyle/>
          <a:p>
            <a:r>
              <a:rPr lang="en-US" dirty="0" smtClean="0"/>
              <a:t>Bateman, complex equipment</a:t>
            </a:r>
            <a:endParaRPr lang="en-US" dirty="0"/>
          </a:p>
        </p:txBody>
      </p:sp>
      <p:graphicFrame>
        <p:nvGraphicFramePr>
          <p:cNvPr id="128005" name="Object 5"/>
          <p:cNvGraphicFramePr>
            <a:graphicFrameLocks noChangeAspect="1"/>
          </p:cNvGraphicFramePr>
          <p:nvPr/>
        </p:nvGraphicFramePr>
        <p:xfrm>
          <a:off x="2590800" y="4800600"/>
          <a:ext cx="1082675" cy="320675"/>
        </p:xfrm>
        <a:graphic>
          <a:graphicData uri="http://schemas.openxmlformats.org/presentationml/2006/ole">
            <p:oleObj spid="_x0000_s128005" name="Equation" r:id="rId7" imgW="672840" imgH="203040" progId="Equation.3">
              <p:embed/>
            </p:oleObj>
          </a:graphicData>
        </a:graphic>
      </p:graphicFrame>
      <p:sp>
        <p:nvSpPr>
          <p:cNvPr id="14" name="TextBox 13"/>
          <p:cNvSpPr txBox="1"/>
          <p:nvPr/>
        </p:nvSpPr>
        <p:spPr>
          <a:xfrm>
            <a:off x="3810000" y="4724400"/>
            <a:ext cx="2971800" cy="369332"/>
          </a:xfrm>
          <a:prstGeom prst="rect">
            <a:avLst/>
          </a:prstGeom>
          <a:noFill/>
        </p:spPr>
        <p:txBody>
          <a:bodyPr wrap="square" rtlCol="0">
            <a:spAutoFit/>
          </a:bodyPr>
          <a:lstStyle/>
          <a:p>
            <a:r>
              <a:rPr lang="en-US" dirty="0" smtClean="0"/>
              <a:t>or more      Gaberson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4226</TotalTime>
  <Words>1918</Words>
  <Application>Microsoft Office PowerPoint</Application>
  <PresentationFormat>On-screen Show (4:3)</PresentationFormat>
  <Paragraphs>466</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tirvine</dc:creator>
  <cp:lastModifiedBy>tirvine</cp:lastModifiedBy>
  <cp:revision>205</cp:revision>
  <dcterms:created xsi:type="dcterms:W3CDTF">2013-01-15T17:34:22Z</dcterms:created>
  <dcterms:modified xsi:type="dcterms:W3CDTF">2014-09-08T23:12:46Z</dcterms:modified>
</cp:coreProperties>
</file>