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72" r:id="rId2"/>
    <p:sldId id="357" r:id="rId3"/>
    <p:sldId id="333" r:id="rId4"/>
    <p:sldId id="351" r:id="rId5"/>
    <p:sldId id="352" r:id="rId6"/>
    <p:sldId id="354" r:id="rId7"/>
    <p:sldId id="353" r:id="rId8"/>
    <p:sldId id="355" r:id="rId9"/>
    <p:sldId id="356" r:id="rId10"/>
    <p:sldId id="358" r:id="rId11"/>
    <p:sldId id="359" r:id="rId12"/>
    <p:sldId id="363" r:id="rId13"/>
    <p:sldId id="360" r:id="rId14"/>
    <p:sldId id="377" r:id="rId15"/>
    <p:sldId id="348" r:id="rId16"/>
    <p:sldId id="350" r:id="rId17"/>
    <p:sldId id="364" r:id="rId18"/>
    <p:sldId id="367" r:id="rId19"/>
    <p:sldId id="365" r:id="rId20"/>
    <p:sldId id="361" r:id="rId21"/>
    <p:sldId id="368" r:id="rId22"/>
    <p:sldId id="371" r:id="rId23"/>
    <p:sldId id="362" r:id="rId24"/>
    <p:sldId id="373" r:id="rId25"/>
    <p:sldId id="372" r:id="rId26"/>
    <p:sldId id="374" r:id="rId27"/>
    <p:sldId id="375" r:id="rId28"/>
    <p:sldId id="369" r:id="rId29"/>
    <p:sldId id="370" r:id="rId30"/>
    <p:sldId id="366" r:id="rId31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6699"/>
    <a:srgbClr val="008080"/>
    <a:srgbClr val="009999"/>
    <a:srgbClr val="336699"/>
    <a:srgbClr val="003399"/>
    <a:srgbClr val="FF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7271" autoAdjust="0"/>
  </p:normalViewPr>
  <p:slideViewPr>
    <p:cSldViewPr>
      <p:cViewPr>
        <p:scale>
          <a:sx n="90" d="100"/>
          <a:sy n="90" d="100"/>
        </p:scale>
        <p:origin x="270" y="-78"/>
      </p:cViewPr>
      <p:guideLst>
        <p:guide orient="horz" pos="2304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78"/>
    </p:cViewPr>
  </p:sorterViewPr>
  <p:notesViewPr>
    <p:cSldViewPr>
      <p:cViewPr varScale="1">
        <p:scale>
          <a:sx n="50" d="100"/>
          <a:sy n="50" d="100"/>
        </p:scale>
        <p:origin x="-1590" y="-84"/>
      </p:cViewPr>
      <p:guideLst>
        <p:guide orient="horz" pos="3128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algn="r"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D317E3-7492-43CC-929D-C20066462D73}" type="datetime1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algn="r"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0DF7B78-C96B-4FC2-B86C-0BDC55DDE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algn="r"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5464966-5B29-42E8-A271-7462C110DBD6}" type="datetime1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algn="r" defTabSz="93345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B4E7A8-7B59-4243-986E-CAE9748B3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2D1CA9-305D-49A5-A00F-D61330A4D7A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88ACD1-1FE4-4A03-B8F7-E38D2F4D366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EBE700-6F66-4189-8579-CCC52007862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412AE-5ED3-4140-A018-B42D46A874F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743200" y="427038"/>
            <a:ext cx="6399213" cy="1524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4E861-5736-4B16-9473-BC1FFC009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8D760-D3F8-4EF4-91DD-D81D533A3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6A1B4-4E8F-49C7-B3CD-41FBA588D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FD056-6954-46B8-A12A-6F2380169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D17B3-C6A6-4FAD-BFC0-23652CE16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213DF-B5CF-4702-AB2B-D3F523D8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9812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C59ED-56E8-4C3F-808C-568436AA4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6AD9A-A300-4315-A81D-B9CD2A5C2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BF4B1-C5F1-45DB-81FC-D172085B2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4002D-7AFA-480E-82C4-0873612BF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9E62E-0283-4A89-A8F6-7021EFFEE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A4AC3-5DF2-45A3-BBC6-D061EA496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24200" y="19812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ADF9663-5A7B-445A-BEF8-A23E8B53D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buChar char="n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buChar char="u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buChar char="F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•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5.jpeg"/><Relationship Id="rId9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A28218-0186-4E0A-AE98-C2C49BD90C7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87724" y="1880828"/>
            <a:ext cx="4464050" cy="2592387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2000" dirty="0" smtClean="0">
              <a:solidFill>
                <a:schemeClr val="tx1"/>
              </a:solidFill>
              <a:latin typeface="Helvetica" charset="0"/>
            </a:endParaRPr>
          </a:p>
          <a:p>
            <a:pPr algn="ctr">
              <a:buFont typeface="Monotype Sorts" pitchFamily="2" charset="2"/>
              <a:buNone/>
            </a:pPr>
            <a:endParaRPr lang="en-US" sz="2000" dirty="0" smtClean="0">
              <a:solidFill>
                <a:srgbClr val="009999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sz="2200" dirty="0" smtClean="0">
                <a:solidFill>
                  <a:srgbClr val="006699"/>
                </a:solidFill>
              </a:rPr>
              <a:t>Sine Sweep Vibration</a:t>
            </a:r>
            <a:endParaRPr lang="en-US" sz="2200" dirty="0" smtClean="0">
              <a:solidFill>
                <a:srgbClr val="006699"/>
              </a:solidFill>
              <a:latin typeface="Helvetica" charset="0"/>
            </a:endParaRP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5903913" y="981075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511300" y="1016000"/>
            <a:ext cx="10390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9999"/>
                </a:solidFill>
              </a:rPr>
              <a:t>Unit </a:t>
            </a:r>
            <a:r>
              <a:rPr lang="en-US" b="1" dirty="0" smtClean="0">
                <a:solidFill>
                  <a:srgbClr val="009999"/>
                </a:solidFill>
              </a:rPr>
              <a:t>3</a:t>
            </a:r>
            <a:endParaRPr lang="en-US" b="1" dirty="0">
              <a:solidFill>
                <a:srgbClr val="009999"/>
              </a:solidFill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1223963" y="1592263"/>
            <a:ext cx="6983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rgbClr val="008080"/>
                </a:solidFill>
                <a:cs typeface="Arial" pitchFamily="34" charset="0"/>
              </a:rPr>
              <a:t>O</a:t>
            </a:r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ctave Formulas</a:t>
            </a:r>
            <a:endParaRPr lang="en-US" sz="1800" b="1" dirty="0"/>
          </a:p>
        </p:txBody>
      </p:sp>
      <p:sp>
        <p:nvSpPr>
          <p:cNvPr id="9" name="Rectangle 8"/>
          <p:cNvSpPr/>
          <p:nvPr/>
        </p:nvSpPr>
        <p:spPr>
          <a:xfrm>
            <a:off x="1007604" y="4833156"/>
            <a:ext cx="65167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itchFamily="34" charset="0"/>
                <a:cs typeface="Arial" pitchFamily="34" charset="0"/>
              </a:rPr>
              <a:t>w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here 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f</a:t>
            </a:r>
            <a:r>
              <a:rPr lang="en-US" sz="1400" baseline="-25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1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and 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f</a:t>
            </a:r>
            <a:r>
              <a:rPr lang="en-US" sz="1400" baseline="-25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are the lower and upper frequency limits, respectively.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Thus, the frequency domain from 10 Hz to 2000 Hz has 7.64 octaves</a:t>
            </a: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75756" y="3789040"/>
            <a:ext cx="1656184" cy="795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27584" y="1340768"/>
            <a:ext cx="684076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Now consider a sine sweep test from 10 Hz to 2000 Hz.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How many octaves are in this example?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 rough estimate is 7.5.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Nevertheless, the exact number is needed.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number of octaves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n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can be calculated in terms of natural logarithms as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rgbClr val="008080"/>
                </a:solidFill>
                <a:cs typeface="Arial" pitchFamily="34" charset="0"/>
              </a:rPr>
              <a:t>Rate &amp; Duration</a:t>
            </a:r>
            <a:endParaRPr lang="en-US" sz="1800" b="1" dirty="0">
              <a:solidFill>
                <a:srgbClr val="00808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1484784"/>
            <a:ext cx="684076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number of octaves is then used to set the sweep rate, assuming a logarithmic rate.  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For </a:t>
            </a: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example, the rate might be specified as 1 octave/minute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duration for 7.64 octaves would thus be:  7 minutes 38 seconds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excitation frequency at any time can then be calculated from this 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rate.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Or </a:t>
            </a: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perhaps the total sweep time from 10 Hz to 2000 Hz is specified as 8 minutes.  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Thus</a:t>
            </a: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, the sweep rate is 0.955 octaves/min.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SDOF Response Example</a:t>
            </a:r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07604" y="1484784"/>
            <a:ext cx="6840760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Apply sine sweep base input to an SDOF system (fn=40 Hz, Q=10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)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Input Specification:</a:t>
            </a:r>
          </a:p>
          <a:p>
            <a:r>
              <a:rPr lang="en-US" sz="1400" dirty="0" smtClean="0">
                <a:latin typeface="Calibri" pitchFamily="34" charset="0"/>
              </a:rPr>
              <a:t>	10 </a:t>
            </a:r>
            <a:r>
              <a:rPr lang="en-US" sz="1400" dirty="0">
                <a:latin typeface="Calibri" pitchFamily="34" charset="0"/>
              </a:rPr>
              <a:t>Hz, </a:t>
            </a:r>
            <a:r>
              <a:rPr lang="en-US" sz="1400" dirty="0" smtClean="0">
                <a:latin typeface="Calibri" pitchFamily="34" charset="0"/>
              </a:rPr>
              <a:t> 1 </a:t>
            </a:r>
            <a:r>
              <a:rPr lang="en-US" sz="1400" dirty="0">
                <a:latin typeface="Calibri" pitchFamily="34" charset="0"/>
              </a:rPr>
              <a:t>G</a:t>
            </a:r>
          </a:p>
          <a:p>
            <a:r>
              <a:rPr lang="en-US" sz="1400" dirty="0" smtClean="0">
                <a:latin typeface="Calibri" pitchFamily="34" charset="0"/>
              </a:rPr>
              <a:t>	80 </a:t>
            </a:r>
            <a:r>
              <a:rPr lang="en-US" sz="1400" dirty="0">
                <a:latin typeface="Calibri" pitchFamily="34" charset="0"/>
              </a:rPr>
              <a:t>Hz, </a:t>
            </a:r>
            <a:r>
              <a:rPr lang="en-US" sz="1400" dirty="0" smtClean="0">
                <a:latin typeface="Calibri" pitchFamily="34" charset="0"/>
              </a:rPr>
              <a:t> 1 </a:t>
            </a:r>
            <a:r>
              <a:rPr lang="en-US" sz="1400" dirty="0">
                <a:latin typeface="Calibri" pitchFamily="34" charset="0"/>
              </a:rPr>
              <a:t>G</a:t>
            </a: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Duration </a:t>
            </a:r>
            <a:r>
              <a:rPr lang="en-US" sz="1400" dirty="0">
                <a:latin typeface="Calibri" pitchFamily="34" charset="0"/>
              </a:rPr>
              <a:t>180 seconds</a:t>
            </a: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Sample Rate = 1000 Hz</a:t>
            </a:r>
            <a:endParaRPr lang="en-US" sz="1400" dirty="0" smtClean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3 </a:t>
            </a:r>
            <a:r>
              <a:rPr lang="en-US" sz="1400" dirty="0">
                <a:latin typeface="Calibri" pitchFamily="34" charset="0"/>
              </a:rPr>
              <a:t>octaves</a:t>
            </a: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Log </a:t>
            </a:r>
            <a:r>
              <a:rPr lang="en-US" sz="1400" dirty="0">
                <a:latin typeface="Calibri" pitchFamily="34" charset="0"/>
              </a:rPr>
              <a:t>sweep 1 </a:t>
            </a:r>
            <a:r>
              <a:rPr lang="en-US" sz="1400" dirty="0" smtClean="0">
                <a:latin typeface="Calibri" pitchFamily="34" charset="0"/>
              </a:rPr>
              <a:t>octave/min</a:t>
            </a:r>
            <a:endParaRPr lang="en-US" sz="1400" dirty="0" smtClean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endParaRPr lang="en-US" sz="1400" dirty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Synthesize time history with </a:t>
            </a:r>
            <a:r>
              <a:rPr lang="en-US" sz="1400" dirty="0" smtClean="0">
                <a:latin typeface="Calibri" pitchFamily="34" charset="0"/>
              </a:rPr>
              <a:t>Python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GUI script:  </a:t>
            </a:r>
            <a:r>
              <a:rPr lang="en-US" sz="1400" dirty="0" smtClean="0">
                <a:latin typeface="Calibri" pitchFamily="34" charset="0"/>
              </a:rPr>
              <a:t>vibrationdata.py</a:t>
            </a:r>
            <a:endParaRPr lang="en-US" sz="1400" dirty="0" smtClean="0">
              <a:latin typeface="Calibri" pitchFamily="34" charset="0"/>
            </a:endParaRPr>
          </a:p>
          <a:p>
            <a:endParaRPr lang="en-US" sz="1400" dirty="0">
              <a:latin typeface="Calibri" pitchFamily="34" charset="0"/>
            </a:endParaRPr>
          </a:p>
          <a:p>
            <a:r>
              <a:rPr lang="en-US" sz="1400" dirty="0" err="1">
                <a:latin typeface="Calibri" pitchFamily="34" charset="0"/>
              </a:rPr>
              <a:t>v</a:t>
            </a:r>
            <a:r>
              <a:rPr lang="en-US" sz="1400" dirty="0" err="1" smtClean="0">
                <a:latin typeface="Calibri" pitchFamily="34" charset="0"/>
              </a:rPr>
              <a:t>ibrationdata</a:t>
            </a:r>
            <a:r>
              <a:rPr lang="en-US" sz="1400" dirty="0" smtClean="0">
                <a:latin typeface="Calibri" pitchFamily="34" charset="0"/>
              </a:rPr>
              <a:t> &gt;  </a:t>
            </a:r>
            <a:r>
              <a:rPr lang="en-US" sz="1400" dirty="0" smtClean="0">
                <a:latin typeface="Calibri" pitchFamily="34" charset="0"/>
              </a:rPr>
              <a:t>Miscellaneous Analysis </a:t>
            </a:r>
            <a:r>
              <a:rPr lang="en-US" sz="1400" dirty="0" smtClean="0">
                <a:latin typeface="Calibri" pitchFamily="34" charset="0"/>
              </a:rPr>
              <a:t>&gt; Generate Signal &gt; Sine </a:t>
            </a:r>
            <a:r>
              <a:rPr lang="en-US" sz="1400" dirty="0" smtClean="0">
                <a:latin typeface="Calibri" pitchFamily="34" charset="0"/>
              </a:rPr>
              <a:t>Sweep     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Then export time history as:  sine_sweep.txt</a:t>
            </a:r>
            <a:endParaRPr lang="en-US" sz="14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Input Sine Sweep, Segment</a:t>
            </a:r>
            <a:endParaRPr lang="en-US" sz="1800" b="1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68760"/>
            <a:ext cx="6448425" cy="5345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272300" y="5049180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Entire time history is 180 seconds</a:t>
            </a:r>
            <a:endParaRPr lang="en-US" sz="1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s8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81033"/>
            <a:ext cx="8875595" cy="4752224"/>
          </a:xfrm>
          <a:prstGeom prst="rect">
            <a:avLst/>
          </a:prstGeom>
        </p:spPr>
      </p:pic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Input Sine Sweep, Waterfall FFT</a:t>
            </a:r>
            <a:endParaRPr lang="en-US" sz="1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932040" y="558924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The series of peaks forms a curved line because the sweep rate is logarithmic.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31840" y="1520788"/>
            <a:ext cx="133214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Waterfall FFT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8CED6F-A776-433B-8E14-56C84DA8E23D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6627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755650" y="476250"/>
            <a:ext cx="5003800" cy="1143000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tabLst>
                <a:tab pos="1428750" algn="l"/>
              </a:tabLst>
            </a:pPr>
            <a:r>
              <a:rPr lang="en-US" sz="1800" smtClean="0"/>
              <a:t>SDOF System Subjected to Base Excitation</a:t>
            </a:r>
            <a:r>
              <a:rPr lang="en-US" sz="180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6227763" y="765175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26629" name="Line 7"/>
          <p:cNvSpPr>
            <a:spLocks noChangeShapeType="1"/>
          </p:cNvSpPr>
          <p:nvPr/>
        </p:nvSpPr>
        <p:spPr bwMode="auto">
          <a:xfrm>
            <a:off x="863600" y="13414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63" descr="sdd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881188"/>
            <a:ext cx="6391275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95"/>
          <p:cNvSpPr txBox="1">
            <a:spLocks noChangeArrowheads="1"/>
          </p:cNvSpPr>
          <p:nvPr/>
        </p:nvSpPr>
        <p:spPr bwMode="auto">
          <a:xfrm>
            <a:off x="1403648" y="4725144"/>
            <a:ext cx="5472112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cs typeface="Arial" pitchFamily="34" charset="0"/>
              </a:rPr>
              <a:t>The equation of motion was previously derived in Webinar 2.</a:t>
            </a:r>
            <a:endParaRPr lang="en-US" sz="1400" dirty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400" dirty="0" smtClean="0">
                <a:cs typeface="Arial" pitchFamily="34" charset="0"/>
              </a:rPr>
              <a:t>Highlights are shown on the next slide.</a:t>
            </a:r>
            <a:endParaRPr lang="en-US" sz="14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69BF07-8624-4E59-A197-F8D1EFC2155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080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900113" y="476250"/>
            <a:ext cx="2879725" cy="1143000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tabLst>
                <a:tab pos="1428750" algn="l"/>
              </a:tabLst>
            </a:pPr>
            <a:r>
              <a:rPr lang="en-US" sz="1800" smtClean="0"/>
              <a:t>Free Body Diagram</a:t>
            </a:r>
            <a:r>
              <a:rPr lang="en-US" sz="180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6227763" y="765175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3082" name="Line 7"/>
          <p:cNvSpPr>
            <a:spLocks noChangeShapeType="1"/>
          </p:cNvSpPr>
          <p:nvPr/>
        </p:nvSpPr>
        <p:spPr bwMode="auto">
          <a:xfrm>
            <a:off x="863600" y="13414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83" name="Picture 14" descr="s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1580" y="1484784"/>
            <a:ext cx="2433638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Text Box 90"/>
          <p:cNvSpPr txBox="1">
            <a:spLocks noChangeArrowheads="1"/>
          </p:cNvSpPr>
          <p:nvPr/>
        </p:nvSpPr>
        <p:spPr bwMode="auto">
          <a:xfrm>
            <a:off x="3527884" y="1592796"/>
            <a:ext cx="43291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cs typeface="Arial" pitchFamily="34" charset="0"/>
              </a:rPr>
              <a:t>Summation of forces in the vertical direction</a:t>
            </a:r>
            <a:r>
              <a:rPr lang="en-US" sz="1400" b="1" dirty="0"/>
              <a:t> </a:t>
            </a:r>
          </a:p>
        </p:txBody>
      </p:sp>
      <p:sp>
        <p:nvSpPr>
          <p:cNvPr id="3085" name="Text Box 95"/>
          <p:cNvSpPr txBox="1">
            <a:spLocks noChangeArrowheads="1"/>
          </p:cNvSpPr>
          <p:nvPr/>
        </p:nvSpPr>
        <p:spPr bwMode="auto">
          <a:xfrm>
            <a:off x="3419872" y="3104964"/>
            <a:ext cx="547211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cs typeface="Arial" pitchFamily="34" charset="0"/>
              </a:rPr>
              <a:t>Let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z = x - y</a:t>
            </a:r>
            <a:r>
              <a:rPr lang="en-US" sz="1400" dirty="0">
                <a:cs typeface="Arial" pitchFamily="34" charset="0"/>
              </a:rPr>
              <a:t>.  The variable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400" dirty="0">
                <a:cs typeface="Arial" pitchFamily="34" charset="0"/>
              </a:rPr>
              <a:t> is thus the relative displacement.</a:t>
            </a:r>
            <a:endParaRPr lang="en-US" sz="1400" dirty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400" dirty="0">
                <a:cs typeface="Arial" pitchFamily="34" charset="0"/>
              </a:rPr>
              <a:t>Substituting the relative displacement yields</a:t>
            </a:r>
            <a:r>
              <a:rPr lang="en-US" sz="1400" dirty="0"/>
              <a:t> </a:t>
            </a: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4319972" y="2528900"/>
          <a:ext cx="2339975" cy="300037"/>
        </p:xfrm>
        <a:graphic>
          <a:graphicData uri="http://schemas.openxmlformats.org/presentationml/2006/ole">
            <p:oleObj spid="_x0000_s3074" name="Equation" r:id="rId5" imgW="2006280" imgH="253800" progId="Equation.3">
              <p:embed/>
            </p:oleObj>
          </a:graphicData>
        </a:graphic>
      </p:graphicFrame>
      <p:graphicFrame>
        <p:nvGraphicFramePr>
          <p:cNvPr id="3077" name="Object 10"/>
          <p:cNvGraphicFramePr>
            <a:graphicFrameLocks noChangeAspect="1"/>
          </p:cNvGraphicFramePr>
          <p:nvPr/>
        </p:nvGraphicFramePr>
        <p:xfrm>
          <a:off x="4247964" y="4077072"/>
          <a:ext cx="2340260" cy="290751"/>
        </p:xfrm>
        <a:graphic>
          <a:graphicData uri="http://schemas.openxmlformats.org/presentationml/2006/ole">
            <p:oleObj spid="_x0000_s3077" name="Equation" r:id="rId6" imgW="2070000" imgH="253800" progId="Equation.3">
              <p:embed/>
            </p:oleObj>
          </a:graphicData>
        </a:graphic>
      </p:graphicFrame>
      <p:graphicFrame>
        <p:nvGraphicFramePr>
          <p:cNvPr id="3078" name="Object 11"/>
          <p:cNvGraphicFramePr>
            <a:graphicFrameLocks noChangeAspect="1"/>
          </p:cNvGraphicFramePr>
          <p:nvPr/>
        </p:nvGraphicFramePr>
        <p:xfrm>
          <a:off x="4319972" y="1988840"/>
          <a:ext cx="1254125" cy="371475"/>
        </p:xfrm>
        <a:graphic>
          <a:graphicData uri="http://schemas.openxmlformats.org/presentationml/2006/ole">
            <p:oleObj spid="_x0000_s3078" name="Equation" r:id="rId7" imgW="863280" imgH="253800" progId="Equation.3">
              <p:embed/>
            </p:oleObj>
          </a:graphicData>
        </a:graphic>
      </p:graphicFrame>
      <p:graphicFrame>
        <p:nvGraphicFramePr>
          <p:cNvPr id="3086" name="Object 4"/>
          <p:cNvGraphicFramePr>
            <a:graphicFrameLocks noChangeAspect="1"/>
          </p:cNvGraphicFramePr>
          <p:nvPr/>
        </p:nvGraphicFramePr>
        <p:xfrm>
          <a:off x="4139952" y="4797152"/>
          <a:ext cx="1168400" cy="292100"/>
        </p:xfrm>
        <a:graphic>
          <a:graphicData uri="http://schemas.openxmlformats.org/presentationml/2006/ole">
            <p:oleObj spid="_x0000_s3086" name="Equation" r:id="rId8" imgW="1028520" imgH="253800" progId="Equation.3">
              <p:embed/>
            </p:oleObj>
          </a:graphicData>
        </a:graphic>
      </p:graphicFrame>
      <p:graphicFrame>
        <p:nvGraphicFramePr>
          <p:cNvPr id="3087" name="Object 5"/>
          <p:cNvGraphicFramePr>
            <a:graphicFrameLocks noChangeAspect="1"/>
          </p:cNvGraphicFramePr>
          <p:nvPr/>
        </p:nvGraphicFramePr>
        <p:xfrm>
          <a:off x="6156176" y="4725144"/>
          <a:ext cx="1103312" cy="349250"/>
        </p:xfrm>
        <a:graphic>
          <a:graphicData uri="http://schemas.openxmlformats.org/presentationml/2006/ole">
            <p:oleObj spid="_x0000_s3087" name="Equation" r:id="rId9" imgW="1002960" imgH="317160" progId="Equation.3">
              <p:embed/>
            </p:oleObj>
          </a:graphicData>
        </a:graphic>
      </p:graphicFrame>
      <p:graphicFrame>
        <p:nvGraphicFramePr>
          <p:cNvPr id="3088" name="Object 4"/>
          <p:cNvGraphicFramePr>
            <a:graphicFrameLocks noChangeAspect="1"/>
          </p:cNvGraphicFramePr>
          <p:nvPr/>
        </p:nvGraphicFramePr>
        <p:xfrm>
          <a:off x="4355976" y="5553236"/>
          <a:ext cx="2305050" cy="377825"/>
        </p:xfrm>
        <a:graphic>
          <a:graphicData uri="http://schemas.openxmlformats.org/presentationml/2006/ole">
            <p:oleObj spid="_x0000_s3088" name="Equation" r:id="rId10" imgW="1993680" imgH="330120" progId="Equation.3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Solving the Equation of Motion</a:t>
            </a:r>
            <a:endParaRPr lang="en-US" sz="1800" b="1" dirty="0"/>
          </a:p>
        </p:txBody>
      </p:sp>
      <p:sp>
        <p:nvSpPr>
          <p:cNvPr id="9" name="TextBox 14"/>
          <p:cNvSpPr txBox="1">
            <a:spLocks noChangeArrowheads="1"/>
          </p:cNvSpPr>
          <p:nvPr/>
        </p:nvSpPr>
        <p:spPr bwMode="auto">
          <a:xfrm>
            <a:off x="863588" y="1628800"/>
            <a:ext cx="745331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 smtClean="0"/>
              <a:t>A convolution integral is used for the case where the base input acceleration is arbitrary.</a:t>
            </a:r>
          </a:p>
          <a:p>
            <a:endParaRPr lang="en-US" sz="1400" dirty="0"/>
          </a:p>
          <a:p>
            <a:r>
              <a:rPr lang="en-US" sz="1400" dirty="0" smtClean="0"/>
              <a:t>The </a:t>
            </a:r>
            <a:r>
              <a:rPr lang="en-US" sz="1400" dirty="0"/>
              <a:t>convolution integral is numerically inefficient to solve in its equivalent digital-series form.</a:t>
            </a:r>
          </a:p>
          <a:p>
            <a:endParaRPr lang="en-US" sz="1400" dirty="0"/>
          </a:p>
          <a:p>
            <a:r>
              <a:rPr lang="en-US" sz="1400" dirty="0"/>
              <a:t>Instead, use…</a:t>
            </a:r>
          </a:p>
          <a:p>
            <a:endParaRPr lang="en-US" sz="1400" dirty="0"/>
          </a:p>
          <a:p>
            <a:pPr algn="ctr"/>
            <a:r>
              <a:rPr lang="en-US" sz="1600" i="1" dirty="0">
                <a:solidFill>
                  <a:srgbClr val="336699"/>
                </a:solidFill>
              </a:rPr>
              <a:t>Smallwood, ramp invariant, digital recursive filtering relationship!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35596" y="3933056"/>
            <a:ext cx="67687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Synthesize time history with </a:t>
            </a:r>
            <a:r>
              <a:rPr lang="en-US" sz="1400" dirty="0" smtClean="0">
                <a:latin typeface="Calibri" pitchFamily="34" charset="0"/>
              </a:rPr>
              <a:t>Python </a:t>
            </a:r>
            <a:r>
              <a:rPr lang="en-US" sz="1400" dirty="0" smtClean="0">
                <a:latin typeface="Calibri" pitchFamily="34" charset="0"/>
              </a:rPr>
              <a:t>GUI script:  </a:t>
            </a:r>
            <a:r>
              <a:rPr lang="en-US" sz="1400" dirty="0" smtClean="0">
                <a:latin typeface="Calibri" pitchFamily="34" charset="0"/>
              </a:rPr>
              <a:t>vibrationdata.py</a:t>
            </a:r>
            <a:endParaRPr lang="en-US" sz="1400" dirty="0" smtClean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Select Signal Analysis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&gt; SDOF Response to Base Input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SDOF Response</a:t>
            </a:r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5229200"/>
            <a:ext cx="684076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12" name="Picture 11" descr="40sdof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393" y="1270919"/>
            <a:ext cx="6573932" cy="486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4500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Solid Rocket Pressure Oscillation</a:t>
            </a:r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79612" y="1448780"/>
            <a:ext cx="6840760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Solid rocket motors may have pressure oscillations which form in the combustion chamber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Various vortex-shedding and other effects cause standing waves to form in the combustion cavity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This effect is sometimes called “Resonant Burn” or “Thrust Oscillation”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sinusoidal oscillation frequency may sweep downward as the cavity volume increases due to the conversion of propellant to exhaust gas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Sine Sweep Testing Purposes</a:t>
            </a:r>
            <a:endParaRPr lang="en-US" sz="1800" b="1" dirty="0"/>
          </a:p>
        </p:txBody>
      </p:sp>
      <p:sp>
        <p:nvSpPr>
          <p:cNvPr id="9" name="Content Placeholder 2"/>
          <p:cNvSpPr>
            <a:spLocks noGrp="1"/>
          </p:cNvSpPr>
          <p:nvPr>
            <p:ph idx="4294967295"/>
          </p:nvPr>
        </p:nvSpPr>
        <p:spPr>
          <a:xfrm>
            <a:off x="899592" y="1520788"/>
            <a:ext cx="6796087" cy="4114800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800"/>
              </a:lnSpc>
              <a:buFont typeface="Monotype Sorts" pitchFamily="2" charset="2"/>
              <a:buNone/>
            </a:pPr>
            <a:r>
              <a:rPr lang="en-US" sz="1400" b="0" dirty="0" smtClean="0">
                <a:latin typeface="Calibri" pitchFamily="34" charset="0"/>
                <a:cs typeface="Arial" pitchFamily="34" charset="0"/>
              </a:rPr>
              <a:t>Sine Sweep Testing of Components and Systems</a:t>
            </a:r>
          </a:p>
          <a:p>
            <a:pPr>
              <a:lnSpc>
                <a:spcPts val="2800"/>
              </a:lnSpc>
              <a:spcBef>
                <a:spcPts val="600"/>
              </a:spcBef>
            </a:pPr>
            <a:r>
              <a:rPr lang="en-US" sz="1400" b="0" dirty="0" smtClean="0">
                <a:latin typeface="Calibri" pitchFamily="34" charset="0"/>
                <a:cs typeface="Arial" pitchFamily="34" charset="0"/>
              </a:rPr>
              <a:t>Identify natural frequencies and amplification factors or damping ratios</a:t>
            </a:r>
          </a:p>
          <a:p>
            <a:pPr>
              <a:spcBef>
                <a:spcPts val="600"/>
              </a:spcBef>
            </a:pPr>
            <a:r>
              <a:rPr lang="en-US" sz="1400" b="0" dirty="0" smtClean="0">
                <a:latin typeface="Calibri" pitchFamily="34" charset="0"/>
                <a:cs typeface="Arial" pitchFamily="34" charset="0"/>
              </a:rPr>
              <a:t>Perform sine sweep before and after random vibration test to determine if any parts loosened, etc.</a:t>
            </a:r>
          </a:p>
          <a:p>
            <a:pPr>
              <a:lnSpc>
                <a:spcPts val="2800"/>
              </a:lnSpc>
              <a:spcBef>
                <a:spcPts val="600"/>
              </a:spcBef>
            </a:pPr>
            <a:r>
              <a:rPr lang="en-US" sz="1400" b="0" dirty="0" smtClean="0">
                <a:latin typeface="Calibri" pitchFamily="34" charset="0"/>
                <a:cs typeface="Arial" pitchFamily="34" charset="0"/>
              </a:rPr>
              <a:t>Check for linearity of stiffness and damping</a:t>
            </a:r>
          </a:p>
          <a:p>
            <a:pPr>
              <a:lnSpc>
                <a:spcPts val="2800"/>
              </a:lnSpc>
              <a:spcBef>
                <a:spcPts val="600"/>
              </a:spcBef>
            </a:pPr>
            <a:r>
              <a:rPr lang="en-US" sz="1400" b="0" dirty="0" smtClean="0">
                <a:latin typeface="Calibri" pitchFamily="34" charset="0"/>
                <a:cs typeface="Arial" pitchFamily="34" charset="0"/>
              </a:rPr>
              <a:t>Workmanship screen for defective parts and solder joints</a:t>
            </a:r>
          </a:p>
          <a:p>
            <a:pPr>
              <a:lnSpc>
                <a:spcPts val="2800"/>
              </a:lnSpc>
              <a:spcBef>
                <a:spcPts val="600"/>
              </a:spcBef>
            </a:pPr>
            <a:r>
              <a:rPr lang="en-US" sz="1400" b="0" dirty="0" smtClean="0">
                <a:latin typeface="Calibri" pitchFamily="34" charset="0"/>
                <a:cs typeface="Arial" pitchFamily="34" charset="0"/>
              </a:rPr>
              <a:t>Represent an actual environment such as a rocket motor oscillation</a:t>
            </a:r>
          </a:p>
          <a:p>
            <a:pPr>
              <a:lnSpc>
                <a:spcPts val="2800"/>
              </a:lnSpc>
              <a:spcBef>
                <a:spcPts val="600"/>
              </a:spcBef>
            </a:pPr>
            <a:r>
              <a:rPr lang="en-US" sz="1400" b="0" dirty="0" smtClean="0">
                <a:latin typeface="Calibri" pitchFamily="34" charset="0"/>
              </a:rPr>
              <a:t>NASA/GSFC typically uses sine sweep vibration for spacecraft testing </a:t>
            </a:r>
            <a:endParaRPr lang="en-US" sz="1400" b="0" dirty="0" smtClean="0">
              <a:latin typeface="Calibri" pitchFamily="34" charset="0"/>
              <a:cs typeface="Arial" pitchFamily="34" charset="0"/>
            </a:endParaRPr>
          </a:p>
          <a:p>
            <a:pPr>
              <a:lnSpc>
                <a:spcPts val="2800"/>
              </a:lnSpc>
              <a:buFont typeface="Monotype Sorts" pitchFamily="2" charset="2"/>
              <a:buNone/>
            </a:pPr>
            <a:endParaRPr lang="en-US" sz="20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4573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Solid Rocket Motor Example</a:t>
            </a:r>
            <a:endParaRPr lang="en-US" sz="1800" b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8470900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Flight Accelerometer Data</a:t>
            </a:r>
            <a:endParaRPr lang="en-US" sz="1800" b="1" dirty="0"/>
          </a:p>
        </p:txBody>
      </p:sp>
      <p:pic>
        <p:nvPicPr>
          <p:cNvPr id="9" name="Snagit_PPT2CD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1340768"/>
            <a:ext cx="6690703" cy="479154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835696" y="6237312"/>
            <a:ext cx="30963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File</a:t>
            </a:r>
            <a:r>
              <a:rPr lang="en-US" sz="15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solid_motor_flight.txt</a:t>
            </a:r>
            <a:endParaRPr lang="en-US" sz="1500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1763688" y="1448780"/>
            <a:ext cx="468052" cy="2880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46090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Flight Accelerometer Data, Segment</a:t>
            </a:r>
            <a:endParaRPr lang="en-US" sz="1800" b="1" dirty="0" smtClean="0"/>
          </a:p>
          <a:p>
            <a:endParaRPr lang="en-US" sz="1800" b="1" dirty="0"/>
          </a:p>
        </p:txBody>
      </p:sp>
      <p:pic>
        <p:nvPicPr>
          <p:cNvPr id="8" name="Snagit_PPT53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1620" y="1304764"/>
            <a:ext cx="6096000" cy="529809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auto">
          <a:xfrm>
            <a:off x="1763688" y="1340768"/>
            <a:ext cx="576064" cy="2880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453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Time-Varying Statistics</a:t>
            </a:r>
            <a:endParaRPr lang="en-US" sz="1800" b="1" dirty="0" smtClean="0"/>
          </a:p>
          <a:p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07604" y="1520788"/>
            <a:ext cx="68407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Calculate statistics for each consecutive 0.5-second segment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Use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Python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GUI script: 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vibrationdata.py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       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Select Signal Analysis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&gt; Time-Varying Freq &amp; Amp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BFD056-6954-46B8-A12A-6F2380169A6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5" name="Picture 4" descr="ss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392" y="699510"/>
            <a:ext cx="7315215" cy="5458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BFD056-6954-46B8-A12A-6F2380169A6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4" name="Picture 3" descr="sss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392" y="699510"/>
            <a:ext cx="7315215" cy="5458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BFD056-6954-46B8-A12A-6F2380169A6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5" name="Picture 4" descr="sss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392" y="699510"/>
            <a:ext cx="7315215" cy="5458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olid_motor_w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77525"/>
            <a:ext cx="9144000" cy="55029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BFD056-6954-46B8-A12A-6F2380169A6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59732" y="548680"/>
            <a:ext cx="42124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Solid Rocket Motor Flight Data – Waterfall FFT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9772" y="5913276"/>
            <a:ext cx="38884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Waterfall FFTs will be covered in a future webinar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Exercise 1</a:t>
            </a:r>
            <a:endParaRPr lang="en-US" sz="1800" b="1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827584" y="1592796"/>
            <a:ext cx="74676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r>
              <a:rPr kumimoji="1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A shaker table has a displacement limit of 1.5 inch peak-to-peak, or 0.75 inch zero-to-peak.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endParaRPr kumimoji="1" lang="en-US" sz="140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r>
              <a:rPr kumimoji="1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An amplitude of 28 G is desired from 10 Hz to 2000 Hz.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endParaRPr kumimoji="1" lang="en-US" sz="140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r>
              <a:rPr kumimoji="1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The specification will consist of a displacement ramp and an acceleration plateau.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endParaRPr kumimoji="1" lang="en-US" sz="140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r>
              <a:rPr kumimoji="1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What should the crossover frequency be?  </a:t>
            </a:r>
          </a:p>
          <a:p>
            <a:pPr marL="342900" lvl="0" indent="-342900">
              <a:spcBef>
                <a:spcPct val="20000"/>
              </a:spcBef>
              <a:buClr>
                <a:srgbClr val="003399"/>
              </a:buClr>
              <a:buSzPct val="50000"/>
              <a:defRPr/>
            </a:pPr>
            <a:endParaRPr lang="en-US" sz="1400" kern="0" dirty="0">
              <a:latin typeface="Calibri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Char char="n"/>
              <a:defRPr/>
            </a:pPr>
            <a:r>
              <a:rPr lang="en-US" sz="1400" kern="0" dirty="0">
                <a:latin typeface="Calibri" pitchFamily="34" charset="0"/>
              </a:rPr>
              <a:t>Use </a:t>
            </a:r>
            <a:r>
              <a:rPr lang="en-US" sz="1400" kern="0" dirty="0" smtClean="0">
                <a:latin typeface="Calibri" pitchFamily="34" charset="0"/>
              </a:rPr>
              <a:t>Python </a:t>
            </a:r>
            <a:r>
              <a:rPr lang="en-US" sz="1400" kern="0" dirty="0">
                <a:latin typeface="Calibri" pitchFamily="34" charset="0"/>
              </a:rPr>
              <a:t>GUI script: </a:t>
            </a:r>
            <a:r>
              <a:rPr lang="en-US" sz="1400" kern="0" dirty="0" smtClean="0">
                <a:latin typeface="Calibri" pitchFamily="34" charset="0"/>
              </a:rPr>
              <a:t>vibrationdata.py</a:t>
            </a:r>
            <a:endParaRPr lang="en-US" sz="1400" kern="0" dirty="0">
              <a:latin typeface="Calibri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003399"/>
              </a:buClr>
              <a:buSzPct val="50000"/>
              <a:defRPr/>
            </a:pPr>
            <a:r>
              <a:rPr lang="en-US" sz="1400" kern="0" dirty="0">
                <a:latin typeface="Calibri" pitchFamily="34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rgbClr val="003399"/>
              </a:buClr>
              <a:buSzPct val="50000"/>
              <a:defRPr/>
            </a:pPr>
            <a:r>
              <a:rPr lang="en-US" sz="1400" kern="0" dirty="0">
                <a:latin typeface="Calibri" pitchFamily="34" charset="0"/>
              </a:rPr>
              <a:t>             </a:t>
            </a:r>
            <a:r>
              <a:rPr lang="en-US" sz="1400" kern="0" dirty="0" err="1">
                <a:latin typeface="Calibri" pitchFamily="34" charset="0"/>
              </a:rPr>
              <a:t>vibrationdata</a:t>
            </a:r>
            <a:r>
              <a:rPr lang="en-US" sz="1400" kern="0" dirty="0">
                <a:latin typeface="Calibri" pitchFamily="34" charset="0"/>
              </a:rPr>
              <a:t> &gt; </a:t>
            </a:r>
            <a:r>
              <a:rPr lang="en-US" sz="1400" kern="0" dirty="0" smtClean="0">
                <a:latin typeface="Calibri" pitchFamily="34" charset="0"/>
              </a:rPr>
              <a:t>Miscellaneous Analysis </a:t>
            </a:r>
            <a:r>
              <a:rPr lang="en-US" sz="1400" kern="0" dirty="0">
                <a:latin typeface="Calibri" pitchFamily="34" charset="0"/>
              </a:rPr>
              <a:t>&gt; Sine Sweep </a:t>
            </a:r>
            <a:r>
              <a:rPr lang="en-US" sz="1400" kern="0" dirty="0" smtClean="0">
                <a:latin typeface="Calibri" pitchFamily="34" charset="0"/>
              </a:rPr>
              <a:t>Parameters &gt;  Cross-over Frequency</a:t>
            </a:r>
            <a:endParaRPr lang="en-US" sz="1400" kern="0" dirty="0"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tabLst/>
              <a:defRPr/>
            </a:pPr>
            <a:endParaRPr kumimoji="1" lang="en-US" sz="140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r>
              <a:rPr kumimoji="1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What is the maximum acceleration at 10 Hz?</a:t>
            </a:r>
            <a:endParaRPr kumimoji="1" lang="en-US" sz="1400" i="0" u="none" strike="noStrike" kern="0" cap="none" spc="0" normalizeH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tabLst/>
              <a:defRPr/>
            </a:pPr>
            <a:r>
              <a:rPr lang="en-US" sz="1400" kern="0" dirty="0">
                <a:latin typeface="Calibri" pitchFamily="34" charset="0"/>
              </a:rPr>
              <a:t> </a:t>
            </a:r>
            <a:endParaRPr lang="en-US" sz="1400" kern="0" dirty="0" smtClean="0"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tabLst/>
              <a:defRPr/>
            </a:pPr>
            <a:r>
              <a:rPr kumimoji="1" lang="en-US" sz="1400" i="0" u="none" strike="noStrike" kern="0" cap="none" spc="0" normalizeH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1" lang="en-US" sz="140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        </a:t>
            </a:r>
            <a:r>
              <a:rPr kumimoji="1" lang="en-US" sz="1400" i="0" u="none" strike="noStrike" kern="0" cap="none" spc="0" normalizeH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vibrationdata</a:t>
            </a:r>
            <a:r>
              <a:rPr kumimoji="1" lang="en-US" sz="140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 &gt; </a:t>
            </a:r>
            <a:r>
              <a:rPr kumimoji="1" lang="en-US" sz="140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Miscellaneous Analysis </a:t>
            </a:r>
            <a:r>
              <a:rPr kumimoji="1" lang="en-US" sz="140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</a:rPr>
              <a:t>&gt; Amplitude Conversion Utilities &gt; Steady-State Sine   Amplitude</a:t>
            </a:r>
            <a:endParaRPr kumimoji="1" lang="en-US" sz="140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Char char="n"/>
              <a:tabLst/>
              <a:defRPr/>
            </a:pPr>
            <a:endParaRPr kumimoji="1" lang="en-US" sz="16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Exercise 2</a:t>
            </a:r>
            <a:endParaRPr lang="en-US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71600" y="1340768"/>
            <a:ext cx="7200800" cy="672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Apply sine sweep base input to an SDOF system (fn=60 Hz, Q=10)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Input Specification:</a:t>
            </a:r>
          </a:p>
          <a:p>
            <a:r>
              <a:rPr lang="en-US" sz="1400" dirty="0" smtClean="0">
                <a:latin typeface="Calibri" pitchFamily="34" charset="0"/>
              </a:rPr>
              <a:t>	10 </a:t>
            </a:r>
            <a:r>
              <a:rPr lang="en-US" sz="1400" dirty="0">
                <a:latin typeface="Calibri" pitchFamily="34" charset="0"/>
              </a:rPr>
              <a:t>Hz, </a:t>
            </a:r>
            <a:r>
              <a:rPr lang="en-US" sz="1400" dirty="0" smtClean="0">
                <a:latin typeface="Calibri" pitchFamily="34" charset="0"/>
              </a:rPr>
              <a:t> 1 </a:t>
            </a:r>
            <a:r>
              <a:rPr lang="en-US" sz="1400" dirty="0">
                <a:latin typeface="Calibri" pitchFamily="34" charset="0"/>
              </a:rPr>
              <a:t>G</a:t>
            </a:r>
          </a:p>
          <a:p>
            <a:r>
              <a:rPr lang="en-US" sz="1400" dirty="0" smtClean="0">
                <a:latin typeface="Calibri" pitchFamily="34" charset="0"/>
              </a:rPr>
              <a:t>	80 </a:t>
            </a:r>
            <a:r>
              <a:rPr lang="en-US" sz="1400" dirty="0">
                <a:latin typeface="Calibri" pitchFamily="34" charset="0"/>
              </a:rPr>
              <a:t>Hz, </a:t>
            </a:r>
            <a:r>
              <a:rPr lang="en-US" sz="1400" dirty="0" smtClean="0">
                <a:latin typeface="Calibri" pitchFamily="34" charset="0"/>
              </a:rPr>
              <a:t> 1 </a:t>
            </a:r>
            <a:r>
              <a:rPr lang="en-US" sz="1400" dirty="0">
                <a:latin typeface="Calibri" pitchFamily="34" charset="0"/>
              </a:rPr>
              <a:t>G</a:t>
            </a: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Duration </a:t>
            </a:r>
            <a:r>
              <a:rPr lang="en-US" sz="1400" dirty="0">
                <a:latin typeface="Calibri" pitchFamily="34" charset="0"/>
              </a:rPr>
              <a:t>180 </a:t>
            </a:r>
            <a:r>
              <a:rPr lang="en-US" sz="1400" dirty="0" smtClean="0">
                <a:latin typeface="Calibri" pitchFamily="34" charset="0"/>
              </a:rPr>
              <a:t>seconds,  Sample Rate = 2000 Hz</a:t>
            </a:r>
            <a:endParaRPr lang="en-US" sz="1400" dirty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3 </a:t>
            </a:r>
            <a:r>
              <a:rPr lang="en-US" sz="1400" dirty="0">
                <a:latin typeface="Calibri" pitchFamily="34" charset="0"/>
              </a:rPr>
              <a:t>octaves</a:t>
            </a: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Log </a:t>
            </a:r>
            <a:r>
              <a:rPr lang="en-US" sz="1400" dirty="0">
                <a:latin typeface="Calibri" pitchFamily="34" charset="0"/>
              </a:rPr>
              <a:t>sweep 1 </a:t>
            </a:r>
            <a:r>
              <a:rPr lang="en-US" sz="1400" dirty="0" smtClean="0">
                <a:latin typeface="Calibri" pitchFamily="34" charset="0"/>
              </a:rPr>
              <a:t>octave/min</a:t>
            </a:r>
          </a:p>
          <a:p>
            <a:endParaRPr lang="en-US" sz="1400" dirty="0" smtClean="0">
              <a:latin typeface="Calibri" pitchFamily="34" charset="0"/>
            </a:endParaRPr>
          </a:p>
          <a:p>
            <a:endParaRPr lang="en-US" sz="1400" dirty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Synthesize time history with </a:t>
            </a:r>
            <a:r>
              <a:rPr lang="en-US" sz="1400" dirty="0" smtClean="0">
                <a:latin typeface="Calibri" pitchFamily="34" charset="0"/>
              </a:rPr>
              <a:t>Python </a:t>
            </a:r>
            <a:r>
              <a:rPr lang="en-US" sz="1400" dirty="0" smtClean="0">
                <a:latin typeface="Calibri" pitchFamily="34" charset="0"/>
              </a:rPr>
              <a:t>GUI script:  </a:t>
            </a:r>
            <a:r>
              <a:rPr lang="en-US" sz="1400" dirty="0" smtClean="0">
                <a:latin typeface="Calibri" pitchFamily="34" charset="0"/>
              </a:rPr>
              <a:t>vibrationdata.py</a:t>
            </a:r>
            <a:endParaRPr lang="en-US" sz="1400" dirty="0" smtClean="0">
              <a:latin typeface="Calibri" pitchFamily="34" charset="0"/>
            </a:endParaRPr>
          </a:p>
          <a:p>
            <a:endParaRPr lang="en-US" sz="1400" dirty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    </a:t>
            </a:r>
            <a:r>
              <a:rPr lang="en-US" sz="1400" dirty="0" err="1" smtClean="0">
                <a:latin typeface="Calibri" pitchFamily="34" charset="0"/>
              </a:rPr>
              <a:t>vibrationdata</a:t>
            </a:r>
            <a:r>
              <a:rPr lang="en-US" sz="1400" dirty="0" smtClean="0">
                <a:latin typeface="Calibri" pitchFamily="34" charset="0"/>
              </a:rPr>
              <a:t> &gt;  </a:t>
            </a:r>
            <a:r>
              <a:rPr lang="en-US" sz="1400" dirty="0" err="1" smtClean="0">
                <a:latin typeface="Calibri" pitchFamily="34" charset="0"/>
              </a:rPr>
              <a:t>Miscellanous</a:t>
            </a:r>
            <a:r>
              <a:rPr lang="en-US" sz="1400" dirty="0" smtClean="0">
                <a:latin typeface="Calibri" pitchFamily="34" charset="0"/>
              </a:rPr>
              <a:t> Functions &gt; Generate Signal &gt; Sine Sweep</a:t>
            </a: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Save time history in </a:t>
            </a:r>
            <a:r>
              <a:rPr lang="en-US" sz="1400" dirty="0" smtClean="0">
                <a:latin typeface="Calibri" pitchFamily="34" charset="0"/>
              </a:rPr>
              <a:t>Python </a:t>
            </a:r>
            <a:r>
              <a:rPr lang="en-US" sz="1400" dirty="0" smtClean="0">
                <a:latin typeface="Calibri" pitchFamily="34" charset="0"/>
              </a:rPr>
              <a:t>workspace as:  </a:t>
            </a:r>
            <a:r>
              <a:rPr lang="en-US" sz="1400" dirty="0" err="1" smtClean="0">
                <a:latin typeface="Calibri" pitchFamily="34" charset="0"/>
              </a:rPr>
              <a:t>sine_sweep</a:t>
            </a:r>
            <a:endParaRPr lang="en-US" sz="1400" dirty="0">
              <a:latin typeface="Calibri" pitchFamily="34" charset="0"/>
            </a:endParaRPr>
          </a:p>
          <a:p>
            <a:endParaRPr lang="en-US" sz="1400" dirty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Then calculate SDOF Response (fn=60 Hz, Q=10) to the sine sweep</a:t>
            </a:r>
            <a:endParaRPr lang="en-US" sz="1400" dirty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    </a:t>
            </a:r>
            <a:r>
              <a:rPr lang="en-US" sz="1400" dirty="0" err="1" smtClean="0">
                <a:latin typeface="Calibri" pitchFamily="34" charset="0"/>
              </a:rPr>
              <a:t>vibrationdata</a:t>
            </a:r>
            <a:r>
              <a:rPr lang="en-US" sz="1400" dirty="0" smtClean="0">
                <a:latin typeface="Calibri" pitchFamily="34" charset="0"/>
              </a:rPr>
              <a:t> &gt; SDOF Response to Base Input</a:t>
            </a:r>
          </a:p>
          <a:p>
            <a:endParaRPr lang="en-US" sz="1400" dirty="0">
              <a:latin typeface="Calibri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520788"/>
            <a:ext cx="7391400" cy="419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Exercise 3</a:t>
            </a:r>
            <a:endParaRPr lang="en-US" sz="1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99592" y="1520788"/>
            <a:ext cx="684076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Calculate statistics for each consecutive 0.5-second segment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Use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Python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GUI script: 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vibrationdata.py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         Vibrationdata </a:t>
            </a:r>
            <a:r>
              <a:rPr lang="en-US" sz="16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&gt; Time-Varying Freq &amp; Amp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Call in external ASCII file: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              solid_motor.dat     -   time (sec) &amp; </a:t>
            </a:r>
            <a:r>
              <a:rPr lang="en-US" sz="16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accel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(G)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      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rgbClr val="009999"/>
                </a:solidFill>
                <a:cs typeface="Arial" pitchFamily="34" charset="0"/>
              </a:rPr>
              <a:t>Sine Sweep Characteristics</a:t>
            </a:r>
            <a:endParaRPr lang="en-US" sz="1800" b="1" dirty="0">
              <a:solidFill>
                <a:srgbClr val="009999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3933056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791580" y="1556792"/>
            <a:ext cx="7092788" cy="2628292"/>
          </a:xfrm>
          <a:prstGeom prst="rect">
            <a:avLst/>
          </a:prstGeom>
        </p:spPr>
        <p:txBody>
          <a:bodyPr/>
          <a:lstStyle/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essence of a sine sweep test is that the base excitation input consists of a single frequency at any given time.  </a:t>
            </a:r>
          </a:p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frequency itself, however, is varied with time.</a:t>
            </a:r>
          </a:p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sine sweep test may begin at a low frequency and then sweep to a high frequency, or vice-versa.  </a:t>
            </a:r>
          </a:p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tabLst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Some specifications require several cycles, where one cycle is defined as from low to high frequency and then from high back to low frequency.</a:t>
            </a:r>
            <a:endParaRPr lang="en-US" sz="1600" dirty="0" smtClean="0">
              <a:latin typeface="Calibri" pitchFamily="34" charset="0"/>
              <a:cs typeface="Arial" pitchFamily="34" charset="0"/>
            </a:endParaRPr>
          </a:p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tabLst/>
              <a:defRPr/>
            </a:pPr>
            <a:endParaRPr kumimoji="1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rgbClr val="008080"/>
                </a:solidFill>
                <a:cs typeface="Arial" pitchFamily="34" charset="0"/>
              </a:rPr>
              <a:t>Sine Sweep Rate</a:t>
            </a:r>
            <a:endParaRPr lang="en-US" sz="1800" b="1" dirty="0">
              <a:solidFill>
                <a:srgbClr val="008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3140968"/>
            <a:ext cx="716479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</a:b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</a:br>
            <a:endParaRPr lang="en-US" sz="1600" dirty="0">
              <a:latin typeface="Calibri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</a:b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35596" y="1628800"/>
            <a:ext cx="6480720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specification might require either a linear or a logarithmic sweep rate. 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sweep will spend greater time at the lower frequency end if the sweep is logarithmic.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example in the previous figure had a logarithmic sweep rate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amplitude in the previous is constant.  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Nevertheless</a:t>
            </a:r>
            <a:r>
              <a:rPr lang="en-US" sz="16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, the specification might require that the amplitude vary with frequency.</a:t>
            </a:r>
          </a:p>
          <a:p>
            <a:pPr marL="177800" lvl="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48610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8080"/>
                </a:solidFill>
                <a:cs typeface="Arial" pitchFamily="34" charset="0"/>
              </a:rPr>
              <a:t>Sine Sweep Specification Example</a:t>
            </a:r>
            <a:endParaRPr lang="en-US" sz="1800" b="1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5596" y="1484784"/>
            <a:ext cx="648072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 vendor has a product that must withstand sinusoidal vibration with an amplitude of 12 G.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desired frequency domain is 10 Hz to 2000 Hz.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shaker table has a displacement limit of 1.0 inch peak-to-peak, or 0.5 inch zero-to-peak.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Recall that the displacement limit is a constraint at low frequencies.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How should the test be specified?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answer is to use a specification with two amplitude segments.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first segment is a constant displacement ramp.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second segment is a constant acceleration plateau.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endParaRPr lang="en-US" sz="16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008080"/>
                </a:solidFill>
                <a:cs typeface="Arial" pitchFamily="34" charset="0"/>
              </a:rPr>
              <a:t>Sine Amplitude Metrics</a:t>
            </a:r>
            <a:endParaRPr lang="en-US" sz="1800" b="1"/>
          </a:p>
        </p:txBody>
      </p:sp>
      <p:pic>
        <p:nvPicPr>
          <p:cNvPr id="9" name="Picture 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006" y="228600"/>
            <a:ext cx="8599487" cy="562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123728" y="6165304"/>
            <a:ext cx="39652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Arial" pitchFamily="34" charset="0"/>
              </a:rPr>
              <a:t>Ramp is 1.0 inch peak-peak.    Plateau is 12 G</a:t>
            </a:r>
            <a:r>
              <a:rPr lang="en-US" sz="1600" dirty="0" smtClean="0">
                <a:latin typeface="Calibri" pitchFamily="34" charset="0"/>
              </a:rPr>
              <a:t>.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Crossover Frequency</a:t>
            </a:r>
            <a:endParaRPr lang="en-US" sz="1800" b="1" dirty="0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84842E-5D5F-47DB-8A50-E3874C6A648E}" type="slidenum">
              <a:rPr kumimoji="1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sz="14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723900" y="1371600"/>
            <a:ext cx="74295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"crossover" frequency is 15.3 Hz.  This is the frequency at which a 12 G acceleration has a corresponding displacement of 1.0 inch peak-to-peak.  The crossover frequency </a:t>
            </a:r>
            <a:r>
              <a:rPr lang="en-US" sz="16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cross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is calculated via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sz="7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sz="7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sz="7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" dirty="0"/>
          </a:p>
          <a:p>
            <a:pPr lvl="2">
              <a:buFont typeface="Monotype Sorts" pitchFamily="2" charset="2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51054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Furthermore, the acceleration should be converted from G to in/sec</a:t>
            </a:r>
            <a:r>
              <a:rPr lang="en-US" sz="1600" baseline="300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2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or G to m/sec</a:t>
            </a:r>
            <a:r>
              <a:rPr lang="en-US" sz="1600" baseline="300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2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, as appropriate.</a:t>
            </a:r>
          </a:p>
          <a:p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08920"/>
            <a:ext cx="206692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185084"/>
            <a:ext cx="348615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D9F72-A340-49AA-BF5F-B800D80A106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505200" y="571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7"/>
          <p:cNvSpPr>
            <a:spLocks noChangeArrowheads="1"/>
          </p:cNvSpPr>
          <p:nvPr/>
        </p:nvSpPr>
        <p:spPr bwMode="auto">
          <a:xfrm>
            <a:off x="609600" y="2743200"/>
            <a:ext cx="228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827088" y="1125538"/>
            <a:ext cx="7740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84888" y="620713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Vibrationdata</a:t>
            </a: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827088" y="692150"/>
            <a:ext cx="381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 smtClean="0">
                <a:solidFill>
                  <a:srgbClr val="008080"/>
                </a:solidFill>
                <a:cs typeface="Arial" pitchFamily="34" charset="0"/>
              </a:rPr>
              <a:t>Octaves</a:t>
            </a:r>
            <a:endParaRPr lang="en-US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71600" y="1412776"/>
            <a:ext cx="684076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One octave is defined as a frequency band where the upper frequency limit is equal to twice the lower frequency limit.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Thus a band from 10 Hz to 20 Hz is one octave.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Likewise, the band from 20 Hz to 40 Hz is an octave.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 concern regarding sine sweep testing is the total number of octaves.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As an example consider the following frequency sequence in </a:t>
            </a: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Hertz. 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defRPr/>
            </a:pP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	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	10 </a:t>
            </a:r>
            <a:r>
              <a:rPr lang="en-US" sz="14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- 20 - 40 - 80 -160 - 320 - 640 - 1280 – 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2560</a:t>
            </a:r>
            <a:endParaRPr lang="en-US" sz="14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The sequence has a total of eight octaves.  </a:t>
            </a:r>
          </a:p>
          <a:p>
            <a:pPr marL="177800" indent="-177800">
              <a:spcBef>
                <a:spcPts val="600"/>
              </a:spcBef>
              <a:spcAft>
                <a:spcPts val="1200"/>
              </a:spcAft>
              <a:buClr>
                <a:srgbClr val="336699"/>
              </a:buClr>
              <a:buSzPct val="90000"/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 (Standard)">
  <a:themeElements>
    <a:clrScheme name="Generic (Standard)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4637</TotalTime>
  <Words>1177</Words>
  <Application>Microsoft Office PowerPoint</Application>
  <PresentationFormat>On-screen Show (4:3)</PresentationFormat>
  <Paragraphs>259</Paragraphs>
  <Slides>30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Generic (Standard)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SDOF System Subjected to Base Excitation </vt:lpstr>
      <vt:lpstr>Free Body Diagram 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The Morgans</dc:creator>
  <cp:lastModifiedBy>tirvine</cp:lastModifiedBy>
  <cp:revision>291</cp:revision>
  <cp:lastPrinted>2001-04-16T17:12:56Z</cp:lastPrinted>
  <dcterms:created xsi:type="dcterms:W3CDTF">2001-04-06T05:17:03Z</dcterms:created>
  <dcterms:modified xsi:type="dcterms:W3CDTF">2014-05-07T21:33:16Z</dcterms:modified>
</cp:coreProperties>
</file>