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4" r:id="rId2"/>
    <p:sldId id="262" r:id="rId3"/>
    <p:sldId id="319" r:id="rId4"/>
    <p:sldId id="318" r:id="rId5"/>
    <p:sldId id="320" r:id="rId6"/>
    <p:sldId id="349" r:id="rId7"/>
    <p:sldId id="33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1" r:id="rId18"/>
    <p:sldId id="332" r:id="rId19"/>
    <p:sldId id="338" r:id="rId20"/>
    <p:sldId id="333" r:id="rId21"/>
    <p:sldId id="337" r:id="rId22"/>
    <p:sldId id="334" r:id="rId23"/>
    <p:sldId id="335" r:id="rId24"/>
    <p:sldId id="341" r:id="rId25"/>
    <p:sldId id="340" r:id="rId26"/>
    <p:sldId id="339" r:id="rId27"/>
    <p:sldId id="336" r:id="rId28"/>
    <p:sldId id="342" r:id="rId29"/>
    <p:sldId id="343" r:id="rId30"/>
    <p:sldId id="344" r:id="rId31"/>
    <p:sldId id="345" r:id="rId32"/>
    <p:sldId id="348" r:id="rId33"/>
    <p:sldId id="347" r:id="rId34"/>
    <p:sldId id="346" r:id="rId35"/>
    <p:sldId id="350" r:id="rId36"/>
    <p:sldId id="352" r:id="rId37"/>
    <p:sldId id="35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0066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61" autoAdjust="0"/>
    <p:restoredTop sz="94640" autoAdjust="0"/>
  </p:normalViewPr>
  <p:slideViewPr>
    <p:cSldViewPr>
      <p:cViewPr varScale="1">
        <p:scale>
          <a:sx n="81" d="100"/>
          <a:sy n="81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B7A31-892B-46B9-ADA1-143257C8D2A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BF9E3-14F7-4831-82CA-7B1057759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F9E3-14F7-4831-82CA-7B10577592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7130-75B0-41F9-B67E-AE827A56352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063E3-3643-428D-BE15-52BA2E43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990600"/>
            <a:ext cx="571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6699"/>
                </a:solidFill>
              </a:rPr>
              <a:t>Unit </a:t>
            </a:r>
            <a:r>
              <a:rPr lang="en-US" sz="2800" b="1" dirty="0" smtClean="0">
                <a:solidFill>
                  <a:srgbClr val="006699"/>
                </a:solidFill>
              </a:rPr>
              <a:t>30</a:t>
            </a:r>
            <a:r>
              <a:rPr lang="en-US" sz="2800" b="1" dirty="0" smtClean="0">
                <a:solidFill>
                  <a:srgbClr val="006699"/>
                </a:solidFill>
              </a:rPr>
              <a:t>  </a:t>
            </a:r>
            <a:endParaRPr lang="en-US" sz="2800" b="1" dirty="0" smtClean="0">
              <a:solidFill>
                <a:srgbClr val="006699"/>
              </a:solidFill>
            </a:endParaRPr>
          </a:p>
          <a:p>
            <a:r>
              <a:rPr lang="en-US" sz="2800" b="1" dirty="0" smtClean="0">
                <a:solidFill>
                  <a:srgbClr val="006699"/>
                </a:solidFill>
              </a:rPr>
              <a:t>Rectangular Plate</a:t>
            </a:r>
            <a:r>
              <a:rPr lang="en-US" sz="2800" b="1" dirty="0" smtClean="0">
                <a:solidFill>
                  <a:srgbClr val="006699"/>
                </a:solidFill>
              </a:rPr>
              <a:t> </a:t>
            </a:r>
            <a:r>
              <a:rPr lang="en-US" sz="2800" b="1" dirty="0" smtClean="0">
                <a:solidFill>
                  <a:srgbClr val="006699"/>
                </a:solidFill>
              </a:rPr>
              <a:t>Shock &amp; Vibration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3429000"/>
            <a:ext cx="3352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/>
              <a:t>By Tom Irvine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Dynamic Concepts, Inc.</a:t>
            </a:r>
            <a:endParaRPr lang="en-US" sz="2000" dirty="0"/>
          </a:p>
        </p:txBody>
      </p:sp>
      <p:sp>
        <p:nvSpPr>
          <p:cNvPr id="2050" name="AutoShape 2" descr="data:image/jpeg;base64,/9j/4AAQSkZJRgABAQAAAQABAAD/2wCEAAkGBhQSERUUExQVFBQWFxcVFRgWGBcWFxYfGBgYGBcaFhweHCYeGBkjGRQYHy8gJScpLC4sHB4xNTAqNiYrLCkBCQoKDgwOGg8PGjUiHiUsLCw0LC0tKiksLy8tNC0sKiwqMCosLCktLCwsLSosLDQsMCo1Ky0sLCopLCkqLCwtLP/AABEIAOEA4QMBIgACEQEDEQH/xAAcAAACAwADAQAAAAAAAAAAAAAABgQFBwEDCAL/xABPEAACAQIDBAcEBwMICAQHAAABAgMAEQQSIQUGMUEHEyJRYXGBMlKRoRQjQmKxwdFyk9IXQ1SCkqLh8BUkM2Nzg7LCU2Ti8QgWNESjw9P/xAAaAQACAwEBAAAAAAAAAAAAAAAABAMFBgEC/8QANxEAAQMDAQUFBwMEAwEAAAAAAQACEQMEITEFEkFRYRMicYGhMpGxwdHh8BQjUgYVQvFygpIk/9oADAMBAAIRAxEAPwDcaKKKEIooooQiiiihCKKKKEIorqmxSpxPpzqp2jvIkS5mZI173IF/Ic/nXQCTAXCY1V3XW86jiwHrWb7V6VIFuE6yY+HYT4nX5Ut4vpRnP+zjjQeN3P5D5VY0tl3VTO7Hjj7pZ93RbxnwWzNtFBzv5A18HaqePwrB5t+sa388V/ZVF/Kokm9GLbjiJv7ZH4U63YVbi4ev0UB2jT4Ar0H/AKVTx+H+Nfa7SQ87eYNeeE3mxQ4Yib94x/E1Ki33xq/z7H9oK34ig7CrcHD1+i4Nos4gr0EmKU8GHxrtrC8L0nYlfbSKQc9Cp+IP5Uw7M6VojpIskR7wRIvrwPypSrsm6p53Z8M/dTsvKLuMeK1Oil7ZW9kcwvG6Sj7psw814j4VdQY1X4HXuPGq1zS0w4QU0CCJC76K4vXNeV1FFFFCEUUUUIRRRRQhFFFFCEUUUUIRRRRQhFFFRsXjQmnFu79aELulmCi5NqoNub1xwLmkcRry5u37IGp/zrSfvb0jCMlISJJeBbjGngPePy8+FZpjcc8zl5GLseJY3Pl4Dwq7stkPrQ+p3W+p+iQr3rafdbk+ib9t9Jkrkrh16tffazSHx7l+dJ2JxTyMWkZnY82JJ+ddYFWux9hdckkjSpFFFbrGbMxAPCyqLmtFuW1hT343Rz1OcDmTJVWXVbh0aqpr6SMngCbC5sCbAcSe4eNMGM2Th44o8TDK00azCORZEyE27Wgv7JA4Hvpn2Www21MSIVXJNhmkhS1lN1Dqthyuji3caUrbYpNYXMBMBxzLctiQZEgwZ00UrLJxME8uuswfRZ7HgZGjaUKTGhVWbkpbRQfE1YbL3VxGIjMiKojBy55HWNSe4FiLnypnhwcb4HGvh9IJokmVTxhkhbO0R8LcD3VC2/B1uG2aQrvh0iKydWMxV8wz6cA5ANifHxqIbW7R24yAd7dzw7u9BEjvSCPJe/0m6JOcTjxj3cUtbU2TLhpDHMhRwAbGxuDwII0I8qjQwszBVUsx4BQST5AammTfbA9UML252DQkhZypaIBhZAFGmh4a1L3EgSD/AFqeXqo5C2FjsCXLOBdlI9jKPtHxppu0B+k/UanIETkyRA1PBRG2/e7P8hKEsRUlWBVhoQwII8wdRXxTTv8AwSidWkTIoXqI8755ZBB2etkPPNcdryqv3b2EMS0hdzHFDGZZGVS7WHJVGpNT0b1j7cXDjA6Z+CjfQcKvZjVVEchUgqSCOBBsR5GmvY3SNPFYS/Xp46SDybn6/Gq7bOwEjhTEQS9dA7GO5Uo6OBmyup8Nbj9Ko69FtC8ZkSNMiCD8QVwOqUHYMLd93d9IsQPq3zEcUbSRfTmPEXFNEGJVxofTmK8xxTFGDKSrA3BBII8jWgbq9JJBVMSbHgsw/wD2D/uHqOdZ682M+nL6ORy4/dWlC+Du6/B9FsNFQcDtIOBci54EcG8RU6qBWKKKKKEIooooQiiiihCKKKKEIooqNjcVkGntHh+tCF14/HhAQCL2uSeCjvNZBvlv6ZS0WHYhNQ8g4yd4XuTx4nyo393yMrNBC3YBtK4/nD7oPuD5nwpHrU7M2YABWrDPAfMqou7snuM965qVFsqVoXmCHqkIDPwAJIAA7zcjhXfh9lusaYp4usw/WZWAbjYi6tbVL8Af8Lu28Yw5SPFuzTYSyrhMJGvVor27QlI0WxB19o8B42F1f9m5rWZkxOuRq3H+R6wBqlaNvvgl2Mfh8FC2bssrhYpsGIkzBuvxE7C8BWwYAHsqDfQ2J4d9Vu68sSY0w5+ugmHVM7KVVywvcg8s1x4g3ruwEn0GN4cdETBikMghVh1qMhBRrE3S/DMddAeRFQsRtGbHWw+Gw6xwqwZYohwOoDyyHUmxOpsPOqQWZqdsHGWPnvkjSZBLjJJYcNAgYninu1DdyMEcPtyPEld77bBGIw2LVFRc6xCKMDq5EYgZQNbHvJ4edQm3qcNhpFUCSCMxlmOYPyGgtoATz51fYTo9igTrMdOsajUqpCjyLnif2R61DxHSRsnBaYWDrnAtmC8fN3ux9Kgd/b6OGtL+Y0bJaWuPPvA51nB1ypQLh+SY9TrI6Y4Kn2VHi8jrAs2SQZXyISrDXwIGhIvxsastmbB2nECIVmiB4gOqeti3HxtVPtDp5xTf7KGKMfezOfxA+VVEvTJtI8JUX9mJPzBrlTaYdvftNzEyJmNJ5xwXW2kR3zjyTTit0doNbPFI9r2u6uRmOZrdq+p1NcYZsbhUZDA/Vk5issBkQEfaFwQD437qVY+mLaQ/nlPnFH+lWmB6dsYn+0jgkHgGjPxBt8q6dqb7OzfSaW8ojqj9GA7ea4zz1Xdtrbj4pkeUL1ipkLDTMAbgkcARc8KtN3GsithpBFjEc3DtlWWMj2QD2Sb8q7cN0t7OxVlxmFMZ97KJFHqAHFWP/wAlYTGIZMBiVYc1LdYo8/tp6g1OLy2qUBbt/bAP/JvUEcWmdMdCIURt6ranae16HxHVQdu7OM+ISHDgB2USYiONrwRyagtpopsTf076+9oYDCx4GdUXPLE8adebjNIzdtUHuqot4351VYzD4zAq0RzRI5Fylsr291xw8QCD31ZjHvj8PBhQxfEtPdiVt2FRrMzDRrd/Go30LykKW7UBotcJc0mYmS52D3QAWgTgRJcdOtfReXy2HkHB9wA68dPcldMI5RpApKKQGYDRSeFzyrqp9xGLjjjMWBnT/Vc5mSQALiQB9YwY6OB2hl08OApabZT4rrZsNhykSAFlBLAG3ay6eN8o4AVbWe1XVnONVm4ycEmDHDeBiN7VsSOGoynWtAwANMnl8YjlxlTt0t9HwpEcl3gJ4c4/FPDvX862jZG2FlVSGDKwujDgw/WvOFM25u9pwr5HJMDHtDiUPvr+Y5+dc2nswVQatId7iOf3+K92l2Wdx+nwW/UVX7Lx4cDUG4upGoYcQR31YVkFdIooooQiiiihCKKKKEL4mlCgk8qzDpG3tMamFD9bIO2R/NoeQ7i34X7xThvXtxYIndvZjHD3mOir8fzrBMdjWmkaRzd3JZj593gOFXeyLLtn9q8d1vqfskL2v2bd0aldNWex8NGskbYpHED3AYXANtL34lQeNtaNi7BbEZ2LpDDEAZJZPZW+ijvLE8BV9s5niikDo2L2cHKGQKRlItd4rnMoBNr8L8xerraN0Qw0qRl3GDDoP8T7O/oQCcqvtqOQ92nDiPMaxzUuIQYKYrnkSKUdpJV66CdDzVk1BseJBtz0NVku8H0F5I8HKksT5XXMM4hfkVvozgflfUVH23jFijOGjljxMDBZYnN88FybryysQOHcb2HCrTdfdeOOL6ZjbLEozor8LcQ7jmDyXnxNUNG2DKZr3by4HEGO/HsmIDg4aGSSIiS2ArB1Qud2dEARmf48xyIPD4SujYG5smKJxOLdkjbtlmP1kvjc+ytvtHlwFtaj7x9LMGDU4fZsaG2hkt2Ae8c5G+8aVd/ekqXHuYoiY8MDoODSeL+HhXzB0Q45lDdWouAwvLEDYi40z9xFJ3N2+uYOGjQDQKZjGUR156lKu19vT4p888rSN946DyHACoFPn8jmO9xf3sP8dH8jmO9xf3sP8dKL32zevuKQqKff5HMd7i/vYf46P5HMd7i/vYf46Eds3r7ikKin3+RzHe4v72H+Oj+RzHe4v72H+OhHbN6+4pCqRgcfJC4eJ2jccGQlSPUU6/yOY73F/ew/x0Hodx3uL+9h/jrqO2b19xV3ut0zZh1G0kEiNoZQoJ/5icG81sfA1e7b3JVkGJwD9ZGRmCq2Y274mGpt3cRWO7e2DLhJWimXI62uLg8QCNQSOBq03J38n2dJdCXhYjrIiey3ivuP4j1vTNtd1Ld0sPiOBRUpMrDP3TTsDZsc2IjilkEKM1ix5dwHIMToCdL077T2si5sNEW2fJgmaSAO1knAXXrfvsMxF7gg997RdrbIg2lh/puBILn200BYj2lYfZlH974UsT7RmxYggYBnQlEYj6wg2sjMT7K2PGtA9zb/AHas91uoMd0/yzhwjGeGkZVaAbeWRk6Hn06Lv2hhzjOtxUMKxrGqNOitc3N88ipxVL8e7Xxqipxi2pFsu6whMRjD2ZWN+qiGhMYtqzGwB+duFUW1WRmaWGApAzZRmN7NlzMosbZRc2HdUttfwO5Tcaf+Jxn/ANEH/jzGgwg2ge4Bzw13GZgf+QfPlxTT0cb1FWGGkbQm8J7jxKeR5eOnOtfwmIzrfnwNeamBU8MrA8rggitm3D3o+kwq5PbH1co+8PtevH41n7uvb3TjWt5H8gRBB5+fx8VfVdmXWzw1lxBB0cDIPTn9tNE7UVwK5pBQoooooQiurFTZVJ+FdtUm8m0RFGzN7Malz42Gg/L1roBJgLhMZWWdJu288ogU9mPtP4uw0v5Kf7xpLjjLEAC5JAAHEk8BX3isS0js7G7OxY+ZN6s929gtiXIWRY2WxBJ7RPLKAb3Fr3rdA0tnWm9UMNaMnOvlnVZ471zW7oklWuwY0aCfAYhvo0ryJLG0gIXOmmR78AeR8+YF7WLEYnZ0EjT4iMEQmDCRRsj3LOGzlQLECxuzC5BsfHpn2pCoMOOm+k5RYBsPKsq/syaafj30pwbNWfFdVhgwV3ypnAzAc2ew5AE+XjVFb1TfOdvgtZ7RJYd0xiWOcGkSNQQehVg9vYAbpl2kTnzAkeqvdx92xO5xE9uojJJzaB2HaN+WReJ5cB30ndJvSA2OlMURIw0Z7I/8Qj7bfkKa+lneNcHho9nYc5bqOsPML3H7zm5NY1VbeXRuam9w0A5BN0KIpNjjxX3C9mBrfdgbVTaGGWZbCaNVSdPBQFWRfukAA9x868/Vf7ob0SYLELLGeGhB9lgfaVhzUilAVDeWwrsgrbPoXhUnC7HDq7F0QIMzZgx05kWB0HPuqdszERYqFZ4P9m/LmjD2kbxHfzFjUyLDFWDLoRw/zzHK1e1nmWDWv74kJXefCA2ONwwP/M/hr5+lYP8Ap2F+Mn8NKXSruQYj9KgBETntqP5pz9n9g8VPpWWtKw5mvMlWVPZlB40E+f1XoD6Tg/6dhfi/8NH0jCf07C/F/wCGvP3Xt3mjr27zRvL3/aKPL4/VeiMNh4ZTlhxOHlbkqvZj5BgM3leh9nkEgixGhBFiPOvPmHx7oQQx0rdujrez6fAY5TeeEA5jxkS9u13spI15g+FAKUuNksaJakbpmw9sTG3v4eA/CML/ANlZzWq9NsPawx/3GX+xLIv4WrK68q9oeymTcbfSTZ2IDrdomsJo+TjvHc44g+nAmtS3y2NHLGuPwpzRuA75fHg47jfRhyI86witR6Gd7gsjYCY3imv1V+AcjtJ5OP7wHfTVrcut6ge3zHMcl6rUhVbulfGx9iS4l8kS5iNWJ0VR3seQpj25hYREkSYqEw4dcxRCXklkOjE27IJvYa2FyaqdubDfDYl4ULBGFwbkBozr2yPsi1iDppVfI4sET2R4aueF7d3ICn9uXW6KdZtSIyxoAOdN50yMZAx65DH9P7Jfe1XUy3uj23dOQ6n7+PVicRcsx4k3sO88hV1uFtn6NiVDHsS/Vv3XJ7LejH4E1UY/ZU0RBmikiB9nOrLfx1HyqNU2wtl7ts59XWoPcPrOfcmP6p2y24uWUaHsU/U8Y6AYHnwXpnZ8+ZNeI0P5VKpR3F2118ETk6suR/2l018+PrTdVHUYabix2owkmuDgCEUUUV4XpFZn0qbUy4fIDrLIB/VTU/MLWkYh7KT3A1ifSji74iOPkkd/Vzc/JRVlsul2l02eGfdp6wlbt+7RPuSXV+m74LYVFbLLJG80jHhGupQ2Go7KnXyqgpnw++QNxPh0bNGYS8f1cmQi2Xn+IrQbXN6GNNo2Y3pgjkQ3BwQCZI4wFV2fYyRVMac+edNOSjzbVnfBlperljLdVG0gvKptmuh4mwB4/Orvo+wqwxT42XRUVlUm3BRmkI/ur8aXNu7RiZIYsOHEUYdiHtmLOdb20NlFrjvq46SMT9C2NDhhYPLlVrfvJPixtVPUd2NoQGdn2jz3Y3e6MZGgJwTHNPUxv1hJ3t0DOuT16LIdv7XbFYiSd+MjFvIch6C1V9FFUqsEVyDXFFCE99Gm/bYKbK92gksJF/Bl+8vLv1HOvRGFyyIroQysAysODA8CP899ePla1a90QdInVkYWdrRsfq2J0jY8ieSMePcbHvr0Cl3MDTJ0+C2PFbNWRGR1DI4Kup4MDy8DzB5GvOHSNuM+BnIF2ie7RvbiPHuYcCP1r0z1wqn3n2FFjcO0MlgDqrcTG1tHHhyI5iukLhAGW6ryWa4q63o3ckwc7xSrZlNvA9xB5gjUGqWvCna4OEhFOfRVtXqdoQXNldxG3lJ2D/1UmV24ecowZSQRqCNCLcCKFx7d4Qtj6d8NljwrEWJEynS3BwfxY1i9WO09vT4gDrpZJMvDO7Na/G1zpwquoQxu6ip+yMFI8qmI5WUh8/AJY3DE8rGu7ZGwmm7TdiPm3M+CDmfkPlTQuSJMqgJGNT4+LHmf/YUtWringZKvdm7IqXh33d2mNT9ProPRMO8m9L4srmAVVUDTTMbdpieNibkDgPnXOxIWGGfEwAtOkqovZDGJSCetVbG7E2UEjTU24W+OjJcPjp545FJyRhoweBucjMR3gspHqTXXsXCzDF9THKYZMzJmFx7N9CBx4cKasbEVWPuKzhLIdBndgZMxJ05DHI6KTa+2WUWtsbEQw4JGpPT5k6+GtrgduyTYLGjFTGRAimMSNmYSlvqynMai2mnzpSNNI2LgwhmeeWcdYI2MaBe01zc5uXHUVR7bwHU4iWMcFchefZPaX+6RWr2Xe29Wu9lKROY3S1ogNBAmCTkE4GCFh7ujUaxrn8MayczE+7mnTop2lYyw34ZZV/6W/wC2tgRrgHv1rz9uFi8mOi7nzRn+sDb5gVvWznvGPDSqvbNLcuSRxAPy+SdsX71KOSk0UUVTp1RdotaM+Nh86wTfqbNj5vAqvwRfzvW8bW9j1H51583okzYzEH/euPgbflV/sJv7zj0+YVdtE/tgdVCwWBeZwkalmN7AW5C54+FXsG5L6mWWGIKpdwWDsqjiSF4D1qjwOOeFw8bZWHAi3qDfkaYsFvDDIJRPCImlTJJPAvIkEl177gai9ObYq7SpGbUDcjJA3ngznBMRHIOM8EtZstnYq6+MD89ypsDgkfFpErZ42mRA1rZlLAE2PC4vR087QLYuGLkkWb1dj+QFTdzIwdoQ21AdiCRa+VXKm3LgDS10yS32rKPdSJf7gP51X7Ycd+m0mYaMnBPU6ZxyCbsQN1xiMpHoooqkT6KKKKEIrshmKm4rrooXCJW/dGe/f0uEYeRv9YjX6sk6yqo9n9tQNO8eVNv+k/GvMOytpPBIroxVlIII0II1BFbtsneBcfh/pCWEqWGIQcieEqj3WPHuNewVTXzX0m7zPwfb4eCkb5btptKHKLDEoD1J98cTET381Ppzrz7jsE0TlWBBBIIOhre/phGt7c7/AKUk9M0UXWRNouKZb4lBawP2GbukZdWX9a44Lxs29NYkfn+1mNFc2qbs/ZDzHs6KOLNoo/U+A1rwSBkq/a1zyGtElQ0jJIAFyeAGpPlTJs3dwL2p9Tyj/wD6Ef8ASPW3Cp2AwKQjsC7c3PteIX3R8/Gom0duKmi2ZvkPPvPhSb67nndpe9aa22VStmdvfGB/H68/Aean43aCxrdzbSygC3Dko5D5Uq7S2q0x10Xko4eveajz4lnYliSa6akpUAzJyUltHa9S6HZ0+7T5c/H6aJ16Hsd1e1YRewkWSM+N0JH95RTlvK30bahk5CRJdOYNifXjWa7iy5dpYM/+YhHxcD860/pKW2MH/DT8x+VaDZID6xpu0c0grL3uKYcNQQVDnwuJYTpHhpRHNKJAGRsy2YstraA62PHSoG3ln63NiEyOyrpbLcL2QbXOvZpuw2xsUkYkkeTESHVYzOyRJzBkOYFv2QP1pX3mixAlDYlgzsDlylSqgHgANFFz561zZF6yreCmw0yBIkE7xMAd0EycNbJgAxIleLyiW0S472eECBknMeJjKhbJnyTxMPsyIf7wr0Xso9lh3N/n8K81obEHxBr0hsc+16fnT23x3qZ8fkotmnDh4KyooorNq1ULavseo/OvPe8yWxmIH++k+bE/nXofaS3jPp+NYFvvFlx8/iwb+0qmr/YTv3nDp8wq3aI7gPVG6MYMzkKryJDI8KsLhnUDLpzNrm1X+zuvh+h4dF7UmebEqVXVS4FnB4LYn4UkYYOXXq82e/Zy3zX5WtremjBbuHOzYudhIY2YxK+ad0VbsGN9FsLW/Codv0KYqGrWqDdIw0guJIDgIAPsgu3jpBAk8u2FRxbusaZnXAGSOPPEeCjbpsi7UTIex1sqofC0gT5WpS6Yo7bVm8ViPxQfpV5snGIuMikQZIxMjKCb5VziwJ8FNdHTvgSmOjk5SQgeqMVPytXNqsINImfYGuuOfXmvdmQQ+P5FZpRRRVOnkUUUUIRRRXKrehC+4oyxAFbV0cbttg4Ove4llQiNO5G0LuOeYeyD+13VS9FnR/1rDEzreNT2FPCRh3/cXn36LzrS949oxYWJ5pzdRpl4GV7aRjuHvHkNK9BV9w5zxDPf8/olzbO2E2fCJ2sZmBOGQ6/85x7oPsjmdeFYnjsbJiZSxzSO5J5lmJ1PmaYNtSz46dp8Q2QMbgW7VuQRfsqBoL2HnX3h41jFoxlFtT9pv2m7vAWFQVa7W+Kt9kbCe5ogbreZ/Mn04Sq7AbvKus2p9xTp/XYfgPjVniMWqKMxCqNAALAeCgVWY7bironaPfyH61Rz4lnN2JJpfs31svwFojd2mzhuW43n8/v8h71P2htxnuF7K/M+Z/Kqu9Fq4ptrAwQFnri5q3D9+qZP5oiiiivSXV3uRHm2jgx/5iH5SKfyrUekw/64P+Gv5/rSJ0SYLrNq4fS4TPIf6iMR/etTrvmTNtFkXjmSJfkPxNW+x4FxvHQAlJX2aUDiQuk7kzHhJh38pQfxFRt4djDDCBcoEjRs0hU5gTnstuVsvdUuXcKW56poZspIOVgCCDYgg8Dp31XbcMoaOKVBG0MYjA5kXLAnUjW/KmrO5fcXFLs7ltRoJJa0bjo3SBI3iSJI4aweCWrUxTpu3qZaeBJka+HzVco19a9I7HHten51522bDnmjX3nRfiwr0ZspdGPj/n8ak2+c0x4/Jd2aMOPgp9FFFZpWq6sUl0YeBrEOk7C5cUj20eMfFSVP5VuhrLelbZl4VcDWKQg/svp+IX41Z7JqdndNnjj880peM3qJ6ZWZ4TFtE6uhsym6njY0w4De2VpL/RoJZDcFljKyNcWNyveNOFLFOm7+JxMyEgGPDxgBlw6BZJiABlVuOY6XYEW/C22/ToNpdtVpNdiJLi2AeGMmTwHokNnueX7jXEcYAn44Hil/eDANHID1Bwyut0Qtmtl0Y34jUjQ1bdLWF+lbLw2MUaplz+AkGVvhItdG8uEmJM2JaJX7KxwZ8zKCeFhxA4k8Se6rncsrjMFicDIeIYqT3PxP9WSx9arXE3Oz2VJBLMEglwzwkkl0Ykyc8SnGAUrhzdA7ScfDTisEoqRtDAtDK8TizoxRh3EGxqPVQnkUUUUIRTx0cbiNjZrtcQoRnYcTfgi/fa3oLngKW9n7FdiC31aadpr8O9V4t/nWtDfftoYVw+BUwRKLZzYzOT7Tk8EZtOFyAAAajdVa3VM0rCvcwGCG8zj88lq209t4XZ8So7rGQoARO0yqOARePPQnmSx7qyHenes4ubOFyovZiUnMUHhyDE6luJPOlnG7TAJaRizHU3OZj5/404dHW48W18PKzTSQvHKFITKboVBF76gk5hfhpzqBz31NMBW4oWVlBqd944fbT3+SVOvLSCONWllY2VEBd2PpS9jNou5IPZHuj8++vT2y91sHsjCzPAnbSN2eVzmkbKpaxb7IuB2RYV5t3X3efHYpIUNsxzO3HIo1Zj3+A5kgUMFNgLjw4pS72jXuO7o08B8+ahYDZU07ZYYnlbuRSxHnYaVztHY02HIWaKSInUB1K38r8a1nebfaLY4XBYGJCygGQvcgEj7drF5CNSb6XHozbAeLb+zHEiBXuyEDXq5ALo6E62NwfK4pdt3WcQ8U+4eM58YSRpNEicrMtwOjUbQild5DEFKLGcucMzXuCLg2AA4d4pQ27sz6PPJFcN1bslxwOViLi/I2r0huds9MJg4VWxygyOfvAGSU+QMSxj9m/OvN+3MSXmdjxJJPqb1aJBjiXCeqr6KK5UXNq4p1rPQRszKcVi29lEEQPn9Y/wAAij+tRs7H5sd17I8gDtKwQZm04G3cCRTC+E/0ZsaPD8JpRd9dcz9qT4DKnpVDsDZOLI67DGxvlOV1DW72U8Vv391XNq1lOzq1Kjg3eG4C47ozrnMeuiQrkurMa0ExnAlR4tpKYJI2uJJp0kkbgoUEsbnj7bV8by41ZsVK6G6XCoeRCKFBHhoaatoYmOSXEpPAjph48zTAGORmCrfhoczE28udIQ8ePOmdi9lcVTXDCxwGhII74bEEZ9lgwQIB6qC936bNwkEE9QcEz6kq93IwvWY6EclYufJAT+Nq3zZqWjHjc/5+FZD0WbPvJLLb2VEa+bG7fID41s0SWAHcLUttqrv3O6OAA+fzTFgzdpTzX3RRRVMnkUvb2bKE0TxnhIhXyI9k/Gx9KYa6MbBmQjnxFemuLSHDULhAIgrzJJGVJUixBII7iND+FTIdryxQkCRxHm7MasV6xzbS47WWwBOvDxNMPSFsIx4oSKOzP8n0DD1uD6mkfF44GYe4l1X53bzJ19fCtZe3lCpQpb8d8jUA7vM54jQe9VtjZVXVKhZPcBOOPIeakBeJOrMbseFyf88Ksdg7XOGnSUa5T2h7ynRh8Pnaq4SL76f2hXDYiMcZAf2QWP5D506+5s20uzc9u7ERI0SzLS8fU3hTdPgVd9M+6wbJtGDtRyBRKRw1H1cnkw7J8QO+sqigZjZQWPcBc1pke/rx4V8KsayRtmB64ZrK3FQoIAF9dSbGlc4jKLaIvcLKPXv9awNaoxryGHeHArXUNm1ntBqd31+GPVVsGwj/ADjBPAdpvgNB6n0qyggSP2F195u03pyHoPWoh2it7LqflWo7E3Oiw8SnEKJMQ4DlT7MIOqrbm50Jve2g76iipU6L1Xudn7Pbvu75Hn9vikzZuw58SbxozDm50X1Y/wCNM2O6KZMqiPFQE27ZzFRfuXskkDv0v3CmtcTYWGgHADQDyrn6YalZbtb1WXuf6trVpa0brehz5n6Qs/PQvN/4+G/en+GpGA6K8ZASYcZFESLEx4hkJHcbAXFPH0s0fTDU26qv+8/k/ZfL7LeDYpwudWlkVoy5YlS88puxY8R2+PhUXo93J/0cmIkkZHYj2kbMoRFzEXtxLcfIVcbxDLHh175U/wDxoz/ioqwxqW2TM/MxSfMkfnWfpsfcUHT/AJP9FqXXAp3Ip/xZPnosuPRXNiZTPPiIFMp61rM7sM/atYLyva1+Vaj0b7vQ4JJI4mdr5GdmsATqOyovlFu8kmqM4qrzd7FBUkcmwuL+Si5/Gre5e2hSLlR2F866uQwdSqnG48pgsYw4IuLA8C87Rrb+0a854prsfOtm3jxhXY8rk266WMW8zJiG/wCtKxVzrU3DKetTvS4dfiflC+a0Pof3Q+k4n6TIPqMOQ2vBpOKDyX2j5KOdKe6+7UuOxCwRDU6sx9lFHtM3gPmbDnWzbx42LZ+ETAYXQhbOfta+0W++x1PhpU9vQdXqCmzU/kpmpUFNpc5UO+m3fpOJJB+rTsp4958yaoFNuGlxY20v4eVFcVv6VBlKmKQ0Czb6he4vOqs8dvJiJohFJJdBbSwBbL7OYjU2tVZRV1ujsX6TikQjsKc8n7K8vU2HrUTKVvZUnGm0NbkmBC9l1Su4Bxk6LU+jvYvU4aIEWZvrn829kei5R6U71C2ZBZb8219OVTawVWoary92pMrRsaGNDRwRRRRUa9IooooQlTfHYAnjZBYEkPGT9l11HoeB8DXnfG7MdHZSpuCQRzBB1Br1diYA6kfDwrI+kndUgnEouo0mA+Af8j6Hvp+0p0bgihXMDgRwPLz+Piufqq1pNWjB5g8f9LJRhX901awbo4hoDNlAQagE9plHtMqjUqtxc+NSsBMqSIzoJFDAsh0zDmKaJcVJLMMjo5X66Ge6oIIie2ky8kAFsp5jmDRtHZjLR7QzI1LnHGOAiM8TnDZLQ4ggS0Nt164OgOkAZ8cz/vUhIkezRzJPlp/jT7uxFgsZhjgZ4Y0c+w6gKzkcGDcRKO7g3dxFUm3NmBZXEOZ0RI5HbLYLnAYkgAZF7QsOV7cqqQbVfUbKzu7YGi3dkA9RPPj71S1r26ZVPbOLvh5cPcqbe7cufZs1nGaMk9VKB2XHcfde3FT8xTGOmaVtXw2EdrAFjCSTYAC5zdwpt2NvnHNEcNtBRJGwtnYXB7us53HvjX8aWN7uhmRAZsAeviPaEdwZAPuHhKPLXzrOXNrUtnbrx58D4J1rqdw2Qun+WNv6Jg/3P/qo/ljb+iYP9yf4qzmaBkYqylWBsQwIIPcQdRXXSq7+mprSv5Y2/omD/c/+qp+wek58TiYYPouEHWypHcQ2IDMASO1xAJrJxW/7sdKWyI8LDJKETFLGiOFw5MmZFCkhwtrG1x2udeXE8F0W1NWPSbtCfDyYX6PhDirLMzAwvMq3yKL5eBtm+dWG7u1jj9jOMiJKVniMYXKqOpaylTqv2dPGqDGf/ETgxpHBiH8TkT/uNKUfTGke0Jpo43OGxAjaSM2DrIqBS62NidLHhfTupNweynuU26JoNaX77jrhdUPSvK7iNcFhTISFCiA5i17Wtm43pu383mGCwKowjE8wylIxZBw60gA+z9njreqPF9Kuzo3aeDCl8SwPaMaRm595rk+ZAuazHb+3psbOZZTdm0AHBRyVByFQxVu3t7Ru61uYOpPDyHquspU7cHcMk48ArrevpAkxsSRGOGKNGLhYUyAkgLc6m+gAqo3a3Ynx0wigW54sx0RB7znkPmeV6bN0Oh/EYm0mJvhoOPaH1rD7qn2B95vgaesZvHhtnw/RtnooI9pxrrwzM3F38eHdV3QoVK7tymJP5qlXOZRbJwF9pHh9iYXqILPiXF3c+0x95u5R9lfXW+qHPiGdizEszG5J51xiJ2dizksxNyTxNTdlbPVxJJIWEUKh3yAF2zMEVVvoLseJ0Fa+3t6WzqJe7J4nXoAB4qmq1X3Lw0afmSvmLZDNEH5u4SJACWlP2yo7l7+F9Kg024LaavG91aKJQMPFiSFaSASC+V8trqcrdoC4B43pf2rikZgsS5YoxkQ2sz63Lv4sdQOQtUFjfXVW4dTq04Ez0A4Z5+zjWS44aGz7r0KTaYcx33P5PTTjKg1sXR3ux1MILC0ktnk71X7K/O58T4UmbgbsdfL10g+qjPZB+244DxA4n0FbZgsNkXXidTSm2r2f/nZ5/IKewoR+4fJSAK5oorNq1RRRRQhFFFFCEVB2lgQ4JsCbWIPBhzBqdRQhYHvpukcK+eMEwMdP92fcPh3H040vwYohTGWYRMytIot2svf32vwva9q9D7Y2QsqsCoZWFnU8GH61i29u5r4Vi6XeAnQ8Sl/sv+Tc/OtXYXzLlgoV/a4E8Y0/7A59VT3Nu6k7tKen56KbtDasUiSSLGXjafJHGxK9dJlBMk1tcirYJH/kU+0NmdYU6qPJMesEsAJ7HV2OYZjdVIPAm1+BN6hbO2q0V1srxsQXjdQytbzByta4vTPhNoQzqxdiodTJjWAIEUKG0WEgvq2c2BI438dKv9FX2U6aPszqXEjQABzdOZ5khoaRMBjtmXYh+vKB4yD+cZHFJQq22JvPPhT9W3Z4lG1Q+nI+ItTBtnZ6YqTrcvV54MPHDGlu1NIpbLe3sIhux7hS9tHYDR5mjdJ4w2TPGb2N7AMvtKSR4g8iau6O07W6aKdUgOOrSZE8p0n8GiRfbVqJ3mTHNM+I25s3aKhcdAEfgH1uP2ZF7QHgRaqPaPQbHKM+CxalTwWSzD+2n5rS/Xbh8S6G6MyHvUkH5VDX2HTdmk6OhyPr8VLT2g4YeJUDHdD+0oybQiUDnG6Nf0JB+VU024+PXjg8T6ROfwFaDhd+cYn88WH3wH/EXqenSXihyiP9T9DVa7YlyNIPn9Qmhf0jrKy6PcnHNwweJ/cyD8Vq1wXRLtKT/wC3KDvkdE+RN/lT43SZijyiH9U/maiYnf3GP/O5B9xQv+NcbsW5OsDz+i6b+kNJUfZnQQVGbGYpEXmIhf4u9gPgaYsJJsrZn/00QlmF+2e239s6L/VFJeK2hJKbySO5+8Saj1Y0dhNGarp6DH56JWptAn2B71f7d30nxNwTkj9xef7R4mqGu1sI4TrMpyZsma2ma17edtasMRgupjgxMLMQ3EkC8cqG5XutaxHeL1atdQtwKdOBJgeMTBOc+KTIqVCXO4Z8ui7tn7vrnjXFOYRLfINOs19hnU+whOlzxNvMM+Bm6tWi62AywK0YWcdUzx8WgnVtGX7SupNvI6w9o46OeEzXjw6zH/XTYvPIwylUhDa9WwXMAthxubUr7X2u2IK5tRGuRCwBkKg3USsNHYDS/wCNZ4MuNovLXPLY1G6IaQeZEmdMOyIdgEBWJdStmyBPnk/nh0Xbj9th4uqhhWCIuJHAdpGdgCFzMwFlUE2Xv1vXbuzu2+Mlyi6xrYyP7o7h3seQ9aN292ZMZJZezGp7bkaL4Dvbwra93d3Y4I1RFyouoHNjzZjzJp+7u6diw0aOXnmSSOpJJJPL6KChQdcO336e5SNhbIWJFCrlRRZF7h3nx/8AeriiismSSZKugIRRRRXEIooooQiiiihCKKKKEIqvx+yw4OgNxZgbWYcwRVhRQhYzvV0cMpaTDAkcWiPtD/h94+7x7r0hMljYixHEHiP0NencRhFca8eR5ilDebcSLEXLrZ+UqaN/WH2h5/GtDZbZLBuV8jnx8+f5qq2vYh3ep4PJZxsnewZh15ZSkBgw8kag9QW0MhQntuRlFweA4VZbJxF55MSwSf6NGSJMNH9ZI8vZRnWwGdFLE6C19aqNt7i4jD3YL1sY+0mpH7S8R8x41RYfFPGwZGZHHBlJVh6jhTb9nUK7S+1cBIjAEayeonPMSZiUuLmpTIFYTH55/mU4YW2Md8yfTFhjL5li6jEOxuiROw0Y37V9eHE8KgY3dLVSokhvFiJnSaxeNYLXOliVYkAEgVVYreCaRJUds3XNG0jEAM3VAhAbWFtb8Lk61ZS7zrIJcwZGeDD4QH2uwjgyljxJK/pSz7e9tiDTJjSBBAwBMQBqZw0YbnClFShVEOifd9+HPio2L3RnjmWEgZni65Tey5QpZtTzUKbjy7664N08U8QlWIlWXOozKHZeOZUJzsviBV428UUpxjtJZgMQcKTcZxMmRkHME5VIHialJgYZsYuJaeLqHWJVf6R1MsBCquTKO3mvcW0FiTe1Ddq3jR+5TiGzJGp1gZGSCPAhwyYXDaUT7Lpz+H85hJ+ytjy4lisShiqlzdlQAAgEksQOJFS23XlBZQYmdUMhRJUdioNjlCk3I42ve1d26UyLNKHaMK0MyDrmyxsSLorkn2SQKmYdoY8VDLLLhFSPMxXB5jfILqDYG5YkLe/C9N3F9ctrFjAAN2RgkkwTGCOIjA4qKlb0ywEzMwo8W7kcbSmeRisEUUkixAB88pAWIFrgEXF2tYXqw2A+FLSiAMjmISRvPGk7RMhvKqgaSXTUHLeosm80JfrepuZ0KYyC5EbG+jxPclWuAbW0NQsTvJlaL6LH9HWEu6XbrXZnADNIxFjoLAWtx41A6lfXNMtqSHEDkGiBmRx72nNp11CkD6FJwLYgeZ6enqraOdXWdZDN1GJUFcRiQF+vjBZXFtFQqMtuNtKr8Nt5MKjRw5cSr2Z+uj+qV1IyPEpOZiBm1awPZ7qpsbtCSZs8sjyN3uSbeA5KPAWFWWxt0cRibFEKp779lfTm3pTDLEUWzcPhuO6IDZGhmAZiPZ3dNFGa5eYptk8+P098qtx+PkmcySuXc8Wa3DkABoqjkBpTPuxuBJPaSe8cXED7b+Q+yPE+lOe7HR3FCQxHWyD7bjsr+wv56nyp5w2BCa8T3n8qSutrhreytRA5/QKejZEnfq5PL6qBsjYSRIqhAiL7KDh5nvNXFFFZ4kkyVaAQiiiiuIRRRRQhFFFFCEUUUUIRRRRQhFFFFCEVxauaKEKLPs9W19k94pb21uJDPcvErH307D+pHH1vTdRXtlR1M7zDB6Ly5ocIIlY5tLoqIv1M1vuyr/3D9KX8XuFjI/5rOO+Ng36H5V6BdAeIB866H2ch5W8tKtaW2blmpDvEfSEo+xpO0wvN8+ypkNnikXzRv0qM0ZHEH1FelDsocmYV1nY/3vl/jTg2+7jT9fslzs4cHei83gHleu+LZ8r+zHI3kjH8q9EjY/3vl/jX2uyhzZjXTt88Kfr9kDZo4u9Fg+F3IxknCFlHe5CD5m9X2z+itzbrpVXvWMFj8TYfI1r6bNQcr+ZrvSIDgAPKk6u2rl/sw3wH1lTssaTdcpL2L0dwQ2IiDMPty9o+g4D0FNUGzFHHtH5fCptFVVSq+qZeZPVONY1ghohcAVzRRUa9IooooQiiiihCKKKKEIooooQiiiihCKKKKEIooooQiiiihC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SERUUExQVFBQWFxcVFRgWGBcWFxYfGBgYGBcaFhweHCYeGBkjGRQYHy8gJScpLC4sHB4xNTAqNiYrLCkBCQoKDgwOGg8PGjUiHiUsLCw0LC0tKiksLy8tNC0sKiwqMCosLCktLCwsLSosLDQsMCo1Ky0sLCopLCkqLCwtLP/AABEIAOEA4QMBIgACEQEDEQH/xAAcAAACAwADAQAAAAAAAAAAAAAABgQFBwEDCAL/xABPEAACAQIDBAcEBwMICAQHAAABAgMAEQQSIQUGMUEHEyJRYXGBMlKRoRQjQmKxwdFyk9IXQ1SCkqLh8BUkM2Nzg7LCU2Ti8QgWNESjw9P/xAAaAQACAwEBAAAAAAAAAAAAAAAABAMFBgEC/8QANxEAAQMDAQUFBwMEAwEAAAAAAQACEQMEITEFEkFRYRMicYGhMpGxwdHh8BQjUgYVQvFygpIk/9oADAMBAAIRAxEAPwDcaKKKEIooooQiiiihCKKKKEIorqmxSpxPpzqp2jvIkS5mZI173IF/Ic/nXQCTAXCY1V3XW86jiwHrWb7V6VIFuE6yY+HYT4nX5Ut4vpRnP+zjjQeN3P5D5VY0tl3VTO7Hjj7pZ93RbxnwWzNtFBzv5A18HaqePwrB5t+sa388V/ZVF/Kokm9GLbjiJv7ZH4U63YVbi4ev0UB2jT4Ar0H/AKVTx+H+Nfa7SQ87eYNeeE3mxQ4Yib94x/E1Ki33xq/z7H9oK34ig7CrcHD1+i4Nos4gr0EmKU8GHxrtrC8L0nYlfbSKQc9Cp+IP5Uw7M6VojpIskR7wRIvrwPypSrsm6p53Z8M/dTsvKLuMeK1Oil7ZW9kcwvG6Sj7psw814j4VdQY1X4HXuPGq1zS0w4QU0CCJC76K4vXNeV1FFFFCEUUUUIRRRRQhFFFFCEUUUUIRRRRQhFFFRsXjQmnFu79aELulmCi5NqoNub1xwLmkcRry5u37IGp/zrSfvb0jCMlISJJeBbjGngPePy8+FZpjcc8zl5GLseJY3Pl4Dwq7stkPrQ+p3W+p+iQr3rafdbk+ib9t9Jkrkrh16tffazSHx7l+dJ2JxTyMWkZnY82JJ+ddYFWux9hdckkjSpFFFbrGbMxAPCyqLmtFuW1hT343Rz1OcDmTJVWXVbh0aqpr6SMngCbC5sCbAcSe4eNMGM2Th44o8TDK00azCORZEyE27Wgv7JA4Hvpn2Www21MSIVXJNhmkhS1lN1Dqthyuji3caUrbYpNYXMBMBxzLctiQZEgwZ00UrLJxME8uuswfRZ7HgZGjaUKTGhVWbkpbRQfE1YbL3VxGIjMiKojBy55HWNSe4FiLnypnhwcb4HGvh9IJokmVTxhkhbO0R8LcD3VC2/B1uG2aQrvh0iKydWMxV8wz6cA5ANifHxqIbW7R24yAd7dzw7u9BEjvSCPJe/0m6JOcTjxj3cUtbU2TLhpDHMhRwAbGxuDwII0I8qjQwszBVUsx4BQST5AammTfbA9UML252DQkhZypaIBhZAFGmh4a1L3EgSD/AFqeXqo5C2FjsCXLOBdlI9jKPtHxppu0B+k/UanIETkyRA1PBRG2/e7P8hKEsRUlWBVhoQwII8wdRXxTTv8AwSidWkTIoXqI8755ZBB2etkPPNcdryqv3b2EMS0hdzHFDGZZGVS7WHJVGpNT0b1j7cXDjA6Z+CjfQcKvZjVVEchUgqSCOBBsR5GmvY3SNPFYS/Xp46SDybn6/Gq7bOwEjhTEQS9dA7GO5Uo6OBmyup8Nbj9Ko69FtC8ZkSNMiCD8QVwOqUHYMLd93d9IsQPq3zEcUbSRfTmPEXFNEGJVxofTmK8xxTFGDKSrA3BBII8jWgbq9JJBVMSbHgsw/wD2D/uHqOdZ682M+nL6ORy4/dWlC+Du6/B9FsNFQcDtIOBci54EcG8RU6qBWKKKKKEIooooQiiiihCKKKKEIooqNjcVkGntHh+tCF14/HhAQCL2uSeCjvNZBvlv6ZS0WHYhNQ8g4yd4XuTx4nyo393yMrNBC3YBtK4/nD7oPuD5nwpHrU7M2YABWrDPAfMqou7snuM965qVFsqVoXmCHqkIDPwAJIAA7zcjhXfh9lusaYp4usw/WZWAbjYi6tbVL8Af8Lu28Yw5SPFuzTYSyrhMJGvVor27QlI0WxB19o8B42F1f9m5rWZkxOuRq3H+R6wBqlaNvvgl2Mfh8FC2bssrhYpsGIkzBuvxE7C8BWwYAHsqDfQ2J4d9Vu68sSY0w5+ugmHVM7KVVywvcg8s1x4g3ruwEn0GN4cdETBikMghVh1qMhBRrE3S/DMddAeRFQsRtGbHWw+Gw6xwqwZYohwOoDyyHUmxOpsPOqQWZqdsHGWPnvkjSZBLjJJYcNAgYninu1DdyMEcPtyPEld77bBGIw2LVFRc6xCKMDq5EYgZQNbHvJ4edQm3qcNhpFUCSCMxlmOYPyGgtoATz51fYTo9igTrMdOsajUqpCjyLnif2R61DxHSRsnBaYWDrnAtmC8fN3ux9Kgd/b6OGtL+Y0bJaWuPPvA51nB1ypQLh+SY9TrI6Y4Kn2VHi8jrAs2SQZXyISrDXwIGhIvxsastmbB2nECIVmiB4gOqeti3HxtVPtDp5xTf7KGKMfezOfxA+VVEvTJtI8JUX9mJPzBrlTaYdvftNzEyJmNJ5xwXW2kR3zjyTTit0doNbPFI9r2u6uRmOZrdq+p1NcYZsbhUZDA/Vk5issBkQEfaFwQD437qVY+mLaQ/nlPnFH+lWmB6dsYn+0jgkHgGjPxBt8q6dqb7OzfSaW8ojqj9GA7ea4zz1Xdtrbj4pkeUL1ipkLDTMAbgkcARc8KtN3GsithpBFjEc3DtlWWMj2QD2Sb8q7cN0t7OxVlxmFMZ97KJFHqAHFWP/wAlYTGIZMBiVYc1LdYo8/tp6g1OLy2qUBbt/bAP/JvUEcWmdMdCIURt6ranae16HxHVQdu7OM+ISHDgB2USYiONrwRyagtpopsTf076+9oYDCx4GdUXPLE8adebjNIzdtUHuqot4351VYzD4zAq0RzRI5Fylsr291xw8QCD31ZjHvj8PBhQxfEtPdiVt2FRrMzDRrd/Go30LykKW7UBotcJc0mYmS52D3QAWgTgRJcdOtfReXy2HkHB9wA68dPcldMI5RpApKKQGYDRSeFzyrqp9xGLjjjMWBnT/Vc5mSQALiQB9YwY6OB2hl08OApabZT4rrZsNhykSAFlBLAG3ay6eN8o4AVbWe1XVnONVm4ycEmDHDeBiN7VsSOGoynWtAwANMnl8YjlxlTt0t9HwpEcl3gJ4c4/FPDvX862jZG2FlVSGDKwujDgw/WvOFM25u9pwr5HJMDHtDiUPvr+Y5+dc2nswVQatId7iOf3+K92l2Wdx+nwW/UVX7Lx4cDUG4upGoYcQR31YVkFdIooooQiiiihCKKKKEL4mlCgk8qzDpG3tMamFD9bIO2R/NoeQ7i34X7xThvXtxYIndvZjHD3mOir8fzrBMdjWmkaRzd3JZj593gOFXeyLLtn9q8d1vqfskL2v2bd0aldNWex8NGskbYpHED3AYXANtL34lQeNtaNi7BbEZ2LpDDEAZJZPZW+ijvLE8BV9s5niikDo2L2cHKGQKRlItd4rnMoBNr8L8xerraN0Qw0qRl3GDDoP8T7O/oQCcqvtqOQ92nDiPMaxzUuIQYKYrnkSKUdpJV66CdDzVk1BseJBtz0NVku8H0F5I8HKksT5XXMM4hfkVvozgflfUVH23jFijOGjljxMDBZYnN88FybryysQOHcb2HCrTdfdeOOL6ZjbLEozor8LcQ7jmDyXnxNUNG2DKZr3by4HEGO/HsmIDg4aGSSIiS2ArB1Qud2dEARmf48xyIPD4SujYG5smKJxOLdkjbtlmP1kvjc+ytvtHlwFtaj7x9LMGDU4fZsaG2hkt2Ae8c5G+8aVd/ekqXHuYoiY8MDoODSeL+HhXzB0Q45lDdWouAwvLEDYi40z9xFJ3N2+uYOGjQDQKZjGUR156lKu19vT4p888rSN946DyHACoFPn8jmO9xf3sP8dH8jmO9xf3sP8dKL32zevuKQqKff5HMd7i/vYf46P5HMd7i/vYf46Eds3r7ikKin3+RzHe4v72H+Oj+RzHe4v72H+OhHbN6+4pCqRgcfJC4eJ2jccGQlSPUU6/yOY73F/ew/x0Hodx3uL+9h/jrqO2b19xV3ut0zZh1G0kEiNoZQoJ/5icG81sfA1e7b3JVkGJwD9ZGRmCq2Y274mGpt3cRWO7e2DLhJWimXI62uLg8QCNQSOBq03J38n2dJdCXhYjrIiey3ivuP4j1vTNtd1Ld0sPiOBRUpMrDP3TTsDZsc2IjilkEKM1ix5dwHIMToCdL077T2si5sNEW2fJgmaSAO1knAXXrfvsMxF7gg997RdrbIg2lh/puBILn200BYj2lYfZlH974UsT7RmxYggYBnQlEYj6wg2sjMT7K2PGtA9zb/AHas91uoMd0/yzhwjGeGkZVaAbeWRk6Hn06Lv2hhzjOtxUMKxrGqNOitc3N88ipxVL8e7Xxqipxi2pFsu6whMRjD2ZWN+qiGhMYtqzGwB+duFUW1WRmaWGApAzZRmN7NlzMosbZRc2HdUttfwO5Tcaf+Jxn/ANEH/jzGgwg2ge4Bzw13GZgf+QfPlxTT0cb1FWGGkbQm8J7jxKeR5eOnOtfwmIzrfnwNeamBU8MrA8rggitm3D3o+kwq5PbH1co+8PtevH41n7uvb3TjWt5H8gRBB5+fx8VfVdmXWzw1lxBB0cDIPTn9tNE7UVwK5pBQoooooQiurFTZVJ+FdtUm8m0RFGzN7Malz42Gg/L1roBJgLhMZWWdJu288ogU9mPtP4uw0v5Kf7xpLjjLEAC5JAAHEk8BX3isS0js7G7OxY+ZN6s929gtiXIWRY2WxBJ7RPLKAb3Fr3rdA0tnWm9UMNaMnOvlnVZ471zW7oklWuwY0aCfAYhvo0ryJLG0gIXOmmR78AeR8+YF7WLEYnZ0EjT4iMEQmDCRRsj3LOGzlQLECxuzC5BsfHpn2pCoMOOm+k5RYBsPKsq/syaafj30pwbNWfFdVhgwV3ypnAzAc2ew5AE+XjVFb1TfOdvgtZ7RJYd0xiWOcGkSNQQehVg9vYAbpl2kTnzAkeqvdx92xO5xE9uojJJzaB2HaN+WReJ5cB30ndJvSA2OlMURIw0Z7I/8Qj7bfkKa+lneNcHho9nYc5bqOsPML3H7zm5NY1VbeXRuam9w0A5BN0KIpNjjxX3C9mBrfdgbVTaGGWZbCaNVSdPBQFWRfukAA9x868/Vf7ob0SYLELLGeGhB9lgfaVhzUilAVDeWwrsgrbPoXhUnC7HDq7F0QIMzZgx05kWB0HPuqdszERYqFZ4P9m/LmjD2kbxHfzFjUyLDFWDLoRw/zzHK1e1nmWDWv74kJXefCA2ONwwP/M/hr5+lYP8Ap2F+Mn8NKXSruQYj9KgBETntqP5pz9n9g8VPpWWtKw5mvMlWVPZlB40E+f1XoD6Tg/6dhfi/8NH0jCf07C/F/wCGvP3Xt3mjr27zRvL3/aKPL4/VeiMNh4ZTlhxOHlbkqvZj5BgM3leh9nkEgixGhBFiPOvPmHx7oQQx0rdujrez6fAY5TeeEA5jxkS9u13spI15g+FAKUuNksaJakbpmw9sTG3v4eA/CML/ANlZzWq9NsPawx/3GX+xLIv4WrK68q9oeymTcbfSTZ2IDrdomsJo+TjvHc44g+nAmtS3y2NHLGuPwpzRuA75fHg47jfRhyI86witR6Gd7gsjYCY3imv1V+AcjtJ5OP7wHfTVrcut6ge3zHMcl6rUhVbulfGx9iS4l8kS5iNWJ0VR3seQpj25hYREkSYqEw4dcxRCXklkOjE27IJvYa2FyaqdubDfDYl4ULBGFwbkBozr2yPsi1iDppVfI4sET2R4aueF7d3ICn9uXW6KdZtSIyxoAOdN50yMZAx65DH9P7Jfe1XUy3uj23dOQ6n7+PVicRcsx4k3sO88hV1uFtn6NiVDHsS/Vv3XJ7LejH4E1UY/ZU0RBmikiB9nOrLfx1HyqNU2wtl7ts59XWoPcPrOfcmP6p2y24uWUaHsU/U8Y6AYHnwXpnZ8+ZNeI0P5VKpR3F2118ETk6suR/2l018+PrTdVHUYabix2owkmuDgCEUUUV4XpFZn0qbUy4fIDrLIB/VTU/MLWkYh7KT3A1ifSji74iOPkkd/Vzc/JRVlsul2l02eGfdp6wlbt+7RPuSXV+m74LYVFbLLJG80jHhGupQ2Go7KnXyqgpnw++QNxPh0bNGYS8f1cmQi2Xn+IrQbXN6GNNo2Y3pgjkQ3BwQCZI4wFV2fYyRVMac+edNOSjzbVnfBlperljLdVG0gvKptmuh4mwB4/Orvo+wqwxT42XRUVlUm3BRmkI/ur8aXNu7RiZIYsOHEUYdiHtmLOdb20NlFrjvq46SMT9C2NDhhYPLlVrfvJPixtVPUd2NoQGdn2jz3Y3e6MZGgJwTHNPUxv1hJ3t0DOuT16LIdv7XbFYiSd+MjFvIch6C1V9FFUqsEVyDXFFCE99Gm/bYKbK92gksJF/Bl+8vLv1HOvRGFyyIroQysAysODA8CP899ePla1a90QdInVkYWdrRsfq2J0jY8ieSMePcbHvr0Cl3MDTJ0+C2PFbNWRGR1DI4Kup4MDy8DzB5GvOHSNuM+BnIF2ie7RvbiPHuYcCP1r0z1wqn3n2FFjcO0MlgDqrcTG1tHHhyI5iukLhAGW6ryWa4q63o3ckwc7xSrZlNvA9xB5gjUGqWvCna4OEhFOfRVtXqdoQXNldxG3lJ2D/1UmV24ecowZSQRqCNCLcCKFx7d4Qtj6d8NljwrEWJEynS3BwfxY1i9WO09vT4gDrpZJMvDO7Na/G1zpwquoQxu6ip+yMFI8qmI5WUh8/AJY3DE8rGu7ZGwmm7TdiPm3M+CDmfkPlTQuSJMqgJGNT4+LHmf/YUtWringZKvdm7IqXh33d2mNT9ProPRMO8m9L4srmAVVUDTTMbdpieNibkDgPnXOxIWGGfEwAtOkqovZDGJSCetVbG7E2UEjTU24W+OjJcPjp545FJyRhoweBucjMR3gspHqTXXsXCzDF9THKYZMzJmFx7N9CBx4cKasbEVWPuKzhLIdBndgZMxJ05DHI6KTa+2WUWtsbEQw4JGpPT5k6+GtrgduyTYLGjFTGRAimMSNmYSlvqynMai2mnzpSNNI2LgwhmeeWcdYI2MaBe01zc5uXHUVR7bwHU4iWMcFchefZPaX+6RWr2Xe29Wu9lKROY3S1ogNBAmCTkE4GCFh7ujUaxrn8MayczE+7mnTop2lYyw34ZZV/6W/wC2tgRrgHv1rz9uFi8mOi7nzRn+sDb5gVvWznvGPDSqvbNLcuSRxAPy+SdsX71KOSk0UUVTp1RdotaM+Nh86wTfqbNj5vAqvwRfzvW8bW9j1H51583okzYzEH/euPgbflV/sJv7zj0+YVdtE/tgdVCwWBeZwkalmN7AW5C54+FXsG5L6mWWGIKpdwWDsqjiSF4D1qjwOOeFw8bZWHAi3qDfkaYsFvDDIJRPCImlTJJPAvIkEl177gai9ObYq7SpGbUDcjJA3ngznBMRHIOM8EtZstnYq6+MD89ypsDgkfFpErZ42mRA1rZlLAE2PC4vR087QLYuGLkkWb1dj+QFTdzIwdoQ21AdiCRa+VXKm3LgDS10yS32rKPdSJf7gP51X7Ycd+m0mYaMnBPU6ZxyCbsQN1xiMpHoooqkT6KKKKEIrshmKm4rrooXCJW/dGe/f0uEYeRv9YjX6sk6yqo9n9tQNO8eVNv+k/GvMOytpPBIroxVlIII0II1BFbtsneBcfh/pCWEqWGIQcieEqj3WPHuNewVTXzX0m7zPwfb4eCkb5btptKHKLDEoD1J98cTET381Ppzrz7jsE0TlWBBBIIOhre/phGt7c7/AKUk9M0UXWRNouKZb4lBawP2GbukZdWX9a44Lxs29NYkfn+1mNFc2qbs/ZDzHs6KOLNoo/U+A1rwSBkq/a1zyGtElQ0jJIAFyeAGpPlTJs3dwL2p9Tyj/wD6Ef8ASPW3Cp2AwKQjsC7c3PteIX3R8/Gom0duKmi2ZvkPPvPhSb67nndpe9aa22VStmdvfGB/H68/Aean43aCxrdzbSygC3Dko5D5Uq7S2q0x10Xko4eveajz4lnYliSa6akpUAzJyUltHa9S6HZ0+7T5c/H6aJ16Hsd1e1YRewkWSM+N0JH95RTlvK30bahk5CRJdOYNifXjWa7iy5dpYM/+YhHxcD860/pKW2MH/DT8x+VaDZID6xpu0c0grL3uKYcNQQVDnwuJYTpHhpRHNKJAGRsy2YstraA62PHSoG3ln63NiEyOyrpbLcL2QbXOvZpuw2xsUkYkkeTESHVYzOyRJzBkOYFv2QP1pX3mixAlDYlgzsDlylSqgHgANFFz561zZF6yreCmw0yBIkE7xMAd0EycNbJgAxIleLyiW0S472eECBknMeJjKhbJnyTxMPsyIf7wr0Xso9lh3N/n8K81obEHxBr0hsc+16fnT23x3qZ8fkotmnDh4KyooorNq1ULavseo/OvPe8yWxmIH++k+bE/nXofaS3jPp+NYFvvFlx8/iwb+0qmr/YTv3nDp8wq3aI7gPVG6MYMzkKryJDI8KsLhnUDLpzNrm1X+zuvh+h4dF7UmebEqVXVS4FnB4LYn4UkYYOXXq82e/Zy3zX5WtremjBbuHOzYudhIY2YxK+ad0VbsGN9FsLW/Codv0KYqGrWqDdIw0guJIDgIAPsgu3jpBAk8u2FRxbusaZnXAGSOPPEeCjbpsi7UTIex1sqofC0gT5WpS6Yo7bVm8ViPxQfpV5snGIuMikQZIxMjKCb5VziwJ8FNdHTvgSmOjk5SQgeqMVPytXNqsINImfYGuuOfXmvdmQQ+P5FZpRRRVOnkUUUUIRRRXKrehC+4oyxAFbV0cbttg4Ove4llQiNO5G0LuOeYeyD+13VS9FnR/1rDEzreNT2FPCRh3/cXn36LzrS949oxYWJ5pzdRpl4GV7aRjuHvHkNK9BV9w5zxDPf8/olzbO2E2fCJ2sZmBOGQ6/85x7oPsjmdeFYnjsbJiZSxzSO5J5lmJ1PmaYNtSz46dp8Q2QMbgW7VuQRfsqBoL2HnX3h41jFoxlFtT9pv2m7vAWFQVa7W+Kt9kbCe5ogbreZ/Mn04Sq7AbvKus2p9xTp/XYfgPjVniMWqKMxCqNAALAeCgVWY7bironaPfyH61Rz4lnN2JJpfs31svwFojd2mzhuW43n8/v8h71P2htxnuF7K/M+Z/Kqu9Fq4ptrAwQFnri5q3D9+qZP5oiiiivSXV3uRHm2jgx/5iH5SKfyrUekw/64P+Gv5/rSJ0SYLrNq4fS4TPIf6iMR/etTrvmTNtFkXjmSJfkPxNW+x4FxvHQAlJX2aUDiQuk7kzHhJh38pQfxFRt4djDDCBcoEjRs0hU5gTnstuVsvdUuXcKW56poZspIOVgCCDYgg8Dp31XbcMoaOKVBG0MYjA5kXLAnUjW/KmrO5fcXFLs7ltRoJJa0bjo3SBI3iSJI4aweCWrUxTpu3qZaeBJka+HzVco19a9I7HHten51522bDnmjX3nRfiwr0ZspdGPj/n8ak2+c0x4/Jd2aMOPgp9FFFZpWq6sUl0YeBrEOk7C5cUj20eMfFSVP5VuhrLelbZl4VcDWKQg/svp+IX41Z7JqdndNnjj880peM3qJ6ZWZ4TFtE6uhsym6njY0w4De2VpL/RoJZDcFljKyNcWNyveNOFLFOm7+JxMyEgGPDxgBlw6BZJiABlVuOY6XYEW/C22/ToNpdtVpNdiJLi2AeGMmTwHokNnueX7jXEcYAn44Hil/eDANHID1Bwyut0Qtmtl0Y34jUjQ1bdLWF+lbLw2MUaplz+AkGVvhItdG8uEmJM2JaJX7KxwZ8zKCeFhxA4k8Se6rncsrjMFicDIeIYqT3PxP9WSx9arXE3Oz2VJBLMEglwzwkkl0Ykyc8SnGAUrhzdA7ScfDTisEoqRtDAtDK8TizoxRh3EGxqPVQnkUUUUIRTx0cbiNjZrtcQoRnYcTfgi/fa3oLngKW9n7FdiC31aadpr8O9V4t/nWtDfftoYVw+BUwRKLZzYzOT7Tk8EZtOFyAAAajdVa3VM0rCvcwGCG8zj88lq209t4XZ8So7rGQoARO0yqOARePPQnmSx7qyHenes4ubOFyovZiUnMUHhyDE6luJPOlnG7TAJaRizHU3OZj5/404dHW48W18PKzTSQvHKFITKboVBF76gk5hfhpzqBz31NMBW4oWVlBqd944fbT3+SVOvLSCONWllY2VEBd2PpS9jNou5IPZHuj8++vT2y91sHsjCzPAnbSN2eVzmkbKpaxb7IuB2RYV5t3X3efHYpIUNsxzO3HIo1Zj3+A5kgUMFNgLjw4pS72jXuO7o08B8+ahYDZU07ZYYnlbuRSxHnYaVztHY02HIWaKSInUB1K38r8a1nebfaLY4XBYGJCygGQvcgEj7drF5CNSb6XHozbAeLb+zHEiBXuyEDXq5ALo6E62NwfK4pdt3WcQ8U+4eM58YSRpNEicrMtwOjUbQild5DEFKLGcucMzXuCLg2AA4d4pQ27sz6PPJFcN1bslxwOViLi/I2r0huds9MJg4VWxygyOfvAGSU+QMSxj9m/OvN+3MSXmdjxJJPqb1aJBjiXCeqr6KK5UXNq4p1rPQRszKcVi29lEEQPn9Y/wAAij+tRs7H5sd17I8gDtKwQZm04G3cCRTC+E/0ZsaPD8JpRd9dcz9qT4DKnpVDsDZOLI67DGxvlOV1DW72U8Vv391XNq1lOzq1Kjg3eG4C47ozrnMeuiQrkurMa0ExnAlR4tpKYJI2uJJp0kkbgoUEsbnj7bV8by41ZsVK6G6XCoeRCKFBHhoaatoYmOSXEpPAjph48zTAGORmCrfhoczE28udIQ8ePOmdi9lcVTXDCxwGhII74bEEZ9lgwQIB6qC936bNwkEE9QcEz6kq93IwvWY6EclYufJAT+Nq3zZqWjHjc/5+FZD0WbPvJLLb2VEa+bG7fID41s0SWAHcLUttqrv3O6OAA+fzTFgzdpTzX3RRRVMnkUvb2bKE0TxnhIhXyI9k/Gx9KYa6MbBmQjnxFemuLSHDULhAIgrzJJGVJUixBII7iND+FTIdryxQkCRxHm7MasV6xzbS47WWwBOvDxNMPSFsIx4oSKOzP8n0DD1uD6mkfF44GYe4l1X53bzJ19fCtZe3lCpQpb8d8jUA7vM54jQe9VtjZVXVKhZPcBOOPIeakBeJOrMbseFyf88Ksdg7XOGnSUa5T2h7ynRh8Pnaq4SL76f2hXDYiMcZAf2QWP5D506+5s20uzc9u7ERI0SzLS8fU3hTdPgVd9M+6wbJtGDtRyBRKRw1H1cnkw7J8QO+sqigZjZQWPcBc1pke/rx4V8KsayRtmB64ZrK3FQoIAF9dSbGlc4jKLaIvcLKPXv9awNaoxryGHeHArXUNm1ntBqd31+GPVVsGwj/ADjBPAdpvgNB6n0qyggSP2F195u03pyHoPWoh2it7LqflWo7E3Oiw8SnEKJMQ4DlT7MIOqrbm50Jve2g76iipU6L1Xudn7Pbvu75Hn9vikzZuw58SbxozDm50X1Y/wCNM2O6KZMqiPFQE27ZzFRfuXskkDv0v3CmtcTYWGgHADQDyrn6YalZbtb1WXuf6trVpa0brehz5n6Qs/PQvN/4+G/en+GpGA6K8ZASYcZFESLEx4hkJHcbAXFPH0s0fTDU26qv+8/k/ZfL7LeDYpwudWlkVoy5YlS88puxY8R2+PhUXo93J/0cmIkkZHYj2kbMoRFzEXtxLcfIVcbxDLHh175U/wDxoz/ioqwxqW2TM/MxSfMkfnWfpsfcUHT/AJP9FqXXAp3Ip/xZPnosuPRXNiZTPPiIFMp61rM7sM/atYLyva1+Vaj0b7vQ4JJI4mdr5GdmsATqOyovlFu8kmqM4qrzd7FBUkcmwuL+Si5/Gre5e2hSLlR2F866uQwdSqnG48pgsYw4IuLA8C87Rrb+0a854prsfOtm3jxhXY8rk266WMW8zJiG/wCtKxVzrU3DKetTvS4dfiflC+a0Pof3Q+k4n6TIPqMOQ2vBpOKDyX2j5KOdKe6+7UuOxCwRDU6sx9lFHtM3gPmbDnWzbx42LZ+ETAYXQhbOfta+0W++x1PhpU9vQdXqCmzU/kpmpUFNpc5UO+m3fpOJJB+rTsp4958yaoFNuGlxY20v4eVFcVv6VBlKmKQ0Czb6he4vOqs8dvJiJohFJJdBbSwBbL7OYjU2tVZRV1ujsX6TikQjsKc8n7K8vU2HrUTKVvZUnGm0NbkmBC9l1Su4Bxk6LU+jvYvU4aIEWZvrn829kei5R6U71C2ZBZb8219OVTawVWoary92pMrRsaGNDRwRRRRUa9IooooQlTfHYAnjZBYEkPGT9l11HoeB8DXnfG7MdHZSpuCQRzBB1Br1diYA6kfDwrI+kndUgnEouo0mA+Af8j6Hvp+0p0bgihXMDgRwPLz+Piufqq1pNWjB5g8f9LJRhX901awbo4hoDNlAQagE9plHtMqjUqtxc+NSsBMqSIzoJFDAsh0zDmKaJcVJLMMjo5X66Ge6oIIie2ky8kAFsp5jmDRtHZjLR7QzI1LnHGOAiM8TnDZLQ4ggS0Nt164OgOkAZ8cz/vUhIkezRzJPlp/jT7uxFgsZhjgZ4Y0c+w6gKzkcGDcRKO7g3dxFUm3NmBZXEOZ0RI5HbLYLnAYkgAZF7QsOV7cqqQbVfUbKzu7YGi3dkA9RPPj71S1r26ZVPbOLvh5cPcqbe7cufZs1nGaMk9VKB2XHcfde3FT8xTGOmaVtXw2EdrAFjCSTYAC5zdwpt2NvnHNEcNtBRJGwtnYXB7us53HvjX8aWN7uhmRAZsAeviPaEdwZAPuHhKPLXzrOXNrUtnbrx58D4J1rqdw2Qun+WNv6Jg/3P/qo/ljb+iYP9yf4qzmaBkYqylWBsQwIIPcQdRXXSq7+mprSv5Y2/omD/c/+qp+wek58TiYYPouEHWypHcQ2IDMASO1xAJrJxW/7sdKWyI8LDJKETFLGiOFw5MmZFCkhwtrG1x2udeXE8F0W1NWPSbtCfDyYX6PhDirLMzAwvMq3yKL5eBtm+dWG7u1jj9jOMiJKVniMYXKqOpaylTqv2dPGqDGf/ETgxpHBiH8TkT/uNKUfTGke0Jpo43OGxAjaSM2DrIqBS62NidLHhfTupNweynuU26JoNaX77jrhdUPSvK7iNcFhTISFCiA5i17Wtm43pu383mGCwKowjE8wylIxZBw60gA+z9njreqPF9Kuzo3aeDCl8SwPaMaRm595rk+ZAuazHb+3psbOZZTdm0AHBRyVByFQxVu3t7Ru61uYOpPDyHquspU7cHcMk48ArrevpAkxsSRGOGKNGLhYUyAkgLc6m+gAqo3a3Ynx0wigW54sx0RB7znkPmeV6bN0Oh/EYm0mJvhoOPaH1rD7qn2B95vgaesZvHhtnw/RtnooI9pxrrwzM3F38eHdV3QoVK7tymJP5qlXOZRbJwF9pHh9iYXqILPiXF3c+0x95u5R9lfXW+qHPiGdizEszG5J51xiJ2dizksxNyTxNTdlbPVxJJIWEUKh3yAF2zMEVVvoLseJ0Fa+3t6WzqJe7J4nXoAB4qmq1X3Lw0afmSvmLZDNEH5u4SJACWlP2yo7l7+F9Kg024LaavG91aKJQMPFiSFaSASC+V8trqcrdoC4B43pf2rikZgsS5YoxkQ2sz63Lv4sdQOQtUFjfXVW4dTq04Ez0A4Z5+zjWS44aGz7r0KTaYcx33P5PTTjKg1sXR3ux1MILC0ktnk71X7K/O58T4UmbgbsdfL10g+qjPZB+244DxA4n0FbZgsNkXXidTSm2r2f/nZ5/IKewoR+4fJSAK5oorNq1RRRRQhFFFFCEVB2lgQ4JsCbWIPBhzBqdRQhYHvpukcK+eMEwMdP92fcPh3H040vwYohTGWYRMytIot2svf32vwva9q9D7Y2QsqsCoZWFnU8GH61i29u5r4Vi6XeAnQ8Sl/sv+Tc/OtXYXzLlgoV/a4E8Y0/7A59VT3Nu6k7tKen56KbtDasUiSSLGXjafJHGxK9dJlBMk1tcirYJH/kU+0NmdYU6qPJMesEsAJ7HV2OYZjdVIPAm1+BN6hbO2q0V1srxsQXjdQytbzByta4vTPhNoQzqxdiodTJjWAIEUKG0WEgvq2c2BI438dKv9FX2U6aPszqXEjQABzdOZ5khoaRMBjtmXYh+vKB4yD+cZHFJQq22JvPPhT9W3Z4lG1Q+nI+ItTBtnZ6YqTrcvV54MPHDGlu1NIpbLe3sIhux7hS9tHYDR5mjdJ4w2TPGb2N7AMvtKSR4g8iau6O07W6aKdUgOOrSZE8p0n8GiRfbVqJ3mTHNM+I25s3aKhcdAEfgH1uP2ZF7QHgRaqPaPQbHKM+CxalTwWSzD+2n5rS/Xbh8S6G6MyHvUkH5VDX2HTdmk6OhyPr8VLT2g4YeJUDHdD+0oybQiUDnG6Nf0JB+VU024+PXjg8T6ROfwFaDhd+cYn88WH3wH/EXqenSXihyiP9T9DVa7YlyNIPn9Qmhf0jrKy6PcnHNwweJ/cyD8Vq1wXRLtKT/wC3KDvkdE+RN/lT43SZijyiH9U/maiYnf3GP/O5B9xQv+NcbsW5OsDz+i6b+kNJUfZnQQVGbGYpEXmIhf4u9gPgaYsJJsrZn/00QlmF+2e239s6L/VFJeK2hJKbySO5+8Saj1Y0dhNGarp6DH56JWptAn2B71f7d30nxNwTkj9xef7R4mqGu1sI4TrMpyZsma2ma17edtasMRgupjgxMLMQ3EkC8cqG5XutaxHeL1atdQtwKdOBJgeMTBOc+KTIqVCXO4Z8ui7tn7vrnjXFOYRLfINOs19hnU+whOlzxNvMM+Bm6tWi62AywK0YWcdUzx8WgnVtGX7SupNvI6w9o46OeEzXjw6zH/XTYvPIwylUhDa9WwXMAthxubUr7X2u2IK5tRGuRCwBkKg3USsNHYDS/wCNZ4MuNovLXPLY1G6IaQeZEmdMOyIdgEBWJdStmyBPnk/nh0Xbj9th4uqhhWCIuJHAdpGdgCFzMwFlUE2Xv1vXbuzu2+Mlyi6xrYyP7o7h3seQ9aN292ZMZJZezGp7bkaL4Dvbwra93d3Y4I1RFyouoHNjzZjzJp+7u6diw0aOXnmSSOpJJJPL6KChQdcO336e5SNhbIWJFCrlRRZF7h3nx/8AeriiismSSZKugIRRRRXEIooooQiiiihCKKKKEIqvx+yw4OgNxZgbWYcwRVhRQhYzvV0cMpaTDAkcWiPtD/h94+7x7r0hMljYixHEHiP0NencRhFca8eR5ilDebcSLEXLrZ+UqaN/WH2h5/GtDZbZLBuV8jnx8+f5qq2vYh3ep4PJZxsnewZh15ZSkBgw8kag9QW0MhQntuRlFweA4VZbJxF55MSwSf6NGSJMNH9ZI8vZRnWwGdFLE6C19aqNt7i4jD3YL1sY+0mpH7S8R8x41RYfFPGwZGZHHBlJVh6jhTb9nUK7S+1cBIjAEayeonPMSZiUuLmpTIFYTH55/mU4YW2Md8yfTFhjL5li6jEOxuiROw0Y37V9eHE8KgY3dLVSokhvFiJnSaxeNYLXOliVYkAEgVVYreCaRJUds3XNG0jEAM3VAhAbWFtb8Lk61ZS7zrIJcwZGeDD4QH2uwjgyljxJK/pSz7e9tiDTJjSBBAwBMQBqZw0YbnClFShVEOifd9+HPio2L3RnjmWEgZni65Tey5QpZtTzUKbjy7664N08U8QlWIlWXOozKHZeOZUJzsviBV428UUpxjtJZgMQcKTcZxMmRkHME5VIHialJgYZsYuJaeLqHWJVf6R1MsBCquTKO3mvcW0FiTe1Ddq3jR+5TiGzJGp1gZGSCPAhwyYXDaUT7Lpz+H85hJ+ytjy4lisShiqlzdlQAAgEksQOJFS23XlBZQYmdUMhRJUdioNjlCk3I42ve1d26UyLNKHaMK0MyDrmyxsSLorkn2SQKmYdoY8VDLLLhFSPMxXB5jfILqDYG5YkLe/C9N3F9ctrFjAAN2RgkkwTGCOIjA4qKlb0ywEzMwo8W7kcbSmeRisEUUkixAB88pAWIFrgEXF2tYXqw2A+FLSiAMjmISRvPGk7RMhvKqgaSXTUHLeosm80JfrepuZ0KYyC5EbG+jxPclWuAbW0NQsTvJlaL6LH9HWEu6XbrXZnADNIxFjoLAWtx41A6lfXNMtqSHEDkGiBmRx72nNp11CkD6FJwLYgeZ6enqraOdXWdZDN1GJUFcRiQF+vjBZXFtFQqMtuNtKr8Nt5MKjRw5cSr2Z+uj+qV1IyPEpOZiBm1awPZ7qpsbtCSZs8sjyN3uSbeA5KPAWFWWxt0cRibFEKp779lfTm3pTDLEUWzcPhuO6IDZGhmAZiPZ3dNFGa5eYptk8+P098qtx+PkmcySuXc8Wa3DkABoqjkBpTPuxuBJPaSe8cXED7b+Q+yPE+lOe7HR3FCQxHWyD7bjsr+wv56nyp5w2BCa8T3n8qSutrhreytRA5/QKejZEnfq5PL6qBsjYSRIqhAiL7KDh5nvNXFFFZ4kkyVaAQiiiiuIRRRRQhFFFFCEUUUUIRRRRQhFFFFCEVxauaKEKLPs9W19k94pb21uJDPcvErH307D+pHH1vTdRXtlR1M7zDB6Ly5ocIIlY5tLoqIv1M1vuyr/3D9KX8XuFjI/5rOO+Ng36H5V6BdAeIB866H2ch5W8tKtaW2blmpDvEfSEo+xpO0wvN8+ypkNnikXzRv0qM0ZHEH1FelDsocmYV1nY/3vl/jTg2+7jT9fslzs4cHei83gHleu+LZ8r+zHI3kjH8q9EjY/3vl/jX2uyhzZjXTt88Kfr9kDZo4u9Fg+F3IxknCFlHe5CD5m9X2z+itzbrpVXvWMFj8TYfI1r6bNQcr+ZrvSIDgAPKk6u2rl/sw3wH1lTssaTdcpL2L0dwQ2IiDMPty9o+g4D0FNUGzFHHtH5fCptFVVSq+qZeZPVONY1ghohcAVzRRUa9IooooQiiiihCKKKKEIooooQiiiihCKKKKEIooooQiiiihC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nasa.gov/centers/langley/images/content/70566main_nesc_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, Fundamental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Modes</a:t>
            </a:r>
          </a:p>
          <a:p>
            <a:pPr lvl="0"/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ssmod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219608"/>
            <a:ext cx="5952458" cy="4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334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 Apply Q=10  for All Modes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df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143000"/>
            <a:ext cx="8411750" cy="5191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Plate, Transmissibility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wx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143000"/>
            <a:ext cx="7354327" cy="48489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6096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option appears after Calculate.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Plate, Acceleration Transmissibility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07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9200"/>
            <a:ext cx="599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0" y="6096000"/>
            <a:ext cx="6553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700" dirty="0" smtClean="0"/>
              <a:t>max Accel FRF    =    16.08 (G/G)     at    128.8 H</a:t>
            </a:r>
            <a:r>
              <a:rPr lang="en-US" sz="1700" dirty="0" smtClean="0"/>
              <a:t>z 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 Supported Plate, Bending Stress Transmissibility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6096000"/>
            <a:ext cx="6553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max von </a:t>
            </a:r>
            <a:r>
              <a:rPr lang="en-US" sz="1700" dirty="0" err="1" smtClean="0"/>
              <a:t>Mises</a:t>
            </a:r>
            <a:r>
              <a:rPr lang="en-US" sz="1700" dirty="0" smtClean="0"/>
              <a:t> Stress FRF =      495 (psi/G) at      127 Hz </a:t>
            </a:r>
            <a:endParaRPr lang="en-US" sz="1700" dirty="0"/>
          </a:p>
        </p:txBody>
      </p:sp>
      <p:pic>
        <p:nvPicPr>
          <p:cNvPr id="2017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478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048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Half-Power Bandwidth from Plate Transmissibility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6324600"/>
            <a:ext cx="8229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/>
              <a:t>vibrationdata</a:t>
            </a:r>
            <a:r>
              <a:rPr lang="en-US" sz="1700" dirty="0" smtClean="0"/>
              <a:t> &gt; Damping Functions &gt; Half Power </a:t>
            </a:r>
            <a:r>
              <a:rPr lang="en-US" sz="1700" dirty="0" smtClean="0"/>
              <a:t>Bandwidth </a:t>
            </a:r>
            <a:r>
              <a:rPr lang="en-US" sz="1700" dirty="0" smtClean="0"/>
              <a:t>Curve-fit</a:t>
            </a:r>
            <a:endParaRPr lang="en-US" sz="1700" dirty="0"/>
          </a:p>
        </p:txBody>
      </p:sp>
      <p:pic>
        <p:nvPicPr>
          <p:cNvPr id="11" name="Picture 10" descr="kk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40940"/>
            <a:ext cx="9144000" cy="5376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Half-Power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Bandwidth Results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from Plate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Transmissibility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400"/>
            <a:ext cx="6324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Synthesized Pulse for Base Input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2362200"/>
            <a:ext cx="71628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 smtClean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>
              <a:cs typeface="Calibri" pitchFamily="34" charset="0"/>
            </a:endParaRPr>
          </a:p>
          <a:p>
            <a:pPr marL="177800" indent="-177800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dirty="0" smtClean="0">
              <a:cs typeface="Calibri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71600"/>
            <a:ext cx="5943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524000" y="6172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Filename:  srs1000G_accel.txt    (import to Matlab workspace)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5334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Shock Analysis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qn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09" y="1147444"/>
            <a:ext cx="9002382" cy="4563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Acceleration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1295400"/>
            <a:ext cx="7696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 smtClean="0"/>
          </a:p>
          <a:p>
            <a:endParaRPr lang="en-US" sz="8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sz="1900" dirty="0" smtClean="0"/>
              <a:t>This unit will present plate bending shock &amp; vibration</a:t>
            </a:r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sz="14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sz="1900" dirty="0" smtClean="0"/>
              <a:t>Plates modeled as continuous systems   </a:t>
            </a:r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sz="14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sz="1900" dirty="0" smtClean="0"/>
              <a:t>(Finite element analysis for plates will be covered in a future unit)</a:t>
            </a:r>
          </a:p>
          <a:p>
            <a:pPr marL="177800" indent="-177800" algn="just">
              <a:buClr>
                <a:srgbClr val="336699"/>
              </a:buClr>
              <a:buSzPct val="90000"/>
            </a:pPr>
            <a:endParaRPr lang="en-US" sz="19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sz="1900" dirty="0" smtClean="0"/>
              <a:t>The plate may represent a circuit board with added uniform nonstructural mass from electronic piece parts</a:t>
            </a:r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sz="19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sz="1900" dirty="0" smtClean="0"/>
              <a:t>First perform normal modes analysis </a:t>
            </a:r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sz="14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sz="1900" dirty="0" smtClean="0"/>
              <a:t>Next Plates will be subjected to base </a:t>
            </a:r>
            <a:r>
              <a:rPr lang="en-US" sz="1900" dirty="0" smtClean="0"/>
              <a:t>excitation (enforced acceleration)</a:t>
            </a:r>
            <a:endParaRPr lang="en-US" sz="19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sz="19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sz="1900" dirty="0" smtClean="0"/>
              <a:t>Also consider Hunt’s  stress-velocity relationship for plates</a:t>
            </a:r>
            <a:endParaRPr lang="en-US" sz="19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sz="1900" dirty="0" smtClean="0"/>
          </a:p>
          <a:p>
            <a:pPr marL="177800" indent="-177800">
              <a:buClr>
                <a:srgbClr val="336699"/>
              </a:buClr>
              <a:buSzPct val="90000"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>
              <a:cs typeface="Calibri" pitchFamily="34" charset="0"/>
            </a:endParaRPr>
          </a:p>
          <a:p>
            <a:pPr marL="177800" indent="-177800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dirty="0" smtClean="0"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6858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Introduction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Relative Velocity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Relative Displacement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 Shock Results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1524000"/>
            <a:ext cx="7848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Peak Response Values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Acceleration =    816.3 G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Relative Velocity =    120.6 in/sec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Relative Displacement =   0.1359 in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von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Mises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Stress =     7222 psi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Hunt Maximum Global Stress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7711 psi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PSD Base Input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ccv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283" y="1256996"/>
            <a:ext cx="7935433" cy="43440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400" y="5943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 input:  </a:t>
            </a:r>
            <a:r>
              <a:rPr lang="en-US" dirty="0" err="1" smtClean="0"/>
              <a:t>navmat_spec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Acceleration PSD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92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Stress PSD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88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PSD Results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7239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Acceleration Response </a:t>
            </a:r>
          </a:p>
          <a:p>
            <a:r>
              <a:rPr lang="en-US" sz="1700" dirty="0" smtClean="0"/>
              <a:t>    16.96 GRMS</a:t>
            </a:r>
          </a:p>
          <a:p>
            <a:r>
              <a:rPr lang="en-US" sz="1700" dirty="0" smtClean="0"/>
              <a:t> </a:t>
            </a:r>
          </a:p>
          <a:p>
            <a:r>
              <a:rPr lang="en-US" sz="1700" dirty="0" smtClean="0"/>
              <a:t>Relative Velocity Response </a:t>
            </a:r>
          </a:p>
          <a:p>
            <a:r>
              <a:rPr lang="en-US" sz="1700" dirty="0" smtClean="0"/>
              <a:t>    6.965 in/sec RMS</a:t>
            </a:r>
          </a:p>
          <a:p>
            <a:r>
              <a:rPr lang="en-US" sz="1700" dirty="0" smtClean="0"/>
              <a:t> </a:t>
            </a:r>
          </a:p>
          <a:p>
            <a:r>
              <a:rPr lang="en-US" sz="1700" dirty="0" smtClean="0"/>
              <a:t> Relative Displacement Response </a:t>
            </a:r>
          </a:p>
          <a:p>
            <a:r>
              <a:rPr lang="en-US" sz="1700" dirty="0" smtClean="0"/>
              <a:t> 0.008554 in RMS</a:t>
            </a:r>
          </a:p>
          <a:p>
            <a:r>
              <a:rPr lang="en-US" sz="1700" dirty="0" smtClean="0"/>
              <a:t> </a:t>
            </a:r>
          </a:p>
          <a:p>
            <a:r>
              <a:rPr lang="en-US" sz="1700" dirty="0" smtClean="0"/>
              <a:t> von </a:t>
            </a:r>
            <a:r>
              <a:rPr lang="en-US" sz="1700" dirty="0" err="1" smtClean="0"/>
              <a:t>Mises</a:t>
            </a:r>
            <a:r>
              <a:rPr lang="en-US" sz="1700" dirty="0" smtClean="0"/>
              <a:t> Response </a:t>
            </a:r>
          </a:p>
          <a:p>
            <a:r>
              <a:rPr lang="en-US" sz="1700" dirty="0" smtClean="0"/>
              <a:t>    443.4 psi RMS</a:t>
            </a:r>
          </a:p>
          <a:p>
            <a:r>
              <a:rPr lang="en-US" sz="1700" dirty="0" smtClean="0"/>
              <a:t> </a:t>
            </a:r>
          </a:p>
          <a:p>
            <a:r>
              <a:rPr lang="en-US" sz="1700" dirty="0" smtClean="0"/>
              <a:t> Hunt Maximum Global Stress </a:t>
            </a:r>
            <a:endParaRPr lang="en-US" sz="1700" dirty="0" smtClean="0"/>
          </a:p>
          <a:p>
            <a:r>
              <a:rPr lang="en-US" sz="1700" dirty="0" smtClean="0"/>
              <a:t> </a:t>
            </a:r>
            <a:r>
              <a:rPr lang="en-US" sz="1700" dirty="0" smtClean="0"/>
              <a:t>   445.3 </a:t>
            </a:r>
            <a:r>
              <a:rPr lang="en-US" sz="1700" dirty="0" smtClean="0"/>
              <a:t>psi RMS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Rectangular Plate Fixed at Each Corner, Aluminum, 12 x 8 x 0.125 inch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8" descr="xxx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4400"/>
            <a:ext cx="9144000" cy="5415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334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Corner,  Mode Shape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6019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solution is a single mode via the Rayleigh method. </a:t>
            </a:r>
            <a:endParaRPr lang="en-US" dirty="0"/>
          </a:p>
        </p:txBody>
      </p:sp>
      <p:pic>
        <p:nvPicPr>
          <p:cNvPr id="13" name="Picture 12" descr="yyyyyq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295400"/>
            <a:ext cx="5699761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Corner, Q=10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q1111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295400"/>
            <a:ext cx="5715798" cy="4239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1295400"/>
            <a:ext cx="76962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 smtClean="0"/>
          </a:p>
          <a:p>
            <a:endParaRPr lang="en-US" sz="800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dirty="0" smtClean="0"/>
              <a:t>Arthur W. </a:t>
            </a:r>
            <a:r>
              <a:rPr lang="en-US" dirty="0" err="1" smtClean="0"/>
              <a:t>Leissa</a:t>
            </a:r>
            <a:r>
              <a:rPr lang="en-US" dirty="0" smtClean="0"/>
              <a:t>, NASA SP-160, Vibration of </a:t>
            </a:r>
            <a:r>
              <a:rPr lang="en-US" dirty="0" smtClean="0"/>
              <a:t>Plates</a:t>
            </a:r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dirty="0" smtClean="0"/>
              <a:t>Steinberg, Vibration Analysis for Electronic Components</a:t>
            </a:r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r>
              <a:rPr lang="en-US" dirty="0" smtClean="0"/>
              <a:t>P</a:t>
            </a:r>
            <a:r>
              <a:rPr lang="en-US" dirty="0" smtClean="0"/>
              <a:t>apers posted at Vibrationdata blog</a:t>
            </a:r>
            <a:endParaRPr lang="en-US" dirty="0" smtClean="0"/>
          </a:p>
          <a:p>
            <a:pPr marL="177800" indent="-177800" algn="just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sz="1900" dirty="0" smtClean="0"/>
          </a:p>
          <a:p>
            <a:pPr marL="177800" indent="-177800">
              <a:buClr>
                <a:srgbClr val="336699"/>
              </a:buClr>
              <a:buSzPct val="90000"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>
              <a:cs typeface="Calibri" pitchFamily="34" charset="0"/>
            </a:endParaRPr>
          </a:p>
          <a:p>
            <a:pPr marL="177800" indent="-177800">
              <a:buClr>
                <a:srgbClr val="336699"/>
              </a:buClr>
              <a:buSzPct val="90000"/>
              <a:buFont typeface="Arial" pitchFamily="34" charset="0"/>
              <a:buChar char="•"/>
            </a:pPr>
            <a:endParaRPr lang="en-US" dirty="0" smtClean="0"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6858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References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Corner, Acceleration Transmissibility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Corner,  Stress Transmissibility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Corner, Shock Analysis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Corner,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Shock Results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1676400"/>
            <a:ext cx="632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 Peak Response Values </a:t>
            </a:r>
          </a:p>
          <a:p>
            <a:r>
              <a:rPr lang="en-US" dirty="0" smtClean="0">
                <a:cs typeface="Courier New" pitchFamily="49" charset="0"/>
              </a:rPr>
              <a:t> </a:t>
            </a:r>
          </a:p>
          <a:p>
            <a:r>
              <a:rPr lang="en-US" dirty="0" smtClean="0">
                <a:cs typeface="Courier New" pitchFamily="49" charset="0"/>
              </a:rPr>
              <a:t>          </a:t>
            </a:r>
            <a:r>
              <a:rPr lang="en-US" dirty="0" smtClean="0">
                <a:cs typeface="Courier New" pitchFamily="49" charset="0"/>
              </a:rPr>
              <a:t>       Acceleration </a:t>
            </a:r>
            <a:r>
              <a:rPr lang="en-US" dirty="0" smtClean="0">
                <a:cs typeface="Courier New" pitchFamily="49" charset="0"/>
              </a:rPr>
              <a:t>=    </a:t>
            </a:r>
            <a:r>
              <a:rPr lang="en-US" dirty="0" smtClean="0">
                <a:cs typeface="Courier New" pitchFamily="49" charset="0"/>
              </a:rPr>
              <a:t> 182 </a:t>
            </a:r>
            <a:r>
              <a:rPr lang="en-US" dirty="0" smtClean="0">
                <a:cs typeface="Courier New" pitchFamily="49" charset="0"/>
              </a:rPr>
              <a:t>G</a:t>
            </a:r>
          </a:p>
          <a:p>
            <a:r>
              <a:rPr lang="en-US" dirty="0" smtClean="0">
                <a:cs typeface="Courier New" pitchFamily="49" charset="0"/>
              </a:rPr>
              <a:t>     </a:t>
            </a:r>
            <a:r>
              <a:rPr lang="en-US" dirty="0" smtClean="0">
                <a:cs typeface="Courier New" pitchFamily="49" charset="0"/>
              </a:rPr>
              <a:t>      Relative </a:t>
            </a:r>
            <a:r>
              <a:rPr lang="en-US" dirty="0" smtClean="0">
                <a:cs typeface="Courier New" pitchFamily="49" charset="0"/>
              </a:rPr>
              <a:t>Velocity =    </a:t>
            </a:r>
            <a:r>
              <a:rPr lang="en-US" dirty="0" smtClean="0">
                <a:cs typeface="Courier New" pitchFamily="49" charset="0"/>
              </a:rPr>
              <a:t>106 </a:t>
            </a:r>
            <a:r>
              <a:rPr lang="en-US" dirty="0" smtClean="0">
                <a:cs typeface="Courier New" pitchFamily="49" charset="0"/>
              </a:rPr>
              <a:t>in/sec</a:t>
            </a:r>
          </a:p>
          <a:p>
            <a:r>
              <a:rPr lang="en-US" dirty="0" smtClean="0">
                <a:cs typeface="Courier New" pitchFamily="49" charset="0"/>
              </a:rPr>
              <a:t> Relative Displacement =   </a:t>
            </a:r>
            <a:r>
              <a:rPr lang="en-US" dirty="0" smtClean="0">
                <a:cs typeface="Courier New" pitchFamily="49" charset="0"/>
              </a:rPr>
              <a:t> 0.1843 </a:t>
            </a:r>
            <a:r>
              <a:rPr lang="en-US" dirty="0" smtClean="0">
                <a:cs typeface="Courier New" pitchFamily="49" charset="0"/>
              </a:rPr>
              <a:t>in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      von </a:t>
            </a:r>
            <a:r>
              <a:rPr lang="en-US" dirty="0" err="1" smtClean="0">
                <a:cs typeface="Courier New" pitchFamily="49" charset="0"/>
              </a:rPr>
              <a:t>Mises</a:t>
            </a:r>
            <a:r>
              <a:rPr lang="en-US" dirty="0" smtClean="0">
                <a:cs typeface="Courier New" pitchFamily="49" charset="0"/>
              </a:rPr>
              <a:t> Stress =     9147 psi</a:t>
            </a:r>
          </a:p>
          <a:p>
            <a:r>
              <a:rPr lang="en-US" dirty="0" smtClean="0"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Corner, PSD Input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th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219200"/>
            <a:ext cx="7763959" cy="4286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Corner, Response PSD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3716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Corner, Response PSD, Stress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568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 Fixed at Each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Corner, Response PSD Results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1828800"/>
            <a:ext cx="5715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Acceleration Response </a:t>
            </a:r>
          </a:p>
          <a:p>
            <a:r>
              <a:rPr lang="en-US" dirty="0" smtClean="0"/>
              <a:t>    9.775 GRMS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Relative Velocity Response </a:t>
            </a:r>
          </a:p>
          <a:p>
            <a:r>
              <a:rPr lang="en-US" dirty="0" smtClean="0"/>
              <a:t>     7.65 in/sec RMS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Relative Displacement Response </a:t>
            </a:r>
          </a:p>
          <a:p>
            <a:r>
              <a:rPr lang="en-US" dirty="0" smtClean="0"/>
              <a:t>  0.01561 in RMS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von </a:t>
            </a:r>
            <a:r>
              <a:rPr lang="en-US" dirty="0" err="1" smtClean="0"/>
              <a:t>Mises</a:t>
            </a:r>
            <a:r>
              <a:rPr lang="en-US" dirty="0" smtClean="0"/>
              <a:t> Response </a:t>
            </a:r>
          </a:p>
          <a:p>
            <a:r>
              <a:rPr lang="en-US" dirty="0" smtClean="0"/>
              <a:t>    387.4 psi 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858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Hunt Plate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Bending,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Stress-Velocity for Simply-Supported Plates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13716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Hunt wrote in his 1960 paper: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is relatively more difficult to establish equally general relations between </a:t>
            </a:r>
            <a:r>
              <a:rPr lang="en-US" dirty="0" err="1" smtClean="0"/>
              <a:t>antinodal</a:t>
            </a:r>
            <a:r>
              <a:rPr lang="en-US" dirty="0" smtClean="0"/>
              <a:t> velocity and extensionally strain for a thin plate vibrating transversely, owing to the more complex boundary conditions and the Poisson coupling between the principal stresses.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But he did come up with a formula for higher modes for </a:t>
            </a:r>
            <a:r>
              <a:rPr lang="en-US" i="1" dirty="0" smtClean="0"/>
              <a:t>intermodal segments.</a:t>
            </a:r>
            <a:endParaRPr lang="en-US" i="1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04800" y="1524000"/>
            <a:ext cx="3722687" cy="3330575"/>
            <a:chOff x="3033" y="2040"/>
            <a:chExt cx="5862" cy="5244"/>
          </a:xfrm>
        </p:grpSpPr>
        <p:sp>
          <p:nvSpPr>
            <p:cNvPr id="99348" name="Text Box 20"/>
            <p:cNvSpPr txBox="1">
              <a:spLocks noChangeArrowheads="1"/>
            </p:cNvSpPr>
            <p:nvPr/>
          </p:nvSpPr>
          <p:spPr bwMode="auto">
            <a:xfrm>
              <a:off x="5218" y="4340"/>
              <a:ext cx="61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Ly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49" name="Text Box 21"/>
            <p:cNvSpPr txBox="1">
              <a:spLocks noChangeArrowheads="1"/>
            </p:cNvSpPr>
            <p:nvPr/>
          </p:nvSpPr>
          <p:spPr bwMode="auto">
            <a:xfrm>
              <a:off x="6648" y="4205"/>
              <a:ext cx="750" cy="6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Lx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50" name="Straight Connector 332"/>
            <p:cNvSpPr>
              <a:spLocks noChangeShapeType="1"/>
            </p:cNvSpPr>
            <p:nvPr/>
          </p:nvSpPr>
          <p:spPr bwMode="auto">
            <a:xfrm>
              <a:off x="3033" y="4897"/>
              <a:ext cx="2353" cy="17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1" name="Straight Connector 334"/>
            <p:cNvSpPr>
              <a:spLocks noChangeShapeType="1"/>
            </p:cNvSpPr>
            <p:nvPr/>
          </p:nvSpPr>
          <p:spPr bwMode="auto">
            <a:xfrm flipV="1">
              <a:off x="3033" y="2040"/>
              <a:ext cx="3498" cy="28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2" name="Straight Connector 335"/>
            <p:cNvSpPr>
              <a:spLocks noChangeShapeType="1"/>
            </p:cNvSpPr>
            <p:nvPr/>
          </p:nvSpPr>
          <p:spPr bwMode="auto">
            <a:xfrm flipV="1">
              <a:off x="5386" y="3759"/>
              <a:ext cx="3498" cy="28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3" name="Straight Connector 337"/>
            <p:cNvSpPr>
              <a:spLocks noChangeShapeType="1"/>
            </p:cNvSpPr>
            <p:nvPr/>
          </p:nvSpPr>
          <p:spPr bwMode="auto">
            <a:xfrm flipV="1">
              <a:off x="3348" y="2276"/>
              <a:ext cx="3309" cy="2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4" name="Straight Connector 341"/>
            <p:cNvSpPr>
              <a:spLocks noChangeShapeType="1"/>
            </p:cNvSpPr>
            <p:nvPr/>
          </p:nvSpPr>
          <p:spPr bwMode="auto">
            <a:xfrm flipV="1">
              <a:off x="3895" y="2684"/>
              <a:ext cx="3309" cy="2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5" name="Straight Connector 342"/>
            <p:cNvSpPr>
              <a:spLocks noChangeShapeType="1"/>
            </p:cNvSpPr>
            <p:nvPr/>
          </p:nvSpPr>
          <p:spPr bwMode="auto">
            <a:xfrm flipV="1">
              <a:off x="4609" y="3136"/>
              <a:ext cx="3308" cy="2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6" name="Straight Connector 344"/>
            <p:cNvSpPr>
              <a:spLocks noChangeShapeType="1"/>
            </p:cNvSpPr>
            <p:nvPr/>
          </p:nvSpPr>
          <p:spPr bwMode="auto">
            <a:xfrm flipV="1">
              <a:off x="5218" y="3673"/>
              <a:ext cx="3308" cy="2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7" name="Straight Connector 345"/>
            <p:cNvSpPr>
              <a:spLocks noChangeShapeType="1"/>
            </p:cNvSpPr>
            <p:nvPr/>
          </p:nvSpPr>
          <p:spPr bwMode="auto">
            <a:xfrm>
              <a:off x="3369" y="4725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8" name="Straight Connector 346"/>
            <p:cNvSpPr>
              <a:spLocks noChangeShapeType="1"/>
            </p:cNvSpPr>
            <p:nvPr/>
          </p:nvSpPr>
          <p:spPr bwMode="auto">
            <a:xfrm>
              <a:off x="4903" y="3501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9" name="Straight Connector 347"/>
            <p:cNvSpPr>
              <a:spLocks noChangeShapeType="1"/>
            </p:cNvSpPr>
            <p:nvPr/>
          </p:nvSpPr>
          <p:spPr bwMode="auto">
            <a:xfrm>
              <a:off x="4042" y="4188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0" name="Straight Connector 348"/>
            <p:cNvSpPr>
              <a:spLocks noChangeShapeType="1"/>
            </p:cNvSpPr>
            <p:nvPr/>
          </p:nvSpPr>
          <p:spPr bwMode="auto">
            <a:xfrm>
              <a:off x="5722" y="2835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1" name="Straight Connector 349"/>
            <p:cNvSpPr>
              <a:spLocks noChangeShapeType="1"/>
            </p:cNvSpPr>
            <p:nvPr/>
          </p:nvSpPr>
          <p:spPr bwMode="auto">
            <a:xfrm>
              <a:off x="6353" y="2276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9362" name="Straight Arrow Connector 350"/>
            <p:cNvCxnSpPr>
              <a:cxnSpLocks noChangeShapeType="1"/>
            </p:cNvCxnSpPr>
            <p:nvPr/>
          </p:nvCxnSpPr>
          <p:spPr bwMode="auto">
            <a:xfrm flipV="1">
              <a:off x="5706" y="6307"/>
              <a:ext cx="514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9363" name="Straight Arrow Connector 351"/>
            <p:cNvCxnSpPr>
              <a:cxnSpLocks noChangeShapeType="1"/>
            </p:cNvCxnSpPr>
            <p:nvPr/>
          </p:nvCxnSpPr>
          <p:spPr bwMode="auto">
            <a:xfrm flipH="1" flipV="1">
              <a:off x="4530" y="6377"/>
              <a:ext cx="585" cy="3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99364" name="Straight Connector 336"/>
            <p:cNvSpPr>
              <a:spLocks noChangeShapeType="1"/>
            </p:cNvSpPr>
            <p:nvPr/>
          </p:nvSpPr>
          <p:spPr bwMode="auto">
            <a:xfrm>
              <a:off x="6542" y="2061"/>
              <a:ext cx="2353" cy="1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5" name="Text Box 37"/>
            <p:cNvSpPr txBox="1">
              <a:spLocks noChangeArrowheads="1"/>
            </p:cNvSpPr>
            <p:nvPr/>
          </p:nvSpPr>
          <p:spPr bwMode="auto">
            <a:xfrm>
              <a:off x="3735" y="6615"/>
              <a:ext cx="510" cy="5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66" name="Text Box 38"/>
            <p:cNvSpPr txBox="1">
              <a:spLocks noChangeArrowheads="1"/>
            </p:cNvSpPr>
            <p:nvPr/>
          </p:nvSpPr>
          <p:spPr bwMode="auto">
            <a:xfrm>
              <a:off x="6018" y="6718"/>
              <a:ext cx="510" cy="5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9367" name="Straight Arrow Connector 360"/>
            <p:cNvCxnSpPr>
              <a:cxnSpLocks noChangeShapeType="1"/>
            </p:cNvCxnSpPr>
            <p:nvPr/>
          </p:nvCxnSpPr>
          <p:spPr bwMode="auto">
            <a:xfrm>
              <a:off x="5430" y="4110"/>
              <a:ext cx="690" cy="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99368" name="Straight Arrow Connector 361"/>
            <p:cNvCxnSpPr>
              <a:cxnSpLocks noChangeShapeType="1"/>
            </p:cNvCxnSpPr>
            <p:nvPr/>
          </p:nvCxnSpPr>
          <p:spPr bwMode="auto">
            <a:xfrm flipV="1">
              <a:off x="6345" y="3922"/>
              <a:ext cx="864" cy="6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99369" name="Text Box 2"/>
            <p:cNvSpPr txBox="1">
              <a:spLocks noChangeArrowheads="1"/>
            </p:cNvSpPr>
            <p:nvPr/>
          </p:nvSpPr>
          <p:spPr bwMode="auto">
            <a:xfrm>
              <a:off x="5910" y="3510"/>
              <a:ext cx="985" cy="607"/>
            </a:xfrm>
            <a:prstGeom prst="rect">
              <a:avLst/>
            </a:prstGeom>
            <a:solidFill>
              <a:srgbClr val="FFFFFF">
                <a:alpha val="3803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Z(x,y)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9370" name="Straight Arrow Connector 362"/>
            <p:cNvCxnSpPr>
              <a:cxnSpLocks noChangeShapeType="1"/>
            </p:cNvCxnSpPr>
            <p:nvPr/>
          </p:nvCxnSpPr>
          <p:spPr bwMode="auto">
            <a:xfrm flipV="1">
              <a:off x="5910" y="3495"/>
              <a:ext cx="0" cy="44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Hunt Plate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Bending,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Stress-Velocity for Simply-Supporte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d Plates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8600" y="1295400"/>
            <a:ext cx="3722687" cy="3330575"/>
            <a:chOff x="3033" y="2040"/>
            <a:chExt cx="5862" cy="5244"/>
          </a:xfrm>
        </p:grpSpPr>
        <p:sp>
          <p:nvSpPr>
            <p:cNvPr id="99348" name="Text Box 20"/>
            <p:cNvSpPr txBox="1">
              <a:spLocks noChangeArrowheads="1"/>
            </p:cNvSpPr>
            <p:nvPr/>
          </p:nvSpPr>
          <p:spPr bwMode="auto">
            <a:xfrm>
              <a:off x="5218" y="4340"/>
              <a:ext cx="61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Ly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49" name="Text Box 21"/>
            <p:cNvSpPr txBox="1">
              <a:spLocks noChangeArrowheads="1"/>
            </p:cNvSpPr>
            <p:nvPr/>
          </p:nvSpPr>
          <p:spPr bwMode="auto">
            <a:xfrm>
              <a:off x="6648" y="4205"/>
              <a:ext cx="750" cy="6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Lx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50" name="Straight Connector 332"/>
            <p:cNvSpPr>
              <a:spLocks noChangeShapeType="1"/>
            </p:cNvSpPr>
            <p:nvPr/>
          </p:nvSpPr>
          <p:spPr bwMode="auto">
            <a:xfrm>
              <a:off x="3033" y="4897"/>
              <a:ext cx="2353" cy="17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1" name="Straight Connector 334"/>
            <p:cNvSpPr>
              <a:spLocks noChangeShapeType="1"/>
            </p:cNvSpPr>
            <p:nvPr/>
          </p:nvSpPr>
          <p:spPr bwMode="auto">
            <a:xfrm flipV="1">
              <a:off x="3033" y="2040"/>
              <a:ext cx="3498" cy="28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2" name="Straight Connector 335"/>
            <p:cNvSpPr>
              <a:spLocks noChangeShapeType="1"/>
            </p:cNvSpPr>
            <p:nvPr/>
          </p:nvSpPr>
          <p:spPr bwMode="auto">
            <a:xfrm flipV="1">
              <a:off x="5386" y="3759"/>
              <a:ext cx="3498" cy="28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3" name="Straight Connector 337"/>
            <p:cNvSpPr>
              <a:spLocks noChangeShapeType="1"/>
            </p:cNvSpPr>
            <p:nvPr/>
          </p:nvSpPr>
          <p:spPr bwMode="auto">
            <a:xfrm flipV="1">
              <a:off x="3348" y="2276"/>
              <a:ext cx="3309" cy="2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4" name="Straight Connector 341"/>
            <p:cNvSpPr>
              <a:spLocks noChangeShapeType="1"/>
            </p:cNvSpPr>
            <p:nvPr/>
          </p:nvSpPr>
          <p:spPr bwMode="auto">
            <a:xfrm flipV="1">
              <a:off x="3895" y="2684"/>
              <a:ext cx="3309" cy="2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5" name="Straight Connector 342"/>
            <p:cNvSpPr>
              <a:spLocks noChangeShapeType="1"/>
            </p:cNvSpPr>
            <p:nvPr/>
          </p:nvSpPr>
          <p:spPr bwMode="auto">
            <a:xfrm flipV="1">
              <a:off x="4609" y="3136"/>
              <a:ext cx="3308" cy="2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6" name="Straight Connector 344"/>
            <p:cNvSpPr>
              <a:spLocks noChangeShapeType="1"/>
            </p:cNvSpPr>
            <p:nvPr/>
          </p:nvSpPr>
          <p:spPr bwMode="auto">
            <a:xfrm flipV="1">
              <a:off x="5218" y="3673"/>
              <a:ext cx="3308" cy="2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7" name="Straight Connector 345"/>
            <p:cNvSpPr>
              <a:spLocks noChangeShapeType="1"/>
            </p:cNvSpPr>
            <p:nvPr/>
          </p:nvSpPr>
          <p:spPr bwMode="auto">
            <a:xfrm>
              <a:off x="3369" y="4725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8" name="Straight Connector 346"/>
            <p:cNvSpPr>
              <a:spLocks noChangeShapeType="1"/>
            </p:cNvSpPr>
            <p:nvPr/>
          </p:nvSpPr>
          <p:spPr bwMode="auto">
            <a:xfrm>
              <a:off x="4903" y="3501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9" name="Straight Connector 347"/>
            <p:cNvSpPr>
              <a:spLocks noChangeShapeType="1"/>
            </p:cNvSpPr>
            <p:nvPr/>
          </p:nvSpPr>
          <p:spPr bwMode="auto">
            <a:xfrm>
              <a:off x="4042" y="4188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0" name="Straight Connector 348"/>
            <p:cNvSpPr>
              <a:spLocks noChangeShapeType="1"/>
            </p:cNvSpPr>
            <p:nvPr/>
          </p:nvSpPr>
          <p:spPr bwMode="auto">
            <a:xfrm>
              <a:off x="5722" y="2835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1" name="Straight Connector 349"/>
            <p:cNvSpPr>
              <a:spLocks noChangeShapeType="1"/>
            </p:cNvSpPr>
            <p:nvPr/>
          </p:nvSpPr>
          <p:spPr bwMode="auto">
            <a:xfrm>
              <a:off x="6353" y="2276"/>
              <a:ext cx="2185" cy="16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9362" name="Straight Arrow Connector 350"/>
            <p:cNvCxnSpPr>
              <a:cxnSpLocks noChangeShapeType="1"/>
            </p:cNvCxnSpPr>
            <p:nvPr/>
          </p:nvCxnSpPr>
          <p:spPr bwMode="auto">
            <a:xfrm flipV="1">
              <a:off x="5706" y="6307"/>
              <a:ext cx="514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9363" name="Straight Arrow Connector 351"/>
            <p:cNvCxnSpPr>
              <a:cxnSpLocks noChangeShapeType="1"/>
            </p:cNvCxnSpPr>
            <p:nvPr/>
          </p:nvCxnSpPr>
          <p:spPr bwMode="auto">
            <a:xfrm flipH="1" flipV="1">
              <a:off x="4530" y="6377"/>
              <a:ext cx="585" cy="3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99364" name="Straight Connector 336"/>
            <p:cNvSpPr>
              <a:spLocks noChangeShapeType="1"/>
            </p:cNvSpPr>
            <p:nvPr/>
          </p:nvSpPr>
          <p:spPr bwMode="auto">
            <a:xfrm>
              <a:off x="6542" y="2061"/>
              <a:ext cx="2353" cy="1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5" name="Text Box 37"/>
            <p:cNvSpPr txBox="1">
              <a:spLocks noChangeArrowheads="1"/>
            </p:cNvSpPr>
            <p:nvPr/>
          </p:nvSpPr>
          <p:spPr bwMode="auto">
            <a:xfrm>
              <a:off x="3735" y="6615"/>
              <a:ext cx="510" cy="5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66" name="Text Box 38"/>
            <p:cNvSpPr txBox="1">
              <a:spLocks noChangeArrowheads="1"/>
            </p:cNvSpPr>
            <p:nvPr/>
          </p:nvSpPr>
          <p:spPr bwMode="auto">
            <a:xfrm>
              <a:off x="6018" y="6718"/>
              <a:ext cx="510" cy="5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9367" name="Straight Arrow Connector 360"/>
            <p:cNvCxnSpPr>
              <a:cxnSpLocks noChangeShapeType="1"/>
            </p:cNvCxnSpPr>
            <p:nvPr/>
          </p:nvCxnSpPr>
          <p:spPr bwMode="auto">
            <a:xfrm>
              <a:off x="5430" y="4110"/>
              <a:ext cx="690" cy="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99368" name="Straight Arrow Connector 361"/>
            <p:cNvCxnSpPr>
              <a:cxnSpLocks noChangeShapeType="1"/>
            </p:cNvCxnSpPr>
            <p:nvPr/>
          </p:nvCxnSpPr>
          <p:spPr bwMode="auto">
            <a:xfrm flipV="1">
              <a:off x="6345" y="3922"/>
              <a:ext cx="864" cy="6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99369" name="Text Box 2"/>
            <p:cNvSpPr txBox="1">
              <a:spLocks noChangeArrowheads="1"/>
            </p:cNvSpPr>
            <p:nvPr/>
          </p:nvSpPr>
          <p:spPr bwMode="auto">
            <a:xfrm>
              <a:off x="5910" y="3510"/>
              <a:ext cx="985" cy="607"/>
            </a:xfrm>
            <a:prstGeom prst="rect">
              <a:avLst/>
            </a:prstGeom>
            <a:solidFill>
              <a:srgbClr val="FFFFFF">
                <a:alpha val="3803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Z(x,y)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9370" name="Straight Arrow Connector 362"/>
            <p:cNvCxnSpPr>
              <a:cxnSpLocks noChangeShapeType="1"/>
            </p:cNvCxnSpPr>
            <p:nvPr/>
          </p:nvCxnSpPr>
          <p:spPr bwMode="auto">
            <a:xfrm flipV="1">
              <a:off x="5910" y="3495"/>
              <a:ext cx="0" cy="44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5585" name="Object 1"/>
          <p:cNvGraphicFramePr>
            <a:graphicFrameLocks noChangeAspect="1"/>
          </p:cNvGraphicFramePr>
          <p:nvPr/>
        </p:nvGraphicFramePr>
        <p:xfrm>
          <a:off x="4495800" y="2133600"/>
          <a:ext cx="3897086" cy="762000"/>
        </p:xfrm>
        <a:graphic>
          <a:graphicData uri="http://schemas.openxmlformats.org/presentationml/2006/ole">
            <p:oleObj spid="_x0000_s195585" name="Equation" r:id="rId4" imgW="3403600" imgH="635000" progId="Equation.3">
              <p:embed/>
            </p:oleObj>
          </a:graphicData>
        </a:graphic>
      </p:graphicFrame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4572000" y="3429000"/>
          <a:ext cx="3897086" cy="762000"/>
        </p:xfrm>
        <a:graphic>
          <a:graphicData uri="http://schemas.openxmlformats.org/presentationml/2006/ole">
            <p:oleObj spid="_x0000_s195587" name="Equation" r:id="rId5" imgW="3441700" imgH="63500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09600" y="5029200"/>
            <a:ext cx="44958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lvl="1">
              <a:buFont typeface="Symbol" pitchFamily="18" charset="2"/>
              <a:buChar char="r"/>
            </a:pPr>
            <a:r>
              <a:rPr lang="en-US" dirty="0" smtClean="0"/>
              <a:t>           </a:t>
            </a:r>
            <a:r>
              <a:rPr lang="en-US" sz="1700" dirty="0" smtClean="0"/>
              <a:t>is </a:t>
            </a:r>
            <a:r>
              <a:rPr lang="en-US" sz="1700" dirty="0" smtClean="0"/>
              <a:t>the mass </a:t>
            </a:r>
            <a:r>
              <a:rPr lang="en-US" sz="1700" dirty="0" smtClean="0"/>
              <a:t>density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          </a:t>
            </a:r>
            <a:r>
              <a:rPr lang="en-US" sz="1700" dirty="0" smtClean="0"/>
              <a:t>is </a:t>
            </a:r>
            <a:r>
              <a:rPr lang="en-US" sz="1700" dirty="0" smtClean="0"/>
              <a:t>the speed of sound in the </a:t>
            </a:r>
            <a:r>
              <a:rPr lang="en-US" sz="1700" dirty="0" smtClean="0"/>
              <a:t>material</a:t>
            </a:r>
          </a:p>
          <a:p>
            <a:r>
              <a:rPr lang="en-US" sz="1700" dirty="0" smtClean="0"/>
              <a:t> </a:t>
            </a:r>
            <a:r>
              <a:rPr lang="en-US" sz="1700" dirty="0" smtClean="0"/>
              <a:t>                  is the Poisson ratio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, max</a:t>
            </a:r>
            <a:r>
              <a:rPr lang="en-US" dirty="0" smtClean="0"/>
              <a:t>   </a:t>
            </a:r>
            <a:r>
              <a:rPr lang="en-US" sz="1700" dirty="0" smtClean="0"/>
              <a:t>is the </a:t>
            </a:r>
            <a:r>
              <a:rPr lang="en-US" sz="1700" dirty="0" smtClean="0"/>
              <a:t>intermodal particle </a:t>
            </a:r>
            <a:r>
              <a:rPr lang="en-US" sz="1700" dirty="0" smtClean="0"/>
              <a:t>velocity </a:t>
            </a:r>
            <a:r>
              <a:rPr lang="en-US" sz="1700" dirty="0" smtClean="0"/>
              <a:t>  </a:t>
            </a:r>
            <a:endParaRPr lang="en-US" sz="1700" dirty="0"/>
          </a:p>
        </p:txBody>
      </p:sp>
      <p:graphicFrame>
        <p:nvGraphicFramePr>
          <p:cNvPr id="195589" name="Object 5"/>
          <p:cNvGraphicFramePr>
            <a:graphicFrameLocks noChangeAspect="1"/>
          </p:cNvGraphicFramePr>
          <p:nvPr/>
        </p:nvGraphicFramePr>
        <p:xfrm>
          <a:off x="914400" y="5715000"/>
          <a:ext cx="228600" cy="266282"/>
        </p:xfrm>
        <a:graphic>
          <a:graphicData uri="http://schemas.openxmlformats.org/presentationml/2006/ole">
            <p:oleObj spid="_x0000_s195589" name="Equation" r:id="rId6" imgW="126720" imgH="13968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191000" y="1219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Times New Roman" pitchFamily="18" charset="0"/>
                <a:sym typeface="Symbol"/>
              </a:rPr>
              <a:t>The intermodal stress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, max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181600" y="4572000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i="1" dirty="0" smtClean="0"/>
              <a:t>Combine both stress components into a von </a:t>
            </a:r>
            <a:r>
              <a:rPr lang="en-US" sz="1700" i="1" dirty="0" err="1" smtClean="0"/>
              <a:t>Mises</a:t>
            </a:r>
            <a:r>
              <a:rPr lang="en-US" sz="1700" i="1" dirty="0" smtClean="0"/>
              <a:t>-type stress</a:t>
            </a:r>
            <a:endParaRPr lang="en-US" sz="17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Stress-Velocity for </a:t>
            </a:r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Plates with Other Boundary Conditions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524000" y="2057400"/>
            <a:ext cx="4876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i="1" dirty="0" smtClean="0"/>
              <a:t>Need to develop relationships for other cases!</a:t>
            </a:r>
            <a:endParaRPr lang="en-US" sz="1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609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Read Input Arrays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ph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8945224" cy="42106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5486400"/>
            <a:ext cx="8305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 smtClean="0"/>
              <a:t>vibrationdata &gt; Import Data to Matlab</a:t>
            </a:r>
          </a:p>
          <a:p>
            <a:r>
              <a:rPr lang="en-US" sz="1700" dirty="0" smtClean="0"/>
              <a:t>Read in Library Arrays:   </a:t>
            </a:r>
            <a:r>
              <a:rPr lang="en-US" sz="1700" dirty="0" smtClean="0"/>
              <a:t>NAVMAT </a:t>
            </a:r>
            <a:r>
              <a:rPr lang="en-US" sz="1700" dirty="0" smtClean="0"/>
              <a:t>PSD </a:t>
            </a:r>
            <a:r>
              <a:rPr lang="en-US" sz="1700" dirty="0" smtClean="0"/>
              <a:t>Specification &amp; SRS </a:t>
            </a:r>
            <a:r>
              <a:rPr lang="en-US" sz="1700" dirty="0" smtClean="0"/>
              <a:t>1000G Acceleration Time History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304800"/>
            <a:ext cx="8382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Rectangular Plate Simply Supported on All Edges, Aluminum, 16 x 12 x 0.125 inches</a:t>
            </a:r>
            <a:endParaRPr lang="en-US" sz="17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" name="Picture 38" descr="pss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762000"/>
            <a:ext cx="8068802" cy="530616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33400" y="6096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vibrationdata</a:t>
            </a:r>
            <a:r>
              <a:rPr lang="en-US" sz="1600" dirty="0" smtClean="0"/>
              <a:t> &gt; Structural Dynamics &gt; Plates, Rectangular &amp; Circular &gt; </a:t>
            </a:r>
            <a:r>
              <a:rPr lang="en-US" sz="1600" dirty="0" smtClean="0"/>
              <a:t>Rectangular </a:t>
            </a:r>
            <a:r>
              <a:rPr lang="en-US" sz="1600" dirty="0" smtClean="0"/>
              <a:t>Plate, Simply-Supported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381000"/>
            <a:ext cx="7315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699"/>
                </a:solidFill>
                <a:latin typeface="Calibri" pitchFamily="34" charset="0"/>
                <a:cs typeface="Calibri" pitchFamily="34" charset="0"/>
              </a:rPr>
              <a:t>Simply-Supported Plate, Normal Modes</a:t>
            </a:r>
            <a:endParaRPr lang="en-US" sz="2000" b="1" dirty="0" smtClean="0">
              <a:solidFill>
                <a:srgbClr val="006699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endParaRPr lang="en-US" sz="2000" b="1" dirty="0" smtClean="0">
              <a:solidFill>
                <a:srgbClr val="006699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endParaRPr lang="en-US" sz="2000" b="1" dirty="0" smtClean="0">
              <a:solidFill>
                <a:srgbClr val="006699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fn(Hz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m     n            PF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EMM ratio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128.01 	 1	 1	  0.06391	    0.657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266.25 	 2	 1	       -0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373.77 	 1	 2	       -0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496.66 	 3	 1	   0.0213	    0.073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512.02 	 2	 2	        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742.43 	 3	 2	       -0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783.39 	 1	 3	   0.0213	    0.073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819.23 	 4	 1	       -0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921.64 	 2	 3	       -0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1065 	 4	 2	        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1152 	 3	 3	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0.007102      0.008111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1234 	 5	 1	  0.01278	  0.02628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1356.9 	 1	 4	       -0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1474.6 	 4	 3	       -0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1479.7 	 5	 2	       -0	        0  </a:t>
            </a:r>
          </a:p>
          <a:p>
            <a:pPr lvl="0"/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1495.1 	 2	 4	        0	        0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7514</TotalTime>
  <Words>744</Words>
  <Application>Microsoft Office PowerPoint</Application>
  <PresentationFormat>On-screen Show (4:3)</PresentationFormat>
  <Paragraphs>197</Paragraphs>
  <Slides>37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tirvine</dc:creator>
  <cp:lastModifiedBy>tirvine</cp:lastModifiedBy>
  <cp:revision>252</cp:revision>
  <dcterms:created xsi:type="dcterms:W3CDTF">2013-01-15T17:34:22Z</dcterms:created>
  <dcterms:modified xsi:type="dcterms:W3CDTF">2014-09-04T21:38:24Z</dcterms:modified>
</cp:coreProperties>
</file>