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Masters/slideMaster26.xml" ContentType="application/vnd.openxmlformats-officedocument.presentationml.slideMaster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18.xml" ContentType="application/vnd.openxmlformats-officedocument.theme+xml"/>
  <Override PartName="/ppt/theme/theme29.xml" ContentType="application/vnd.openxmlformats-officedocument.them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theme/theme14.xml" ContentType="application/vnd.openxmlformats-officedocument.theme+xml"/>
  <Override PartName="/ppt/theme/theme25.xml" ContentType="application/vnd.openxmlformats-officedocument.them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theme/theme21.xml" ContentType="application/vnd.openxmlformats-officedocument.theme+xml"/>
  <Override PartName="/ppt/theme/theme32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theme/theme3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29.xml" ContentType="application/vnd.openxmlformats-officedocument.presentationml.slideMaster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Masters/slideMaster18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9.xml" ContentType="application/vnd.openxmlformats-officedocument.theme+xml"/>
  <Override PartName="/ppt/theme/theme28.xml" ContentType="application/vnd.openxmlformats-officedocument.theme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theme/theme26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theme/theme24.xml" ContentType="application/vnd.openxmlformats-officedocument.theme+xml"/>
  <Override PartName="/ppt/theme/theme33.xml" ContentType="application/vnd.openxmlformats-officedocument.theme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theme/theme22.xml" ContentType="application/vnd.openxmlformats-officedocument.theme+xml"/>
  <Override PartName="/ppt/theme/theme31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theme/theme20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Masters/slideMaster28.xml" ContentType="application/vnd.openxmlformats-officedocument.presentationml.slideMaster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theme/theme27.xml" ContentType="application/vnd.openxmlformats-officedocument.theme+xml"/>
  <Override PartName="/ppt/slideMasters/slideMaster13.xml" ContentType="application/vnd.openxmlformats-officedocument.presentationml.slideMaster+xml"/>
  <Override PartName="/ppt/slideMasters/slideMaster31.xml" ContentType="application/vnd.openxmlformats-officedocument.presentationml.slideMaster+xml"/>
  <Override PartName="/ppt/theme/theme23.xml" ContentType="application/vnd.openxmlformats-officedocument.theme+xml"/>
  <Override PartName="/ppt/theme/theme3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64" r:id="rId2"/>
    <p:sldMasterId id="2147483766" r:id="rId3"/>
    <p:sldMasterId id="2147483768" r:id="rId4"/>
    <p:sldMasterId id="2147483770" r:id="rId5"/>
    <p:sldMasterId id="2147483772" r:id="rId6"/>
    <p:sldMasterId id="2147483774" r:id="rId7"/>
    <p:sldMasterId id="2147483776" r:id="rId8"/>
    <p:sldMasterId id="2147483778" r:id="rId9"/>
    <p:sldMasterId id="2147483780" r:id="rId10"/>
    <p:sldMasterId id="2147483782" r:id="rId11"/>
    <p:sldMasterId id="2147483784" r:id="rId12"/>
    <p:sldMasterId id="2147483786" r:id="rId13"/>
    <p:sldMasterId id="2147483788" r:id="rId14"/>
    <p:sldMasterId id="2147483790" r:id="rId15"/>
    <p:sldMasterId id="2147483792" r:id="rId16"/>
    <p:sldMasterId id="2147483794" r:id="rId17"/>
    <p:sldMasterId id="2147483796" r:id="rId18"/>
    <p:sldMasterId id="2147483798" r:id="rId19"/>
    <p:sldMasterId id="2147483800" r:id="rId20"/>
    <p:sldMasterId id="2147483805" r:id="rId21"/>
    <p:sldMasterId id="2147483808" r:id="rId22"/>
    <p:sldMasterId id="2147483810" r:id="rId23"/>
    <p:sldMasterId id="2147483812" r:id="rId24"/>
    <p:sldMasterId id="2147483814" r:id="rId25"/>
    <p:sldMasterId id="2147483816" r:id="rId26"/>
    <p:sldMasterId id="2147483817" r:id="rId27"/>
    <p:sldMasterId id="2147483818" r:id="rId28"/>
    <p:sldMasterId id="2147483820" r:id="rId29"/>
    <p:sldMasterId id="2147483822" r:id="rId30"/>
    <p:sldMasterId id="2147483823" r:id="rId31"/>
    <p:sldMasterId id="2147483825" r:id="rId32"/>
  </p:sldMasterIdLst>
  <p:notesMasterIdLst>
    <p:notesMasterId r:id="rId62"/>
  </p:notesMasterIdLst>
  <p:handoutMasterIdLst>
    <p:handoutMasterId r:id="rId63"/>
  </p:handoutMasterIdLst>
  <p:sldIdLst>
    <p:sldId id="373" r:id="rId33"/>
    <p:sldId id="383" r:id="rId34"/>
    <p:sldId id="426" r:id="rId35"/>
    <p:sldId id="401" r:id="rId36"/>
    <p:sldId id="404" r:id="rId37"/>
    <p:sldId id="405" r:id="rId38"/>
    <p:sldId id="403" r:id="rId39"/>
    <p:sldId id="402" r:id="rId40"/>
    <p:sldId id="411" r:id="rId41"/>
    <p:sldId id="399" r:id="rId42"/>
    <p:sldId id="407" r:id="rId43"/>
    <p:sldId id="409" r:id="rId44"/>
    <p:sldId id="418" r:id="rId45"/>
    <p:sldId id="419" r:id="rId46"/>
    <p:sldId id="428" r:id="rId47"/>
    <p:sldId id="408" r:id="rId48"/>
    <p:sldId id="414" r:id="rId49"/>
    <p:sldId id="413" r:id="rId50"/>
    <p:sldId id="417" r:id="rId51"/>
    <p:sldId id="416" r:id="rId52"/>
    <p:sldId id="412" r:id="rId53"/>
    <p:sldId id="420" r:id="rId54"/>
    <p:sldId id="415" r:id="rId55"/>
    <p:sldId id="421" r:id="rId56"/>
    <p:sldId id="427" r:id="rId57"/>
    <p:sldId id="423" r:id="rId58"/>
    <p:sldId id="422" r:id="rId59"/>
    <p:sldId id="425" r:id="rId60"/>
    <p:sldId id="424" r:id="rId6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bg2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bg2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bg2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bg2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bg2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bg2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bg2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bg2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bg2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8080"/>
    <a:srgbClr val="0066CC"/>
    <a:srgbClr val="003399"/>
    <a:srgbClr val="006699"/>
    <a:srgbClr val="336699"/>
    <a:srgbClr val="009999"/>
    <a:srgbClr val="FF99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95479" autoAdjust="0"/>
  </p:normalViewPr>
  <p:slideViewPr>
    <p:cSldViewPr>
      <p:cViewPr>
        <p:scale>
          <a:sx n="66" d="100"/>
          <a:sy n="66" d="100"/>
        </p:scale>
        <p:origin x="-858" y="-222"/>
      </p:cViewPr>
      <p:guideLst>
        <p:guide orient="horz" pos="2304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64"/>
    </p:cViewPr>
  </p:sorterViewPr>
  <p:notesViewPr>
    <p:cSldViewPr>
      <p:cViewPr varScale="1">
        <p:scale>
          <a:sx n="50" d="100"/>
          <a:sy n="50" d="100"/>
        </p:scale>
        <p:origin x="-1590" y="-8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2.xml"/><Relationship Id="rId42" Type="http://schemas.openxmlformats.org/officeDocument/2006/relationships/slide" Target="slides/slide10.xml"/><Relationship Id="rId47" Type="http://schemas.openxmlformats.org/officeDocument/2006/relationships/slide" Target="slides/slide15.xml"/><Relationship Id="rId50" Type="http://schemas.openxmlformats.org/officeDocument/2006/relationships/slide" Target="slides/slide18.xml"/><Relationship Id="rId55" Type="http://schemas.openxmlformats.org/officeDocument/2006/relationships/slide" Target="slides/slide23.xml"/><Relationship Id="rId63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5.xml"/><Relationship Id="rId40" Type="http://schemas.openxmlformats.org/officeDocument/2006/relationships/slide" Target="slides/slide8.xml"/><Relationship Id="rId45" Type="http://schemas.openxmlformats.org/officeDocument/2006/relationships/slide" Target="slides/slide13.xml"/><Relationship Id="rId53" Type="http://schemas.openxmlformats.org/officeDocument/2006/relationships/slide" Target="slides/slide21.xml"/><Relationship Id="rId58" Type="http://schemas.openxmlformats.org/officeDocument/2006/relationships/slide" Target="slides/slide26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4.xml"/><Relationship Id="rId49" Type="http://schemas.openxmlformats.org/officeDocument/2006/relationships/slide" Target="slides/slide17.xml"/><Relationship Id="rId57" Type="http://schemas.openxmlformats.org/officeDocument/2006/relationships/slide" Target="slides/slide25.xml"/><Relationship Id="rId61" Type="http://schemas.openxmlformats.org/officeDocument/2006/relationships/slide" Target="slides/slide2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2.xml"/><Relationship Id="rId52" Type="http://schemas.openxmlformats.org/officeDocument/2006/relationships/slide" Target="slides/slide20.xml"/><Relationship Id="rId60" Type="http://schemas.openxmlformats.org/officeDocument/2006/relationships/slide" Target="slides/slide28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3.xml"/><Relationship Id="rId43" Type="http://schemas.openxmlformats.org/officeDocument/2006/relationships/slide" Target="slides/slide11.xml"/><Relationship Id="rId48" Type="http://schemas.openxmlformats.org/officeDocument/2006/relationships/slide" Target="slides/slide16.xml"/><Relationship Id="rId56" Type="http://schemas.openxmlformats.org/officeDocument/2006/relationships/slide" Target="slides/slide24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1.xml"/><Relationship Id="rId38" Type="http://schemas.openxmlformats.org/officeDocument/2006/relationships/slide" Target="slides/slide6.xml"/><Relationship Id="rId46" Type="http://schemas.openxmlformats.org/officeDocument/2006/relationships/slide" Target="slides/slide14.xml"/><Relationship Id="rId59" Type="http://schemas.openxmlformats.org/officeDocument/2006/relationships/slide" Target="slides/slide27.xml"/><Relationship Id="rId67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9.xml"/><Relationship Id="rId54" Type="http://schemas.openxmlformats.org/officeDocument/2006/relationships/slide" Target="slides/slide22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717" cy="47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483" y="0"/>
            <a:ext cx="3170717" cy="47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B576344-8EE0-42A4-A66D-E1E1BD0CBA50}" type="datetime1">
              <a:rPr lang="en-US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2138"/>
            <a:ext cx="3170717" cy="47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483" y="9122138"/>
            <a:ext cx="3170717" cy="47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9B101F6-632A-489B-8ADB-34876B8AC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717" cy="47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475" y="4560302"/>
            <a:ext cx="5364252" cy="432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483" y="0"/>
            <a:ext cx="3170717" cy="47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C3C7EAC-8B77-4574-8636-5672AB7D5F1C}" type="datetime1">
              <a:rPr lang="en-US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2138"/>
            <a:ext cx="3170717" cy="47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483" y="9122138"/>
            <a:ext cx="3170717" cy="47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3EA6F24-0A1B-4A42-9D2C-8700FCE29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9D066A-B2E5-405B-8BFB-861D27B7A99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DA0941-3CA2-46F9-BE82-0B638DA6D278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3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3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3600"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4CB6A-D3E5-42A1-83DC-239D3EDF2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47FE9-60A0-4E6D-A902-4933B934A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533400"/>
            <a:ext cx="15240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533400"/>
            <a:ext cx="44196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B2C76-1587-4F60-B193-3364A4434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33400"/>
            <a:ext cx="609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124200" y="1981200"/>
            <a:ext cx="5486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F700C-E5F4-47BC-9BEA-15256ED5B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33400"/>
            <a:ext cx="609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124200" y="1981200"/>
            <a:ext cx="2667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667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EFACF-6CE1-439C-92D0-B2D0D37C5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33400"/>
            <a:ext cx="609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200" y="1981200"/>
            <a:ext cx="2667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943600" y="1981200"/>
            <a:ext cx="2667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943600" y="4114800"/>
            <a:ext cx="2667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56326-6B44-448C-B0DA-B4ECC0A5D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C7130-75B0-41F9-B67E-AE827A56352A}" type="datetimeFigureOut">
              <a:rPr lang="en-US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B3CE7-892F-4E8C-A4D6-49204DB43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996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9966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BAD6C-86DD-4A0B-A092-B2DCA4E26F69}" type="slidenum">
              <a:rPr lang="en-US">
                <a:solidFill>
                  <a:srgbClr val="01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1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FC9F0-31E9-417E-8B69-A8A5EB168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CBDE1-BD50-4DBB-AF24-FB0DD745A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200" y="1981200"/>
            <a:ext cx="2667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667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712E7-E139-40F7-8C67-AE062393E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EEA76-729F-4202-9A85-C032E7DF2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8F7CC-8EE2-49EB-97A7-D0DC2DDC0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A3A1F-6012-4CB7-ADFF-7A0C9A02C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DFC9E-ADCB-4BB3-B7CD-8F1E8558F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D7EAD-7258-46B5-981B-756DC8918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theme" Target="../theme/theme21.xml"/><Relationship Id="rId4" Type="http://schemas.openxmlformats.org/officeDocument/2006/relationships/image" Target="../media/image4.jpeg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theme" Target="../theme/theme25.xml"/><Relationship Id="rId4" Type="http://schemas.openxmlformats.org/officeDocument/2006/relationships/image" Target="../media/image4.jpeg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15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5334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Click to edit Master title style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24200" y="19812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167ABAA-E0C0-4444-8782-211D0F628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819400" y="12954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sz="24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24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kumimoji="0" lang="en-US" sz="2400">
              <a:solidFill>
                <a:schemeClr val="tx1"/>
              </a:solidFill>
            </a:endParaRP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914400" y="1752600"/>
            <a:ext cx="784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hf hdr="0" ft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50000"/>
        <a:buFont typeface="Monotype Sorts" pitchFamily="2" charset="2"/>
        <a:buChar char="n"/>
        <a:defRPr kumimoji="1" sz="16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75000"/>
        <a:buFont typeface="Monotype Sorts" pitchFamily="2" charset="2"/>
        <a:buChar char="u"/>
        <a:defRPr kumimoji="1" sz="16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Monotype Sorts" pitchFamily="2" charset="2"/>
        <a:buChar char="F"/>
        <a:defRPr kumimoji="1" sz="16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Char char="•"/>
        <a:defRPr kumimoji="1" sz="16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Char char="–"/>
        <a:defRPr kumimoji="1" sz="16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Char char="–"/>
        <a:defRPr kumimoji="1" sz="16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Char char="–"/>
        <a:defRPr kumimoji="1" sz="16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Char char="–"/>
        <a:defRPr kumimoji="1" sz="16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Char char="–"/>
        <a:defRPr kumimoji="1"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PT_Cover_SCLV.jpg"/>
          <p:cNvPicPr>
            <a:picLocks noChangeAspect="1"/>
          </p:cNvPicPr>
          <p:nvPr userDrawn="1"/>
        </p:nvPicPr>
        <p:blipFill>
          <a:blip r:embed="rId2" cstate="print"/>
          <a:srcRect t="7007" b="6903"/>
          <a:stretch>
            <a:fillRect/>
          </a:stretch>
        </p:blipFill>
        <p:spPr bwMode="auto">
          <a:xfrm>
            <a:off x="0" y="0"/>
            <a:ext cx="914400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3"/>
          <p:cNvSpPr txBox="1">
            <a:spLocks/>
          </p:cNvSpPr>
          <p:nvPr/>
        </p:nvSpPr>
        <p:spPr>
          <a:xfrm>
            <a:off x="228600" y="6492875"/>
            <a:ext cx="2667000" cy="365125"/>
          </a:xfrm>
          <a:prstGeom prst="rect">
            <a:avLst/>
          </a:prstGeom>
        </p:spPr>
        <p:txBody>
          <a:bodyPr anchor="ctr"/>
          <a:lstStyle>
            <a:lvl1pPr>
              <a:defRPr sz="900" i="1">
                <a:solidFill>
                  <a:schemeClr val="bg1"/>
                </a:solidFill>
                <a:latin typeface="+mn-lt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 smtClean="0">
                <a:solidFill>
                  <a:prstClr val="white"/>
                </a:solidFill>
                <a:ea typeface="ＭＳ Ｐゴシック" pitchFamily="34" charset="-128"/>
              </a:rPr>
              <a:t>© The Aerospace Corporation 2010</a:t>
            </a:r>
            <a:endParaRPr kumimoji="0" lang="en-US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pic>
        <p:nvPicPr>
          <p:cNvPr id="1028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9450" y="6165850"/>
            <a:ext cx="15922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8"/>
          <p:cNvSpPr txBox="1">
            <a:spLocks noChangeArrowheads="1"/>
          </p:cNvSpPr>
          <p:nvPr userDrawn="1"/>
        </p:nvSpPr>
        <p:spPr bwMode="auto">
          <a:xfrm>
            <a:off x="469900" y="6651625"/>
            <a:ext cx="20574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i="1" baseline="-25000" dirty="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The Aerospace Corporation 2012</a:t>
            </a:r>
          </a:p>
        </p:txBody>
      </p:sp>
      <p:pic>
        <p:nvPicPr>
          <p:cNvPr id="1030" name="Picture 16" descr="jpl_small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188" y="6061075"/>
            <a:ext cx="90328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PT_Cover_SCLV.jpg"/>
          <p:cNvPicPr>
            <a:picLocks noChangeAspect="1"/>
          </p:cNvPicPr>
          <p:nvPr userDrawn="1"/>
        </p:nvPicPr>
        <p:blipFill>
          <a:blip r:embed="rId2" cstate="print"/>
          <a:srcRect t="7007" b="6903"/>
          <a:stretch>
            <a:fillRect/>
          </a:stretch>
        </p:blipFill>
        <p:spPr bwMode="auto">
          <a:xfrm>
            <a:off x="0" y="0"/>
            <a:ext cx="914400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3"/>
          <p:cNvSpPr txBox="1">
            <a:spLocks/>
          </p:cNvSpPr>
          <p:nvPr/>
        </p:nvSpPr>
        <p:spPr>
          <a:xfrm>
            <a:off x="228600" y="6492875"/>
            <a:ext cx="2667000" cy="365125"/>
          </a:xfrm>
          <a:prstGeom prst="rect">
            <a:avLst/>
          </a:prstGeom>
        </p:spPr>
        <p:txBody>
          <a:bodyPr anchor="ctr"/>
          <a:lstStyle>
            <a:lvl1pPr>
              <a:defRPr sz="900" i="1">
                <a:solidFill>
                  <a:schemeClr val="bg1"/>
                </a:solidFill>
                <a:latin typeface="+mn-lt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 smtClean="0">
                <a:solidFill>
                  <a:prstClr val="white"/>
                </a:solidFill>
                <a:ea typeface="ＭＳ Ｐゴシック" pitchFamily="34" charset="-128"/>
              </a:rPr>
              <a:t>© The Aerospace Corporation 2010</a:t>
            </a:r>
            <a:endParaRPr kumimoji="0" lang="en-US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pic>
        <p:nvPicPr>
          <p:cNvPr id="1028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9450" y="6165850"/>
            <a:ext cx="15922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8"/>
          <p:cNvSpPr txBox="1">
            <a:spLocks noChangeArrowheads="1"/>
          </p:cNvSpPr>
          <p:nvPr userDrawn="1"/>
        </p:nvSpPr>
        <p:spPr bwMode="auto">
          <a:xfrm>
            <a:off x="469900" y="6651625"/>
            <a:ext cx="20574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i="1" baseline="-25000" dirty="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The Aerospace Corporation 2012</a:t>
            </a:r>
          </a:p>
        </p:txBody>
      </p:sp>
      <p:pic>
        <p:nvPicPr>
          <p:cNvPr id="1030" name="Picture 16" descr="jpl_small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188" y="6061075"/>
            <a:ext cx="90328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52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74AC7130-75B0-41F9-B67E-AE827A56352A}" type="datetimeFigureOut">
              <a:rPr kumimoji="0" lang="en-US"/>
              <a:pPr eaLnBrk="1" hangingPunct="1">
                <a:defRPr/>
              </a:pPr>
              <a:t>10/24/2014</a:t>
            </a:fld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0303ED97-945F-4861-B4DE-644EDD8EADCC}" type="slidenum">
              <a:rPr kumimoji="0" lang="en-US"/>
              <a:pPr eaLnBrk="1" hangingPunct="1">
                <a:defRPr/>
              </a:pPr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5334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24200" y="19812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hlin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9966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hlin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9966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8CEEEA6C-C86D-4461-80BC-C329F209D023}" type="slidenum">
              <a:rPr lang="en-US">
                <a:solidFill>
                  <a:srgbClr val="01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10000"/>
              </a:solidFill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819400" y="1295400"/>
            <a:ext cx="6053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kumimoji="0" lang="en-US" sz="24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Vibrationdata</a:t>
            </a:r>
            <a:endParaRPr kumimoji="0" lang="en-US" sz="2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endParaRPr kumimoji="0"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457200" y="1752600"/>
            <a:ext cx="830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1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p:hf hdr="0" ft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50000"/>
        <a:buFont typeface="Monotype Sorts" pitchFamily="2" charset="2"/>
        <a:buChar char="n"/>
        <a:defRPr kumimoji="1" sz="16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75000"/>
        <a:buFont typeface="Monotype Sorts" pitchFamily="2" charset="2"/>
        <a:buChar char="u"/>
        <a:defRPr kumimoji="1" sz="16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Monotype Sorts" pitchFamily="2" charset="2"/>
        <a:buChar char="F"/>
        <a:defRPr kumimoji="1" sz="16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Char char="•"/>
        <a:defRPr kumimoji="1" sz="16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Char char="–"/>
        <a:defRPr kumimoji="1" sz="16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Char char="–"/>
        <a:defRPr kumimoji="1" sz="16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Char char="–"/>
        <a:defRPr kumimoji="1" sz="16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Char char="–"/>
        <a:defRPr kumimoji="1" sz="16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Char char="–"/>
        <a:defRPr kumimoji="1"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4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4179888" y="6459538"/>
            <a:ext cx="762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788" y="6361113"/>
            <a:ext cx="15922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C1D57F-920C-46F1-A911-A4AD9A1BAD81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914400" y="2590800"/>
            <a:ext cx="6934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sz="2800" b="1" dirty="0" smtClean="0">
                <a:solidFill>
                  <a:srgbClr val="006699"/>
                </a:solidFill>
                <a:latin typeface="Calibri"/>
              </a:rPr>
              <a:t>Non-Gaussian Random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sz="2800" b="1" dirty="0" smtClean="0">
                <a:solidFill>
                  <a:srgbClr val="006699"/>
                </a:solidFill>
                <a:latin typeface="Calibri"/>
              </a:rPr>
              <a:t>Fatigue and Peak Response</a:t>
            </a:r>
            <a:endParaRPr kumimoji="0" lang="en-US" sz="2800" b="1" dirty="0">
              <a:solidFill>
                <a:srgbClr val="006699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1066800"/>
            <a:ext cx="441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sz="2800" b="1" dirty="0" smtClean="0">
                <a:solidFill>
                  <a:srgbClr val="008080"/>
                </a:solidFill>
                <a:latin typeface="Calibri"/>
              </a:rPr>
              <a:t>Unit 36</a:t>
            </a:r>
            <a:endParaRPr kumimoji="0" lang="en-US" sz="2800" b="1" dirty="0">
              <a:solidFill>
                <a:srgbClr val="00808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533400" y="457200"/>
            <a:ext cx="701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20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Response to Base Input</a:t>
            </a:r>
            <a:endParaRPr kumimoji="0"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14691" name="Picture 32" descr="pp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345062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343400" y="2209800"/>
            <a:ext cx="3505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fn = 600 Hz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Q=10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Fatigue exponent b=6.4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533400" y="457200"/>
            <a:ext cx="701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18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SDOF Response to Non-Gaussian Base Input,  fn=600 Hz, Q=10</a:t>
            </a:r>
            <a:endParaRPr kumimoji="0" lang="en-US" sz="18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17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88591"/>
            <a:ext cx="9144000" cy="576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533400" y="457201"/>
            <a:ext cx="701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kumimoji="0" lang="en-US" sz="18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SDOF Response to Non-Gaussian Base Input,  fn=600 Hz, Q=10</a:t>
            </a:r>
            <a:endParaRPr kumimoji="0" lang="en-US" sz="18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/>
            <a:endParaRPr kumimoji="0" lang="en-US" sz="18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533400" y="457200"/>
            <a:ext cx="701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18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SDOF Response to Non-Gaussian Base Input, Statistics</a:t>
            </a:r>
            <a:endParaRPr kumimoji="0" lang="en-US" sz="18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8674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Absolute Peak Response = 115 G,       std dev = 21.4 G,   Crest Factor = 5.4 ,    kurtosis= 3.15</a:t>
            </a:r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29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6051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533400" y="457200"/>
            <a:ext cx="701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18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SDOF Response to Non-Gaussian Base Input, Histogram</a:t>
            </a:r>
            <a:endParaRPr kumimoji="0" lang="en-US" sz="18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638800"/>
            <a:ext cx="8001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</a:rPr>
              <a:t>The histogram approaches a Gaussian shape even though the input is non-Gaussian.</a:t>
            </a:r>
          </a:p>
          <a:p>
            <a:endParaRPr lang="en-US" sz="11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sz="1700" dirty="0" smtClean="0">
                <a:solidFill>
                  <a:schemeClr val="tx1"/>
                </a:solidFill>
                <a:latin typeface="Calibri" pitchFamily="34" charset="0"/>
              </a:rPr>
              <a:t>See:   </a:t>
            </a:r>
            <a:r>
              <a:rPr lang="en-US" sz="1700" i="1" dirty="0" smtClean="0">
                <a:solidFill>
                  <a:schemeClr val="tx1"/>
                </a:solidFill>
                <a:latin typeface="Calibri" pitchFamily="34" charset="0"/>
              </a:rPr>
              <a:t>Central Limit Theorem</a:t>
            </a:r>
            <a:endParaRPr lang="en-US" sz="17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28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533400" y="457200"/>
            <a:ext cx="701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20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Central Limit Theorem</a:t>
            </a:r>
            <a:endParaRPr kumimoji="0"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447800"/>
            <a:ext cx="80010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For a strongly resonant system subjected to broad band excitation, the central limit theorem makes it possible to establish that the response tends to be Gaussian even if the input is not.</a:t>
            </a:r>
          </a:p>
          <a:p>
            <a:endParaRPr lang="en-U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This applies when the excitation is not white noise, provided that it is a broad band process covering the resonant peak.</a:t>
            </a:r>
          </a:p>
          <a:p>
            <a:endParaRPr lang="en-U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 Christian </a:t>
            </a:r>
            <a:r>
              <a:rPr lang="en-US" sz="1800" dirty="0" err="1" smtClean="0">
                <a:solidFill>
                  <a:schemeClr val="tx1"/>
                </a:solidFill>
                <a:latin typeface="Calibri" pitchFamily="34" charset="0"/>
              </a:rPr>
              <a:t>Lalanne</a:t>
            </a:r>
            <a:endParaRPr lang="en-U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en-US" sz="11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533400" y="457200"/>
            <a:ext cx="701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18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SDOF Response to Non-Gaussian Base Input, Relative Damage</a:t>
            </a:r>
            <a:endParaRPr kumimoji="0" lang="en-US" sz="18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57150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Relative Damage = 9.1e+14</a:t>
            </a:r>
          </a:p>
          <a:p>
            <a:endParaRPr lang="en-US" b="1" dirty="0" smtClean="0">
              <a:solidFill>
                <a:schemeClr val="tx1"/>
              </a:solidFill>
            </a:endParaRPr>
          </a:p>
        </p:txBody>
      </p:sp>
      <p:pic>
        <p:nvPicPr>
          <p:cNvPr id="420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4" y="990600"/>
            <a:ext cx="9117016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533400" y="457200"/>
            <a:ext cx="701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18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Derive Test Spec from PSD of Non-Gaussian Base Input</a:t>
            </a:r>
            <a:endParaRPr kumimoji="0" lang="en-US" sz="18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54102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1219200" y="2590800"/>
            <a:ext cx="41910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24600" y="16002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dirty="0" smtClean="0">
                <a:solidFill>
                  <a:schemeClr val="tx1"/>
                </a:solidFill>
                <a:latin typeface="Calibri" pitchFamily="34" charset="0"/>
              </a:rPr>
              <a:t>0.05 G^2/ Hz   </a:t>
            </a:r>
          </a:p>
          <a:p>
            <a:r>
              <a:rPr lang="en" sz="1600" dirty="0" smtClean="0">
                <a:solidFill>
                  <a:schemeClr val="tx1"/>
                </a:solidFill>
                <a:latin typeface="Calibri" pitchFamily="34" charset="0"/>
              </a:rPr>
              <a:t>from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10 to 2000 Hz</a:t>
            </a:r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2667000"/>
            <a:ext cx="259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tx1"/>
                </a:solidFill>
                <a:latin typeface="Calibri" pitchFamily="34" charset="0"/>
              </a:rPr>
              <a:t>&gt;&gt; psd_spec</a:t>
            </a:r>
          </a:p>
          <a:p>
            <a:r>
              <a:rPr lang="it-IT" sz="1600" dirty="0" smtClean="0">
                <a:solidFill>
                  <a:schemeClr val="tx1"/>
                </a:solidFill>
                <a:latin typeface="Calibri" pitchFamily="34" charset="0"/>
              </a:rPr>
              <a:t>=[10 0.05; 2000 0.05]</a:t>
            </a:r>
          </a:p>
          <a:p>
            <a:endParaRPr lang="it-IT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it-IT" sz="1600" dirty="0" smtClean="0">
                <a:solidFill>
                  <a:schemeClr val="tx1"/>
                </a:solidFill>
                <a:latin typeface="Calibri" pitchFamily="34" charset="0"/>
              </a:rPr>
              <a:t>psd_spec =</a:t>
            </a:r>
          </a:p>
          <a:p>
            <a:endParaRPr lang="it-IT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it-IT" sz="1600" dirty="0" smtClean="0">
                <a:solidFill>
                  <a:schemeClr val="tx1"/>
                </a:solidFill>
                <a:latin typeface="Calibri" pitchFamily="34" charset="0"/>
              </a:rPr>
              <a:t>   1.0e+03 *</a:t>
            </a:r>
          </a:p>
          <a:p>
            <a:endParaRPr lang="it-IT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it-IT" sz="1600" dirty="0" smtClean="0">
                <a:solidFill>
                  <a:schemeClr val="tx1"/>
                </a:solidFill>
                <a:latin typeface="Calibri" pitchFamily="34" charset="0"/>
              </a:rPr>
              <a:t>    0.0100    0.0001</a:t>
            </a:r>
          </a:p>
          <a:p>
            <a:r>
              <a:rPr lang="it-IT" sz="1600" dirty="0" smtClean="0">
                <a:solidFill>
                  <a:schemeClr val="tx1"/>
                </a:solidFill>
                <a:latin typeface="Calibri" pitchFamily="34" charset="0"/>
              </a:rPr>
              <a:t>    2.0000    0.0001</a:t>
            </a:r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5943600"/>
            <a:ext cx="6096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But the PSD spec will assume Gaussian histogram with kurtosis = 3</a:t>
            </a:r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533400" y="457200"/>
            <a:ext cx="701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18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Synthesize Time  History for Test Specification, with Gaussian Histogram</a:t>
            </a:r>
            <a:endParaRPr kumimoji="0" lang="en-US" sz="18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22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111" y="990600"/>
            <a:ext cx="9157111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533400" y="457200"/>
            <a:ext cx="701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20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Synthesized Time History for Test Specification</a:t>
            </a:r>
            <a:endParaRPr kumimoji="0"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23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19200"/>
            <a:ext cx="5867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533400" y="457200"/>
            <a:ext cx="701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24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Introduction</a:t>
            </a:r>
            <a:endParaRPr kumimoji="0" lang="en-US" sz="24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524000"/>
            <a:ext cx="7162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Clr>
                <a:srgbClr val="336699"/>
              </a:buClr>
              <a:buSzPct val="80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Perform a fatigue and peak response analysis for a non-Gaussian random time history base input  </a:t>
            </a:r>
          </a:p>
          <a:p>
            <a:pPr marL="174625" indent="-174625">
              <a:buClr>
                <a:srgbClr val="336699"/>
              </a:buClr>
              <a:buSzPct val="80000"/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pPr marL="174625" indent="-174625">
              <a:buClr>
                <a:srgbClr val="336699"/>
              </a:buClr>
              <a:buSzPct val="80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Compare results to Gaussian time history which matches the PSD of the non-Gaussian case</a:t>
            </a:r>
          </a:p>
          <a:p>
            <a:pPr marL="174625" indent="-174625">
              <a:buClr>
                <a:srgbClr val="336699"/>
              </a:buClr>
              <a:buSzPct val="80000"/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pPr marL="174625" indent="-174625">
              <a:buClr>
                <a:srgbClr val="336699"/>
              </a:buClr>
              <a:buSzPct val="80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Broadband random, stationary, Gaussian time histories have kurtosis=3</a:t>
            </a:r>
          </a:p>
          <a:p>
            <a:pPr marL="174625" indent="-174625">
              <a:buClr>
                <a:srgbClr val="336699"/>
              </a:buClr>
              <a:buSzPct val="80000"/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pPr marL="174625" indent="-174625">
              <a:buClr>
                <a:srgbClr val="336699"/>
              </a:buClr>
              <a:buSzPct val="80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Higher kurtosis time history will be demonstrated</a:t>
            </a:r>
          </a:p>
          <a:p>
            <a:pPr marL="174625" indent="-174625">
              <a:buClr>
                <a:srgbClr val="336699"/>
              </a:buClr>
              <a:buSzPct val="80000"/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pPr marL="174625" indent="-174625">
              <a:buClr>
                <a:srgbClr val="336699"/>
              </a:buClr>
              <a:buSzPct val="80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Develop critical thinking skills about signal analysis, statistical parameters, fatigue damage, etc</a:t>
            </a:r>
          </a:p>
          <a:p>
            <a:pPr marL="174625" indent="-174625">
              <a:buClr>
                <a:srgbClr val="336699"/>
              </a:buClr>
              <a:buSzPct val="80000"/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533400" y="457200"/>
            <a:ext cx="701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18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Synthesized Time History for Test Specification, Histogram</a:t>
            </a:r>
            <a:endParaRPr kumimoji="0" lang="en-US" sz="18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24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457200" y="381000"/>
            <a:ext cx="701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18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SDOF Response to Synthesized Time History for Test Specification</a:t>
            </a:r>
            <a:endParaRPr kumimoji="0" lang="en-US" sz="18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25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576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457200" y="609600"/>
            <a:ext cx="800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kumimoji="0" lang="en-US" sz="18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SDOF Response to Synthesized Time History for Test Specification, Statistics</a:t>
            </a:r>
            <a:endParaRPr kumimoji="0" lang="en-US" sz="18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30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0" y="1295400"/>
            <a:ext cx="913931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57912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Absolute Peak Response = 106 G,       std dev = 22.0 G,   Crest Factor = 4.8 ,    kurtosis= 3.03</a:t>
            </a:r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6" y="1219200"/>
            <a:ext cx="9117014" cy="451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43200" y="601980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+mn-lt"/>
              </a:rPr>
              <a:t>Relative Damage  = 9.3e+14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28600" y="609600"/>
            <a:ext cx="822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kumimoji="0" lang="en-US" sz="18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SDOF Response to Synthesized Time History for Test Specification, Relative Damage</a:t>
            </a:r>
            <a:endParaRPr kumimoji="0" lang="en-US" sz="18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990600" y="685800"/>
            <a:ext cx="701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20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Response Parameters by Input Type</a:t>
            </a:r>
            <a:endParaRPr kumimoji="0"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66800" y="2057400"/>
          <a:ext cx="5715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25"/>
                <a:gridCol w="1819275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Non-Gaussian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Gaussian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GRMS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21.4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22.0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Peak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106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Crest</a:t>
                      </a:r>
                      <a:r>
                        <a:rPr lang="en-US" baseline="0" dirty="0" smtClean="0"/>
                        <a:t> Factor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5.4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4.8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Kurtosis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3.15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3.03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Damage (G^6.4)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9.1e+14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9.3e+14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6800" y="1371600"/>
            <a:ext cx="502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+mn-lt"/>
              </a:rPr>
              <a:t>SDOF System, fn =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600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Hz, Q = 10,  b = 6.4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49530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The non-Gaussian base input causes a higher peak acceleration response</a:t>
            </a:r>
          </a:p>
          <a:p>
            <a:pPr marL="174625" indent="-1746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174625" indent="-1746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The Gaussian input yields a slightly higher fatigue damage</a:t>
            </a:r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762000" y="762000"/>
            <a:ext cx="701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20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Fatigue Damage Spectrum (FDS)</a:t>
            </a:r>
            <a:endParaRPr kumimoji="0"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52400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The fatigue damage spectrum can be calculated if the natural frequency is unknown</a:t>
            </a:r>
          </a:p>
          <a:p>
            <a:pPr marL="174625" indent="-1746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174625" indent="-1746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Natural frequency is an independent variable</a:t>
            </a:r>
          </a:p>
          <a:p>
            <a:pPr marL="174625" indent="-1746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174625" indent="-174625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The FDS is conceptually similar to the SRS and VRS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304800" y="457200"/>
            <a:ext cx="845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kumimoji="0" lang="en-US" sz="18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Calculate the Fatigue Damage Spectrum for the SDOF Response to Non-Gaussian Input</a:t>
            </a:r>
            <a:endParaRPr kumimoji="0" lang="en-US" sz="18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31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778" y="1066800"/>
            <a:ext cx="9159778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60621"/>
            <a:ext cx="9144000" cy="528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" y="381000"/>
            <a:ext cx="845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kumimoji="0" lang="en-US" sz="18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Calculate the Fatigue Damage Spectrum for the SDOF Response to Gaussian Input</a:t>
            </a:r>
            <a:endParaRPr kumimoji="0" lang="en-US" sz="18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381000"/>
            <a:ext cx="845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kumimoji="0" lang="en-US" sz="18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Plot the Fatigue </a:t>
            </a:r>
            <a:r>
              <a:rPr kumimoji="0" lang="en-US" sz="1800" b="1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Damage Spectra</a:t>
            </a:r>
            <a:endParaRPr kumimoji="0" lang="en-US" sz="18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90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8911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533400" y="457200"/>
            <a:ext cx="701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18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Comparing Different Environments in Terms of Damage Potential</a:t>
            </a:r>
            <a:endParaRPr kumimoji="0" lang="en-US" sz="18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59436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In this example, the kurtosis difference did not really affect the damage level.  </a:t>
            </a:r>
          </a:p>
          <a:p>
            <a:r>
              <a:rPr lang="en-US" sz="1600" i="1" dirty="0" smtClean="0">
                <a:solidFill>
                  <a:schemeClr val="tx1"/>
                </a:solidFill>
                <a:latin typeface="Calibri" pitchFamily="34" charset="0"/>
              </a:rPr>
              <a:t>But may not always be the case! So be careful!</a:t>
            </a:r>
            <a:endParaRPr lang="en-US" sz="16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89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62484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71ED1F-F1DA-47A9-9C1F-81BC09FC1360}" type="slidenum">
              <a:rPr lang="en-US" smtClean="0">
                <a:solidFill>
                  <a:srgbClr val="010000"/>
                </a:solidFill>
                <a:latin typeface="Arial" pitchFamily="34" charset="0"/>
              </a:rPr>
              <a:pPr/>
              <a:t>3</a:t>
            </a:fld>
            <a:endParaRPr lang="en-US" smtClean="0">
              <a:solidFill>
                <a:srgbClr val="010000"/>
              </a:solidFill>
              <a:latin typeface="Arial" pitchFamily="34" charset="0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14400"/>
            <a:ext cx="3886200" cy="8382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/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z="2200" smtClean="0"/>
              <a:t>Statistical Formulas</a:t>
            </a:r>
            <a:endParaRPr lang="en-US" sz="2200" smtClean="0">
              <a:solidFill>
                <a:schemeClr val="tx1"/>
              </a:solidFill>
            </a:endParaRP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1981200"/>
            <a:ext cx="3962400" cy="4114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sz="1700" b="0" smtClean="0">
              <a:latin typeface="Calibri" pitchFamily="34" charset="0"/>
            </a:endParaRPr>
          </a:p>
          <a:p>
            <a:r>
              <a:rPr lang="en-US" sz="1700" b="0" smtClean="0">
                <a:latin typeface="Calibri" pitchFamily="34" charset="0"/>
              </a:rPr>
              <a:t>Skewness =</a:t>
            </a:r>
          </a:p>
          <a:p>
            <a:endParaRPr lang="en-US" sz="1700" b="0" smtClean="0">
              <a:latin typeface="Calibri" pitchFamily="34" charset="0"/>
            </a:endParaRPr>
          </a:p>
          <a:p>
            <a:endParaRPr lang="en-US" sz="1700" b="0" smtClean="0">
              <a:latin typeface="Calibri" pitchFamily="34" charset="0"/>
            </a:endParaRPr>
          </a:p>
          <a:p>
            <a:endParaRPr lang="en-US" sz="1700" b="0" smtClean="0">
              <a:latin typeface="Calibri" pitchFamily="34" charset="0"/>
            </a:endParaRPr>
          </a:p>
          <a:p>
            <a:endParaRPr lang="en-US" sz="1700" b="0" smtClean="0">
              <a:latin typeface="Calibri" pitchFamily="34" charset="0"/>
            </a:endParaRPr>
          </a:p>
          <a:p>
            <a:r>
              <a:rPr lang="en-US" sz="1700" b="0" smtClean="0">
                <a:latin typeface="Calibri" pitchFamily="34" charset="0"/>
              </a:rPr>
              <a:t>Kurtosis =</a:t>
            </a:r>
          </a:p>
          <a:p>
            <a:pPr>
              <a:buFont typeface="Monotype Sorts" pitchFamily="2" charset="2"/>
              <a:buNone/>
            </a:pPr>
            <a:endParaRPr lang="en-US" sz="1700" b="0" smtClean="0">
              <a:latin typeface="Calibri" pitchFamily="34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700" b="0" smtClean="0">
                <a:latin typeface="Calibri" pitchFamily="34" charset="0"/>
              </a:rPr>
              <a:t>			</a:t>
            </a:r>
          </a:p>
          <a:p>
            <a:endParaRPr lang="en-US" smtClean="0">
              <a:solidFill>
                <a:schemeClr val="tx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5791200" y="3657600"/>
          <a:ext cx="1154113" cy="1066800"/>
        </p:xfrm>
        <a:graphic>
          <a:graphicData uri="http://schemas.openxmlformats.org/presentationml/2006/ole">
            <p:oleObj spid="_x0000_s435202" name="Equation" r:id="rId4" imgW="838080" imgH="774360" progId="Equation.3">
              <p:embed/>
            </p:oleObj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5943600" y="2057400"/>
          <a:ext cx="1143000" cy="1089025"/>
        </p:xfrm>
        <a:graphic>
          <a:graphicData uri="http://schemas.openxmlformats.org/presentationml/2006/ole">
            <p:oleObj spid="_x0000_s435203" name="Equation" r:id="rId5" imgW="787320" imgH="749160" progId="Equation.3">
              <p:embed/>
            </p:oleObj>
          </a:graphicData>
        </a:graphic>
      </p:graphicFrame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09600" y="2209800"/>
            <a:ext cx="396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003399"/>
              </a:buClr>
              <a:buSzPct val="50000"/>
              <a:buFont typeface="Monotype Sorts" pitchFamily="2" charset="2"/>
              <a:buChar char="n"/>
              <a:defRPr/>
            </a:pPr>
            <a:r>
              <a:rPr lang="en-US" sz="1700" kern="0" dirty="0">
                <a:solidFill>
                  <a:srgbClr val="000000"/>
                </a:solidFill>
                <a:latin typeface="Calibri" pitchFamily="34" charset="0"/>
              </a:rPr>
              <a:t>Mean =  </a:t>
            </a:r>
          </a:p>
          <a:p>
            <a:pPr marL="342900" indent="-342900">
              <a:spcBef>
                <a:spcPct val="20000"/>
              </a:spcBef>
              <a:buClr>
                <a:srgbClr val="003399"/>
              </a:buClr>
              <a:buSzPct val="50000"/>
              <a:buFont typeface="Monotype Sorts" pitchFamily="2" charset="2"/>
              <a:buNone/>
              <a:defRPr/>
            </a:pPr>
            <a:endParaRPr lang="en-US" sz="1700" kern="0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3399"/>
              </a:buClr>
              <a:buSzPct val="50000"/>
              <a:buFont typeface="Monotype Sorts" pitchFamily="2" charset="2"/>
              <a:buNone/>
              <a:defRPr/>
            </a:pPr>
            <a:endParaRPr lang="en-US" sz="1700" kern="0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3399"/>
              </a:buClr>
              <a:buSzPct val="50000"/>
              <a:buFont typeface="Monotype Sorts" pitchFamily="2" charset="2"/>
              <a:buNone/>
              <a:defRPr/>
            </a:pPr>
            <a:endParaRPr lang="en-US" sz="1700" kern="0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3399"/>
              </a:buClr>
              <a:buSzPct val="50000"/>
              <a:buFont typeface="Monotype Sorts" pitchFamily="2" charset="2"/>
              <a:buNone/>
              <a:defRPr/>
            </a:pPr>
            <a:endParaRPr lang="en-US" sz="1700" kern="0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3399"/>
              </a:buClr>
              <a:buSzPct val="50000"/>
              <a:buFont typeface="Monotype Sorts" pitchFamily="2" charset="2"/>
              <a:buChar char="n"/>
              <a:defRPr/>
            </a:pPr>
            <a:r>
              <a:rPr lang="en-US" sz="1700" kern="0" dirty="0">
                <a:solidFill>
                  <a:srgbClr val="010000"/>
                </a:solidFill>
                <a:latin typeface="Calibri" pitchFamily="34" charset="0"/>
              </a:rPr>
              <a:t>Variance =   </a:t>
            </a:r>
          </a:p>
          <a:p>
            <a:pPr marL="342900" indent="-342900">
              <a:spcBef>
                <a:spcPct val="20000"/>
              </a:spcBef>
              <a:buClr>
                <a:srgbClr val="003399"/>
              </a:buClr>
              <a:buSzPct val="50000"/>
              <a:buFont typeface="Monotype Sorts" pitchFamily="2" charset="2"/>
              <a:buChar char="n"/>
              <a:defRPr/>
            </a:pPr>
            <a:endParaRPr lang="en-US" sz="1700" kern="0" dirty="0">
              <a:solidFill>
                <a:srgbClr val="0100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3399"/>
              </a:buClr>
              <a:buSzPct val="50000"/>
              <a:buFont typeface="Monotype Sorts" pitchFamily="2" charset="2"/>
              <a:buChar char="n"/>
              <a:defRPr/>
            </a:pPr>
            <a:endParaRPr lang="en-US" sz="1700" kern="0" dirty="0">
              <a:solidFill>
                <a:srgbClr val="0100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3399"/>
              </a:buClr>
              <a:buSzPct val="50000"/>
              <a:buFont typeface="Monotype Sorts" pitchFamily="2" charset="2"/>
              <a:buChar char="n"/>
              <a:defRPr/>
            </a:pPr>
            <a:r>
              <a:rPr lang="en-US" sz="1700" kern="0" dirty="0">
                <a:solidFill>
                  <a:srgbClr val="010000"/>
                </a:solidFill>
                <a:latin typeface="Calibri" pitchFamily="34" charset="0"/>
              </a:rPr>
              <a:t>Standard Deviation is the square root of the variance</a:t>
            </a:r>
          </a:p>
          <a:p>
            <a:pPr marL="342900" indent="-342900">
              <a:spcBef>
                <a:spcPct val="20000"/>
              </a:spcBef>
              <a:buClr>
                <a:srgbClr val="003399"/>
              </a:buClr>
              <a:buSzPct val="50000"/>
              <a:buFont typeface="Monotype Sorts" pitchFamily="2" charset="2"/>
              <a:buNone/>
              <a:defRPr/>
            </a:pPr>
            <a:endParaRPr lang="en-US" sz="1700" kern="0" dirty="0">
              <a:solidFill>
                <a:srgbClr val="0100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3399"/>
              </a:buClr>
              <a:buSzPct val="50000"/>
              <a:buFont typeface="Monotype Sorts" pitchFamily="2" charset="2"/>
              <a:buNone/>
              <a:defRPr/>
            </a:pPr>
            <a:r>
              <a:rPr lang="en-US" sz="1700" kern="0" dirty="0">
                <a:solidFill>
                  <a:srgbClr val="010000"/>
                </a:solidFill>
                <a:latin typeface="Calibri" pitchFamily="34" charset="0"/>
              </a:rPr>
              <a:t>			</a:t>
            </a:r>
          </a:p>
          <a:p>
            <a:pPr marL="342900" indent="-342900">
              <a:spcBef>
                <a:spcPct val="20000"/>
              </a:spcBef>
              <a:buClr>
                <a:srgbClr val="003399"/>
              </a:buClr>
              <a:buSzPct val="50000"/>
              <a:buFont typeface="Monotype Sorts" pitchFamily="2" charset="2"/>
              <a:buChar char="n"/>
              <a:defRPr/>
            </a:pPr>
            <a:endParaRPr lang="en-US" sz="1600" b="1" kern="0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spcBef>
                <a:spcPct val="20000"/>
              </a:spcBef>
              <a:buClr>
                <a:srgbClr val="003399"/>
              </a:buClr>
              <a:buSzPct val="50000"/>
              <a:buFont typeface="Monotype Sorts" pitchFamily="2" charset="2"/>
              <a:buNone/>
              <a:defRPr/>
            </a:pPr>
            <a:r>
              <a:rPr lang="en-US" sz="1600" b="1" kern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graphicFrame>
        <p:nvGraphicFramePr>
          <p:cNvPr id="1028" name="Object 5"/>
          <p:cNvGraphicFramePr>
            <a:graphicFrameLocks noChangeAspect="1"/>
          </p:cNvGraphicFramePr>
          <p:nvPr/>
        </p:nvGraphicFramePr>
        <p:xfrm>
          <a:off x="2133600" y="3657600"/>
          <a:ext cx="1285875" cy="762000"/>
        </p:xfrm>
        <a:graphic>
          <a:graphicData uri="http://schemas.openxmlformats.org/presentationml/2006/ole">
            <p:oleObj spid="_x0000_s435204" name="Equation" r:id="rId6" imgW="901440" imgH="533160" progId="Equation.3">
              <p:embed/>
            </p:oleObj>
          </a:graphicData>
        </a:graphic>
      </p:graphicFrame>
      <p:graphicFrame>
        <p:nvGraphicFramePr>
          <p:cNvPr id="1029" name="Object 6"/>
          <p:cNvGraphicFramePr>
            <a:graphicFrameLocks noChangeAspect="1"/>
          </p:cNvGraphicFramePr>
          <p:nvPr/>
        </p:nvGraphicFramePr>
        <p:xfrm>
          <a:off x="2057400" y="2133600"/>
          <a:ext cx="762000" cy="801688"/>
        </p:xfrm>
        <a:graphic>
          <a:graphicData uri="http://schemas.openxmlformats.org/presentationml/2006/ole">
            <p:oleObj spid="_x0000_s435205" name="Equation" r:id="rId7" imgW="507960" imgH="533160" progId="Equation.3">
              <p:embed/>
            </p:oleObj>
          </a:graphicData>
        </a:graphic>
      </p:graphicFrame>
      <p:sp>
        <p:nvSpPr>
          <p:cNvPr id="1034" name="TextBox 15"/>
          <p:cNvSpPr txBox="1">
            <a:spLocks noChangeArrowheads="1"/>
          </p:cNvSpPr>
          <p:nvPr/>
        </p:nvSpPr>
        <p:spPr bwMode="auto">
          <a:xfrm>
            <a:off x="685800" y="5715000"/>
            <a:ext cx="73914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smtClean="0">
                <a:solidFill>
                  <a:srgbClr val="010000"/>
                </a:solidFill>
                <a:latin typeface="Calibri" pitchFamily="34" charset="0"/>
              </a:rPr>
              <a:t>where   </a:t>
            </a:r>
            <a:r>
              <a:rPr lang="en-US" sz="1600" smtClean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US" sz="2400" baseline="-25000" smtClean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smtClean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smtClean="0">
                <a:solidFill>
                  <a:srgbClr val="010000"/>
                </a:solidFill>
                <a:latin typeface="Calibri" pitchFamily="34" charset="0"/>
              </a:rPr>
              <a:t>is each instantaneous amplitude, </a:t>
            </a:r>
            <a:r>
              <a:rPr lang="en-US" sz="1600" smtClean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smtClean="0">
                <a:solidFill>
                  <a:srgbClr val="010000"/>
                </a:solidFill>
                <a:latin typeface="Calibri" pitchFamily="34" charset="0"/>
              </a:rPr>
              <a:t> is the total number of points,</a:t>
            </a:r>
          </a:p>
          <a:p>
            <a:pPr>
              <a:spcBef>
                <a:spcPts val="300"/>
              </a:spcBef>
            </a:pPr>
            <a:r>
              <a:rPr lang="en-US" sz="1600" smtClean="0">
                <a:solidFill>
                  <a:srgbClr val="010000"/>
                </a:solidFill>
                <a:latin typeface="Calibri" pitchFamily="34" charset="0"/>
              </a:rPr>
              <a:t>                 </a:t>
            </a:r>
            <a:r>
              <a:rPr lang="en-US" sz="1600" smtClean="0">
                <a:solidFill>
                  <a:srgbClr val="010000"/>
                </a:solidFill>
                <a:latin typeface="Symbol" pitchFamily="18" charset="2"/>
              </a:rPr>
              <a:t>m </a:t>
            </a:r>
            <a:r>
              <a:rPr lang="en-US" sz="1600" smtClean="0">
                <a:solidFill>
                  <a:srgbClr val="010000"/>
                </a:solidFill>
                <a:latin typeface="Calibri" pitchFamily="34" charset="0"/>
              </a:rPr>
              <a:t>is the mean,  </a:t>
            </a:r>
            <a:r>
              <a:rPr lang="en-US" sz="1600" smtClean="0">
                <a:solidFill>
                  <a:srgbClr val="010000"/>
                </a:solidFill>
                <a:latin typeface="Symbol" pitchFamily="18" charset="2"/>
              </a:rPr>
              <a:t>s </a:t>
            </a:r>
            <a:r>
              <a:rPr lang="en-US" sz="1600" smtClean="0">
                <a:solidFill>
                  <a:srgbClr val="010000"/>
                </a:solidFill>
                <a:latin typeface="Calibri" pitchFamily="34" charset="0"/>
              </a:rPr>
              <a:t>is the standard deviation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381000" y="152400"/>
            <a:ext cx="815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kumimoji="0" lang="en-US" sz="18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Non-Gaussian Time History, std dev=10, skewness=0, kurtosis=5, 60 seconds </a:t>
            </a:r>
            <a:endParaRPr kumimoji="0" lang="en-US" sz="18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06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7942263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6324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chemeClr val="tx1"/>
                </a:solidFill>
                <a:latin typeface="Calibri" pitchFamily="34" charset="0"/>
              </a:rPr>
              <a:t>vibrationdata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 &gt; Generate  Signal &gt; random with specified skewness &amp; kurtosis </a:t>
            </a:r>
            <a:endParaRPr lang="en-US" sz="18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533400" y="304800"/>
            <a:ext cx="701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18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Non-Gaussian Time History</a:t>
            </a:r>
            <a:endParaRPr kumimoji="0" lang="en-US" sz="18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08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838200"/>
            <a:ext cx="7699153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29200" y="62484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+mn-lt"/>
              </a:rPr>
              <a:t>Array name:  random_k5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617220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Also, crest factor = 7.1</a:t>
            </a:r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61722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85800" y="609600"/>
            <a:ext cx="701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18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Non-Gaussian Time History, Close-up View</a:t>
            </a:r>
            <a:endParaRPr kumimoji="0" lang="en-US" sz="18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533400" y="457200"/>
            <a:ext cx="701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18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Non-Gaussian Time History, kurtosis = 5</a:t>
            </a:r>
            <a:endParaRPr kumimoji="0" lang="en-US" sz="18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09604" name="Picture 4" descr="http://www.crusaderparty.co.uk/uploads/images_products_large/7014_i1_witch-hat-black-velour-with-p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676400"/>
            <a:ext cx="3429000" cy="3429000"/>
          </a:xfrm>
          <a:prstGeom prst="rect">
            <a:avLst/>
          </a:prstGeom>
          <a:noFill/>
        </p:spPr>
      </p:pic>
      <p:pic>
        <p:nvPicPr>
          <p:cNvPr id="409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5638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05000" y="5867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chemeClr val="tx1"/>
                </a:solidFill>
                <a:latin typeface="Calibri" pitchFamily="34" charset="0"/>
              </a:rPr>
              <a:t>Resembles witch hat!</a:t>
            </a:r>
            <a:endParaRPr lang="en-US" sz="1800" i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304800" y="228600"/>
            <a:ext cx="701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18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Take PSD of Non-Gaussian Time History</a:t>
            </a:r>
            <a:endParaRPr kumimoji="0" lang="en-US" sz="18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10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14400"/>
            <a:ext cx="9170282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3"/>
          <p:cNvSpPr txBox="1">
            <a:spLocks noChangeArrowheads="1"/>
          </p:cNvSpPr>
          <p:nvPr/>
        </p:nvSpPr>
        <p:spPr bwMode="auto">
          <a:xfrm>
            <a:off x="533400" y="457200"/>
            <a:ext cx="701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sz="1800" b="1" dirty="0" smtClean="0">
                <a:solidFill>
                  <a:srgbClr val="006699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PSD of Non-Gaussian Time History</a:t>
            </a:r>
            <a:endParaRPr kumimoji="0" lang="en-US" sz="18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16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599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90800" y="59436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+mn-lt"/>
              </a:rPr>
              <a:t>Roll-off is due to band limiting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ic (Standard)">
  <a:themeElements>
    <a:clrScheme name="Generic (Standard) 4">
      <a:dk1>
        <a:srgbClr val="000000"/>
      </a:dk1>
      <a:lt1>
        <a:srgbClr val="FFFFFF"/>
      </a:lt1>
      <a:dk2>
        <a:srgbClr val="000000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Generic (Standard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2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2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4">
        <a:dk1>
          <a:srgbClr val="000000"/>
        </a:dk1>
        <a:lt1>
          <a:srgbClr val="FFFFFF"/>
        </a:lt1>
        <a:dk2>
          <a:srgbClr val="000000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4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4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4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4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4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4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5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5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5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5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Corp Standard Title with Moon">
  <a:themeElements>
    <a:clrScheme name="Accent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D6E9F"/>
      </a:accent1>
      <a:accent2>
        <a:srgbClr val="7D797A"/>
      </a:accent2>
      <a:accent3>
        <a:srgbClr val="854D4E"/>
      </a:accent3>
      <a:accent4>
        <a:srgbClr val="8F6D50"/>
      </a:accent4>
      <a:accent5>
        <a:srgbClr val="2F8491"/>
      </a:accent5>
      <a:accent6>
        <a:srgbClr val="8B995E"/>
      </a:accent6>
      <a:hlink>
        <a:srgbClr val="0F75BC"/>
      </a:hlink>
      <a:folHlink>
        <a:srgbClr val="13A89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5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5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5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1_Corp Standard Title with Moon">
  <a:themeElements>
    <a:clrScheme name="Accent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D6E9F"/>
      </a:accent1>
      <a:accent2>
        <a:srgbClr val="7D797A"/>
      </a:accent2>
      <a:accent3>
        <a:srgbClr val="854D4E"/>
      </a:accent3>
      <a:accent4>
        <a:srgbClr val="8F6D50"/>
      </a:accent4>
      <a:accent5>
        <a:srgbClr val="2F8491"/>
      </a:accent5>
      <a:accent6>
        <a:srgbClr val="8B995E"/>
      </a:accent6>
      <a:hlink>
        <a:srgbClr val="0F75BC"/>
      </a:hlink>
      <a:folHlink>
        <a:srgbClr val="13A89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5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5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6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6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0.xml><?xml version="1.0" encoding="utf-8"?>
<a:theme xmlns:a="http://schemas.openxmlformats.org/drawingml/2006/main" name="6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1.xml><?xml version="1.0" encoding="utf-8"?>
<a:theme xmlns:a="http://schemas.openxmlformats.org/drawingml/2006/main" name="5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1_Generic (Standard)">
  <a:themeElements>
    <a:clrScheme name="Generic (Standard) 4">
      <a:dk1>
        <a:srgbClr val="000000"/>
      </a:dk1>
      <a:lt1>
        <a:srgbClr val="FFFFFF"/>
      </a:lt1>
      <a:dk2>
        <a:srgbClr val="000000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Generic (Standard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4">
        <a:dk1>
          <a:srgbClr val="000000"/>
        </a:dk1>
        <a:lt1>
          <a:srgbClr val="FFFFFF"/>
        </a:lt1>
        <a:dk2>
          <a:srgbClr val="000000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4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4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Office\Templates\Presentations\Generic (Standard).pot</Template>
  <TotalTime>2812</TotalTime>
  <Words>646</Words>
  <Application>Microsoft Office PowerPoint</Application>
  <PresentationFormat>On-screen Show (4:3)</PresentationFormat>
  <Paragraphs>132</Paragraphs>
  <Slides>29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62" baseType="lpstr">
      <vt:lpstr>Generic (Standard)</vt:lpstr>
      <vt:lpstr>35_Office Theme</vt:lpstr>
      <vt:lpstr>36_Office Theme</vt:lpstr>
      <vt:lpstr>37_Office Theme</vt:lpstr>
      <vt:lpstr>38_Office Theme</vt:lpstr>
      <vt:lpstr>39_Office Theme</vt:lpstr>
      <vt:lpstr>40_Office Theme</vt:lpstr>
      <vt:lpstr>41_Office Theme</vt:lpstr>
      <vt:lpstr>42_Office Theme</vt:lpstr>
      <vt:lpstr>43_Office Theme</vt:lpstr>
      <vt:lpstr>44_Office Theme</vt:lpstr>
      <vt:lpstr>45_Office Theme</vt:lpstr>
      <vt:lpstr>46_Office Theme</vt:lpstr>
      <vt:lpstr>47_Office Theme</vt:lpstr>
      <vt:lpstr>48_Office Theme</vt:lpstr>
      <vt:lpstr>49_Office Theme</vt:lpstr>
      <vt:lpstr>50_Office Theme</vt:lpstr>
      <vt:lpstr>51_Office Theme</vt:lpstr>
      <vt:lpstr>52_Office Theme</vt:lpstr>
      <vt:lpstr>53_Office Theme</vt:lpstr>
      <vt:lpstr>Corp Standard Title with Moon</vt:lpstr>
      <vt:lpstr>55_Office Theme</vt:lpstr>
      <vt:lpstr>56_Office Theme</vt:lpstr>
      <vt:lpstr>57_Office Theme</vt:lpstr>
      <vt:lpstr>1_Corp Standard Title with Moon</vt:lpstr>
      <vt:lpstr>58_Office Theme</vt:lpstr>
      <vt:lpstr>59_Office Theme</vt:lpstr>
      <vt:lpstr>60_Office Theme</vt:lpstr>
      <vt:lpstr>61_Office Theme</vt:lpstr>
      <vt:lpstr>62_Office Theme</vt:lpstr>
      <vt:lpstr>54_Office Theme</vt:lpstr>
      <vt:lpstr>1_Generic (Standard)</vt:lpstr>
      <vt:lpstr>Equation</vt:lpstr>
      <vt:lpstr>Slide 1</vt:lpstr>
      <vt:lpstr>Slide 2</vt:lpstr>
      <vt:lpstr> Statistical Formulas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The Morgans</dc:creator>
  <cp:lastModifiedBy>tirvine</cp:lastModifiedBy>
  <cp:revision>202</cp:revision>
  <cp:lastPrinted>2001-04-16T17:12:56Z</cp:lastPrinted>
  <dcterms:created xsi:type="dcterms:W3CDTF">2001-04-06T05:17:03Z</dcterms:created>
  <dcterms:modified xsi:type="dcterms:W3CDTF">2014-10-24T19:00:25Z</dcterms:modified>
</cp:coreProperties>
</file>