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Masters/slideMaster26.xml" ContentType="application/vnd.openxmlformats-officedocument.presentationml.slideMaster+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18.xml" ContentType="application/vnd.openxmlformats-officedocument.theme+xml"/>
  <Override PartName="/ppt/theme/theme29.xml" ContentType="application/vnd.openxmlformats-officedocument.them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theme/theme21.xml" ContentType="application/vnd.openxmlformats-officedocument.theme+xml"/>
  <Override PartName="/ppt/theme/theme32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theme/theme3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Masters/slideMaster29.xml" ContentType="application/vnd.openxmlformats-officedocument.presentationml.slideMaster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Masters/slideMaster18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9.xml" ContentType="application/vnd.openxmlformats-officedocument.theme+xml"/>
  <Override PartName="/ppt/theme/theme28.xml" ContentType="application/vnd.openxmlformats-officedocument.theme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theme/theme26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heme/theme24.xml" ContentType="application/vnd.openxmlformats-officedocument.theme+xml"/>
  <Override PartName="/ppt/theme/theme33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22.xml" ContentType="application/vnd.openxmlformats-officedocument.theme+xml"/>
  <Override PartName="/ppt/theme/theme31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20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Masters/slideMaster28.xml" ContentType="application/vnd.openxmlformats-officedocument.presentationml.slideMaster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theme/theme27.xml" ContentType="application/vnd.openxmlformats-officedocument.theme+xml"/>
  <Override PartName="/ppt/slideMasters/slideMaster13.xml" ContentType="application/vnd.openxmlformats-officedocument.presentationml.slideMaster+xml"/>
  <Override PartName="/ppt/slideMasters/slideMaster31.xml" ContentType="application/vnd.openxmlformats-officedocument.presentationml.slideMaster+xml"/>
  <Override PartName="/ppt/theme/theme2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64" r:id="rId2"/>
    <p:sldMasterId id="2147483766" r:id="rId3"/>
    <p:sldMasterId id="2147483768" r:id="rId4"/>
    <p:sldMasterId id="2147483770" r:id="rId5"/>
    <p:sldMasterId id="2147483772" r:id="rId6"/>
    <p:sldMasterId id="2147483774" r:id="rId7"/>
    <p:sldMasterId id="2147483776" r:id="rId8"/>
    <p:sldMasterId id="2147483778" r:id="rId9"/>
    <p:sldMasterId id="2147483780" r:id="rId10"/>
    <p:sldMasterId id="2147483782" r:id="rId11"/>
    <p:sldMasterId id="2147483784" r:id="rId12"/>
    <p:sldMasterId id="2147483786" r:id="rId13"/>
    <p:sldMasterId id="2147483788" r:id="rId14"/>
    <p:sldMasterId id="2147483790" r:id="rId15"/>
    <p:sldMasterId id="2147483792" r:id="rId16"/>
    <p:sldMasterId id="2147483794" r:id="rId17"/>
    <p:sldMasterId id="2147483796" r:id="rId18"/>
    <p:sldMasterId id="2147483798" r:id="rId19"/>
    <p:sldMasterId id="2147483800" r:id="rId20"/>
    <p:sldMasterId id="2147483805" r:id="rId21"/>
    <p:sldMasterId id="2147483808" r:id="rId22"/>
    <p:sldMasterId id="2147483810" r:id="rId23"/>
    <p:sldMasterId id="2147483812" r:id="rId24"/>
    <p:sldMasterId id="2147483814" r:id="rId25"/>
    <p:sldMasterId id="2147483816" r:id="rId26"/>
    <p:sldMasterId id="2147483817" r:id="rId27"/>
    <p:sldMasterId id="2147483818" r:id="rId28"/>
    <p:sldMasterId id="2147483820" r:id="rId29"/>
    <p:sldMasterId id="2147483822" r:id="rId30"/>
    <p:sldMasterId id="2147483823" r:id="rId31"/>
  </p:sldMasterIdLst>
  <p:notesMasterIdLst>
    <p:notesMasterId r:id="rId68"/>
  </p:notesMasterIdLst>
  <p:handoutMasterIdLst>
    <p:handoutMasterId r:id="rId69"/>
  </p:handoutMasterIdLst>
  <p:sldIdLst>
    <p:sldId id="373" r:id="rId32"/>
    <p:sldId id="383" r:id="rId33"/>
    <p:sldId id="389" r:id="rId34"/>
    <p:sldId id="384" r:id="rId35"/>
    <p:sldId id="388" r:id="rId36"/>
    <p:sldId id="392" r:id="rId37"/>
    <p:sldId id="393" r:id="rId38"/>
    <p:sldId id="391" r:id="rId39"/>
    <p:sldId id="394" r:id="rId40"/>
    <p:sldId id="390" r:id="rId41"/>
    <p:sldId id="387" r:id="rId42"/>
    <p:sldId id="397" r:id="rId43"/>
    <p:sldId id="400" r:id="rId44"/>
    <p:sldId id="399" r:id="rId45"/>
    <p:sldId id="398" r:id="rId46"/>
    <p:sldId id="396" r:id="rId47"/>
    <p:sldId id="395" r:id="rId48"/>
    <p:sldId id="406" r:id="rId49"/>
    <p:sldId id="402" r:id="rId50"/>
    <p:sldId id="405" r:id="rId51"/>
    <p:sldId id="410" r:id="rId52"/>
    <p:sldId id="404" r:id="rId53"/>
    <p:sldId id="413" r:id="rId54"/>
    <p:sldId id="412" r:id="rId55"/>
    <p:sldId id="411" r:id="rId56"/>
    <p:sldId id="409" r:id="rId57"/>
    <p:sldId id="416" r:id="rId58"/>
    <p:sldId id="408" r:id="rId59"/>
    <p:sldId id="407" r:id="rId60"/>
    <p:sldId id="401" r:id="rId61"/>
    <p:sldId id="415" r:id="rId62"/>
    <p:sldId id="417" r:id="rId63"/>
    <p:sldId id="418" r:id="rId64"/>
    <p:sldId id="414" r:id="rId65"/>
    <p:sldId id="386" r:id="rId66"/>
    <p:sldId id="420" r:id="rId6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bg2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bg2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bg2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bg2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bg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bg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bg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bg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bg2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8080"/>
    <a:srgbClr val="0066CC"/>
    <a:srgbClr val="003399"/>
    <a:srgbClr val="006699"/>
    <a:srgbClr val="336699"/>
    <a:srgbClr val="009999"/>
    <a:srgbClr val="FF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79" autoAdjust="0"/>
  </p:normalViewPr>
  <p:slideViewPr>
    <p:cSldViewPr>
      <p:cViewPr>
        <p:scale>
          <a:sx n="66" d="100"/>
          <a:sy n="66" d="100"/>
        </p:scale>
        <p:origin x="-366" y="-78"/>
      </p:cViewPr>
      <p:guideLst>
        <p:guide orient="horz" pos="2304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64"/>
    </p:cViewPr>
  </p:sorterViewPr>
  <p:notesViewPr>
    <p:cSldViewPr>
      <p:cViewPr varScale="1">
        <p:scale>
          <a:sx n="50" d="100"/>
          <a:sy n="50" d="100"/>
        </p:scale>
        <p:origin x="-1590" y="-8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3.xml"/><Relationship Id="rId42" Type="http://schemas.openxmlformats.org/officeDocument/2006/relationships/slide" Target="slides/slide11.xml"/><Relationship Id="rId47" Type="http://schemas.openxmlformats.org/officeDocument/2006/relationships/slide" Target="slides/slide16.xml"/><Relationship Id="rId50" Type="http://schemas.openxmlformats.org/officeDocument/2006/relationships/slide" Target="slides/slide19.xml"/><Relationship Id="rId55" Type="http://schemas.openxmlformats.org/officeDocument/2006/relationships/slide" Target="slides/slide24.xml"/><Relationship Id="rId63" Type="http://schemas.openxmlformats.org/officeDocument/2006/relationships/slide" Target="slides/slide32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slide" Target="slides/slide14.xml"/><Relationship Id="rId53" Type="http://schemas.openxmlformats.org/officeDocument/2006/relationships/slide" Target="slides/slide22.xml"/><Relationship Id="rId58" Type="http://schemas.openxmlformats.org/officeDocument/2006/relationships/slide" Target="slides/slide27.xml"/><Relationship Id="rId66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5.xml"/><Relationship Id="rId49" Type="http://schemas.openxmlformats.org/officeDocument/2006/relationships/slide" Target="slides/slide18.xml"/><Relationship Id="rId57" Type="http://schemas.openxmlformats.org/officeDocument/2006/relationships/slide" Target="slides/slide26.xml"/><Relationship Id="rId61" Type="http://schemas.openxmlformats.org/officeDocument/2006/relationships/slide" Target="slides/slide30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3.xml"/><Relationship Id="rId52" Type="http://schemas.openxmlformats.org/officeDocument/2006/relationships/slide" Target="slides/slide21.xml"/><Relationship Id="rId60" Type="http://schemas.openxmlformats.org/officeDocument/2006/relationships/slide" Target="slides/slide29.xml"/><Relationship Id="rId65" Type="http://schemas.openxmlformats.org/officeDocument/2006/relationships/slide" Target="slides/slide34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4.xml"/><Relationship Id="rId43" Type="http://schemas.openxmlformats.org/officeDocument/2006/relationships/slide" Target="slides/slide12.xml"/><Relationship Id="rId48" Type="http://schemas.openxmlformats.org/officeDocument/2006/relationships/slide" Target="slides/slide17.xml"/><Relationship Id="rId56" Type="http://schemas.openxmlformats.org/officeDocument/2006/relationships/slide" Target="slides/slide25.xml"/><Relationship Id="rId64" Type="http://schemas.openxmlformats.org/officeDocument/2006/relationships/slide" Target="slides/slide33.xml"/><Relationship Id="rId69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0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slide" Target="slides/slide15.xml"/><Relationship Id="rId59" Type="http://schemas.openxmlformats.org/officeDocument/2006/relationships/slide" Target="slides/slide28.xml"/><Relationship Id="rId67" Type="http://schemas.openxmlformats.org/officeDocument/2006/relationships/slide" Target="slides/slide3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0.xml"/><Relationship Id="rId54" Type="http://schemas.openxmlformats.org/officeDocument/2006/relationships/slide" Target="slides/slide23.xml"/><Relationship Id="rId62" Type="http://schemas.openxmlformats.org/officeDocument/2006/relationships/slide" Target="slides/slide3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717" cy="47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483" y="0"/>
            <a:ext cx="3170717" cy="47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B576344-8EE0-42A4-A66D-E1E1BD0CBA50}" type="datetime1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2138"/>
            <a:ext cx="3170717" cy="47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483" y="9122138"/>
            <a:ext cx="3170717" cy="47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9B101F6-632A-489B-8ADB-34876B8AC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717" cy="47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475" y="4560302"/>
            <a:ext cx="5364252" cy="432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483" y="0"/>
            <a:ext cx="3170717" cy="47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C3C7EAC-8B77-4574-8636-5672AB7D5F1C}" type="datetime1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2138"/>
            <a:ext cx="3170717" cy="47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483" y="9122138"/>
            <a:ext cx="3170717" cy="47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3EA6F24-0A1B-4A42-9D2C-8700FCE29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D066A-B2E5-405B-8BFB-861D27B7A99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3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3600"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4CB6A-D3E5-42A1-83DC-239D3EDF2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47FE9-60A0-4E6D-A902-4933B934A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533400"/>
            <a:ext cx="15240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533400"/>
            <a:ext cx="44196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B2C76-1587-4F60-B193-3364A4434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334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124200" y="1981200"/>
            <a:ext cx="5486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F700C-E5F4-47BC-9BEA-15256ED5B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334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24200" y="1981200"/>
            <a:ext cx="2667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667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EFACF-6CE1-439C-92D0-B2D0D37C5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334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200" y="1981200"/>
            <a:ext cx="2667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943600" y="1981200"/>
            <a:ext cx="2667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943600" y="4114800"/>
            <a:ext cx="2667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56326-6B44-448C-B0DA-B4ECC0A5D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C7130-75B0-41F9-B67E-AE827A56352A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B3CE7-892F-4E8C-A4D6-49204DB43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FC9F0-31E9-417E-8B69-A8A5EB168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CBDE1-BD50-4DBB-AF24-FB0DD745A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200" y="1981200"/>
            <a:ext cx="2667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667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712E7-E139-40F7-8C67-AE062393E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EEA76-729F-4202-9A85-C032E7DF2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8F7CC-8EE2-49EB-97A7-D0DC2DDC0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A3A1F-6012-4CB7-ADFF-7A0C9A02C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DFC9E-ADCB-4BB3-B7CD-8F1E8558F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D7EAD-7258-46B5-981B-756DC8918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theme" Target="../theme/theme21.xml"/><Relationship Id="rId4" Type="http://schemas.openxmlformats.org/officeDocument/2006/relationships/image" Target="../media/image4.jpeg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theme" Target="../theme/theme25.xml"/><Relationship Id="rId4" Type="http://schemas.openxmlformats.org/officeDocument/2006/relationships/image" Target="../media/image4.jpeg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5334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Click to edit Master title style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24200" y="19812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167ABAA-E0C0-4444-8782-211D0F628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819400" y="12954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>
              <a:solidFill>
                <a:schemeClr val="tx1"/>
              </a:solidFill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914400" y="1752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50000"/>
        <a:buFont typeface="Monotype Sorts" pitchFamily="2" charset="2"/>
        <a:buChar char="n"/>
        <a:defRPr kumimoji="1" sz="16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75000"/>
        <a:buFont typeface="Monotype Sorts" pitchFamily="2" charset="2"/>
        <a:buChar char="u"/>
        <a:defRPr kumimoji="1" sz="16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Monotype Sorts" pitchFamily="2" charset="2"/>
        <a:buChar char="F"/>
        <a:defRPr kumimoji="1" sz="16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Char char="•"/>
        <a:defRPr kumimoji="1" sz="16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Char char="–"/>
        <a:defRPr kumimoji="1" sz="16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Char char="–"/>
        <a:defRPr kumimoji="1" sz="16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Char char="–"/>
        <a:defRPr kumimoji="1" sz="16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Char char="–"/>
        <a:defRPr kumimoji="1" sz="16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Char char="–"/>
        <a:defRPr kumimoji="1"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PT_Cover_SCLV.jpg"/>
          <p:cNvPicPr>
            <a:picLocks noChangeAspect="1"/>
          </p:cNvPicPr>
          <p:nvPr userDrawn="1"/>
        </p:nvPicPr>
        <p:blipFill>
          <a:blip r:embed="rId2" cstate="print"/>
          <a:srcRect t="7007" b="6903"/>
          <a:stretch>
            <a:fillRect/>
          </a:stretch>
        </p:blipFill>
        <p:spPr bwMode="auto">
          <a:xfrm>
            <a:off x="0" y="0"/>
            <a:ext cx="914400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3"/>
          <p:cNvSpPr txBox="1">
            <a:spLocks/>
          </p:cNvSpPr>
          <p:nvPr/>
        </p:nvSpPr>
        <p:spPr>
          <a:xfrm>
            <a:off x="228600" y="6492875"/>
            <a:ext cx="2667000" cy="365125"/>
          </a:xfrm>
          <a:prstGeom prst="rect">
            <a:avLst/>
          </a:prstGeom>
        </p:spPr>
        <p:txBody>
          <a:bodyPr anchor="ctr"/>
          <a:lstStyle>
            <a:lvl1pPr>
              <a:defRPr sz="900" i="1">
                <a:solidFill>
                  <a:schemeClr val="bg1"/>
                </a:solidFill>
                <a:latin typeface="+mn-lt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 smtClean="0">
                <a:solidFill>
                  <a:prstClr val="white"/>
                </a:solidFill>
                <a:ea typeface="ＭＳ Ｐゴシック" pitchFamily="34" charset="-128"/>
              </a:rPr>
              <a:t>© The Aerospace Corporation 2010</a:t>
            </a:r>
            <a:endParaRPr kumimoji="0" lang="en-US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pic>
        <p:nvPicPr>
          <p:cNvPr id="1028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9450" y="6165850"/>
            <a:ext cx="15922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8"/>
          <p:cNvSpPr txBox="1">
            <a:spLocks noChangeArrowheads="1"/>
          </p:cNvSpPr>
          <p:nvPr userDrawn="1"/>
        </p:nvSpPr>
        <p:spPr bwMode="auto">
          <a:xfrm>
            <a:off x="469900" y="6651625"/>
            <a:ext cx="2057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i="1" baseline="-25000" dirty="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The Aerospace Corporation 2012</a:t>
            </a:r>
          </a:p>
        </p:txBody>
      </p:sp>
      <p:pic>
        <p:nvPicPr>
          <p:cNvPr id="1030" name="Picture 16" descr="jpl_small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188" y="6061075"/>
            <a:ext cx="90328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PT_Cover_SCLV.jpg"/>
          <p:cNvPicPr>
            <a:picLocks noChangeAspect="1"/>
          </p:cNvPicPr>
          <p:nvPr userDrawn="1"/>
        </p:nvPicPr>
        <p:blipFill>
          <a:blip r:embed="rId2" cstate="print"/>
          <a:srcRect t="7007" b="6903"/>
          <a:stretch>
            <a:fillRect/>
          </a:stretch>
        </p:blipFill>
        <p:spPr bwMode="auto">
          <a:xfrm>
            <a:off x="0" y="0"/>
            <a:ext cx="914400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3"/>
          <p:cNvSpPr txBox="1">
            <a:spLocks/>
          </p:cNvSpPr>
          <p:nvPr/>
        </p:nvSpPr>
        <p:spPr>
          <a:xfrm>
            <a:off x="228600" y="6492875"/>
            <a:ext cx="2667000" cy="365125"/>
          </a:xfrm>
          <a:prstGeom prst="rect">
            <a:avLst/>
          </a:prstGeom>
        </p:spPr>
        <p:txBody>
          <a:bodyPr anchor="ctr"/>
          <a:lstStyle>
            <a:lvl1pPr>
              <a:defRPr sz="900" i="1">
                <a:solidFill>
                  <a:schemeClr val="bg1"/>
                </a:solidFill>
                <a:latin typeface="+mn-lt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 smtClean="0">
                <a:solidFill>
                  <a:prstClr val="white"/>
                </a:solidFill>
                <a:ea typeface="ＭＳ Ｐゴシック" pitchFamily="34" charset="-128"/>
              </a:rPr>
              <a:t>© The Aerospace Corporation 2010</a:t>
            </a:r>
            <a:endParaRPr kumimoji="0" lang="en-US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pic>
        <p:nvPicPr>
          <p:cNvPr id="1028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9450" y="6165850"/>
            <a:ext cx="15922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8"/>
          <p:cNvSpPr txBox="1">
            <a:spLocks noChangeArrowheads="1"/>
          </p:cNvSpPr>
          <p:nvPr userDrawn="1"/>
        </p:nvSpPr>
        <p:spPr bwMode="auto">
          <a:xfrm>
            <a:off x="469900" y="6651625"/>
            <a:ext cx="2057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i="1" baseline="-25000" dirty="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The Aerospace Corporation 2012</a:t>
            </a:r>
          </a:p>
        </p:txBody>
      </p:sp>
      <p:pic>
        <p:nvPicPr>
          <p:cNvPr id="1030" name="Picture 16" descr="jpl_small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188" y="6061075"/>
            <a:ext cx="90328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52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74AC7130-75B0-41F9-B67E-AE827A56352A}" type="datetimeFigureOut">
              <a:rPr kumimoji="0" lang="en-US"/>
              <a:pPr eaLnBrk="1" hangingPunct="1">
                <a:defRPr/>
              </a:pPr>
              <a:t>12/3/2014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0303ED97-945F-4861-B4DE-644EDD8EADCC}" type="slidenum">
              <a:rPr kumimoji="0" lang="en-US"/>
              <a:pPr eaLnBrk="1" hangingPunct="1">
                <a:defRPr/>
              </a:pPr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C1D57F-920C-46F1-A911-A4AD9A1BAD81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914400" y="2590800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2800" b="1" dirty="0" smtClean="0">
                <a:solidFill>
                  <a:srgbClr val="006699"/>
                </a:solidFill>
                <a:latin typeface="Calibri"/>
              </a:rPr>
              <a:t>Sine-on-Random Vibration</a:t>
            </a:r>
            <a:endParaRPr kumimoji="0" lang="en-US" sz="2800" b="1" dirty="0">
              <a:solidFill>
                <a:srgbClr val="006699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066800"/>
            <a:ext cx="441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2800" b="1" dirty="0" smtClean="0">
                <a:solidFill>
                  <a:srgbClr val="008080"/>
                </a:solidFill>
                <a:latin typeface="Calibri"/>
              </a:rPr>
              <a:t>Unit 39</a:t>
            </a:r>
            <a:endParaRPr kumimoji="0" lang="en-US" sz="2800" b="1" dirty="0">
              <a:solidFill>
                <a:srgbClr val="00808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20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PSD Verification</a:t>
            </a:r>
            <a:endParaRPr kumimoji="0"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af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219200"/>
            <a:ext cx="6477000" cy="485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20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Add Sine Tones</a:t>
            </a:r>
            <a:endParaRPr kumimoji="0"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08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6788"/>
            <a:ext cx="91440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20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Sine-on-Random  Acceleration Time History</a:t>
            </a:r>
            <a:endParaRPr kumimoji="0"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af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143000"/>
            <a:ext cx="6248400" cy="468630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781800" y="2667000"/>
            <a:ext cx="1981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kumimoji="0" lang="en-US" sz="1800" i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Kurtosis = 2.6</a:t>
            </a:r>
          </a:p>
          <a:p>
            <a:pPr eaLnBrk="1" hangingPunct="1"/>
            <a:endParaRPr kumimoji="0" lang="en-US" sz="800" i="1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kumimoji="0" lang="en-US" sz="1800" i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Crest Factor = 3.9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20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Sine-on-Random Time History,  Close-up View</a:t>
            </a:r>
            <a:endParaRPr kumimoji="0"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af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295400"/>
            <a:ext cx="6248400" cy="468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20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Sine-on-Random Histogram</a:t>
            </a:r>
            <a:endParaRPr kumimoji="0"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a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143000"/>
            <a:ext cx="6019800" cy="451485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67000" y="60198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kumimoji="0" lang="en-US" sz="1800" i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Departs from Gaussian ideal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457200" y="5334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20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Sine-on-Random  Velocity Time History</a:t>
            </a:r>
            <a:endParaRPr kumimoji="0"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af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219200"/>
            <a:ext cx="6324600" cy="474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609600" y="5334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20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Sine-on-Random  Displacement Time History</a:t>
            </a:r>
            <a:endParaRPr kumimoji="0"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af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219200"/>
            <a:ext cx="6553200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20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SDOF Response to Sine-on-Random</a:t>
            </a:r>
            <a:endParaRPr kumimoji="0"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5" name="Picture 32" descr="pp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222" y="1447800"/>
            <a:ext cx="3108103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4038600"/>
            <a:ext cx="6629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kumimoji="0" lang="en-US" sz="18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Apply sine-on-random time history as base input to SDOF system</a:t>
            </a:r>
          </a:p>
          <a:p>
            <a:pPr eaLnBrk="1" hangingPunct="1"/>
            <a:endParaRPr kumimoji="0" lang="en-US" sz="18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kumimoji="0" lang="en-US" sz="18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(fn=200 Hz, Q=10)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609600" y="3048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20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Apply Base Excitation</a:t>
            </a:r>
            <a:endParaRPr kumimoji="0"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16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8675687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20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Sine-on-Random Response</a:t>
            </a:r>
            <a:endParaRPr kumimoji="0"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af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066800"/>
            <a:ext cx="6781800" cy="508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62" name="Picture 6" descr="http://spaceflightnow.com/news/n1402/24minotaurc/taurus_4005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0140" y="3657600"/>
            <a:ext cx="1631036" cy="2438400"/>
          </a:xfrm>
          <a:prstGeom prst="rect">
            <a:avLst/>
          </a:prstGeom>
          <a:noFill/>
        </p:spPr>
      </p:pic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381000" y="381000"/>
            <a:ext cx="7010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22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Potential Sine-on-Random Environments</a:t>
            </a:r>
            <a:endParaRPr kumimoji="0" lang="en-US" sz="22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066800"/>
            <a:ext cx="76962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 smtClean="0"/>
          </a:p>
          <a:p>
            <a:endParaRPr lang="en-US" sz="800" dirty="0" smtClean="0"/>
          </a:p>
          <a:p>
            <a:pPr marL="177800" indent="-177800" algn="just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Helicopter Vibration</a:t>
            </a:r>
          </a:p>
          <a:p>
            <a:pPr marL="177800" indent="-177800" algn="just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pPr marL="177800" indent="-177800" algn="just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Propeller-driven Aircraft</a:t>
            </a:r>
          </a:p>
          <a:p>
            <a:pPr marL="177800" indent="-177800" algn="just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pPr marL="177800" indent="-177800" algn="just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Gunfire</a:t>
            </a:r>
          </a:p>
          <a:p>
            <a:pPr marL="177800" indent="-177800" algn="just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Launch Vehicle with Thrust Oscillation</a:t>
            </a:r>
            <a:br>
              <a:rPr lang="en-US" sz="1800" dirty="0" smtClean="0">
                <a:solidFill>
                  <a:schemeClr val="tx1"/>
                </a:solidFill>
                <a:latin typeface="+mn-lt"/>
              </a:rPr>
            </a:br>
            <a:endParaRPr lang="en-US" sz="1800" dirty="0" smtClean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495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chemeClr val="tx1"/>
                </a:solidFill>
                <a:latin typeface="Calibri" pitchFamily="34" charset="0"/>
              </a:rPr>
              <a:t>Mil-Std-810G addresses some of these scenarios</a:t>
            </a:r>
            <a:endParaRPr lang="en-US" sz="18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352260" name="Picture 4" descr="http://upload.wikimedia.org/wikipedia/commons/c/c3/Hercules.propeller.ar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362200"/>
            <a:ext cx="2697549" cy="1981200"/>
          </a:xfrm>
          <a:prstGeom prst="rect">
            <a:avLst/>
          </a:prstGeom>
          <a:noFill/>
        </p:spPr>
      </p:pic>
      <p:pic>
        <p:nvPicPr>
          <p:cNvPr id="352258" name="Picture 2" descr="http://defenceradar.com/wp-content/uploads/2014/05/Attack-Helicopters-to-Boost-Strike-Capabilities-of-Malaysian-Security-Forces-in-Sabahs-East-Coa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066800"/>
            <a:ext cx="2209800" cy="1591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20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Sine-on-Random Response Histogram</a:t>
            </a:r>
            <a:endParaRPr kumimoji="0"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af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143000"/>
            <a:ext cx="6172200" cy="462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22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Further Analysis for Sine-on-Random Time History</a:t>
            </a:r>
            <a:endParaRPr kumimoji="0" lang="en-US" sz="22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371600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Next calculate: </a:t>
            </a:r>
          </a:p>
          <a:p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	SRS, Q=10 </a:t>
            </a:r>
          </a:p>
          <a:p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	FDS with fatigue, Q=10, b=6.4</a:t>
            </a:r>
          </a:p>
          <a:p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Save each results for later use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20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SRS Calculation</a:t>
            </a:r>
            <a:endParaRPr kumimoji="0"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17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437563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20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FDS Calculation</a:t>
            </a:r>
            <a:endParaRPr kumimoji="0"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18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5825"/>
            <a:ext cx="91440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20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Equivalent PSD</a:t>
            </a:r>
            <a:endParaRPr kumimoji="0"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219200"/>
            <a:ext cx="7239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Clr>
                <a:srgbClr val="336699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Derive an equivalent PSD to cover the sine-on-random specification using the FDS method</a:t>
            </a:r>
          </a:p>
          <a:p>
            <a:pPr marL="174625" indent="-174625">
              <a:buClr>
                <a:srgbClr val="336699"/>
              </a:buClr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74625" indent="-174625">
              <a:buClr>
                <a:srgbClr val="336699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Replace sine tones with narrow bands</a:t>
            </a:r>
          </a:p>
          <a:p>
            <a:pPr marL="174625" indent="-174625">
              <a:buClr>
                <a:srgbClr val="336699"/>
              </a:buClr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74625" indent="-174625">
              <a:buClr>
                <a:srgbClr val="336699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Assume that the component is an SDOF system</a:t>
            </a:r>
          </a:p>
          <a:p>
            <a:pPr marL="174625" indent="-174625">
              <a:buClr>
                <a:srgbClr val="336699"/>
              </a:buClr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74625" indent="-174625">
              <a:buClr>
                <a:srgbClr val="336699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The natural frequency is an independent variable</a:t>
            </a:r>
          </a:p>
          <a:p>
            <a:pPr marL="174625" indent="-174625">
              <a:buClr>
                <a:srgbClr val="336699"/>
              </a:buClr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74625" indent="-174625">
              <a:buClr>
                <a:srgbClr val="336699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Set </a:t>
            </a:r>
          </a:p>
          <a:p>
            <a:pPr marL="174625" indent="-174625">
              <a:buClr>
                <a:srgbClr val="336699"/>
              </a:buClr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		Amplification factor Q=10</a:t>
            </a:r>
            <a:b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74625" indent="-174625">
              <a:buClr>
                <a:srgbClr val="336699"/>
              </a:buClr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 		Fatigue exponent      b=6.4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20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Conversion to PSD</a:t>
            </a:r>
            <a:endParaRPr kumimoji="0"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19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8589963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5105400" y="2743200"/>
            <a:ext cx="37338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20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Conversion to PSD (cont)</a:t>
            </a:r>
            <a:endParaRPr kumimoji="0"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20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229600" cy="5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20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Candidate Equivalent PSD</a:t>
            </a:r>
            <a:endParaRPr kumimoji="0"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324600" y="1447800"/>
          <a:ext cx="2362200" cy="3581396"/>
        </p:xfrm>
        <a:graphic>
          <a:graphicData uri="http://schemas.openxmlformats.org/drawingml/2006/table">
            <a:tbl>
              <a:tblPr/>
              <a:tblGrid>
                <a:gridCol w="947889"/>
                <a:gridCol w="1414311"/>
              </a:tblGrid>
              <a:tr h="27549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Freq(Hz)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Accel(G^2/Hz)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0.01259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0.05036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95.76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0.05036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0.05036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0.05036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185.3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0.05036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0.05036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0.008812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 descr="qa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56896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20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Comparison &amp; Verification</a:t>
            </a:r>
            <a:endParaRPr kumimoji="0"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2192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Clr>
                <a:srgbClr val="336699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Calculate the FDS of the equivalent PSD</a:t>
            </a:r>
          </a:p>
          <a:p>
            <a:pPr marL="174625" indent="-174625">
              <a:buClr>
                <a:srgbClr val="336699"/>
              </a:buClr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74625" indent="-174625">
              <a:buClr>
                <a:srgbClr val="336699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Compare equivalent PSD FDS with synthesized time history FDS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20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FDS Calculation for Candidate PSD</a:t>
            </a:r>
            <a:endParaRPr kumimoji="0"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21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20320"/>
            <a:ext cx="9144000" cy="553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609600" y="6096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20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Sine-on-Random Analysis and Testing</a:t>
            </a:r>
            <a:endParaRPr kumimoji="0"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371600"/>
            <a:ext cx="46482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Certain electronic components must be designed and tested to withstand sine-on-random environments.</a:t>
            </a:r>
          </a:p>
          <a:p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The following can be done for test or analysis purposes:</a:t>
            </a:r>
          </a:p>
          <a:p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en-US" sz="800" dirty="0" smtClean="0"/>
          </a:p>
          <a:p>
            <a:pPr marL="177800" indent="-177800" algn="just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Synthesize time history to satisfy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sine-on-random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specification</a:t>
            </a:r>
          </a:p>
          <a:p>
            <a:pPr marL="177800" indent="-177800" algn="just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Convert sine-on-random to equivalent PSD</a:t>
            </a:r>
            <a:br>
              <a:rPr lang="en-US" sz="1800" dirty="0" smtClean="0">
                <a:solidFill>
                  <a:schemeClr val="tx1"/>
                </a:solidFill>
                <a:latin typeface="+mn-lt"/>
              </a:rPr>
            </a:br>
            <a:endParaRPr lang="en-US" sz="1800" dirty="0" smtClean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pic>
        <p:nvPicPr>
          <p:cNvPr id="4" name="Picture 4" descr="http://www.cotsjournalonline.com/files/images/1284/cots1104sd_parv2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00200"/>
            <a:ext cx="30591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20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FDS Comparison</a:t>
            </a:r>
            <a:endParaRPr kumimoji="0"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311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3999" cy="522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20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FDS Comparison</a:t>
            </a:r>
            <a:endParaRPr kumimoji="0"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rex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066800"/>
            <a:ext cx="6553200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18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Comparing Different Environments of Peak Response</a:t>
            </a:r>
            <a:endParaRPr kumimoji="0" lang="en-US" sz="18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2192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Clr>
                <a:srgbClr val="336699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Calculate the peak VRS of the equivalent PSD</a:t>
            </a:r>
          </a:p>
          <a:p>
            <a:pPr marL="174625" indent="-174625">
              <a:buClr>
                <a:srgbClr val="336699"/>
              </a:buClr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74625" indent="-174625">
              <a:buClr>
                <a:srgbClr val="336699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The peak VRS assumes a Rayleigh distribution and is conceptually similar to an SRS</a:t>
            </a:r>
          </a:p>
          <a:p>
            <a:pPr marL="174625" indent="-174625">
              <a:buClr>
                <a:srgbClr val="336699"/>
              </a:buClr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74625" indent="-174625">
              <a:buClr>
                <a:srgbClr val="336699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Compare equivalent PSD peak VRS with synthesized time history SRS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609600" y="304800"/>
            <a:ext cx="701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18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Comparing Different Environments in Terms of Damage Potential</a:t>
            </a:r>
            <a:endParaRPr kumimoji="0" lang="en-US" sz="18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41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7894637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18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SRS Comparison Plotting</a:t>
            </a:r>
            <a:endParaRPr kumimoji="0" lang="en-US" sz="18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24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03611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18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SRS Comparison</a:t>
            </a:r>
            <a:endParaRPr kumimoji="0" lang="en-US" sz="18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compxx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143000"/>
            <a:ext cx="6248400" cy="468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20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Conclusion</a:t>
            </a:r>
            <a:endParaRPr kumimoji="0"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219200"/>
            <a:ext cx="723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Clr>
                <a:srgbClr val="336699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An equivalent PSD was derived for the sine-on-random specification</a:t>
            </a:r>
          </a:p>
          <a:p>
            <a:pPr marL="174625" indent="-174625">
              <a:buClr>
                <a:srgbClr val="336699"/>
              </a:buClr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74625" indent="-174625">
              <a:buClr>
                <a:srgbClr val="336699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The equivalent PSD replaced the sine tones with narrow bands</a:t>
            </a:r>
          </a:p>
          <a:p>
            <a:pPr marL="174625" indent="-174625">
              <a:buClr>
                <a:srgbClr val="336699"/>
              </a:buClr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74625" indent="-174625">
              <a:buClr>
                <a:srgbClr val="336699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The equivalent PSD was </a:t>
            </a:r>
          </a:p>
          <a:p>
            <a:pPr marL="174625" indent="-174625">
              <a:buClr>
                <a:srgbClr val="336699"/>
              </a:buClr>
            </a:pP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74625" indent="-174625">
              <a:buClr>
                <a:srgbClr val="336699"/>
              </a:buClr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		1.  Realistic in terms of fatigue damage</a:t>
            </a:r>
          </a:p>
          <a:p>
            <a:pPr marL="174625" indent="-174625">
              <a:buClr>
                <a:srgbClr val="336699"/>
              </a:buClr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		2.  Conservative in terms of peak response level</a:t>
            </a:r>
          </a:p>
          <a:p>
            <a:pPr marL="174625" indent="-174625">
              <a:buClr>
                <a:srgbClr val="336699"/>
              </a:buClr>
            </a:pP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74625" indent="-174625">
              <a:buClr>
                <a:srgbClr val="336699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As an extra homework exercise, synthesis a time history to satisfy the equivalent PSD</a:t>
            </a:r>
          </a:p>
          <a:p>
            <a:pPr marL="174625" indent="-174625">
              <a:buClr>
                <a:srgbClr val="336699"/>
              </a:buClr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74625" indent="-174625">
              <a:buClr>
                <a:srgbClr val="336699"/>
              </a:buClr>
            </a:pP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74625" indent="-174625">
              <a:buClr>
                <a:srgbClr val="336699"/>
              </a:buClr>
            </a:pP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20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Hypothetical Sine-on-Random Specification</a:t>
            </a:r>
            <a:endParaRPr kumimoji="0"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11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799"/>
            <a:ext cx="6400800" cy="458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95400" y="5867400"/>
            <a:ext cx="63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NAVMAT PSD + Two Sine Tones:   (100 Hz, 10 G) &amp; (180 Hz, 10 G)</a:t>
            </a:r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762000" y="45720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kumimoji="0" lang="en-US" sz="20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Synthesis Process</a:t>
            </a:r>
            <a:endParaRPr kumimoji="0"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219200"/>
            <a:ext cx="678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Clr>
                <a:srgbClr val="336699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Synthesize 60-second time history to satisfy the sine-on-random specification</a:t>
            </a:r>
          </a:p>
          <a:p>
            <a:pPr marL="174625" indent="-174625">
              <a:buClr>
                <a:srgbClr val="336699"/>
              </a:buClr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74625" indent="-174625">
              <a:buClr>
                <a:srgbClr val="336699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Read in the NAVMAT PSD as a library function</a:t>
            </a:r>
          </a:p>
          <a:p>
            <a:pPr marL="174625" indent="-174625">
              <a:buClr>
                <a:srgbClr val="336699"/>
              </a:buClr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74625" indent="-174625">
              <a:buClr>
                <a:srgbClr val="336699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Then perform this two-step process:</a:t>
            </a:r>
          </a:p>
          <a:p>
            <a:pPr marL="174625" indent="-174625">
              <a:buClr>
                <a:srgbClr val="336699"/>
              </a:buClr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74625" indent="-174625">
              <a:buClr>
                <a:srgbClr val="336699"/>
              </a:buClr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	 	1.  Synthesis a time history for the PSD only</a:t>
            </a:r>
          </a:p>
          <a:p>
            <a:pPr marL="174625" indent="-174625">
              <a:buClr>
                <a:srgbClr val="336699"/>
              </a:buClr>
            </a:pP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74625" indent="-174625">
              <a:buClr>
                <a:srgbClr val="336699"/>
              </a:buClr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		2.  Add sine tones to the time history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457200" y="2286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20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Read NAVMAT PSD</a:t>
            </a:r>
            <a:endParaRPr kumimoji="0"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13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8847137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457200" y="3048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20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Synthesize Time History for PSD, Save, then Add Sine Tones</a:t>
            </a:r>
            <a:endParaRPr kumimoji="0"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14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593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20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Acceleration Time History for PSD Only</a:t>
            </a:r>
            <a:endParaRPr kumimoji="0"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a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143000"/>
            <a:ext cx="6248400" cy="468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18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Acceleration Histogram for PSD Only</a:t>
            </a:r>
            <a:endParaRPr kumimoji="0" lang="en-US" sz="18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af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219200"/>
            <a:ext cx="62992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 (Standard)">
  <a:themeElements>
    <a:clrScheme name="Generic (Standard) 4">
      <a:dk1>
        <a:srgbClr val="000000"/>
      </a:dk1>
      <a:lt1>
        <a:srgbClr val="FFFFFF"/>
      </a:lt1>
      <a:dk2>
        <a:srgbClr val="000000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Generic (Standard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4">
        <a:dk1>
          <a:srgbClr val="000000"/>
        </a:dk1>
        <a:lt1>
          <a:srgbClr val="FFFFFF"/>
        </a:lt1>
        <a:dk2>
          <a:srgbClr val="000000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4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4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4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4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4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4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5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5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5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5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Corp Standard Title with Moon">
  <a:themeElements>
    <a:clrScheme name="Accent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D6E9F"/>
      </a:accent1>
      <a:accent2>
        <a:srgbClr val="7D797A"/>
      </a:accent2>
      <a:accent3>
        <a:srgbClr val="854D4E"/>
      </a:accent3>
      <a:accent4>
        <a:srgbClr val="8F6D50"/>
      </a:accent4>
      <a:accent5>
        <a:srgbClr val="2F8491"/>
      </a:accent5>
      <a:accent6>
        <a:srgbClr val="8B995E"/>
      </a:accent6>
      <a:hlink>
        <a:srgbClr val="0F75BC"/>
      </a:hlink>
      <a:folHlink>
        <a:srgbClr val="13A89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5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5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5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1_Corp Standard Title with Moon">
  <a:themeElements>
    <a:clrScheme name="Accent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D6E9F"/>
      </a:accent1>
      <a:accent2>
        <a:srgbClr val="7D797A"/>
      </a:accent2>
      <a:accent3>
        <a:srgbClr val="854D4E"/>
      </a:accent3>
      <a:accent4>
        <a:srgbClr val="8F6D50"/>
      </a:accent4>
      <a:accent5>
        <a:srgbClr val="2F8491"/>
      </a:accent5>
      <a:accent6>
        <a:srgbClr val="8B995E"/>
      </a:accent6>
      <a:hlink>
        <a:srgbClr val="0F75BC"/>
      </a:hlink>
      <a:folHlink>
        <a:srgbClr val="13A89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5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5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6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6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6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1.xml><?xml version="1.0" encoding="utf-8"?>
<a:theme xmlns:a="http://schemas.openxmlformats.org/drawingml/2006/main" name="5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Office\Templates\Presentations\Generic (Standard).pot</Template>
  <TotalTime>5224</TotalTime>
  <Words>399</Words>
  <Application>Microsoft Office PowerPoint</Application>
  <PresentationFormat>On-screen Show (4:3)</PresentationFormat>
  <Paragraphs>138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31</vt:i4>
      </vt:variant>
      <vt:variant>
        <vt:lpstr>Slide Titles</vt:lpstr>
      </vt:variant>
      <vt:variant>
        <vt:i4>36</vt:i4>
      </vt:variant>
    </vt:vector>
  </HeadingPairs>
  <TitlesOfParts>
    <vt:vector size="67" baseType="lpstr">
      <vt:lpstr>Generic (Standard)</vt:lpstr>
      <vt:lpstr>35_Office Theme</vt:lpstr>
      <vt:lpstr>36_Office Theme</vt:lpstr>
      <vt:lpstr>37_Office Theme</vt:lpstr>
      <vt:lpstr>38_Office Theme</vt:lpstr>
      <vt:lpstr>39_Office Theme</vt:lpstr>
      <vt:lpstr>40_Office Theme</vt:lpstr>
      <vt:lpstr>41_Office Theme</vt:lpstr>
      <vt:lpstr>42_Office Theme</vt:lpstr>
      <vt:lpstr>43_Office Theme</vt:lpstr>
      <vt:lpstr>44_Office Theme</vt:lpstr>
      <vt:lpstr>45_Office Theme</vt:lpstr>
      <vt:lpstr>46_Office Theme</vt:lpstr>
      <vt:lpstr>47_Office Theme</vt:lpstr>
      <vt:lpstr>48_Office Theme</vt:lpstr>
      <vt:lpstr>49_Office Theme</vt:lpstr>
      <vt:lpstr>50_Office Theme</vt:lpstr>
      <vt:lpstr>51_Office Theme</vt:lpstr>
      <vt:lpstr>52_Office Theme</vt:lpstr>
      <vt:lpstr>53_Office Theme</vt:lpstr>
      <vt:lpstr>Corp Standard Title with Moon</vt:lpstr>
      <vt:lpstr>55_Office Theme</vt:lpstr>
      <vt:lpstr>56_Office Theme</vt:lpstr>
      <vt:lpstr>57_Office Theme</vt:lpstr>
      <vt:lpstr>1_Corp Standard Title with Moon</vt:lpstr>
      <vt:lpstr>58_Office Theme</vt:lpstr>
      <vt:lpstr>59_Office Theme</vt:lpstr>
      <vt:lpstr>60_Office Theme</vt:lpstr>
      <vt:lpstr>61_Office Theme</vt:lpstr>
      <vt:lpstr>62_Office Theme</vt:lpstr>
      <vt:lpstr>54_Office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The Morgans</dc:creator>
  <cp:lastModifiedBy>tirvine</cp:lastModifiedBy>
  <cp:revision>220</cp:revision>
  <cp:lastPrinted>2001-04-16T17:12:56Z</cp:lastPrinted>
  <dcterms:created xsi:type="dcterms:W3CDTF">2001-04-06T05:17:03Z</dcterms:created>
  <dcterms:modified xsi:type="dcterms:W3CDTF">2014-12-03T17:30:56Z</dcterms:modified>
</cp:coreProperties>
</file>