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8" r:id="rId4"/>
    <p:sldId id="263" r:id="rId5"/>
    <p:sldId id="269" r:id="rId6"/>
    <p:sldId id="264" r:id="rId7"/>
    <p:sldId id="265" r:id="rId8"/>
    <p:sldId id="266" r:id="rId9"/>
    <p:sldId id="267" r:id="rId10"/>
    <p:sldId id="259" r:id="rId11"/>
    <p:sldId id="270" r:id="rId12"/>
    <p:sldId id="277" r:id="rId13"/>
    <p:sldId id="271" r:id="rId14"/>
    <p:sldId id="276" r:id="rId15"/>
    <p:sldId id="275" r:id="rId16"/>
    <p:sldId id="284" r:id="rId17"/>
    <p:sldId id="285" r:id="rId18"/>
    <p:sldId id="274" r:id="rId19"/>
    <p:sldId id="283" r:id="rId20"/>
    <p:sldId id="286" r:id="rId21"/>
    <p:sldId id="272" r:id="rId22"/>
    <p:sldId id="282" r:id="rId23"/>
    <p:sldId id="281" r:id="rId24"/>
    <p:sldId id="280" r:id="rId25"/>
    <p:sldId id="279" r:id="rId26"/>
    <p:sldId id="278" r:id="rId27"/>
    <p:sldId id="287" r:id="rId28"/>
    <p:sldId id="289" r:id="rId29"/>
    <p:sldId id="288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B652-08DF-40C5-80E9-FF8DDBC6969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B652-08DF-40C5-80E9-FF8DDBC6969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B652-08DF-40C5-80E9-FF8DDBC6969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B652-08DF-40C5-80E9-FF8DDBC6969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B652-08DF-40C5-80E9-FF8DDBC6969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B652-08DF-40C5-80E9-FF8DDBC6969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B652-08DF-40C5-80E9-FF8DDBC6969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B652-08DF-40C5-80E9-FF8DDBC6969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B652-08DF-40C5-80E9-FF8DDBC6969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B652-08DF-40C5-80E9-FF8DDBC6969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B652-08DF-40C5-80E9-FF8DDBC6969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0B652-08DF-40C5-80E9-FF8DDBC6969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F2CAE-3B31-4BC3-8DC2-640243FD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5146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800" b="1" dirty="0" smtClean="0">
                <a:solidFill>
                  <a:srgbClr val="006699"/>
                </a:solidFill>
                <a:latin typeface="Calibri"/>
              </a:rPr>
              <a:t>Shock Fatigue</a:t>
            </a:r>
            <a:endParaRPr kumimoji="0" lang="en-US" sz="2800" b="1" dirty="0">
              <a:solidFill>
                <a:srgbClr val="006699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762000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800" b="1" dirty="0" smtClean="0">
                <a:solidFill>
                  <a:srgbClr val="008080"/>
                </a:solidFill>
                <a:latin typeface="Calibri"/>
              </a:rPr>
              <a:t>Unit 40</a:t>
            </a:r>
            <a:endParaRPr kumimoji="0" lang="en-US" sz="28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38100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i="1" dirty="0" smtClean="0"/>
              <a:t>Determine whether a given PSD can cover an SRS Specification</a:t>
            </a:r>
          </a:p>
          <a:p>
            <a:pPr marL="342900" indent="-342900">
              <a:buFont typeface="+mj-lt"/>
              <a:buAutoNum type="arabicPeriod"/>
            </a:pPr>
            <a:endParaRPr lang="en-US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i="1" dirty="0" smtClean="0"/>
              <a:t>Derive an Optimized PSD which will cover an SRS</a:t>
            </a:r>
            <a:endParaRPr lang="en-US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Rainflow Cycle Counting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200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sz="1700" dirty="0" smtClean="0"/>
              <a:t>SDOF responses must be calculated for each fn and Q of interest, for both the PSD and the for SRS</a:t>
            </a:r>
            <a:endParaRPr lang="en-US" sz="17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sz="1700" dirty="0" smtClean="0"/>
              <a:t>A representative time history can be synthesized for the SRS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sz="1700" dirty="0" smtClean="0"/>
              <a:t>The Smallwood, ramp invariant, digital recursive filtering relationship is then used for the response calculation per Reference 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sz="1700" dirty="0" smtClean="0"/>
              <a:t>The rainflow cycles can be calculated from the time domain response 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sz="1700" dirty="0" smtClean="0"/>
              <a:t>In addition, response PSDs can be calculated for the base input PSD using the textbook SDOF power transmissibility function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sz="1700" dirty="0" smtClean="0"/>
              <a:t>The rainflow cycles are then tabulated from the response PSDs via the </a:t>
            </a:r>
            <a:r>
              <a:rPr lang="en-GB" sz="1700" dirty="0" err="1" smtClean="0"/>
              <a:t>Dirlik</a:t>
            </a:r>
            <a:r>
              <a:rPr lang="en-GB" sz="1700" dirty="0" smtClean="0"/>
              <a:t> method </a:t>
            </a:r>
            <a:endParaRPr lang="en-US" sz="1700" dirty="0" smtClean="0"/>
          </a:p>
          <a:p>
            <a:pPr lvl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endParaRPr lang="en-US" sz="1700" dirty="0" smtClean="0"/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endParaRPr lang="en-US" sz="17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Fatigue Damage Spectrum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1828800"/>
            <a:ext cx="7239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GB" sz="1700" dirty="0" smtClean="0">
                <a:latin typeface="Calibri" pitchFamily="34" charset="0"/>
              </a:rPr>
              <a:t>A relative damage index can be calculated from the response rainflow cycles using</a:t>
            </a:r>
            <a:br>
              <a:rPr lang="en-GB" sz="1700" dirty="0" smtClean="0">
                <a:latin typeface="Calibri" pitchFamily="34" charset="0"/>
              </a:rPr>
            </a:br>
            <a:endParaRPr lang="en-US" sz="1700" dirty="0" smtClean="0">
              <a:latin typeface="Calibri" pitchFamily="34" charset="0"/>
            </a:endParaRPr>
          </a:p>
          <a:p>
            <a:pPr marL="171450" indent="-171450">
              <a:buClr>
                <a:schemeClr val="tx2"/>
              </a:buClr>
            </a:pPr>
            <a:endParaRPr lang="en-GB" sz="1700" dirty="0" smtClean="0">
              <a:latin typeface="Calibri" pitchFamily="34" charset="0"/>
            </a:endParaRPr>
          </a:p>
          <a:p>
            <a:pPr marL="171450" indent="-171450">
              <a:buClr>
                <a:schemeClr val="tx2"/>
              </a:buClr>
            </a:pPr>
            <a:r>
              <a:rPr lang="en-GB" sz="1700" dirty="0" smtClean="0">
                <a:latin typeface="Calibri" pitchFamily="34" charset="0"/>
              </a:rPr>
              <a:t>                                                                                                                                   </a:t>
            </a:r>
            <a:endParaRPr lang="en-US" sz="1700" dirty="0" smtClean="0">
              <a:latin typeface="Calibri" pitchFamily="34" charset="0"/>
            </a:endParaRPr>
          </a:p>
          <a:p>
            <a:pPr marL="171450" indent="-171450">
              <a:buClr>
                <a:schemeClr val="tx2"/>
              </a:buClr>
            </a:pPr>
            <a:r>
              <a:rPr lang="en-GB" sz="1700" dirty="0" smtClean="0">
                <a:latin typeface="Calibri" pitchFamily="34" charset="0"/>
              </a:rPr>
              <a:t>                                                                                                      </a:t>
            </a:r>
            <a:endParaRPr lang="en-US" sz="1700" dirty="0" smtClean="0">
              <a:latin typeface="Calibri" pitchFamily="34" charset="0"/>
            </a:endParaRPr>
          </a:p>
          <a:p>
            <a:pPr marL="171450" indent="-171450">
              <a:buClr>
                <a:schemeClr val="tx2"/>
              </a:buClr>
            </a:pPr>
            <a:endParaRPr lang="en-US" sz="1700" dirty="0" smtClean="0">
              <a:latin typeface="Calibri" pitchFamily="34" charset="0"/>
            </a:endParaRP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GB" sz="1700" dirty="0" smtClean="0">
                <a:latin typeface="Calibri" pitchFamily="34" charset="0"/>
              </a:rPr>
              <a:t>The FDS expresses the damage D as a function of natural frequency with the Q and b values duly noted</a:t>
            </a: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endParaRPr lang="en-GB" sz="1700" dirty="0" smtClean="0">
              <a:latin typeface="Calibri" pitchFamily="34" charset="0"/>
            </a:endParaRP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endParaRPr lang="en-GB" sz="1700" dirty="0" smtClean="0">
              <a:latin typeface="Calibri" pitchFamily="34" charset="0"/>
            </a:endParaRP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GB" sz="1700" dirty="0" smtClean="0">
                <a:latin typeface="Calibri" pitchFamily="34" charset="0"/>
              </a:rPr>
              <a:t>The amplitude convention for this paper is:  (peak-valley)/2</a:t>
            </a:r>
          </a:p>
          <a:p>
            <a:endParaRPr lang="en-GB" sz="1700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2743200" y="2590800"/>
          <a:ext cx="1219200" cy="694944"/>
        </p:xfrm>
        <a:graphic>
          <a:graphicData uri="http://schemas.openxmlformats.org/presentationml/2006/ole">
            <p:oleObj spid="_x0000_s31745" r:id="rId3" imgW="889000" imgH="508000" progId="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Example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1828800"/>
            <a:ext cx="7239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GB" sz="1700" dirty="0" smtClean="0">
                <a:latin typeface="Calibri" pitchFamily="34" charset="0"/>
              </a:rPr>
              <a:t>Determine whether a given PSD envelops an SRS in terms of fatigue damage</a:t>
            </a: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endParaRPr lang="en-GB" sz="1700" dirty="0" smtClean="0">
              <a:latin typeface="Calibri" pitchFamily="34" charset="0"/>
            </a:endParaRP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GB" sz="1700" dirty="0" smtClean="0">
                <a:latin typeface="Calibri" pitchFamily="34" charset="0"/>
              </a:rPr>
              <a:t>Natural frequency is an independent variable</a:t>
            </a: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endParaRPr lang="en-GB" sz="1700" dirty="0" smtClean="0">
              <a:latin typeface="Calibri" pitchFamily="34" charset="0"/>
            </a:endParaRP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GB" sz="1700" dirty="0" smtClean="0">
                <a:latin typeface="Calibri" pitchFamily="34" charset="0"/>
              </a:rPr>
              <a:t>Vary amplification factor Q = 10 or 30</a:t>
            </a: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endParaRPr lang="en-GB" sz="1700" dirty="0" smtClean="0">
              <a:latin typeface="Calibri" pitchFamily="34" charset="0"/>
            </a:endParaRP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GB" sz="1700" dirty="0" smtClean="0">
                <a:latin typeface="Calibri" pitchFamily="34" charset="0"/>
              </a:rPr>
              <a:t>Vary fatigue exponent b = 4 or 9</a:t>
            </a:r>
            <a:br>
              <a:rPr lang="en-GB" sz="1700" dirty="0" smtClean="0">
                <a:latin typeface="Calibri" pitchFamily="34" charset="0"/>
              </a:rPr>
            </a:br>
            <a:endParaRPr lang="en-US" sz="1700" dirty="0" smtClean="0">
              <a:latin typeface="Calibri" pitchFamily="34" charset="0"/>
            </a:endParaRPr>
          </a:p>
          <a:p>
            <a:pPr marL="171450" indent="-171450">
              <a:buClr>
                <a:schemeClr val="tx2"/>
              </a:buClr>
            </a:pPr>
            <a:endParaRPr lang="en-GB" sz="1700" dirty="0" smtClean="0">
              <a:latin typeface="Calibri" pitchFamily="34" charset="0"/>
            </a:endParaRPr>
          </a:p>
          <a:p>
            <a:pPr marL="171450" indent="-171450">
              <a:buClr>
                <a:schemeClr val="tx2"/>
              </a:buClr>
            </a:pPr>
            <a:r>
              <a:rPr lang="en-GB" sz="1700" dirty="0" smtClean="0">
                <a:latin typeface="Calibri" pitchFamily="34" charset="0"/>
              </a:rPr>
              <a:t>                                                                                                                                   </a:t>
            </a:r>
            <a:endParaRPr lang="en-US" sz="1700" dirty="0" smtClean="0">
              <a:latin typeface="Calibri" pitchFamily="34" charset="0"/>
            </a:endParaRPr>
          </a:p>
          <a:p>
            <a:pPr marL="171450" indent="-171450">
              <a:buClr>
                <a:schemeClr val="tx2"/>
              </a:buClr>
            </a:pPr>
            <a:r>
              <a:rPr lang="en-GB" sz="1700" dirty="0" smtClean="0">
                <a:latin typeface="Calibri" pitchFamily="34" charset="0"/>
              </a:rPr>
              <a:t>                                                                                                      </a:t>
            </a:r>
          </a:p>
          <a:p>
            <a:endParaRPr lang="en-GB" sz="1700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PSD Specification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4800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486400" y="2514600"/>
          <a:ext cx="2209800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Freq </a:t>
                      </a:r>
                    </a:p>
                    <a:p>
                      <a:pPr algn="ctr"/>
                      <a:r>
                        <a:rPr lang="en-US" sz="1700" dirty="0" smtClean="0"/>
                        <a:t>(Hz)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Accel</a:t>
                      </a:r>
                      <a:r>
                        <a:rPr lang="en-US" sz="1700" dirty="0" smtClean="0"/>
                        <a:t> (G^2/Hz)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Calibri"/>
                          <a:ea typeface="Times New Roman"/>
                          <a:cs typeface="Arial"/>
                        </a:rPr>
                        <a:t>20</a:t>
                      </a:r>
                      <a:endParaRPr lang="en-US" sz="15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Calibri"/>
                          <a:ea typeface="Times New Roman"/>
                          <a:cs typeface="Arial"/>
                        </a:rPr>
                        <a:t>0.04</a:t>
                      </a:r>
                      <a:endParaRPr lang="en-US" sz="15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Calibri"/>
                          <a:ea typeface="Times New Roman"/>
                          <a:cs typeface="Arial"/>
                        </a:rPr>
                        <a:t>150</a:t>
                      </a:r>
                      <a:endParaRPr lang="en-US" sz="15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Times New Roman"/>
                          <a:cs typeface="Arial"/>
                        </a:rPr>
                        <a:t>0.30</a:t>
                      </a:r>
                      <a:endParaRPr lang="en-US" sz="15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Calibri"/>
                          <a:ea typeface="Times New Roman"/>
                          <a:cs typeface="Arial"/>
                        </a:rPr>
                        <a:t>2000</a:t>
                      </a:r>
                      <a:endParaRPr lang="en-US" sz="15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Times New Roman"/>
                          <a:cs typeface="Arial"/>
                        </a:rPr>
                        <a:t>0.30</a:t>
                      </a:r>
                      <a:endParaRPr lang="en-US" sz="15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3600" y="5867400"/>
            <a:ext cx="2819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Duration 180 sec/axis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4724400"/>
            <a:ext cx="3505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&gt;&gt; </a:t>
            </a:r>
            <a:r>
              <a:rPr lang="en-US" sz="1500" dirty="0" err="1" smtClean="0"/>
              <a:t>psd_spec</a:t>
            </a:r>
            <a:r>
              <a:rPr lang="en-US" sz="1500" dirty="0" smtClean="0"/>
              <a:t>=[20 0.04; 150 0.3; 2000 0.3]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791200"/>
            <a:ext cx="7543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Miscellaneous &gt; Fatigue Toolbox &gt; PSD Input &gt;  VRS &amp; FDS for Base Input PSD</a:t>
            </a:r>
          </a:p>
          <a:p>
            <a:endParaRPr lang="en-US" sz="1500" dirty="0" smtClean="0"/>
          </a:p>
          <a:p>
            <a:r>
              <a:rPr lang="en-US" sz="1500" dirty="0" smtClean="0"/>
              <a:t>Run this for all four (Q, b) permutations.  Save each Pseudo Velocity FDS.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544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SRS Specification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562600" y="2362200"/>
          <a:ext cx="27432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Natural Frequency </a:t>
                      </a:r>
                    </a:p>
                    <a:p>
                      <a:pPr algn="ctr"/>
                      <a:r>
                        <a:rPr lang="en-US" sz="1700" dirty="0" smtClean="0"/>
                        <a:t>(Hz)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err="1" smtClean="0"/>
                        <a:t>Accel</a:t>
                      </a:r>
                      <a:r>
                        <a:rPr lang="en-US" sz="1700" dirty="0" smtClean="0"/>
                        <a:t> </a:t>
                      </a:r>
                    </a:p>
                    <a:p>
                      <a:pPr algn="ctr"/>
                      <a:r>
                        <a:rPr lang="en-US" sz="1700" dirty="0" smtClean="0"/>
                        <a:t>(G)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 pitchFamily="34" charset="0"/>
                          <a:ea typeface="SimSun"/>
                          <a:cs typeface="Times New Roman"/>
                        </a:rPr>
                        <a:t>10</a:t>
                      </a:r>
                      <a:endParaRPr lang="en-US" sz="1500" dirty="0"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itchFamily="34" charset="0"/>
                        </a:rPr>
                        <a:t>10</a:t>
                      </a:r>
                      <a:endParaRPr lang="en-US" sz="1500" dirty="0">
                        <a:latin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itchFamily="34" charset="0"/>
                        </a:rPr>
                        <a:t>2000</a:t>
                      </a:r>
                      <a:endParaRPr lang="en-US" sz="1500" dirty="0">
                        <a:latin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itchFamily="34" charset="0"/>
                        </a:rPr>
                        <a:t>2000</a:t>
                      </a:r>
                      <a:endParaRPr lang="en-US" sz="1500" dirty="0">
                        <a:latin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itchFamily="34" charset="0"/>
                        </a:rPr>
                        <a:t>10,000</a:t>
                      </a:r>
                      <a:endParaRPr lang="en-US" sz="1500" dirty="0">
                        <a:latin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 pitchFamily="34" charset="0"/>
                          <a:ea typeface="SimSun"/>
                          <a:cs typeface="Times New Roman"/>
                        </a:rPr>
                        <a:t>2000</a:t>
                      </a:r>
                      <a:endParaRPr lang="en-US" sz="1500" dirty="0"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81600" y="5486400"/>
            <a:ext cx="3810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&gt;&gt; </a:t>
            </a:r>
            <a:r>
              <a:rPr lang="en-US" sz="1500" dirty="0" err="1" smtClean="0"/>
              <a:t>srs_spec</a:t>
            </a:r>
            <a:r>
              <a:rPr lang="en-US" sz="1500" dirty="0" smtClean="0"/>
              <a:t>=[10 10; 2000 2000; 10000 2000]</a:t>
            </a:r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5791200"/>
            <a:ext cx="16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Three shocks/axis</a:t>
            </a:r>
            <a:endParaRPr lang="en-US" sz="1500" dirty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9053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5334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SRS Specification Pseudo Velocity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514600" y="5334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7951787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90600" y="6172200"/>
            <a:ext cx="6781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Shock Response Spectrum &gt; Convert </a:t>
            </a:r>
            <a:r>
              <a:rPr lang="en-US" sz="1700" dirty="0" err="1" smtClean="0"/>
              <a:t>Accel</a:t>
            </a:r>
            <a:r>
              <a:rPr lang="en-US" sz="1700" dirty="0" smtClean="0"/>
              <a:t> SRS to Pseudo Velocity SRS 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5334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SRS Specification Pseudo Velocity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514600" y="5334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762000" y="10668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4953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0" y="5867400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Maximum PV =  61 in/sec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027987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5715000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Synthesize a time history from scratch or use library file:  srs2000G_accel</a:t>
            </a:r>
          </a:p>
          <a:p>
            <a:endParaRPr lang="en-US" sz="800" dirty="0" smtClean="0"/>
          </a:p>
          <a:p>
            <a:r>
              <a:rPr lang="en-US" sz="1500" dirty="0" smtClean="0"/>
              <a:t>Only need one time history because spec is always Q=10 even though two Q values are used for FDS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8382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Synthesized Time History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5334000" cy="419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3352800" cy="2286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700" dirty="0"/>
              <a:t>Aerospace and military components must be designed and tested to withstand shock and vibration </a:t>
            </a:r>
            <a:r>
              <a:rPr lang="en-US" sz="1700" dirty="0" smtClean="0"/>
              <a:t>environments</a:t>
            </a:r>
            <a:endParaRPr lang="en-US" sz="1700" dirty="0"/>
          </a:p>
        </p:txBody>
      </p:sp>
      <p:sp>
        <p:nvSpPr>
          <p:cNvPr id="4" name="Rectangle 3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Introduction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1266" name="Picture 2" descr="http://caltexsci.com/photogallery/3D/J%20lead%20cr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828800"/>
            <a:ext cx="4267200" cy="3200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33800" y="5257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Cracked solder Joints for Piece Part with “J leads”</a:t>
            </a:r>
            <a:endParaRPr lang="en-US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4800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SRS Specification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562600" y="2362200"/>
          <a:ext cx="27432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Natural Frequency </a:t>
                      </a:r>
                    </a:p>
                    <a:p>
                      <a:pPr algn="ctr"/>
                      <a:r>
                        <a:rPr lang="en-US" sz="1700" dirty="0" smtClean="0"/>
                        <a:t>(Hz)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err="1" smtClean="0"/>
                        <a:t>Accel</a:t>
                      </a:r>
                      <a:r>
                        <a:rPr lang="en-US" sz="1700" dirty="0" smtClean="0"/>
                        <a:t> </a:t>
                      </a:r>
                    </a:p>
                    <a:p>
                      <a:pPr algn="ctr"/>
                      <a:r>
                        <a:rPr lang="en-US" sz="1700" dirty="0" smtClean="0"/>
                        <a:t>(G)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 pitchFamily="34" charset="0"/>
                          <a:ea typeface="SimSun"/>
                          <a:cs typeface="Times New Roman"/>
                        </a:rPr>
                        <a:t>10</a:t>
                      </a:r>
                      <a:endParaRPr lang="en-US" sz="1500" dirty="0"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itchFamily="34" charset="0"/>
                        </a:rPr>
                        <a:t>10</a:t>
                      </a:r>
                      <a:endParaRPr lang="en-US" sz="1500" dirty="0">
                        <a:latin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itchFamily="34" charset="0"/>
                        </a:rPr>
                        <a:t>2000</a:t>
                      </a:r>
                      <a:endParaRPr lang="en-US" sz="1500" dirty="0">
                        <a:latin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itchFamily="34" charset="0"/>
                        </a:rPr>
                        <a:t>2000</a:t>
                      </a:r>
                      <a:endParaRPr lang="en-US" sz="1500" dirty="0">
                        <a:latin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itchFamily="34" charset="0"/>
                        </a:rPr>
                        <a:t>10,000</a:t>
                      </a:r>
                      <a:endParaRPr lang="en-US" sz="1500" dirty="0">
                        <a:latin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 pitchFamily="34" charset="0"/>
                          <a:ea typeface="SimSun"/>
                          <a:cs typeface="Times New Roman"/>
                        </a:rPr>
                        <a:t>2000</a:t>
                      </a:r>
                      <a:endParaRPr lang="en-US" sz="1500" dirty="0"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05400" y="5486400"/>
            <a:ext cx="3810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&gt;&gt; </a:t>
            </a:r>
            <a:r>
              <a:rPr lang="en-US" sz="1500" dirty="0" err="1" smtClean="0"/>
              <a:t>srs_spec</a:t>
            </a:r>
            <a:r>
              <a:rPr lang="en-US" sz="1500" dirty="0" smtClean="0"/>
              <a:t>=[10 10; 2000 2000; 10000 2000]</a:t>
            </a:r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5334000"/>
            <a:ext cx="16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Three shocks/axis</a:t>
            </a:r>
            <a:endParaRPr lang="en-US" sz="15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6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5791200"/>
            <a:ext cx="7543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Miscellaneous &gt; Fatigue Toolbox &gt; Time History Input &gt;  Fatigue Damage Spectrum for </a:t>
            </a:r>
            <a:r>
              <a:rPr lang="en-US" sz="1500" dirty="0" err="1" smtClean="0"/>
              <a:t>Accel</a:t>
            </a:r>
            <a:endParaRPr lang="en-US" sz="1500" dirty="0" smtClean="0"/>
          </a:p>
          <a:p>
            <a:endParaRPr lang="en-US" sz="1500" dirty="0" smtClean="0"/>
          </a:p>
          <a:p>
            <a:r>
              <a:rPr lang="en-US" sz="1500" dirty="0" smtClean="0"/>
              <a:t>Run this for all four (Q, b) permutations.  Save each Pseudo Velocity FDS.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467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2667000" y="304800"/>
            <a:ext cx="3022600" cy="304800"/>
            <a:chOff x="4335" y="2275"/>
            <a:chExt cx="3800" cy="370"/>
          </a:xfrm>
        </p:grpSpPr>
        <p:sp>
          <p:nvSpPr>
            <p:cNvPr id="34819" name="Text Box 3"/>
            <p:cNvSpPr txBox="1">
              <a:spLocks noChangeArrowheads="1"/>
            </p:cNvSpPr>
            <p:nvPr/>
          </p:nvSpPr>
          <p:spPr bwMode="auto">
            <a:xfrm>
              <a:off x="4335" y="2275"/>
              <a:ext cx="3800" cy="3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Legend:    PSD                   SRS</a:t>
              </a:r>
              <a:r>
                <a:rPr kumimoji="0" lang="en-US" sz="1100" b="0" i="0" u="none" strike="noStrike" cap="none" normalizeH="0" baseline="0" noProof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820" name="AutoShape 4"/>
            <p:cNvCxnSpPr>
              <a:cxnSpLocks noChangeShapeType="1"/>
            </p:cNvCxnSpPr>
            <p:nvPr/>
          </p:nvCxnSpPr>
          <p:spPr bwMode="auto">
            <a:xfrm>
              <a:off x="5655" y="2460"/>
              <a:ext cx="450" cy="0"/>
            </a:xfrm>
            <a:prstGeom prst="straightConnector1">
              <a:avLst/>
            </a:prstGeom>
            <a:noFill/>
            <a:ln w="15875">
              <a:solidFill>
                <a:srgbClr val="0033CC"/>
              </a:solidFill>
              <a:round/>
              <a:headEnd/>
              <a:tailEnd/>
            </a:ln>
          </p:spPr>
        </p:cxnSp>
        <p:cxnSp>
          <p:nvCxnSpPr>
            <p:cNvPr id="34821" name="AutoShape 5"/>
            <p:cNvCxnSpPr>
              <a:cxnSpLocks noChangeShapeType="1"/>
            </p:cNvCxnSpPr>
            <p:nvPr/>
          </p:nvCxnSpPr>
          <p:spPr bwMode="auto">
            <a:xfrm>
              <a:off x="6930" y="2460"/>
              <a:ext cx="450" cy="0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1" name="TextBox 10"/>
          <p:cNvSpPr txBox="1"/>
          <p:nvPr/>
        </p:nvSpPr>
        <p:spPr>
          <a:xfrm>
            <a:off x="914400" y="6248400"/>
            <a:ext cx="5638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PSD Covers SRS for b = 4  (plots in left column)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752600"/>
            <a:ext cx="731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GB" sz="1600" dirty="0" smtClean="0"/>
              <a:t>Now consider the case where a PSD is to be derived to cover an SRS requirement.  </a:t>
            </a: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endParaRPr lang="en-GB" sz="1600" dirty="0" smtClean="0"/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GB" sz="1600" dirty="0" smtClean="0"/>
              <a:t>The component will be assumed to have Q=30 and b=6.4    (single pair for brevity)</a:t>
            </a: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endParaRPr lang="en-GB" sz="1600" dirty="0" smtClean="0"/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GB" sz="1600" dirty="0" smtClean="0"/>
              <a:t>The natural frequency is left as an independent variable.  </a:t>
            </a:r>
          </a:p>
          <a:p>
            <a:pPr marL="171450" indent="-171450">
              <a:buClr>
                <a:schemeClr val="tx2"/>
              </a:buClr>
            </a:pPr>
            <a:endParaRPr lang="en-US" sz="1600" dirty="0" smtClean="0"/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GB" sz="1600" dirty="0" smtClean="0"/>
              <a:t>Candidate PSD functions can be derived via trial-and-error  </a:t>
            </a: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endParaRPr lang="en-GB" sz="1600" dirty="0" smtClean="0"/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GB" sz="1600" dirty="0" smtClean="0"/>
              <a:t>Each PSD is scaled so that its pseudo velocity FDS just envelops that of the time history synthesized for the SRS specification</a:t>
            </a: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endParaRPr lang="en-GB" sz="1600" dirty="0" smtClean="0"/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GB" sz="1600" dirty="0" smtClean="0"/>
              <a:t>The optimal PSD is that which satisfies the enveloping with the least possible acceleration, velocity and displacement RMS levels</a:t>
            </a:r>
          </a:p>
          <a:p>
            <a:endParaRPr lang="en-GB" sz="1600" dirty="0" smtClean="0"/>
          </a:p>
          <a:p>
            <a:r>
              <a:rPr lang="en-GB" dirty="0" smtClean="0"/>
              <a:t>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SRS Specification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52400"/>
            <a:ext cx="9142413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7800" y="61722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Time History &gt; PSD Envelope via FDS</a:t>
            </a:r>
            <a:endParaRPr lang="en-US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305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19200" y="4800600"/>
          <a:ext cx="22098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Freq </a:t>
                      </a:r>
                    </a:p>
                    <a:p>
                      <a:pPr algn="ctr"/>
                      <a:r>
                        <a:rPr lang="en-US" sz="1200" dirty="0" smtClean="0"/>
                        <a:t>(Hz)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Accel</a:t>
                      </a:r>
                      <a:r>
                        <a:rPr lang="en-US" sz="1200" dirty="0" smtClean="0"/>
                        <a:t> (G^2/Hz)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Times New Roman"/>
                          <a:cs typeface="Arial"/>
                        </a:rPr>
                        <a:t>20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Calibri"/>
                          <a:ea typeface="Times New Roman"/>
                          <a:cs typeface="Arial"/>
                        </a:rPr>
                        <a:t>0.026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Calibri"/>
                          <a:ea typeface="Times New Roman"/>
                          <a:cs typeface="Arial"/>
                        </a:rPr>
                        <a:t>137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Calibri"/>
                          <a:ea typeface="Times New Roman"/>
                          <a:cs typeface="Arial"/>
                        </a:rPr>
                        <a:t>0.65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Times New Roman"/>
                          <a:cs typeface="Arial"/>
                        </a:rPr>
                        <a:t>2000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Calibri"/>
                          <a:ea typeface="SimSun"/>
                          <a:cs typeface="Arial"/>
                        </a:rPr>
                        <a:t>1.476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19600" y="5181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equivalent PSD is conservative in terms of fatigue damage.</a:t>
            </a:r>
            <a:endParaRPr lang="en-US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55626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equivalent PSD does not completely envelop the SRS.</a:t>
            </a:r>
          </a:p>
          <a:p>
            <a:endParaRPr lang="en-US" sz="800" dirty="0" smtClean="0"/>
          </a:p>
          <a:p>
            <a:r>
              <a:rPr lang="en-US" sz="1600" dirty="0" smtClean="0"/>
              <a:t>Increase the level or duration if peak enveloping is required.</a:t>
            </a:r>
            <a:endParaRPr lang="en-US" sz="1600" dirty="0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547024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8288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/>
              <a:t>A conservative  PSD can be generated to envelop an SRS in terms of peak response</a:t>
            </a:r>
          </a:p>
          <a:p>
            <a:pPr marL="231775" indent="-231775">
              <a:buClr>
                <a:schemeClr val="tx2"/>
              </a:buClr>
              <a:buFont typeface="Arial" pitchFamily="34" charset="0"/>
              <a:buChar char="•"/>
            </a:pPr>
            <a:endParaRPr lang="en-US" sz="1600" dirty="0" smtClean="0"/>
          </a:p>
          <a:p>
            <a:pPr marL="231775" indent="-231775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/>
              <a:t>But PSD is limited to about 2000 Hz for practical shaker test</a:t>
            </a:r>
          </a:p>
          <a:p>
            <a:pPr marL="231775" indent="-231775">
              <a:buClr>
                <a:schemeClr val="tx2"/>
              </a:buClr>
              <a:buFont typeface="Arial" pitchFamily="34" charset="0"/>
              <a:buChar char="•"/>
            </a:pPr>
            <a:endParaRPr lang="en-US" sz="1600" dirty="0" smtClean="0"/>
          </a:p>
          <a:p>
            <a:pPr marL="231775" indent="-231775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/>
              <a:t>This limitation is okay as long as component is an SDOF system with fn &lt; 2000 Hz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Peak Enveloping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6096000"/>
            <a:ext cx="6781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Shock Response Spectrum &gt; Envelope SRS via PSD, peak response </a:t>
            </a:r>
            <a:endParaRPr lang="en-US" sz="1700" dirty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6637337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585414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5800" y="5334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Peak Envelope PSD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86000" y="6096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85800" y="11430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6248400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But too high for a shaker table test!</a:t>
            </a:r>
            <a:endParaRPr lang="en-US" sz="1600" i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54864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700" dirty="0" smtClean="0"/>
              <a:t>Consider </a:t>
            </a:r>
            <a:r>
              <a:rPr lang="en-US" sz="1700" dirty="0"/>
              <a:t>a launch vehicle component which will be exposed to random vibration and pyrotechnic shock during </a:t>
            </a:r>
            <a:r>
              <a:rPr lang="en-US" sz="1700" dirty="0" smtClean="0"/>
              <a:t>flight</a:t>
            </a:r>
            <a:r>
              <a:rPr lang="en-US" sz="1700" dirty="0"/>
              <a:t>   </a:t>
            </a:r>
            <a:endParaRPr lang="en-US" sz="17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700" dirty="0" smtClean="0"/>
              <a:t>The </a:t>
            </a:r>
            <a:r>
              <a:rPr lang="en-US" sz="1700" dirty="0"/>
              <a:t>random vibration occurs primarily during liftoff and the transonic and maximum dynamic pressure phases of ascent.  </a:t>
            </a:r>
            <a:endParaRPr lang="en-US" sz="17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700" dirty="0" smtClean="0"/>
              <a:t>The </a:t>
            </a:r>
            <a:r>
              <a:rPr lang="en-US" sz="1700" dirty="0"/>
              <a:t>corresponding random vibration specification is in the form of a base excitation power spectral density (</a:t>
            </a:r>
            <a:r>
              <a:rPr lang="en-US" sz="1700" dirty="0" smtClean="0"/>
              <a:t>PSD)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700" dirty="0" smtClean="0"/>
              <a:t>The </a:t>
            </a:r>
            <a:r>
              <a:rPr lang="en-US" sz="1700" dirty="0"/>
              <a:t>pyrotechnic shock is due to staging and separation events, with the resulting shock requirement given as a shock response spectrum (SRS</a:t>
            </a:r>
            <a:r>
              <a:rPr lang="en-US" sz="1700" dirty="0" smtClean="0"/>
              <a:t>)</a:t>
            </a:r>
            <a:endParaRPr lang="en-US" sz="17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Introduction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6" descr="o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752600"/>
            <a:ext cx="24384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551075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0" y="5334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Comparison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86000" y="6096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85800" y="11430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6019800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peak VRS is based on the Rayleigh distribution.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Shock &amp; Vibration Testing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146" name="Picture 2" descr="http://www.cmcomputer.com/img/mil/shock_testing/AT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3091176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" y="44958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Shaker Table Vibration Test</a:t>
            </a:r>
          </a:p>
          <a:p>
            <a:endParaRPr lang="en-US" sz="1600" dirty="0" smtClean="0"/>
          </a:p>
          <a:p>
            <a:r>
              <a:rPr lang="en-US" sz="1600" dirty="0" smtClean="0"/>
              <a:t>Usually straightforward to meet specification</a:t>
            </a:r>
            <a:endParaRPr lang="en-US" sz="16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828800"/>
            <a:ext cx="20383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24400" y="45720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Shock Testing using a Resonant Plate </a:t>
            </a:r>
          </a:p>
          <a:p>
            <a:endParaRPr lang="en-US" sz="1600" dirty="0" smtClean="0"/>
          </a:p>
          <a:p>
            <a:r>
              <a:rPr lang="en-US" sz="1600" dirty="0" smtClean="0"/>
              <a:t>Typically excited by mechanical impact from pneumatic piston.  Requires trial-an-error configuration to meet specification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6200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700" dirty="0" smtClean="0">
                <a:latin typeface="Calibri" pitchFamily="34" charset="0"/>
              </a:rPr>
              <a:t>Aerospace Pyrotechnic-type SRS tests are almost always more difficult to configure and control in the test lab and are thus more expensive than shaker table PSD tests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700" dirty="0" smtClean="0">
                <a:latin typeface="Calibri" pitchFamily="34" charset="0"/>
              </a:rPr>
              <a:t>Some lower and even mid-level SRS specifications may not have the true damage potential to justify shock testing    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sz="1700" dirty="0" smtClean="0">
                <a:latin typeface="Calibri" pitchFamily="34" charset="0"/>
              </a:rPr>
              <a:t>The purpose of this webinar is to demonstrate a shock and vibration comparison method based on the fatigue damage spectrum (FDS) 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sz="1700" dirty="0" smtClean="0">
                <a:latin typeface="Calibri" pitchFamily="34" charset="0"/>
              </a:rPr>
              <a:t>The comparison results can be used with other considerations to determine whether the random vibration test covers the shock requirement 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sz="1700" dirty="0" smtClean="0">
                <a:latin typeface="Calibri" pitchFamily="34" charset="0"/>
              </a:rPr>
              <a:t>A related method is also demonstrated for deriving an optimized PSD to envelop an SRS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sz="1700" dirty="0" smtClean="0">
                <a:latin typeface="Calibri" pitchFamily="34" charset="0"/>
              </a:rPr>
              <a:t>These methods are found to be effective comparison and derivation tools within a framework of assumptions</a:t>
            </a:r>
            <a:endParaRPr lang="en-US" sz="1700" dirty="0" smtClean="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endParaRPr lang="en-US" sz="1700" dirty="0"/>
          </a:p>
        </p:txBody>
      </p:sp>
      <p:sp>
        <p:nvSpPr>
          <p:cNvPr id="4" name="Rectangle 3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Test Concerns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6200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700" dirty="0" smtClean="0"/>
              <a:t>Gaberson, et al, have characterized shock damage potential in terms of pseudo velocity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sz="1700" dirty="0" smtClean="0"/>
              <a:t>A typical velocity</a:t>
            </a:r>
            <a:r>
              <a:rPr lang="en-GB" sz="1700" b="1" dirty="0" smtClean="0"/>
              <a:t> </a:t>
            </a:r>
            <a:r>
              <a:rPr lang="en-GB" sz="1700" dirty="0" smtClean="0"/>
              <a:t>severity threshold is 100 in/sec (254 cm/sec) for military quality equipment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sz="1700" dirty="0" smtClean="0"/>
              <a:t>some references apply a 6 dB margin which reduces this limit by one-half.</a:t>
            </a:r>
            <a:r>
              <a:rPr lang="en-GB" sz="1700" b="1" dirty="0" smtClean="0"/>
              <a:t>  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700" dirty="0" smtClean="0"/>
              <a:t>This threshold is defined in part by the observation that the velocity which causes yielding in mild steel beams is about 130 in/sec 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700" dirty="0" smtClean="0"/>
              <a:t>Also note that some aerospace and military standards for electronic equipment define a shock severity threshold as 0.8 G/Hz times the natural frequency in Hz, which is equivalent to 50 in/sec </a:t>
            </a:r>
          </a:p>
          <a:p>
            <a:pPr lvl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800" dirty="0" smtClean="0"/>
              <a:t>References:  MIL-STD-810E &amp; SMC-TR-06-11</a:t>
            </a:r>
            <a:endParaRPr lang="en-US" sz="17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endParaRPr lang="en-US" sz="1700" dirty="0"/>
          </a:p>
        </p:txBody>
      </p:sp>
      <p:sp>
        <p:nvSpPr>
          <p:cNvPr id="4" name="Rectangle 3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Test Concerns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6200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700" dirty="0" smtClean="0"/>
              <a:t>Shock tests may be omitted for some components if the pseudo velocity is &lt; 50 in/sec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700" dirty="0" smtClean="0"/>
              <a:t>The </a:t>
            </a:r>
            <a:r>
              <a:rPr lang="en-GB" sz="1700" dirty="0" smtClean="0"/>
              <a:t>argument to skip shock testing can be strengthened if the random vibration test is rigorous enough to cover the shock requirement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700" dirty="0" smtClean="0"/>
              <a:t>The study in this webinar uses numerical simulations to compare the effects of random vibration and shock via rainflow cycle counting and fatigue damage spectra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700" dirty="0" smtClean="0"/>
              <a:t>The comparison can then be used with other factors to determine whether a random vibration test covers a shock requirement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Test Concerns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5029200" cy="4525963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sz="1700" dirty="0" smtClean="0"/>
              <a:t>The component can be modelled as a linear single-degree-of-freedom (SDOF) system</a:t>
            </a:r>
            <a:endParaRPr lang="en-US" sz="1700" dirty="0" smtClean="0"/>
          </a:p>
          <a:p>
            <a:pPr lvl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sz="1700" dirty="0" smtClean="0"/>
              <a:t>The peak shock and vibration pseudo velocity response levels fall below the threshold for the corresponding material, or below 100 in/sec for an electronic component</a:t>
            </a:r>
            <a:endParaRPr lang="en-US" sz="1700" dirty="0" smtClean="0"/>
          </a:p>
          <a:p>
            <a:pPr lvl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sz="1700" dirty="0" smtClean="0"/>
              <a:t>The resulting shock and vibration response stress levels are below the material yield point</a:t>
            </a:r>
            <a:endParaRPr lang="en-US" sz="1700" dirty="0" smtClean="0"/>
          </a:p>
          <a:p>
            <a:pPr lvl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sz="1700" dirty="0" smtClean="0"/>
              <a:t>Fatigue is the only potential failure mode</a:t>
            </a:r>
            <a:endParaRPr lang="en-US" sz="1700" dirty="0" smtClean="0"/>
          </a:p>
          <a:p>
            <a:pPr lvl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sz="1700" dirty="0" smtClean="0"/>
              <a:t>The lower level, longer duration random vibration test may be effectively substituted for the high-amplitude, brief-duration shock test</a:t>
            </a:r>
            <a:endParaRPr lang="en-US" sz="1700" dirty="0" smtClean="0"/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endParaRPr lang="en-US" sz="17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Assumptions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32" descr="pp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828800"/>
            <a:ext cx="310810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620000" cy="4525963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sz="1700" dirty="0" smtClean="0"/>
              <a:t>There are no failure modes due to peak relative displacement, such as misalignment, loss of sway space, mechanical interference, etc</a:t>
            </a:r>
            <a:endParaRPr lang="en-US" sz="1700" dirty="0" smtClean="0"/>
          </a:p>
          <a:p>
            <a:pPr lvl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sz="1700" dirty="0" smtClean="0"/>
              <a:t>There are no shock-sensitive mechanical switches, relays or reed valves, which might experience chatter or change-of-state during shock</a:t>
            </a:r>
            <a:endParaRPr lang="en-US" sz="1700" dirty="0" smtClean="0"/>
          </a:p>
          <a:p>
            <a:pPr lvl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sz="1700" dirty="0" smtClean="0"/>
              <a:t>There are no extra-sensitive piece parts such as crystal oscillators, klystrons, travelling wave tubes, magnetrons, etc</a:t>
            </a:r>
            <a:endParaRPr lang="en-US" sz="1700" dirty="0" smtClean="0"/>
          </a:p>
          <a:p>
            <a:pPr lvl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sz="1700" dirty="0" smtClean="0"/>
              <a:t>The piece parts are Mil-spec quality and have been previously qualified to shock levels similar to those in MIL-STD-202, MIL-STD-883, etc </a:t>
            </a:r>
            <a:endParaRPr lang="en-US" sz="1700" dirty="0" smtClean="0"/>
          </a:p>
          <a:p>
            <a:pPr lvl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GB" sz="1700" dirty="0" smtClean="0"/>
              <a:t>The natural frequency, amplification factor Q and fatigue exponent b, can be estimated between respective limits</a:t>
            </a:r>
            <a:endParaRPr lang="en-US" sz="1700" dirty="0" smtClean="0"/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endParaRPr lang="en-US" sz="17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914400" y="762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80"/>
                </a:solidFill>
                <a:latin typeface="Calibri"/>
              </a:rPr>
              <a:t>Assumptions (cont)</a:t>
            </a:r>
            <a:endParaRPr kumimoji="0" lang="en-US" sz="2400" b="1" dirty="0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838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1371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1164</Words>
  <Application>Microsoft Office PowerPoint</Application>
  <PresentationFormat>On-screen Show (4:3)</PresentationFormat>
  <Paragraphs>196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Dynamic Concepts,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tirvine</dc:creator>
  <cp:lastModifiedBy>tirvine</cp:lastModifiedBy>
  <cp:revision>56</cp:revision>
  <dcterms:created xsi:type="dcterms:W3CDTF">2014-12-08T16:48:06Z</dcterms:created>
  <dcterms:modified xsi:type="dcterms:W3CDTF">2014-12-09T21:26:30Z</dcterms:modified>
</cp:coreProperties>
</file>