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76" r:id="rId3"/>
    <p:sldId id="318" r:id="rId4"/>
    <p:sldId id="322" r:id="rId5"/>
    <p:sldId id="321" r:id="rId6"/>
    <p:sldId id="320" r:id="rId7"/>
    <p:sldId id="323" r:id="rId8"/>
    <p:sldId id="324" r:id="rId9"/>
    <p:sldId id="333" r:id="rId10"/>
    <p:sldId id="325" r:id="rId11"/>
    <p:sldId id="326" r:id="rId12"/>
    <p:sldId id="337" r:id="rId13"/>
    <p:sldId id="339" r:id="rId14"/>
    <p:sldId id="327" r:id="rId15"/>
    <p:sldId id="338" r:id="rId16"/>
    <p:sldId id="340" r:id="rId17"/>
    <p:sldId id="336" r:id="rId18"/>
    <p:sldId id="328" r:id="rId19"/>
    <p:sldId id="329" r:id="rId20"/>
    <p:sldId id="330" r:id="rId21"/>
    <p:sldId id="335" r:id="rId22"/>
    <p:sldId id="331" r:id="rId23"/>
    <p:sldId id="342" r:id="rId24"/>
    <p:sldId id="334" r:id="rId25"/>
    <p:sldId id="344" r:id="rId26"/>
    <p:sldId id="343" r:id="rId27"/>
    <p:sldId id="341" r:id="rId28"/>
    <p:sldId id="332" r:id="rId29"/>
    <p:sldId id="348" r:id="rId30"/>
    <p:sldId id="347" r:id="rId31"/>
    <p:sldId id="346" r:id="rId32"/>
    <p:sldId id="350" r:id="rId33"/>
    <p:sldId id="349" r:id="rId34"/>
    <p:sldId id="353" r:id="rId35"/>
    <p:sldId id="354" r:id="rId36"/>
    <p:sldId id="351" r:id="rId37"/>
    <p:sldId id="352" r:id="rId38"/>
    <p:sldId id="355" r:id="rId39"/>
    <p:sldId id="360" r:id="rId40"/>
    <p:sldId id="358" r:id="rId41"/>
    <p:sldId id="359" r:id="rId42"/>
    <p:sldId id="357" r:id="rId43"/>
    <p:sldId id="356" r:id="rId44"/>
    <p:sldId id="363" r:id="rId45"/>
    <p:sldId id="362" r:id="rId46"/>
    <p:sldId id="36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3" autoAdjust="0"/>
    <p:restoredTop sz="94681" autoAdjust="0"/>
  </p:normalViewPr>
  <p:slideViewPr>
    <p:cSldViewPr>
      <p:cViewPr varScale="1">
        <p:scale>
          <a:sx n="77" d="100"/>
          <a:sy n="77" d="100"/>
        </p:scale>
        <p:origin x="-3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0A468-1A01-4D50-BAEC-ECE99F105586}" type="datetimeFigureOut">
              <a:rPr lang="en-US" smtClean="0"/>
              <a:pPr/>
              <a:t>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E4E72-CE99-462A-B720-1E1B289BC4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2E4E72-CE99-462A-B720-1E1B289BC4F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0B652-08DF-40C5-80E9-FF8DDBC69698}"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0B652-08DF-40C5-80E9-FF8DDBC69698}"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0B652-08DF-40C5-80E9-FF8DDBC69698}"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0B652-08DF-40C5-80E9-FF8DDBC69698}"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0B652-08DF-40C5-80E9-FF8DDBC69698}"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60B652-08DF-40C5-80E9-FF8DDBC69698}" type="datetimeFigureOut">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60B652-08DF-40C5-80E9-FF8DDBC69698}" type="datetimeFigureOut">
              <a:rPr lang="en-US" smtClean="0"/>
              <a:pPr/>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0B652-08DF-40C5-80E9-FF8DDBC69698}" type="datetimeFigureOut">
              <a:rPr lang="en-US" smtClean="0"/>
              <a:pPr/>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0B652-08DF-40C5-80E9-FF8DDBC69698}" type="datetimeFigureOut">
              <a:rPr lang="en-US" smtClean="0"/>
              <a:pPr/>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0B652-08DF-40C5-80E9-FF8DDBC69698}" type="datetimeFigureOut">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0B652-08DF-40C5-80E9-FF8DDBC69698}" type="datetimeFigureOut">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F2CAE-3B31-4BC3-8DC2-640243FD5A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0B652-08DF-40C5-80E9-FF8DDBC69698}" type="datetimeFigureOut">
              <a:rPr lang="en-US" smtClean="0"/>
              <a:pPr/>
              <a:t>2/16/2015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F2CAE-3B31-4BC3-8DC2-640243FD5A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514600"/>
            <a:ext cx="6934200" cy="954107"/>
          </a:xfrm>
          <a:prstGeom prst="rect">
            <a:avLst/>
          </a:prstGeom>
        </p:spPr>
        <p:txBody>
          <a:bodyPr wrap="square">
            <a:spAutoFit/>
          </a:bodyPr>
          <a:lstStyle/>
          <a:p>
            <a:pPr algn="ctr" eaLnBrk="1" fontAlgn="auto" hangingPunct="1">
              <a:spcBef>
                <a:spcPts val="0"/>
              </a:spcBef>
              <a:spcAft>
                <a:spcPts val="0"/>
              </a:spcAft>
            </a:pPr>
            <a:r>
              <a:rPr lang="en-US" sz="2800" b="1" dirty="0" smtClean="0">
                <a:solidFill>
                  <a:srgbClr val="006699"/>
                </a:solidFill>
                <a:latin typeface="Calibri"/>
              </a:rPr>
              <a:t>Two-degree-of-freedom System with </a:t>
            </a:r>
            <a:r>
              <a:rPr lang="en-US" sz="2800" b="1" dirty="0" smtClean="0">
                <a:solidFill>
                  <a:srgbClr val="006699"/>
                </a:solidFill>
                <a:latin typeface="Calibri"/>
              </a:rPr>
              <a:t>Translation </a:t>
            </a:r>
            <a:r>
              <a:rPr lang="en-US" sz="2800" b="1" dirty="0" smtClean="0">
                <a:solidFill>
                  <a:srgbClr val="006699"/>
                </a:solidFill>
                <a:latin typeface="Calibri"/>
              </a:rPr>
              <a:t>&amp; Rotation</a:t>
            </a:r>
            <a:endParaRPr kumimoji="0" lang="en-US" sz="2800" b="1" dirty="0">
              <a:solidFill>
                <a:srgbClr val="006699"/>
              </a:solidFill>
              <a:latin typeface="Calibri"/>
            </a:endParaRPr>
          </a:p>
        </p:txBody>
      </p:sp>
      <p:sp>
        <p:nvSpPr>
          <p:cNvPr id="5" name="Rectangle 4"/>
          <p:cNvSpPr/>
          <p:nvPr/>
        </p:nvSpPr>
        <p:spPr>
          <a:xfrm>
            <a:off x="914400" y="762000"/>
            <a:ext cx="4419600" cy="523220"/>
          </a:xfrm>
          <a:prstGeom prst="rect">
            <a:avLst/>
          </a:prstGeom>
        </p:spPr>
        <p:txBody>
          <a:bodyPr wrap="square">
            <a:spAutoFit/>
          </a:bodyPr>
          <a:lstStyle/>
          <a:p>
            <a:pPr eaLnBrk="1" fontAlgn="auto" hangingPunct="1">
              <a:spcBef>
                <a:spcPts val="0"/>
              </a:spcBef>
              <a:spcAft>
                <a:spcPts val="0"/>
              </a:spcAft>
            </a:pPr>
            <a:r>
              <a:rPr kumimoji="0" lang="en-US" sz="2800" b="1" dirty="0" smtClean="0">
                <a:solidFill>
                  <a:srgbClr val="008080"/>
                </a:solidFill>
                <a:latin typeface="Calibri"/>
              </a:rPr>
              <a:t>Unit 45</a:t>
            </a:r>
            <a:endParaRPr kumimoji="0" lang="en-US" sz="2800" b="1" dirty="0">
              <a:solidFill>
                <a:srgbClr val="008080"/>
              </a:solidFill>
              <a:latin typeface="Calibri"/>
            </a:endParaRPr>
          </a:p>
        </p:txBody>
      </p:sp>
      <p:sp>
        <p:nvSpPr>
          <p:cNvPr id="6"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7"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Free Body Diagram</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2945" name="Group 1"/>
          <p:cNvGrpSpPr>
            <a:grpSpLocks/>
          </p:cNvGrpSpPr>
          <p:nvPr/>
        </p:nvGrpSpPr>
        <p:grpSpPr bwMode="auto">
          <a:xfrm>
            <a:off x="1447800" y="1676400"/>
            <a:ext cx="5095875" cy="2667309"/>
            <a:chOff x="1650" y="1672"/>
            <a:chExt cx="8025" cy="4201"/>
          </a:xfrm>
        </p:grpSpPr>
        <p:sp>
          <p:nvSpPr>
            <p:cNvPr id="82946" name="Rectangle 2"/>
            <p:cNvSpPr>
              <a:spLocks noChangeArrowheads="1"/>
            </p:cNvSpPr>
            <p:nvPr/>
          </p:nvSpPr>
          <p:spPr bwMode="auto">
            <a:xfrm rot="-591691">
              <a:off x="2460" y="2745"/>
              <a:ext cx="5685" cy="465"/>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82947" name="AutoShape 3"/>
            <p:cNvCxnSpPr>
              <a:cxnSpLocks noChangeShapeType="1"/>
            </p:cNvCxnSpPr>
            <p:nvPr/>
          </p:nvCxnSpPr>
          <p:spPr bwMode="auto">
            <a:xfrm>
              <a:off x="1650" y="5085"/>
              <a:ext cx="8025" cy="1"/>
            </a:xfrm>
            <a:prstGeom prst="straightConnector1">
              <a:avLst/>
            </a:prstGeom>
            <a:noFill/>
            <a:ln w="9525">
              <a:solidFill>
                <a:srgbClr val="000000"/>
              </a:solidFill>
              <a:round/>
              <a:headEnd/>
              <a:tailEnd/>
            </a:ln>
          </p:spPr>
        </p:cxnSp>
        <p:sp>
          <p:nvSpPr>
            <p:cNvPr id="82948" name="Rectangle 4"/>
            <p:cNvSpPr>
              <a:spLocks noChangeArrowheads="1"/>
            </p:cNvSpPr>
            <p:nvPr/>
          </p:nvSpPr>
          <p:spPr bwMode="auto">
            <a:xfrm>
              <a:off x="4860" y="5040"/>
              <a:ext cx="210" cy="1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49" name="Rectangle 5"/>
            <p:cNvSpPr>
              <a:spLocks noChangeArrowheads="1"/>
            </p:cNvSpPr>
            <p:nvPr/>
          </p:nvSpPr>
          <p:spPr bwMode="auto">
            <a:xfrm>
              <a:off x="5790" y="4995"/>
              <a:ext cx="210" cy="1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50" name="Oval 6"/>
            <p:cNvSpPr>
              <a:spLocks noChangeArrowheads="1"/>
            </p:cNvSpPr>
            <p:nvPr/>
          </p:nvSpPr>
          <p:spPr bwMode="auto">
            <a:xfrm>
              <a:off x="4425" y="2940"/>
              <a:ext cx="315" cy="315"/>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82951" name="AutoShape 7"/>
            <p:cNvCxnSpPr>
              <a:cxnSpLocks noChangeShapeType="1"/>
            </p:cNvCxnSpPr>
            <p:nvPr/>
          </p:nvCxnSpPr>
          <p:spPr bwMode="auto">
            <a:xfrm>
              <a:off x="4575" y="2565"/>
              <a:ext cx="0" cy="1080"/>
            </a:xfrm>
            <a:prstGeom prst="straightConnector1">
              <a:avLst/>
            </a:prstGeom>
            <a:noFill/>
            <a:ln w="19050">
              <a:solidFill>
                <a:srgbClr val="000000"/>
              </a:solidFill>
              <a:round/>
              <a:headEnd/>
              <a:tailEnd/>
            </a:ln>
          </p:spPr>
        </p:cxnSp>
        <p:cxnSp>
          <p:nvCxnSpPr>
            <p:cNvPr id="82952" name="AutoShape 8"/>
            <p:cNvCxnSpPr>
              <a:cxnSpLocks noChangeShapeType="1"/>
            </p:cNvCxnSpPr>
            <p:nvPr/>
          </p:nvCxnSpPr>
          <p:spPr bwMode="auto">
            <a:xfrm>
              <a:off x="4065" y="3090"/>
              <a:ext cx="1035" cy="0"/>
            </a:xfrm>
            <a:prstGeom prst="straightConnector1">
              <a:avLst/>
            </a:prstGeom>
            <a:noFill/>
            <a:ln w="9525">
              <a:solidFill>
                <a:srgbClr val="000000"/>
              </a:solidFill>
              <a:round/>
              <a:headEnd/>
              <a:tailEnd/>
            </a:ln>
          </p:spPr>
        </p:cxnSp>
        <p:cxnSp>
          <p:nvCxnSpPr>
            <p:cNvPr id="82953" name="AutoShape 9"/>
            <p:cNvCxnSpPr>
              <a:cxnSpLocks noChangeShapeType="1"/>
            </p:cNvCxnSpPr>
            <p:nvPr/>
          </p:nvCxnSpPr>
          <p:spPr bwMode="auto">
            <a:xfrm>
              <a:off x="5310" y="3105"/>
              <a:ext cx="4365" cy="0"/>
            </a:xfrm>
            <a:prstGeom prst="straightConnector1">
              <a:avLst/>
            </a:prstGeom>
            <a:noFill/>
            <a:ln w="9525">
              <a:solidFill>
                <a:srgbClr val="000000"/>
              </a:solidFill>
              <a:round/>
              <a:headEnd/>
              <a:tailEnd/>
            </a:ln>
          </p:spPr>
        </p:cxnSp>
        <p:cxnSp>
          <p:nvCxnSpPr>
            <p:cNvPr id="82954" name="AutoShape 10"/>
            <p:cNvCxnSpPr>
              <a:cxnSpLocks noChangeShapeType="1"/>
            </p:cNvCxnSpPr>
            <p:nvPr/>
          </p:nvCxnSpPr>
          <p:spPr bwMode="auto">
            <a:xfrm>
              <a:off x="1740" y="3090"/>
              <a:ext cx="2235" cy="1"/>
            </a:xfrm>
            <a:prstGeom prst="straightConnector1">
              <a:avLst/>
            </a:prstGeom>
            <a:noFill/>
            <a:ln w="9525">
              <a:solidFill>
                <a:srgbClr val="000000"/>
              </a:solidFill>
              <a:round/>
              <a:headEnd/>
              <a:tailEnd/>
            </a:ln>
          </p:spPr>
        </p:cxnSp>
        <p:cxnSp>
          <p:nvCxnSpPr>
            <p:cNvPr id="82955" name="AutoShape 11"/>
            <p:cNvCxnSpPr>
              <a:cxnSpLocks noChangeShapeType="1"/>
            </p:cNvCxnSpPr>
            <p:nvPr/>
          </p:nvCxnSpPr>
          <p:spPr bwMode="auto">
            <a:xfrm flipV="1">
              <a:off x="8295" y="3120"/>
              <a:ext cx="0" cy="1965"/>
            </a:xfrm>
            <a:prstGeom prst="straightConnector1">
              <a:avLst/>
            </a:prstGeom>
            <a:noFill/>
            <a:ln w="9525">
              <a:solidFill>
                <a:srgbClr val="000000"/>
              </a:solidFill>
              <a:round/>
              <a:headEnd/>
              <a:tailEnd type="triangle" w="med" len="med"/>
            </a:ln>
          </p:spPr>
        </p:cxnSp>
        <p:sp>
          <p:nvSpPr>
            <p:cNvPr id="82956" name="Text Box 12"/>
            <p:cNvSpPr txBox="1">
              <a:spLocks noChangeArrowheads="1"/>
            </p:cNvSpPr>
            <p:nvPr/>
          </p:nvSpPr>
          <p:spPr bwMode="auto">
            <a:xfrm>
              <a:off x="8552" y="3843"/>
              <a:ext cx="451" cy="58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x</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2957" name="AutoShape 13"/>
            <p:cNvCxnSpPr>
              <a:cxnSpLocks noChangeShapeType="1"/>
            </p:cNvCxnSpPr>
            <p:nvPr/>
          </p:nvCxnSpPr>
          <p:spPr bwMode="auto">
            <a:xfrm flipV="1">
              <a:off x="4875" y="2280"/>
              <a:ext cx="4275" cy="750"/>
            </a:xfrm>
            <a:prstGeom prst="straightConnector1">
              <a:avLst/>
            </a:prstGeom>
            <a:noFill/>
            <a:ln w="9525">
              <a:solidFill>
                <a:srgbClr val="000000"/>
              </a:solidFill>
              <a:round/>
              <a:headEnd/>
              <a:tailEnd/>
            </a:ln>
          </p:spPr>
        </p:cxnSp>
        <p:cxnSp>
          <p:nvCxnSpPr>
            <p:cNvPr id="82958" name="AutoShape 14"/>
            <p:cNvCxnSpPr>
              <a:cxnSpLocks noChangeShapeType="1"/>
            </p:cNvCxnSpPr>
            <p:nvPr/>
          </p:nvCxnSpPr>
          <p:spPr bwMode="auto">
            <a:xfrm flipV="1">
              <a:off x="2319" y="3173"/>
              <a:ext cx="1890" cy="345"/>
            </a:xfrm>
            <a:prstGeom prst="straightConnector1">
              <a:avLst/>
            </a:prstGeom>
            <a:noFill/>
            <a:ln w="9525">
              <a:solidFill>
                <a:srgbClr val="000000"/>
              </a:solidFill>
              <a:round/>
              <a:headEnd/>
              <a:tailEnd/>
            </a:ln>
          </p:spPr>
        </p:cxnSp>
        <p:cxnSp>
          <p:nvCxnSpPr>
            <p:cNvPr id="82959" name="AutoShape 15"/>
            <p:cNvCxnSpPr>
              <a:cxnSpLocks noChangeShapeType="1"/>
            </p:cNvCxnSpPr>
            <p:nvPr/>
          </p:nvCxnSpPr>
          <p:spPr bwMode="auto">
            <a:xfrm>
              <a:off x="2970" y="3630"/>
              <a:ext cx="0" cy="1065"/>
            </a:xfrm>
            <a:prstGeom prst="straightConnector1">
              <a:avLst/>
            </a:prstGeom>
            <a:noFill/>
            <a:ln w="9525">
              <a:solidFill>
                <a:srgbClr val="000000"/>
              </a:solidFill>
              <a:round/>
              <a:headEnd/>
              <a:tailEnd type="triangle" w="med" len="med"/>
            </a:ln>
          </p:spPr>
        </p:cxnSp>
        <p:cxnSp>
          <p:nvCxnSpPr>
            <p:cNvPr id="82960" name="AutoShape 16"/>
            <p:cNvCxnSpPr>
              <a:cxnSpLocks noChangeShapeType="1"/>
            </p:cNvCxnSpPr>
            <p:nvPr/>
          </p:nvCxnSpPr>
          <p:spPr bwMode="auto">
            <a:xfrm>
              <a:off x="7660" y="2813"/>
              <a:ext cx="0" cy="1065"/>
            </a:xfrm>
            <a:prstGeom prst="straightConnector1">
              <a:avLst/>
            </a:prstGeom>
            <a:noFill/>
            <a:ln w="9525">
              <a:solidFill>
                <a:srgbClr val="000000"/>
              </a:solidFill>
              <a:round/>
              <a:headEnd/>
              <a:tailEnd type="triangle" w="med" len="med"/>
            </a:ln>
          </p:spPr>
        </p:cxnSp>
        <p:sp>
          <p:nvSpPr>
            <p:cNvPr id="82961" name="Text Box 17"/>
            <p:cNvSpPr txBox="1">
              <a:spLocks noChangeArrowheads="1"/>
            </p:cNvSpPr>
            <p:nvPr/>
          </p:nvSpPr>
          <p:spPr bwMode="auto">
            <a:xfrm>
              <a:off x="7592" y="5340"/>
              <a:ext cx="1801" cy="53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Reference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62" name="Text Box 18"/>
            <p:cNvSpPr txBox="1">
              <a:spLocks noChangeArrowheads="1"/>
            </p:cNvSpPr>
            <p:nvPr/>
          </p:nvSpPr>
          <p:spPr bwMode="auto">
            <a:xfrm>
              <a:off x="6210" y="3968"/>
              <a:ext cx="1920" cy="58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k</a:t>
              </a:r>
              <a:r>
                <a:rPr kumimoji="0" lang="en-US" b="0" i="0" u="none" strike="noStrike" cap="none" normalizeH="0" baseline="-25000" dirty="0" smtClean="0">
                  <a:ln>
                    <a:noFill/>
                  </a:ln>
                  <a:solidFill>
                    <a:schemeClr val="tx1"/>
                  </a:solidFill>
                  <a:effectLst/>
                  <a:latin typeface="Calibri" pitchFamily="34" charset="0"/>
                  <a:cs typeface="Arial" pitchFamily="34" charset="0"/>
                </a:rPr>
                <a:t>2</a:t>
              </a:r>
              <a:r>
                <a:rPr kumimoji="0" lang="en-US" b="0" i="0" u="none" strike="noStrike" cap="none" normalizeH="0" baseline="0" dirty="0" smtClean="0">
                  <a:ln>
                    <a:noFill/>
                  </a:ln>
                  <a:solidFill>
                    <a:schemeClr val="tx1"/>
                  </a:solidFill>
                  <a:effectLst/>
                  <a:latin typeface="Calibri" pitchFamily="34" charset="0"/>
                  <a:cs typeface="Arial" pitchFamily="34" charset="0"/>
                </a:rPr>
                <a:t> (x+L</a:t>
              </a:r>
              <a:r>
                <a:rPr kumimoji="0" lang="en-US" b="0" i="0" u="none" strike="noStrike" cap="none" normalizeH="0" baseline="-25000" dirty="0" smtClean="0">
                  <a:ln>
                    <a:noFill/>
                  </a:ln>
                  <a:solidFill>
                    <a:schemeClr val="tx1"/>
                  </a:solidFill>
                  <a:effectLst/>
                  <a:latin typeface="Calibri" pitchFamily="34" charset="0"/>
                  <a:cs typeface="Arial" pitchFamily="34" charset="0"/>
                </a:rPr>
                <a:t>2</a:t>
              </a:r>
              <a:r>
                <a:rPr kumimoji="0" lang="en-US" b="0" i="0" u="none" strike="noStrike" cap="none" normalizeH="0" baseline="0" dirty="0" smtClean="0">
                  <a:ln>
                    <a:noFill/>
                  </a:ln>
                  <a:solidFill>
                    <a:schemeClr val="tx1"/>
                  </a:solidFill>
                  <a:effectLst/>
                  <a:latin typeface="Calibri" pitchFamily="34" charset="0"/>
                  <a:cs typeface="Arial" pitchFamily="34" charset="0"/>
                  <a:sym typeface="Symbol" pitchFamily="18" charset="2"/>
                </a:rPr>
                <a:t></a:t>
              </a:r>
              <a:r>
                <a:rPr kumimoji="0" lang="en-US" b="0" i="0" u="none" strike="noStrike" cap="none" normalizeH="0" baseline="0" dirty="0" smtClean="0">
                  <a:ln>
                    <a:noFill/>
                  </a:ln>
                  <a:solidFill>
                    <a:schemeClr val="tx1"/>
                  </a:solidFill>
                  <a:effectLst/>
                  <a:latin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82963" name="Text Box 19"/>
            <p:cNvSpPr txBox="1">
              <a:spLocks noChangeArrowheads="1"/>
            </p:cNvSpPr>
            <p:nvPr/>
          </p:nvSpPr>
          <p:spPr bwMode="auto">
            <a:xfrm>
              <a:off x="3143" y="4193"/>
              <a:ext cx="1921" cy="58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k</a:t>
              </a:r>
              <a:r>
                <a:rPr kumimoji="0" lang="en-US" b="0" i="0" u="none" strike="noStrike" cap="none" normalizeH="0" baseline="-25000" dirty="0" smtClean="0">
                  <a:ln>
                    <a:noFill/>
                  </a:ln>
                  <a:solidFill>
                    <a:schemeClr val="tx1"/>
                  </a:solidFill>
                  <a:effectLst/>
                  <a:latin typeface="Calibri" pitchFamily="34" charset="0"/>
                  <a:cs typeface="Arial" pitchFamily="34" charset="0"/>
                </a:rPr>
                <a:t>1</a:t>
              </a:r>
              <a:r>
                <a:rPr kumimoji="0" lang="en-US" b="0" i="0" u="none" strike="noStrike" cap="none" normalizeH="0" baseline="0" dirty="0" smtClean="0">
                  <a:ln>
                    <a:noFill/>
                  </a:ln>
                  <a:solidFill>
                    <a:schemeClr val="tx1"/>
                  </a:solidFill>
                  <a:effectLst/>
                  <a:latin typeface="Calibri" pitchFamily="34" charset="0"/>
                  <a:cs typeface="Arial" pitchFamily="34" charset="0"/>
                </a:rPr>
                <a:t> (x-L</a:t>
              </a:r>
              <a:r>
                <a:rPr kumimoji="0" lang="en-US" b="0" i="0" u="none" strike="noStrike" cap="none" normalizeH="0" baseline="-25000" dirty="0" smtClean="0">
                  <a:ln>
                    <a:noFill/>
                  </a:ln>
                  <a:solidFill>
                    <a:schemeClr val="tx1"/>
                  </a:solidFill>
                  <a:effectLst/>
                  <a:latin typeface="Calibri" pitchFamily="34" charset="0"/>
                  <a:cs typeface="Arial" pitchFamily="34" charset="0"/>
                </a:rPr>
                <a:t>1</a:t>
              </a:r>
              <a:r>
                <a:rPr kumimoji="0" lang="en-US" b="0" i="0" u="none" strike="noStrike" cap="none" normalizeH="0" baseline="0" dirty="0" smtClean="0">
                  <a:ln>
                    <a:noFill/>
                  </a:ln>
                  <a:solidFill>
                    <a:schemeClr val="tx1"/>
                  </a:solidFill>
                  <a:effectLst/>
                  <a:latin typeface="Calibri" pitchFamily="34" charset="0"/>
                  <a:cs typeface="Arial" pitchFamily="34" charset="0"/>
                  <a:sym typeface="Symbol" pitchFamily="18" charset="2"/>
                </a:rPr>
                <a:t></a:t>
              </a:r>
              <a:r>
                <a:rPr kumimoji="0" lang="en-US" b="0" i="0" u="none" strike="noStrike" cap="none" normalizeH="0" baseline="0" dirty="0" smtClean="0">
                  <a:ln>
                    <a:noFill/>
                  </a:ln>
                  <a:solidFill>
                    <a:schemeClr val="tx1"/>
                  </a:solidFill>
                  <a:effectLst/>
                  <a:latin typeface="Calibri" pitchFamily="34" charset="0"/>
                  <a:cs typeface="Arial" pitchFamily="34" charset="0"/>
                </a:rPr>
                <a:t>)</a:t>
              </a:r>
            </a:p>
          </p:txBody>
        </p:sp>
        <p:cxnSp>
          <p:nvCxnSpPr>
            <p:cNvPr id="82964" name="AutoShape 20"/>
            <p:cNvCxnSpPr>
              <a:cxnSpLocks noChangeShapeType="1"/>
            </p:cNvCxnSpPr>
            <p:nvPr/>
          </p:nvCxnSpPr>
          <p:spPr bwMode="auto">
            <a:xfrm>
              <a:off x="4065" y="3096"/>
              <a:ext cx="1050" cy="1"/>
            </a:xfrm>
            <a:prstGeom prst="straightConnector1">
              <a:avLst/>
            </a:prstGeom>
            <a:noFill/>
            <a:ln w="19050">
              <a:solidFill>
                <a:srgbClr val="000000"/>
              </a:solidFill>
              <a:round/>
              <a:headEnd/>
              <a:tailEnd/>
            </a:ln>
          </p:spPr>
        </p:cxnSp>
        <p:cxnSp>
          <p:nvCxnSpPr>
            <p:cNvPr id="82965" name="AutoShape 21"/>
            <p:cNvCxnSpPr>
              <a:cxnSpLocks noChangeShapeType="1"/>
            </p:cNvCxnSpPr>
            <p:nvPr/>
          </p:nvCxnSpPr>
          <p:spPr bwMode="auto">
            <a:xfrm flipH="1" flipV="1">
              <a:off x="2813" y="2452"/>
              <a:ext cx="89" cy="600"/>
            </a:xfrm>
            <a:prstGeom prst="straightConnector1">
              <a:avLst/>
            </a:prstGeom>
            <a:noFill/>
            <a:ln w="15875">
              <a:solidFill>
                <a:srgbClr val="000000"/>
              </a:solidFill>
              <a:round/>
              <a:headEnd/>
              <a:tailEnd/>
            </a:ln>
          </p:spPr>
        </p:cxnSp>
        <p:cxnSp>
          <p:nvCxnSpPr>
            <p:cNvPr id="82966" name="AutoShape 22"/>
            <p:cNvCxnSpPr>
              <a:cxnSpLocks noChangeShapeType="1"/>
            </p:cNvCxnSpPr>
            <p:nvPr/>
          </p:nvCxnSpPr>
          <p:spPr bwMode="auto">
            <a:xfrm flipH="1" flipV="1">
              <a:off x="4358" y="2182"/>
              <a:ext cx="89" cy="600"/>
            </a:xfrm>
            <a:prstGeom prst="straightConnector1">
              <a:avLst/>
            </a:prstGeom>
            <a:noFill/>
            <a:ln w="15875">
              <a:solidFill>
                <a:srgbClr val="000000"/>
              </a:solidFill>
              <a:round/>
              <a:headEnd/>
              <a:tailEnd/>
            </a:ln>
          </p:spPr>
        </p:cxnSp>
        <p:cxnSp>
          <p:nvCxnSpPr>
            <p:cNvPr id="82967" name="AutoShape 23"/>
            <p:cNvCxnSpPr>
              <a:cxnSpLocks noChangeShapeType="1"/>
            </p:cNvCxnSpPr>
            <p:nvPr/>
          </p:nvCxnSpPr>
          <p:spPr bwMode="auto">
            <a:xfrm flipH="1" flipV="1">
              <a:off x="7523" y="1672"/>
              <a:ext cx="89" cy="600"/>
            </a:xfrm>
            <a:prstGeom prst="straightConnector1">
              <a:avLst/>
            </a:prstGeom>
            <a:noFill/>
            <a:ln w="15875">
              <a:solidFill>
                <a:srgbClr val="000000"/>
              </a:solidFill>
              <a:round/>
              <a:headEnd/>
              <a:tailEnd/>
            </a:ln>
          </p:spPr>
        </p:cxnSp>
        <p:cxnSp>
          <p:nvCxnSpPr>
            <p:cNvPr id="82968" name="AutoShape 24"/>
            <p:cNvCxnSpPr>
              <a:cxnSpLocks noChangeShapeType="1"/>
            </p:cNvCxnSpPr>
            <p:nvPr/>
          </p:nvCxnSpPr>
          <p:spPr bwMode="auto">
            <a:xfrm flipV="1">
              <a:off x="2835" y="2418"/>
              <a:ext cx="1560" cy="315"/>
            </a:xfrm>
            <a:prstGeom prst="straightConnector1">
              <a:avLst/>
            </a:prstGeom>
            <a:noFill/>
            <a:ln w="9525">
              <a:solidFill>
                <a:srgbClr val="000000"/>
              </a:solidFill>
              <a:round/>
              <a:headEnd type="triangle" w="med" len="med"/>
              <a:tailEnd type="triangle" w="med" len="med"/>
            </a:ln>
          </p:spPr>
        </p:cxnSp>
        <p:sp>
          <p:nvSpPr>
            <p:cNvPr id="82969" name="Text Box 25"/>
            <p:cNvSpPr txBox="1">
              <a:spLocks noChangeArrowheads="1"/>
            </p:cNvSpPr>
            <p:nvPr/>
          </p:nvSpPr>
          <p:spPr bwMode="auto">
            <a:xfrm>
              <a:off x="3374" y="2272"/>
              <a:ext cx="796" cy="4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u="none" strike="noStrike" cap="none" normalizeH="0" baseline="0" dirty="0" smtClean="0">
                  <a:ln>
                    <a:noFill/>
                  </a:ln>
                  <a:solidFill>
                    <a:schemeClr val="tx1"/>
                  </a:solidFill>
                  <a:effectLst/>
                  <a:latin typeface="Calibri" pitchFamily="34" charset="0"/>
                  <a:cs typeface="Arial" pitchFamily="34" charset="0"/>
                </a:rPr>
                <a:t>L</a:t>
              </a:r>
              <a:r>
                <a:rPr kumimoji="0" lang="en-US" b="1" u="none" strike="noStrike" cap="none" normalizeH="0" baseline="-25000" dirty="0" smtClean="0">
                  <a:ln>
                    <a:noFill/>
                  </a:ln>
                  <a:solidFill>
                    <a:schemeClr val="tx1"/>
                  </a:solidFill>
                  <a:effectLst/>
                  <a:latin typeface="Calibri" pitchFamily="34" charset="0"/>
                  <a:cs typeface="Arial" pitchFamily="34" charset="0"/>
                </a:rPr>
                <a:t>1</a:t>
              </a:r>
              <a:endParaRPr kumimoji="0" lang="en-US" b="1" u="none" strike="noStrike" cap="none" normalizeH="0" baseline="0" dirty="0" smtClean="0">
                <a:ln>
                  <a:noFill/>
                </a:ln>
                <a:solidFill>
                  <a:schemeClr val="tx1"/>
                </a:solidFill>
                <a:effectLst/>
                <a:latin typeface="Arial" pitchFamily="34" charset="0"/>
                <a:cs typeface="Arial" pitchFamily="34" charset="0"/>
              </a:endParaRPr>
            </a:p>
          </p:txBody>
        </p:sp>
        <p:cxnSp>
          <p:nvCxnSpPr>
            <p:cNvPr id="82970" name="AutoShape 26"/>
            <p:cNvCxnSpPr>
              <a:cxnSpLocks noChangeShapeType="1"/>
            </p:cNvCxnSpPr>
            <p:nvPr/>
          </p:nvCxnSpPr>
          <p:spPr bwMode="auto">
            <a:xfrm flipV="1">
              <a:off x="4403" y="1768"/>
              <a:ext cx="3150" cy="630"/>
            </a:xfrm>
            <a:prstGeom prst="straightConnector1">
              <a:avLst/>
            </a:prstGeom>
            <a:noFill/>
            <a:ln w="9525">
              <a:solidFill>
                <a:srgbClr val="000000"/>
              </a:solidFill>
              <a:round/>
              <a:headEnd type="triangle" w="med" len="med"/>
              <a:tailEnd type="triangle" w="med" len="med"/>
            </a:ln>
          </p:spPr>
        </p:cxnSp>
        <p:sp>
          <p:nvSpPr>
            <p:cNvPr id="82971" name="Text Box 27"/>
            <p:cNvSpPr txBox="1">
              <a:spLocks noChangeArrowheads="1"/>
            </p:cNvSpPr>
            <p:nvPr/>
          </p:nvSpPr>
          <p:spPr bwMode="auto">
            <a:xfrm>
              <a:off x="5490" y="1792"/>
              <a:ext cx="750" cy="5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L</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82972" name="Arc 28"/>
            <p:cNvSpPr>
              <a:spLocks/>
            </p:cNvSpPr>
            <p:nvPr/>
          </p:nvSpPr>
          <p:spPr bwMode="auto">
            <a:xfrm rot="1264650">
              <a:off x="8797" y="2389"/>
              <a:ext cx="483" cy="6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82973" name="Text Box 29"/>
            <p:cNvSpPr txBox="1">
              <a:spLocks noChangeArrowheads="1"/>
            </p:cNvSpPr>
            <p:nvPr/>
          </p:nvSpPr>
          <p:spPr bwMode="auto">
            <a:xfrm>
              <a:off x="9212" y="2433"/>
              <a:ext cx="451" cy="53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2975"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77"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2" name="Object 30"/>
          <p:cNvGraphicFramePr>
            <a:graphicFrameLocks noChangeAspect="1"/>
          </p:cNvGraphicFramePr>
          <p:nvPr/>
        </p:nvGraphicFramePr>
        <p:xfrm>
          <a:off x="2895600" y="5334000"/>
          <a:ext cx="1030111" cy="381000"/>
        </p:xfrm>
        <a:graphic>
          <a:graphicData uri="http://schemas.openxmlformats.org/presentationml/2006/ole">
            <p:oleObj spid="_x0000_s82978" name="Equation" r:id="rId4" imgW="698197" imgH="253890" progId="Equation.3">
              <p:embed/>
            </p:oleObj>
          </a:graphicData>
        </a:graphic>
      </p:graphicFrame>
      <p:graphicFrame>
        <p:nvGraphicFramePr>
          <p:cNvPr id="43" name="Object 32"/>
          <p:cNvGraphicFramePr>
            <a:graphicFrameLocks noChangeAspect="1"/>
          </p:cNvGraphicFramePr>
          <p:nvPr/>
        </p:nvGraphicFramePr>
        <p:xfrm>
          <a:off x="2971800" y="6019800"/>
          <a:ext cx="838200" cy="314325"/>
        </p:xfrm>
        <a:graphic>
          <a:graphicData uri="http://schemas.openxmlformats.org/presentationml/2006/ole">
            <p:oleObj spid="_x0000_s82979" name="Equation" r:id="rId5" imgW="685800" imgH="254000" progId="Equation.3">
              <p:embed/>
            </p:oleObj>
          </a:graphicData>
        </a:graphic>
      </p:graphicFrame>
      <p:sp>
        <p:nvSpPr>
          <p:cNvPr id="44" name="TextBox 43"/>
          <p:cNvSpPr txBox="1"/>
          <p:nvPr/>
        </p:nvSpPr>
        <p:spPr>
          <a:xfrm>
            <a:off x="1295400" y="4724400"/>
            <a:ext cx="3505200" cy="353943"/>
          </a:xfrm>
          <a:prstGeom prst="rect">
            <a:avLst/>
          </a:prstGeom>
          <a:noFill/>
        </p:spPr>
        <p:txBody>
          <a:bodyPr wrap="square" rtlCol="0">
            <a:spAutoFit/>
          </a:bodyPr>
          <a:lstStyle/>
          <a:p>
            <a:r>
              <a:rPr lang="en-US" sz="1700" dirty="0" smtClean="0"/>
              <a:t>Derive two equations of motion</a:t>
            </a:r>
            <a:endParaRPr lang="en-US" sz="17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kumimoji="0" lang="en-US" sz="2200" b="1" dirty="0" smtClean="0">
                <a:solidFill>
                  <a:srgbClr val="008080"/>
                </a:solidFill>
                <a:latin typeface="Calibri"/>
              </a:rPr>
              <a:t>Equations of Motion</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7" name="Object 1"/>
          <p:cNvGraphicFramePr>
            <a:graphicFrameLocks noChangeAspect="1"/>
          </p:cNvGraphicFramePr>
          <p:nvPr/>
        </p:nvGraphicFramePr>
        <p:xfrm>
          <a:off x="1752600" y="2362200"/>
          <a:ext cx="5150224" cy="656654"/>
        </p:xfrm>
        <a:graphic>
          <a:graphicData uri="http://schemas.openxmlformats.org/presentationml/2006/ole">
            <p:oleObj spid="_x0000_s80897" name="Equation" r:id="rId4" imgW="3810000" imgH="482600" progId="Equation.3">
              <p:embed/>
            </p:oleObj>
          </a:graphicData>
        </a:graphic>
      </p:graphicFrame>
      <p:sp>
        <p:nvSpPr>
          <p:cNvPr id="809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9" name="Object 3"/>
          <p:cNvGraphicFramePr>
            <a:graphicFrameLocks noChangeAspect="1"/>
          </p:cNvGraphicFramePr>
          <p:nvPr/>
        </p:nvGraphicFramePr>
        <p:xfrm>
          <a:off x="3048000" y="3962400"/>
          <a:ext cx="1447800" cy="336358"/>
        </p:xfrm>
        <a:graphic>
          <a:graphicData uri="http://schemas.openxmlformats.org/presentationml/2006/ole">
            <p:oleObj spid="_x0000_s80899" name="Equation" r:id="rId5" imgW="939392" imgH="215806" progId="Equation.3">
              <p:embed/>
            </p:oleObj>
          </a:graphicData>
        </a:graphic>
      </p:graphicFrame>
      <p:sp>
        <p:nvSpPr>
          <p:cNvPr id="80901" name="Rectangle 5"/>
          <p:cNvSpPr>
            <a:spLocks noChangeArrowheads="1"/>
          </p:cNvSpPr>
          <p:nvPr/>
        </p:nvSpPr>
        <p:spPr bwMode="auto">
          <a:xfrm>
            <a:off x="990600" y="3352800"/>
            <a:ext cx="6781800" cy="353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vibration modes have translation and rotation which will be coupled if  </a:t>
            </a:r>
            <a:endParaRPr kumimoji="0" lang="en-US" sz="17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4" name="TextBox 13"/>
          <p:cNvSpPr txBox="1"/>
          <p:nvPr/>
        </p:nvSpPr>
        <p:spPr>
          <a:xfrm>
            <a:off x="990600" y="1676400"/>
            <a:ext cx="3505200" cy="353943"/>
          </a:xfrm>
          <a:prstGeom prst="rect">
            <a:avLst/>
          </a:prstGeom>
          <a:noFill/>
        </p:spPr>
        <p:txBody>
          <a:bodyPr wrap="square" rtlCol="0">
            <a:spAutoFit/>
          </a:bodyPr>
          <a:lstStyle/>
          <a:p>
            <a:r>
              <a:rPr lang="en-US" sz="1700" dirty="0" smtClean="0"/>
              <a:t>Assemble equation into matrix form.</a:t>
            </a:r>
            <a:endParaRPr lang="en-US" sz="1700" dirty="0"/>
          </a:p>
        </p:txBody>
      </p:sp>
      <p:sp>
        <p:nvSpPr>
          <p:cNvPr id="8090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904" name="Object 8"/>
          <p:cNvGraphicFramePr>
            <a:graphicFrameLocks noChangeAspect="1"/>
          </p:cNvGraphicFramePr>
          <p:nvPr/>
        </p:nvGraphicFramePr>
        <p:xfrm>
          <a:off x="1828800" y="5334000"/>
          <a:ext cx="4667250" cy="762000"/>
        </p:xfrm>
        <a:graphic>
          <a:graphicData uri="http://schemas.openxmlformats.org/presentationml/2006/ole">
            <p:oleObj spid="_x0000_s80904" name="Equation" r:id="rId6" imgW="3263900" imgH="533400" progId="Equation.3">
              <p:embed/>
            </p:oleObj>
          </a:graphicData>
        </a:graphic>
      </p:graphicFrame>
      <p:sp>
        <p:nvSpPr>
          <p:cNvPr id="17" name="TextBox 16"/>
          <p:cNvSpPr txBox="1"/>
          <p:nvPr/>
        </p:nvSpPr>
        <p:spPr>
          <a:xfrm>
            <a:off x="1143000" y="4800600"/>
            <a:ext cx="6172200" cy="353943"/>
          </a:xfrm>
          <a:prstGeom prst="rect">
            <a:avLst/>
          </a:prstGeom>
          <a:noFill/>
        </p:spPr>
        <p:txBody>
          <a:bodyPr wrap="square" rtlCol="0">
            <a:spAutoFit/>
          </a:bodyPr>
          <a:lstStyle/>
          <a:p>
            <a:r>
              <a:rPr lang="en-US" sz="1700" dirty="0" smtClean="0"/>
              <a:t>The natural frequencies are found via the eigenvalue problem:</a:t>
            </a:r>
            <a:endParaRPr lang="en-US" sz="17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Sample Values</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nvGraphicFramePr>
        <p:xfrm>
          <a:off x="1447800" y="1905000"/>
          <a:ext cx="3886200" cy="3352797"/>
        </p:xfrm>
        <a:graphic>
          <a:graphicData uri="http://schemas.openxmlformats.org/drawingml/2006/table">
            <a:tbl>
              <a:tblPr/>
              <a:tblGrid>
                <a:gridCol w="923908"/>
                <a:gridCol w="1481146"/>
                <a:gridCol w="1481146"/>
              </a:tblGrid>
              <a:tr h="478971">
                <a:tc>
                  <a:txBody>
                    <a:bodyPr/>
                    <a:lstStyle/>
                    <a:p>
                      <a:pPr marL="0" marR="0" algn="ctr">
                        <a:spcBef>
                          <a:spcPts val="0"/>
                        </a:spcBef>
                        <a:spcAft>
                          <a:spcPts val="0"/>
                        </a:spcAft>
                      </a:pPr>
                      <a:r>
                        <a:rPr lang="en-US" sz="1800" dirty="0">
                          <a:latin typeface="Calibri" pitchFamily="34" charset="0"/>
                          <a:ea typeface="Times New Roman"/>
                          <a:cs typeface="Times New Roman"/>
                        </a:rPr>
                        <a:t>Variable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libri" pitchFamily="34" charset="0"/>
                          <a:ea typeface="Times New Roman"/>
                          <a:cs typeface="Times New Roman"/>
                        </a:rPr>
                        <a:t>Value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ea typeface="Times New Roman"/>
                          <a:cs typeface="Times New Roman"/>
                        </a:rPr>
                        <a:t>Value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dirty="0" smtClean="0">
                          <a:latin typeface="Calibri" pitchFamily="34" charset="0"/>
                          <a:ea typeface="Times New Roman"/>
                          <a:cs typeface="Times New Roman"/>
                        </a:rPr>
                        <a:t>m</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3200 lbm</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a:latin typeface="Calibri" pitchFamily="34" charset="0"/>
                          <a:ea typeface="Times New Roman"/>
                          <a:cs typeface="Times New Roman"/>
                        </a:rPr>
                        <a:t>L</a:t>
                      </a:r>
                      <a:r>
                        <a:rPr lang="en-US" sz="1800" baseline="-25000">
                          <a:latin typeface="Calibri" pitchFamily="34" charset="0"/>
                          <a:ea typeface="Times New Roman"/>
                          <a:cs typeface="Times New Roman"/>
                        </a:rPr>
                        <a:t>1</a:t>
                      </a:r>
                      <a:endParaRPr lang="en-US" sz="180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4.5</a:t>
                      </a:r>
                      <a:r>
                        <a:rPr lang="en-US" sz="1800" baseline="0" dirty="0" smtClean="0">
                          <a:latin typeface="Calibri" pitchFamily="34" charset="0"/>
                          <a:ea typeface="Times New Roman"/>
                          <a:cs typeface="Times New Roman"/>
                        </a:rPr>
                        <a:t> </a:t>
                      </a:r>
                      <a:r>
                        <a:rPr lang="en-US" sz="1800" dirty="0" smtClean="0">
                          <a:latin typeface="Calibri" pitchFamily="34" charset="0"/>
                          <a:ea typeface="Times New Roman"/>
                          <a:cs typeface="Times New Roman"/>
                        </a:rPr>
                        <a:t>ft</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smtClean="0">
                          <a:latin typeface="Calibri" pitchFamily="34" charset="0"/>
                          <a:ea typeface="Times New Roman"/>
                          <a:cs typeface="Times New Roman"/>
                        </a:rPr>
                        <a:t>54 in</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a:latin typeface="Calibri" pitchFamily="34" charset="0"/>
                          <a:ea typeface="Times New Roman"/>
                          <a:cs typeface="Times New Roman"/>
                        </a:rPr>
                        <a:t>L</a:t>
                      </a:r>
                      <a:r>
                        <a:rPr lang="en-US" sz="1800" baseline="-25000">
                          <a:latin typeface="Calibri" pitchFamily="34" charset="0"/>
                          <a:ea typeface="Times New Roman"/>
                          <a:cs typeface="Times New Roman"/>
                        </a:rPr>
                        <a:t>2</a:t>
                      </a:r>
                      <a:endParaRPr lang="en-US" sz="180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5.5 </a:t>
                      </a:r>
                      <a:r>
                        <a:rPr lang="en-US" sz="1800" dirty="0">
                          <a:latin typeface="Calibri" pitchFamily="34" charset="0"/>
                          <a:ea typeface="Times New Roman"/>
                          <a:cs typeface="Times New Roman"/>
                        </a:rPr>
                        <a:t>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66 in</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a:latin typeface="Calibri" pitchFamily="34" charset="0"/>
                          <a:ea typeface="Times New Roman"/>
                          <a:cs typeface="Times New Roman"/>
                        </a:rPr>
                        <a:t>k</a:t>
                      </a:r>
                      <a:r>
                        <a:rPr lang="en-US" sz="1800" baseline="-25000">
                          <a:latin typeface="Calibri" pitchFamily="34" charset="0"/>
                          <a:ea typeface="Times New Roman"/>
                          <a:cs typeface="Times New Roman"/>
                        </a:rPr>
                        <a:t>1</a:t>
                      </a:r>
                      <a:endParaRPr lang="en-US" sz="180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2400 </a:t>
                      </a:r>
                      <a:r>
                        <a:rPr lang="en-US" sz="1800" dirty="0">
                          <a:latin typeface="Calibri" pitchFamily="34" charset="0"/>
                          <a:ea typeface="Times New Roman"/>
                          <a:cs typeface="Times New Roman"/>
                        </a:rPr>
                        <a:t>lbf / 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200 lbf/in</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a:latin typeface="Calibri" pitchFamily="34" charset="0"/>
                          <a:ea typeface="Times New Roman"/>
                          <a:cs typeface="Times New Roman"/>
                        </a:rPr>
                        <a:t>k</a:t>
                      </a:r>
                      <a:r>
                        <a:rPr lang="en-US" sz="1800" baseline="-25000">
                          <a:latin typeface="Calibri" pitchFamily="34" charset="0"/>
                          <a:ea typeface="Times New Roman"/>
                          <a:cs typeface="Times New Roman"/>
                        </a:rPr>
                        <a:t>2</a:t>
                      </a:r>
                      <a:endParaRPr lang="en-US" sz="180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2600 </a:t>
                      </a:r>
                      <a:r>
                        <a:rPr lang="en-US" sz="1800" dirty="0">
                          <a:latin typeface="Calibri" pitchFamily="34" charset="0"/>
                          <a:ea typeface="Times New Roman"/>
                          <a:cs typeface="Times New Roman"/>
                        </a:rPr>
                        <a:t>lbf / 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217 lbf/in</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a:latin typeface="Calibri" pitchFamily="34" charset="0"/>
                          <a:ea typeface="Times New Roman"/>
                          <a:cs typeface="Times New Roman"/>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libri" pitchFamily="34" charset="0"/>
                          <a:ea typeface="Times New Roman"/>
                          <a:cs typeface="Times New Roman"/>
                        </a:rPr>
                        <a:t>4.0 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48 in</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81000" y="5715000"/>
            <a:ext cx="7315200" cy="369332"/>
          </a:xfrm>
          <a:prstGeom prst="rect">
            <a:avLst/>
          </a:prstGeom>
          <a:noFill/>
        </p:spPr>
        <p:txBody>
          <a:bodyPr wrap="square" rtlCol="0">
            <a:spAutoFit/>
          </a:bodyPr>
          <a:lstStyle/>
          <a:p>
            <a:r>
              <a:rPr lang="en-US" dirty="0" smtClean="0"/>
              <a:t>From Thomson, Theory of Vibration with Applications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62" name="Picture 2"/>
          <p:cNvPicPr>
            <a:picLocks noChangeAspect="1" noChangeArrowheads="1"/>
          </p:cNvPicPr>
          <p:nvPr/>
        </p:nvPicPr>
        <p:blipFill>
          <a:blip r:embed="rId3" cstate="print"/>
          <a:srcRect/>
          <a:stretch>
            <a:fillRect/>
          </a:stretch>
        </p:blipFill>
        <p:spPr bwMode="auto">
          <a:xfrm>
            <a:off x="228600" y="0"/>
            <a:ext cx="8485187" cy="6086475"/>
          </a:xfrm>
          <a:prstGeom prst="rect">
            <a:avLst/>
          </a:prstGeom>
          <a:noFill/>
          <a:ln w="9525">
            <a:noFill/>
            <a:miter lim="800000"/>
            <a:headEnd/>
            <a:tailEnd/>
          </a:ln>
        </p:spPr>
      </p:pic>
      <p:sp>
        <p:nvSpPr>
          <p:cNvPr id="7" name="TextBox 6"/>
          <p:cNvSpPr txBox="1"/>
          <p:nvPr/>
        </p:nvSpPr>
        <p:spPr>
          <a:xfrm>
            <a:off x="990600" y="6248400"/>
            <a:ext cx="6934200" cy="338554"/>
          </a:xfrm>
          <a:prstGeom prst="rect">
            <a:avLst/>
          </a:prstGeom>
          <a:noFill/>
        </p:spPr>
        <p:txBody>
          <a:bodyPr wrap="square" rtlCol="0">
            <a:spAutoFit/>
          </a:bodyPr>
          <a:lstStyle/>
          <a:p>
            <a:r>
              <a:rPr lang="en-US" sz="1600" dirty="0" err="1" smtClean="0"/>
              <a:t>vibrationdata</a:t>
            </a:r>
            <a:r>
              <a:rPr lang="en-US" sz="1600" dirty="0" smtClean="0"/>
              <a:t> &gt; Structural Dynamics &gt; Two-DOF System Natural Frequencies</a:t>
            </a:r>
            <a:endParaRPr lang="en-US" sz="1600" dirty="0"/>
          </a:p>
        </p:txBody>
      </p:sp>
      <p:sp>
        <p:nvSpPr>
          <p:cNvPr id="8" name="Oval 7"/>
          <p:cNvSpPr/>
          <p:nvPr/>
        </p:nvSpPr>
        <p:spPr>
          <a:xfrm>
            <a:off x="533400" y="3810000"/>
            <a:ext cx="53340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8850" name="Picture 2"/>
          <p:cNvPicPr>
            <a:picLocks noChangeAspect="1" noChangeArrowheads="1"/>
          </p:cNvPicPr>
          <p:nvPr/>
        </p:nvPicPr>
        <p:blipFill>
          <a:blip r:embed="rId3" cstate="print"/>
          <a:srcRect/>
          <a:stretch>
            <a:fillRect/>
          </a:stretch>
        </p:blipFill>
        <p:spPr bwMode="auto">
          <a:xfrm>
            <a:off x="173037" y="228600"/>
            <a:ext cx="8970963" cy="561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Natural Frequency Results</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1371600" y="1676400"/>
            <a:ext cx="4724400" cy="4585871"/>
          </a:xfrm>
          <a:prstGeom prst="rect">
            <a:avLst/>
          </a:prstGeom>
        </p:spPr>
        <p:txBody>
          <a:bodyPr wrap="square">
            <a:spAutoFit/>
          </a:bodyPr>
          <a:lstStyle/>
          <a:p>
            <a:r>
              <a:rPr lang="en-US" dirty="0" smtClean="0"/>
              <a:t> </a:t>
            </a:r>
            <a:r>
              <a:rPr lang="en-US" sz="1600" dirty="0" smtClean="0"/>
              <a:t>mass matrix </a:t>
            </a:r>
          </a:p>
          <a:p>
            <a:r>
              <a:rPr lang="en-US" sz="1600" dirty="0" smtClean="0"/>
              <a:t>     8.29         0 </a:t>
            </a:r>
          </a:p>
          <a:p>
            <a:r>
              <a:rPr lang="en-US" sz="1600" dirty="0" smtClean="0"/>
              <a:t>        0  1.91e+04 </a:t>
            </a:r>
          </a:p>
          <a:p>
            <a:endParaRPr lang="en-US" sz="1600" dirty="0" smtClean="0"/>
          </a:p>
          <a:p>
            <a:r>
              <a:rPr lang="en-US" sz="1600" dirty="0" smtClean="0"/>
              <a:t> stiffness matrix </a:t>
            </a:r>
          </a:p>
          <a:p>
            <a:r>
              <a:rPr lang="en-US" sz="1600" dirty="0" smtClean="0"/>
              <a:t>      417      1482 </a:t>
            </a:r>
          </a:p>
          <a:p>
            <a:r>
              <a:rPr lang="en-US" sz="1600" dirty="0" smtClean="0"/>
              <a:t>     1482  1.504e+06 </a:t>
            </a:r>
          </a:p>
          <a:p>
            <a:endParaRPr lang="en-US" sz="1600" dirty="0" smtClean="0"/>
          </a:p>
          <a:p>
            <a:r>
              <a:rPr lang="en-US" sz="1600" dirty="0" smtClean="0"/>
              <a:t> Natural Frequencies </a:t>
            </a:r>
          </a:p>
          <a:p>
            <a:r>
              <a:rPr lang="en-US" sz="1600" dirty="0" smtClean="0"/>
              <a:t> No.      f(Hz)</a:t>
            </a:r>
          </a:p>
          <a:p>
            <a:r>
              <a:rPr lang="en-US" sz="1600" dirty="0" smtClean="0"/>
              <a:t>1.        1.1234 </a:t>
            </a:r>
          </a:p>
          <a:p>
            <a:r>
              <a:rPr lang="en-US" sz="1600" dirty="0" smtClean="0"/>
              <a:t>2.        1.4166 </a:t>
            </a:r>
          </a:p>
          <a:p>
            <a:r>
              <a:rPr lang="en-US" sz="1600" dirty="0" smtClean="0"/>
              <a:t> </a:t>
            </a:r>
          </a:p>
          <a:p>
            <a:r>
              <a:rPr lang="en-US" sz="1600" dirty="0" smtClean="0"/>
              <a:t>  Modes Shapes (column format)</a:t>
            </a:r>
          </a:p>
          <a:p>
            <a:endParaRPr lang="en-US" sz="1600" dirty="0" smtClean="0"/>
          </a:p>
          <a:p>
            <a:r>
              <a:rPr lang="en-US" sz="1600" dirty="0" smtClean="0"/>
              <a:t>    0.3445    0.0444</a:t>
            </a:r>
          </a:p>
          <a:p>
            <a:r>
              <a:rPr lang="en-US" sz="1600" dirty="0" smtClean="0"/>
              <a:t>   -0.0009    0.0072</a:t>
            </a:r>
          </a:p>
          <a:p>
            <a:pPr>
              <a:tabLst>
                <a:tab pos="3148013" algn="l"/>
              </a:tabLst>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609600" y="533400"/>
            <a:ext cx="8382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wo_dof_mode1.png"/>
          <p:cNvPicPr>
            <a:picLocks noChangeAspect="1"/>
          </p:cNvPicPr>
          <p:nvPr/>
        </p:nvPicPr>
        <p:blipFill>
          <a:blip r:embed="rId3" cstate="print"/>
          <a:stretch>
            <a:fillRect/>
          </a:stretch>
        </p:blipFill>
        <p:spPr>
          <a:xfrm>
            <a:off x="838200" y="457200"/>
            <a:ext cx="7315215" cy="5486411"/>
          </a:xfrm>
          <a:prstGeom prst="rect">
            <a:avLst/>
          </a:prstGeom>
        </p:spPr>
      </p:pic>
      <p:sp>
        <p:nvSpPr>
          <p:cNvPr id="9" name="TextBox 8"/>
          <p:cNvSpPr txBox="1"/>
          <p:nvPr/>
        </p:nvSpPr>
        <p:spPr>
          <a:xfrm>
            <a:off x="4267200" y="2743200"/>
            <a:ext cx="609600" cy="292388"/>
          </a:xfrm>
          <a:prstGeom prst="rect">
            <a:avLst/>
          </a:prstGeom>
          <a:noFill/>
        </p:spPr>
        <p:txBody>
          <a:bodyPr wrap="square" rtlCol="0">
            <a:spAutoFit/>
          </a:bodyPr>
          <a:lstStyle/>
          <a:p>
            <a:r>
              <a:rPr lang="en-US" sz="1300" b="1" dirty="0" smtClean="0">
                <a:solidFill>
                  <a:schemeClr val="tx2"/>
                </a:solidFill>
              </a:rPr>
              <a:t>C.G.</a:t>
            </a:r>
            <a:endParaRPr lang="en-US" sz="1300" b="1" dirty="0">
              <a:solidFill>
                <a:schemeClr val="tx2"/>
              </a:solidFill>
            </a:endParaRPr>
          </a:p>
        </p:txBody>
      </p:sp>
      <p:sp>
        <p:nvSpPr>
          <p:cNvPr id="10" name="TextBox 9"/>
          <p:cNvSpPr txBox="1"/>
          <p:nvPr/>
        </p:nvSpPr>
        <p:spPr>
          <a:xfrm>
            <a:off x="2895600" y="6248400"/>
            <a:ext cx="3276600" cy="338554"/>
          </a:xfrm>
          <a:prstGeom prst="rect">
            <a:avLst/>
          </a:prstGeom>
          <a:noFill/>
        </p:spPr>
        <p:txBody>
          <a:bodyPr wrap="square" rtlCol="0">
            <a:spAutoFit/>
          </a:bodyPr>
          <a:lstStyle/>
          <a:p>
            <a:r>
              <a:rPr lang="en-US" sz="1600" dirty="0" smtClean="0"/>
              <a:t>Combined rotation and translation</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838200" y="685800"/>
            <a:ext cx="8001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wo_dof_mode2.png"/>
          <p:cNvPicPr>
            <a:picLocks noChangeAspect="1"/>
          </p:cNvPicPr>
          <p:nvPr/>
        </p:nvPicPr>
        <p:blipFill>
          <a:blip r:embed="rId3" cstate="print"/>
          <a:stretch>
            <a:fillRect/>
          </a:stretch>
        </p:blipFill>
        <p:spPr>
          <a:xfrm>
            <a:off x="914400" y="457200"/>
            <a:ext cx="7315215" cy="5486411"/>
          </a:xfrm>
          <a:prstGeom prst="rect">
            <a:avLst/>
          </a:prstGeom>
        </p:spPr>
      </p:pic>
      <p:sp>
        <p:nvSpPr>
          <p:cNvPr id="9" name="TextBox 8"/>
          <p:cNvSpPr txBox="1"/>
          <p:nvPr/>
        </p:nvSpPr>
        <p:spPr>
          <a:xfrm>
            <a:off x="4419600" y="3048000"/>
            <a:ext cx="609600" cy="292388"/>
          </a:xfrm>
          <a:prstGeom prst="rect">
            <a:avLst/>
          </a:prstGeom>
          <a:noFill/>
        </p:spPr>
        <p:txBody>
          <a:bodyPr wrap="square" rtlCol="0">
            <a:spAutoFit/>
          </a:bodyPr>
          <a:lstStyle/>
          <a:p>
            <a:r>
              <a:rPr lang="en-US" sz="1300" b="1" dirty="0" smtClean="0">
                <a:solidFill>
                  <a:schemeClr val="tx2"/>
                </a:solidFill>
              </a:rPr>
              <a:t>C.G.</a:t>
            </a:r>
            <a:endParaRPr lang="en-US" sz="1300" b="1" dirty="0">
              <a:solidFill>
                <a:schemeClr val="tx2"/>
              </a:solidFill>
            </a:endParaRPr>
          </a:p>
        </p:txBody>
      </p:sp>
      <p:sp>
        <p:nvSpPr>
          <p:cNvPr id="10" name="TextBox 9"/>
          <p:cNvSpPr txBox="1"/>
          <p:nvPr/>
        </p:nvSpPr>
        <p:spPr>
          <a:xfrm>
            <a:off x="2895600" y="6248400"/>
            <a:ext cx="3276600" cy="338554"/>
          </a:xfrm>
          <a:prstGeom prst="rect">
            <a:avLst/>
          </a:prstGeom>
          <a:noFill/>
        </p:spPr>
        <p:txBody>
          <a:bodyPr wrap="square" rtlCol="0">
            <a:spAutoFit/>
          </a:bodyPr>
          <a:lstStyle/>
          <a:p>
            <a:r>
              <a:rPr lang="en-US" sz="1600" dirty="0" smtClean="0"/>
              <a:t>Combined rotation and translation</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kumimoji="0" lang="en-US" sz="2200" b="1" dirty="0" smtClean="0">
                <a:solidFill>
                  <a:srgbClr val="008080"/>
                </a:solidFill>
                <a:latin typeface="Calibri"/>
              </a:rPr>
              <a:t>Apply Base Excitation</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838200" y="1828800"/>
            <a:ext cx="7162800" cy="4355038"/>
          </a:xfrm>
          <a:prstGeom prst="rect">
            <a:avLst/>
          </a:prstGeom>
          <a:noFill/>
        </p:spPr>
        <p:txBody>
          <a:bodyPr wrap="square" rtlCol="0">
            <a:spAutoFit/>
          </a:bodyPr>
          <a:lstStyle/>
          <a:p>
            <a:endParaRPr lang="en-US" sz="1700" dirty="0" smtClean="0">
              <a:latin typeface="Calibri" pitchFamily="34" charset="0"/>
              <a:cs typeface="Times New Roman" pitchFamily="18" charset="0"/>
            </a:endParaRPr>
          </a:p>
          <a:p>
            <a:pPr marL="234950" indent="-234950">
              <a:buClr>
                <a:schemeClr val="tx2"/>
              </a:buClr>
              <a:buSzPct val="80000"/>
              <a:buFont typeface="Arial" pitchFamily="34" charset="0"/>
              <a:buChar char="•"/>
            </a:pPr>
            <a:r>
              <a:rPr lang="en-US" sz="1700" dirty="0" smtClean="0">
                <a:latin typeface="Calibri" pitchFamily="34" charset="0"/>
              </a:rPr>
              <a:t>The corresponding base excitation problem is complicated because the base motion directly couples with each of the two different degree-of-freedom types</a:t>
            </a:r>
          </a:p>
          <a:p>
            <a:pPr marL="234950" indent="-234950">
              <a:buClr>
                <a:schemeClr val="tx2"/>
              </a:buClr>
              <a:buSzPct val="80000"/>
            </a:pPr>
            <a:endParaRPr lang="en-US" sz="1700" dirty="0" smtClean="0">
              <a:latin typeface="Calibri" pitchFamily="34" charset="0"/>
              <a:cs typeface="Times New Roman" pitchFamily="18" charset="0"/>
            </a:endParaRPr>
          </a:p>
          <a:p>
            <a:pPr marL="234950" indent="-234950">
              <a:buClr>
                <a:schemeClr val="tx2"/>
              </a:buClr>
              <a:buSzPct val="80000"/>
              <a:buFont typeface="Arial" pitchFamily="34" charset="0"/>
              <a:buChar char="•"/>
            </a:pPr>
            <a:r>
              <a:rPr lang="en-US" sz="1700" dirty="0" smtClean="0">
                <a:latin typeface="Calibri" pitchFamily="34" charset="0"/>
                <a:cs typeface="Times New Roman" pitchFamily="18" charset="0"/>
              </a:rPr>
              <a:t>Thus use an “enforced motion” approach</a:t>
            </a:r>
          </a:p>
          <a:p>
            <a:pPr marL="234950" indent="-234950">
              <a:buClr>
                <a:schemeClr val="tx2"/>
              </a:buClr>
              <a:buSzPct val="80000"/>
              <a:buFont typeface="Arial" pitchFamily="34" charset="0"/>
              <a:buChar char="•"/>
            </a:pPr>
            <a:endParaRPr lang="en-US" sz="1700" dirty="0" smtClean="0">
              <a:latin typeface="Calibri" pitchFamily="34" charset="0"/>
              <a:cs typeface="Times New Roman" pitchFamily="18" charset="0"/>
            </a:endParaRPr>
          </a:p>
          <a:p>
            <a:pPr marL="234950" indent="-234950">
              <a:buClr>
                <a:schemeClr val="tx2"/>
              </a:buClr>
              <a:buSzPct val="80000"/>
              <a:buFont typeface="Arial" pitchFamily="34" charset="0"/>
              <a:buChar char="•"/>
            </a:pPr>
            <a:r>
              <a:rPr lang="en-US" sz="1700" dirty="0" smtClean="0">
                <a:latin typeface="Calibri" pitchFamily="34" charset="0"/>
                <a:cs typeface="Times New Roman" pitchFamily="18" charset="0"/>
              </a:rPr>
              <a:t>Must add a base mass for this method</a:t>
            </a:r>
          </a:p>
          <a:p>
            <a:pPr marL="234950" indent="-234950">
              <a:buClr>
                <a:schemeClr val="tx2"/>
              </a:buClr>
              <a:buSzPct val="80000"/>
              <a:buFont typeface="Arial" pitchFamily="34" charset="0"/>
              <a:buChar char="•"/>
            </a:pPr>
            <a:endParaRPr lang="en-US" sz="1700" dirty="0" smtClean="0">
              <a:latin typeface="Calibri" pitchFamily="34" charset="0"/>
              <a:cs typeface="Times New Roman" pitchFamily="18" charset="0"/>
            </a:endParaRPr>
          </a:p>
          <a:p>
            <a:pPr marL="234950" indent="-234950">
              <a:buClr>
                <a:schemeClr val="tx2"/>
              </a:buClr>
              <a:buSzPct val="80000"/>
              <a:buFont typeface="Arial" pitchFamily="34" charset="0"/>
              <a:buChar char="•"/>
            </a:pPr>
            <a:r>
              <a:rPr lang="en-US" sz="1700" dirty="0" smtClean="0">
                <a:latin typeface="Calibri" pitchFamily="34" charset="0"/>
                <a:cs typeface="Times New Roman" pitchFamily="18" charset="0"/>
              </a:rPr>
              <a:t>Motion will then be enforced on the base degree-of-freedom</a:t>
            </a:r>
          </a:p>
          <a:p>
            <a:pPr marL="234950" indent="-234950">
              <a:buClr>
                <a:schemeClr val="tx2"/>
              </a:buClr>
              <a:buSzPct val="80000"/>
              <a:buFont typeface="Arial" pitchFamily="34" charset="0"/>
              <a:buChar char="•"/>
            </a:pPr>
            <a:endParaRPr lang="en-US" sz="1700" dirty="0" smtClean="0">
              <a:latin typeface="Calibri" pitchFamily="34" charset="0"/>
              <a:cs typeface="Times New Roman" pitchFamily="18" charset="0"/>
            </a:endParaRPr>
          </a:p>
          <a:p>
            <a:pPr marL="234950" indent="-234950">
              <a:buClr>
                <a:schemeClr val="tx2"/>
              </a:buClr>
              <a:buSzPct val="80000"/>
              <a:buFont typeface="Arial" pitchFamily="34" charset="0"/>
              <a:buChar char="•"/>
            </a:pPr>
            <a:r>
              <a:rPr lang="en-US" sz="1700" dirty="0" smtClean="0">
                <a:latin typeface="Calibri" pitchFamily="34" charset="0"/>
                <a:cs typeface="Times New Roman" pitchFamily="18" charset="0"/>
              </a:rPr>
              <a:t>The mass value of the base is arbitrary</a:t>
            </a:r>
          </a:p>
          <a:p>
            <a:pPr marL="234950" indent="-234950">
              <a:buClr>
                <a:schemeClr val="tx2"/>
              </a:buClr>
              <a:buSzPct val="80000"/>
            </a:pPr>
            <a:endParaRPr lang="en-US" sz="1700" dirty="0" smtClean="0">
              <a:latin typeface="Calibri" pitchFamily="34" charset="0"/>
              <a:cs typeface="Times New Roman" pitchFamily="18" charset="0"/>
            </a:endParaRPr>
          </a:p>
          <a:p>
            <a:pPr marL="234950" indent="-234950">
              <a:buClr>
                <a:schemeClr val="tx2"/>
              </a:buClr>
              <a:buSzPct val="80000"/>
            </a:pPr>
            <a:endParaRPr lang="en-US" sz="1700" dirty="0" smtClean="0">
              <a:latin typeface="Calibri" pitchFamily="34" charset="0"/>
              <a:cs typeface="Times New Roman" pitchFamily="18" charset="0"/>
            </a:endParaRPr>
          </a:p>
          <a:p>
            <a:endParaRPr lang="en-US" sz="1700" dirty="0" smtClean="0">
              <a:latin typeface="Calibri" pitchFamily="34" charset="0"/>
              <a:cs typeface="Times New Roman" pitchFamily="18" charset="0"/>
            </a:endParaRPr>
          </a:p>
          <a:p>
            <a:endParaRPr lang="en-US" sz="22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kumimoji="0" lang="en-US" sz="2200" b="1" dirty="0" smtClean="0">
                <a:solidFill>
                  <a:srgbClr val="008080"/>
                </a:solidFill>
                <a:latin typeface="Calibri"/>
              </a:rPr>
              <a:t>Three </a:t>
            </a:r>
            <a:r>
              <a:rPr kumimoji="0" lang="en-US" sz="2200" b="1" dirty="0" err="1" smtClean="0">
                <a:solidFill>
                  <a:srgbClr val="008080"/>
                </a:solidFill>
                <a:latin typeface="Calibri"/>
              </a:rPr>
              <a:t>Dof</a:t>
            </a:r>
            <a:r>
              <a:rPr kumimoji="0" lang="en-US" sz="2200" b="1" dirty="0" smtClean="0">
                <a:solidFill>
                  <a:srgbClr val="008080"/>
                </a:solidFill>
                <a:latin typeface="Calibri"/>
              </a:rPr>
              <a:t> System</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4753" name="Group 1"/>
          <p:cNvGrpSpPr>
            <a:grpSpLocks/>
          </p:cNvGrpSpPr>
          <p:nvPr/>
        </p:nvGrpSpPr>
        <p:grpSpPr bwMode="auto">
          <a:xfrm>
            <a:off x="1828800" y="2057400"/>
            <a:ext cx="5029200" cy="2362200"/>
            <a:chOff x="3000" y="2613"/>
            <a:chExt cx="6462" cy="2715"/>
          </a:xfrm>
        </p:grpSpPr>
        <p:sp>
          <p:nvSpPr>
            <p:cNvPr id="74754" name="Rectangle 2"/>
            <p:cNvSpPr>
              <a:spLocks noChangeArrowheads="1"/>
            </p:cNvSpPr>
            <p:nvPr/>
          </p:nvSpPr>
          <p:spPr bwMode="auto">
            <a:xfrm>
              <a:off x="3000" y="4728"/>
              <a:ext cx="5325" cy="60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755" name="Text Box 3"/>
            <p:cNvSpPr txBox="1">
              <a:spLocks noChangeArrowheads="1"/>
            </p:cNvSpPr>
            <p:nvPr/>
          </p:nvSpPr>
          <p:spPr bwMode="auto">
            <a:xfrm>
              <a:off x="5184" y="3248"/>
              <a:ext cx="533" cy="4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sym typeface="Symbol" pitchFamily="18" charset="2"/>
                </a:rPr>
                <a:t></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
          <p:nvSpPr>
            <p:cNvPr id="74756" name="Rectangle 4"/>
            <p:cNvSpPr>
              <a:spLocks noChangeArrowheads="1"/>
            </p:cNvSpPr>
            <p:nvPr/>
          </p:nvSpPr>
          <p:spPr bwMode="auto">
            <a:xfrm>
              <a:off x="3758" y="3479"/>
              <a:ext cx="676" cy="385"/>
            </a:xfrm>
            <a:prstGeom prst="rect">
              <a:avLst/>
            </a:prstGeom>
            <a:solidFill>
              <a:srgbClr val="FFFFFF"/>
            </a:solid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smtClean="0">
                  <a:ln>
                    <a:noFill/>
                  </a:ln>
                  <a:solidFill>
                    <a:schemeClr val="tx1"/>
                  </a:solidFill>
                  <a:effectLst/>
                  <a:latin typeface="Calibri" pitchFamily="34" charset="0"/>
                  <a:cs typeface="Arial" pitchFamily="34" charset="0"/>
                </a:rPr>
                <a:t>m</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r>
                <a:rPr kumimoji="0" lang="en-US" b="1" i="0" u="none" strike="noStrike" cap="none" normalizeH="0" baseline="0" dirty="0" smtClean="0">
                  <a:ln>
                    <a:noFill/>
                  </a:ln>
                  <a:solidFill>
                    <a:schemeClr val="tx1"/>
                  </a:solidFill>
                  <a:effectLst/>
                  <a:latin typeface="Calibri" pitchFamily="34" charset="0"/>
                  <a:cs typeface="Arial" pitchFamily="34" charset="0"/>
                </a:rPr>
                <a:t>,</a:t>
              </a:r>
              <a:r>
                <a:rPr kumimoji="0" lang="en-US" b="1" i="0" u="none" strike="noStrike" cap="none" normalizeH="0" baseline="-25000" dirty="0" smtClean="0">
                  <a:ln>
                    <a:noFill/>
                  </a:ln>
                  <a:solidFill>
                    <a:schemeClr val="tx1"/>
                  </a:solidFill>
                  <a:effectLst/>
                  <a:latin typeface="Calibri" pitchFamily="34" charset="0"/>
                  <a:cs typeface="Arial" pitchFamily="34" charset="0"/>
                </a:rPr>
                <a:t> </a:t>
              </a:r>
              <a:r>
                <a:rPr kumimoji="0" lang="en-US" b="1" i="0" u="none" strike="noStrike" cap="none" normalizeH="0" baseline="0" dirty="0" smtClean="0">
                  <a:ln>
                    <a:noFill/>
                  </a:ln>
                  <a:solidFill>
                    <a:schemeClr val="tx1"/>
                  </a:solidFill>
                  <a:effectLst/>
                  <a:latin typeface="Calibri" pitchFamily="34" charset="0"/>
                  <a:cs typeface="Arial" pitchFamily="34" charset="0"/>
                </a:rPr>
                <a:t>J</a:t>
              </a:r>
            </a:p>
          </p:txBody>
        </p:sp>
        <p:sp>
          <p:nvSpPr>
            <p:cNvPr id="74757" name="Rectangle 5"/>
            <p:cNvSpPr>
              <a:spLocks noChangeArrowheads="1"/>
            </p:cNvSpPr>
            <p:nvPr/>
          </p:nvSpPr>
          <p:spPr bwMode="auto">
            <a:xfrm>
              <a:off x="3354" y="4266"/>
              <a:ext cx="522" cy="425"/>
            </a:xfrm>
            <a:prstGeom prst="rect">
              <a:avLst/>
            </a:prstGeom>
            <a:solidFill>
              <a:srgbClr val="FFFFFF"/>
            </a:solid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 k</a:t>
              </a:r>
              <a:r>
                <a:rPr kumimoji="0" lang="en-US" sz="800" b="0" i="0" u="none" strike="noStrike" cap="none" normalizeH="0" baseline="0" smtClean="0">
                  <a:ln>
                    <a:noFill/>
                  </a:ln>
                  <a:solidFill>
                    <a:schemeClr val="tx1"/>
                  </a:solidFill>
                  <a:effectLst/>
                  <a:latin typeface="Calibri" pitchFamily="34" charset="0"/>
                  <a:cs typeface="Arial" pitchFamily="34" charset="0"/>
                </a:rPr>
                <a:t> </a:t>
              </a:r>
              <a:r>
                <a:rPr kumimoji="0" lang="en-US" sz="1400" b="0" i="0" u="none" strike="noStrike" cap="none" normalizeH="0" baseline="-25000" smtClean="0">
                  <a:ln>
                    <a:noFill/>
                  </a:ln>
                  <a:solidFill>
                    <a:schemeClr val="tx1"/>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58" name="Text Box 6"/>
            <p:cNvSpPr txBox="1">
              <a:spLocks noChangeArrowheads="1"/>
            </p:cNvSpPr>
            <p:nvPr/>
          </p:nvSpPr>
          <p:spPr bwMode="auto">
            <a:xfrm>
              <a:off x="3309" y="2743"/>
              <a:ext cx="580" cy="4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59" name="Rectangle 7"/>
            <p:cNvSpPr>
              <a:spLocks noChangeArrowheads="1"/>
            </p:cNvSpPr>
            <p:nvPr/>
          </p:nvSpPr>
          <p:spPr bwMode="auto">
            <a:xfrm>
              <a:off x="3526" y="3318"/>
              <a:ext cx="4221" cy="635"/>
            </a:xfrm>
            <a:prstGeom prst="rect">
              <a:avLst/>
            </a:prstGeom>
            <a:noFill/>
            <a:ln w="222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4760" name="Group 8"/>
            <p:cNvGrpSpPr>
              <a:grpSpLocks/>
            </p:cNvGrpSpPr>
            <p:nvPr/>
          </p:nvGrpSpPr>
          <p:grpSpPr bwMode="auto">
            <a:xfrm>
              <a:off x="3924" y="3971"/>
              <a:ext cx="150" cy="769"/>
              <a:chOff x="5502" y="8387"/>
              <a:chExt cx="141" cy="673"/>
            </a:xfrm>
          </p:grpSpPr>
          <p:sp>
            <p:nvSpPr>
              <p:cNvPr id="74761" name="Line 9"/>
              <p:cNvSpPr>
                <a:spLocks noChangeShapeType="1"/>
              </p:cNvSpPr>
              <p:nvPr/>
            </p:nvSpPr>
            <p:spPr bwMode="auto">
              <a:xfrm>
                <a:off x="5558" y="8387"/>
                <a:ext cx="1" cy="71"/>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62" name="Line 10"/>
              <p:cNvSpPr>
                <a:spLocks noChangeShapeType="1"/>
              </p:cNvSpPr>
              <p:nvPr/>
            </p:nvSpPr>
            <p:spPr bwMode="auto">
              <a:xfrm>
                <a:off x="5572" y="9003"/>
                <a:ext cx="1" cy="5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63" name="Line 11"/>
              <p:cNvSpPr>
                <a:spLocks noChangeShapeType="1"/>
              </p:cNvSpPr>
              <p:nvPr/>
            </p:nvSpPr>
            <p:spPr bwMode="auto">
              <a:xfrm flipH="1">
                <a:off x="5502" y="8658"/>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64" name="Line 12"/>
              <p:cNvSpPr>
                <a:spLocks noChangeShapeType="1"/>
              </p:cNvSpPr>
              <p:nvPr/>
            </p:nvSpPr>
            <p:spPr bwMode="auto">
              <a:xfrm flipH="1">
                <a:off x="5516" y="8810"/>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65" name="Line 13"/>
              <p:cNvSpPr>
                <a:spLocks noChangeShapeType="1"/>
              </p:cNvSpPr>
              <p:nvPr/>
            </p:nvSpPr>
            <p:spPr bwMode="auto">
              <a:xfrm flipH="1">
                <a:off x="5502" y="8498"/>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66" name="Line 14"/>
              <p:cNvSpPr>
                <a:spLocks noChangeShapeType="1"/>
              </p:cNvSpPr>
              <p:nvPr/>
            </p:nvSpPr>
            <p:spPr bwMode="auto">
              <a:xfrm>
                <a:off x="5516" y="8885"/>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67" name="Line 15"/>
              <p:cNvSpPr>
                <a:spLocks noChangeShapeType="1"/>
              </p:cNvSpPr>
              <p:nvPr/>
            </p:nvSpPr>
            <p:spPr bwMode="auto">
              <a:xfrm>
                <a:off x="5516" y="8583"/>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68" name="Line 16"/>
              <p:cNvSpPr>
                <a:spLocks noChangeShapeType="1"/>
              </p:cNvSpPr>
              <p:nvPr/>
            </p:nvSpPr>
            <p:spPr bwMode="auto">
              <a:xfrm>
                <a:off x="5502" y="8736"/>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69" name="Line 17"/>
              <p:cNvSpPr>
                <a:spLocks noChangeShapeType="1"/>
              </p:cNvSpPr>
              <p:nvPr/>
            </p:nvSpPr>
            <p:spPr bwMode="auto">
              <a:xfrm flipV="1">
                <a:off x="5572" y="8961"/>
                <a:ext cx="57" cy="29"/>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70" name="Line 18"/>
              <p:cNvSpPr>
                <a:spLocks noChangeShapeType="1"/>
              </p:cNvSpPr>
              <p:nvPr/>
            </p:nvSpPr>
            <p:spPr bwMode="auto">
              <a:xfrm>
                <a:off x="5558" y="8457"/>
                <a:ext cx="57" cy="43"/>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sp>
          <p:nvSpPr>
            <p:cNvPr id="74771" name="Rectangle 19"/>
            <p:cNvSpPr>
              <a:spLocks noChangeArrowheads="1"/>
            </p:cNvSpPr>
            <p:nvPr/>
          </p:nvSpPr>
          <p:spPr bwMode="auto">
            <a:xfrm>
              <a:off x="3324" y="4168"/>
              <a:ext cx="522" cy="425"/>
            </a:xfrm>
            <a:prstGeom prst="rect">
              <a:avLst/>
            </a:prstGeom>
            <a:solidFill>
              <a:srgbClr val="FFFFFF"/>
            </a:solid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smtClean="0">
                  <a:ln>
                    <a:noFill/>
                  </a:ln>
                  <a:solidFill>
                    <a:schemeClr val="tx1"/>
                  </a:solidFill>
                  <a:effectLst/>
                  <a:latin typeface="Calibri" pitchFamily="34" charset="0"/>
                  <a:cs typeface="Arial" pitchFamily="34" charset="0"/>
                </a:rPr>
                <a:t>k </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74772" name="Text Box 20"/>
            <p:cNvSpPr txBox="1">
              <a:spLocks noChangeArrowheads="1"/>
            </p:cNvSpPr>
            <p:nvPr/>
          </p:nvSpPr>
          <p:spPr bwMode="auto">
            <a:xfrm>
              <a:off x="4187" y="2613"/>
              <a:ext cx="541" cy="4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L</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74773" name="Text Box 21"/>
            <p:cNvSpPr txBox="1">
              <a:spLocks noChangeArrowheads="1"/>
            </p:cNvSpPr>
            <p:nvPr/>
          </p:nvSpPr>
          <p:spPr bwMode="auto">
            <a:xfrm>
              <a:off x="3309" y="2743"/>
              <a:ext cx="580" cy="4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74" name="Rectangle 22"/>
            <p:cNvSpPr>
              <a:spLocks noChangeArrowheads="1"/>
            </p:cNvSpPr>
            <p:nvPr/>
          </p:nvSpPr>
          <p:spPr bwMode="auto">
            <a:xfrm>
              <a:off x="7561" y="4101"/>
              <a:ext cx="522" cy="425"/>
            </a:xfrm>
            <a:prstGeom prst="rect">
              <a:avLst/>
            </a:prstGeom>
            <a:solidFill>
              <a:srgbClr val="FFFFFF"/>
            </a:solid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smtClean="0">
                  <a:ln>
                    <a:noFill/>
                  </a:ln>
                  <a:solidFill>
                    <a:schemeClr val="tx1"/>
                  </a:solidFill>
                  <a:effectLst/>
                  <a:latin typeface="Calibri" pitchFamily="34" charset="0"/>
                  <a:cs typeface="Arial" pitchFamily="34" charset="0"/>
                </a:rPr>
                <a:t>k </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74775" name="Oval 23"/>
            <p:cNvSpPr>
              <a:spLocks noChangeArrowheads="1"/>
            </p:cNvSpPr>
            <p:nvPr/>
          </p:nvSpPr>
          <p:spPr bwMode="auto">
            <a:xfrm>
              <a:off x="4788" y="3494"/>
              <a:ext cx="255" cy="263"/>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4776" name="Group 24"/>
            <p:cNvGrpSpPr>
              <a:grpSpLocks/>
            </p:cNvGrpSpPr>
            <p:nvPr/>
          </p:nvGrpSpPr>
          <p:grpSpPr bwMode="auto">
            <a:xfrm>
              <a:off x="7310" y="3968"/>
              <a:ext cx="150" cy="769"/>
              <a:chOff x="5502" y="8387"/>
              <a:chExt cx="141" cy="673"/>
            </a:xfrm>
          </p:grpSpPr>
          <p:sp>
            <p:nvSpPr>
              <p:cNvPr id="74777" name="Line 25"/>
              <p:cNvSpPr>
                <a:spLocks noChangeShapeType="1"/>
              </p:cNvSpPr>
              <p:nvPr/>
            </p:nvSpPr>
            <p:spPr bwMode="auto">
              <a:xfrm>
                <a:off x="5558" y="8387"/>
                <a:ext cx="1" cy="71"/>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78" name="Line 26"/>
              <p:cNvSpPr>
                <a:spLocks noChangeShapeType="1"/>
              </p:cNvSpPr>
              <p:nvPr/>
            </p:nvSpPr>
            <p:spPr bwMode="auto">
              <a:xfrm>
                <a:off x="5572" y="9003"/>
                <a:ext cx="1" cy="5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79" name="Line 27"/>
              <p:cNvSpPr>
                <a:spLocks noChangeShapeType="1"/>
              </p:cNvSpPr>
              <p:nvPr/>
            </p:nvSpPr>
            <p:spPr bwMode="auto">
              <a:xfrm flipH="1">
                <a:off x="5502" y="8658"/>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80" name="Line 28"/>
              <p:cNvSpPr>
                <a:spLocks noChangeShapeType="1"/>
              </p:cNvSpPr>
              <p:nvPr/>
            </p:nvSpPr>
            <p:spPr bwMode="auto">
              <a:xfrm flipH="1">
                <a:off x="5516" y="8810"/>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81" name="Line 29"/>
              <p:cNvSpPr>
                <a:spLocks noChangeShapeType="1"/>
              </p:cNvSpPr>
              <p:nvPr/>
            </p:nvSpPr>
            <p:spPr bwMode="auto">
              <a:xfrm flipH="1">
                <a:off x="5502" y="8498"/>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82" name="Line 30"/>
              <p:cNvSpPr>
                <a:spLocks noChangeShapeType="1"/>
              </p:cNvSpPr>
              <p:nvPr/>
            </p:nvSpPr>
            <p:spPr bwMode="auto">
              <a:xfrm>
                <a:off x="5516" y="8885"/>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83" name="Line 31"/>
              <p:cNvSpPr>
                <a:spLocks noChangeShapeType="1"/>
              </p:cNvSpPr>
              <p:nvPr/>
            </p:nvSpPr>
            <p:spPr bwMode="auto">
              <a:xfrm>
                <a:off x="5516" y="8583"/>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84" name="Line 32"/>
              <p:cNvSpPr>
                <a:spLocks noChangeShapeType="1"/>
              </p:cNvSpPr>
              <p:nvPr/>
            </p:nvSpPr>
            <p:spPr bwMode="auto">
              <a:xfrm>
                <a:off x="5502" y="8736"/>
                <a:ext cx="127" cy="7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85" name="Line 33"/>
              <p:cNvSpPr>
                <a:spLocks noChangeShapeType="1"/>
              </p:cNvSpPr>
              <p:nvPr/>
            </p:nvSpPr>
            <p:spPr bwMode="auto">
              <a:xfrm flipV="1">
                <a:off x="5572" y="8961"/>
                <a:ext cx="57" cy="29"/>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74786" name="Line 34"/>
              <p:cNvSpPr>
                <a:spLocks noChangeShapeType="1"/>
              </p:cNvSpPr>
              <p:nvPr/>
            </p:nvSpPr>
            <p:spPr bwMode="auto">
              <a:xfrm>
                <a:off x="5558" y="8457"/>
                <a:ext cx="57" cy="43"/>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cxnSp>
          <p:nvCxnSpPr>
            <p:cNvPr id="74787" name="AutoShape 35"/>
            <p:cNvCxnSpPr>
              <a:cxnSpLocks noChangeShapeType="1"/>
            </p:cNvCxnSpPr>
            <p:nvPr/>
          </p:nvCxnSpPr>
          <p:spPr bwMode="auto">
            <a:xfrm>
              <a:off x="4923" y="3210"/>
              <a:ext cx="1" cy="847"/>
            </a:xfrm>
            <a:prstGeom prst="straightConnector1">
              <a:avLst/>
            </a:prstGeom>
            <a:noFill/>
            <a:ln w="15875">
              <a:solidFill>
                <a:srgbClr val="000000"/>
              </a:solidFill>
              <a:round/>
              <a:headEnd/>
              <a:tailEnd/>
            </a:ln>
          </p:spPr>
        </p:cxnSp>
        <p:cxnSp>
          <p:nvCxnSpPr>
            <p:cNvPr id="74788" name="AutoShape 36"/>
            <p:cNvCxnSpPr>
              <a:cxnSpLocks noChangeShapeType="1"/>
            </p:cNvCxnSpPr>
            <p:nvPr/>
          </p:nvCxnSpPr>
          <p:spPr bwMode="auto">
            <a:xfrm flipH="1">
              <a:off x="4549" y="3622"/>
              <a:ext cx="712" cy="0"/>
            </a:xfrm>
            <a:prstGeom prst="straightConnector1">
              <a:avLst/>
            </a:prstGeom>
            <a:noFill/>
            <a:ln w="15875">
              <a:solidFill>
                <a:srgbClr val="000000"/>
              </a:solidFill>
              <a:round/>
              <a:headEnd/>
              <a:tailEnd/>
            </a:ln>
          </p:spPr>
        </p:cxnSp>
        <p:cxnSp>
          <p:nvCxnSpPr>
            <p:cNvPr id="74789" name="AutoShape 37"/>
            <p:cNvCxnSpPr>
              <a:cxnSpLocks noChangeShapeType="1"/>
            </p:cNvCxnSpPr>
            <p:nvPr/>
          </p:nvCxnSpPr>
          <p:spPr bwMode="auto">
            <a:xfrm flipV="1">
              <a:off x="3985" y="2707"/>
              <a:ext cx="0" cy="555"/>
            </a:xfrm>
            <a:prstGeom prst="straightConnector1">
              <a:avLst/>
            </a:prstGeom>
            <a:noFill/>
            <a:ln w="15875">
              <a:solidFill>
                <a:srgbClr val="000000"/>
              </a:solidFill>
              <a:round/>
              <a:headEnd/>
              <a:tailEnd/>
            </a:ln>
          </p:spPr>
        </p:cxnSp>
        <p:cxnSp>
          <p:nvCxnSpPr>
            <p:cNvPr id="74790" name="AutoShape 38"/>
            <p:cNvCxnSpPr>
              <a:cxnSpLocks noChangeShapeType="1"/>
            </p:cNvCxnSpPr>
            <p:nvPr/>
          </p:nvCxnSpPr>
          <p:spPr bwMode="auto">
            <a:xfrm flipV="1">
              <a:off x="7422" y="2724"/>
              <a:ext cx="0" cy="555"/>
            </a:xfrm>
            <a:prstGeom prst="straightConnector1">
              <a:avLst/>
            </a:prstGeom>
            <a:noFill/>
            <a:ln w="15875">
              <a:solidFill>
                <a:srgbClr val="000000"/>
              </a:solidFill>
              <a:round/>
              <a:headEnd/>
              <a:tailEnd/>
            </a:ln>
          </p:spPr>
        </p:cxnSp>
        <p:cxnSp>
          <p:nvCxnSpPr>
            <p:cNvPr id="74791" name="AutoShape 39"/>
            <p:cNvCxnSpPr>
              <a:cxnSpLocks noChangeShapeType="1"/>
            </p:cNvCxnSpPr>
            <p:nvPr/>
          </p:nvCxnSpPr>
          <p:spPr bwMode="auto">
            <a:xfrm flipV="1">
              <a:off x="4932" y="2695"/>
              <a:ext cx="0" cy="412"/>
            </a:xfrm>
            <a:prstGeom prst="straightConnector1">
              <a:avLst/>
            </a:prstGeom>
            <a:noFill/>
            <a:ln w="15875">
              <a:solidFill>
                <a:srgbClr val="000000"/>
              </a:solidFill>
              <a:round/>
              <a:headEnd/>
              <a:tailEnd/>
            </a:ln>
          </p:spPr>
        </p:cxnSp>
        <p:sp>
          <p:nvSpPr>
            <p:cNvPr id="74792" name="Text Box 40"/>
            <p:cNvSpPr txBox="1">
              <a:spLocks noChangeArrowheads="1"/>
            </p:cNvSpPr>
            <p:nvPr/>
          </p:nvSpPr>
          <p:spPr bwMode="auto">
            <a:xfrm>
              <a:off x="5793" y="2627"/>
              <a:ext cx="541" cy="4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L</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74793" name="AutoShape 41"/>
            <p:cNvCxnSpPr>
              <a:cxnSpLocks noChangeShapeType="1"/>
            </p:cNvCxnSpPr>
            <p:nvPr/>
          </p:nvCxnSpPr>
          <p:spPr bwMode="auto">
            <a:xfrm flipH="1">
              <a:off x="3978" y="2910"/>
              <a:ext cx="210" cy="0"/>
            </a:xfrm>
            <a:prstGeom prst="straightConnector1">
              <a:avLst/>
            </a:prstGeom>
            <a:noFill/>
            <a:ln w="15875">
              <a:solidFill>
                <a:srgbClr val="000000"/>
              </a:solidFill>
              <a:round/>
              <a:headEnd/>
              <a:tailEnd type="triangle" w="sm" len="med"/>
            </a:ln>
          </p:spPr>
        </p:cxnSp>
        <p:cxnSp>
          <p:nvCxnSpPr>
            <p:cNvPr id="74794" name="AutoShape 42"/>
            <p:cNvCxnSpPr>
              <a:cxnSpLocks noChangeShapeType="1"/>
            </p:cNvCxnSpPr>
            <p:nvPr/>
          </p:nvCxnSpPr>
          <p:spPr bwMode="auto">
            <a:xfrm flipH="1">
              <a:off x="4938" y="2910"/>
              <a:ext cx="803" cy="1"/>
            </a:xfrm>
            <a:prstGeom prst="straightConnector1">
              <a:avLst/>
            </a:prstGeom>
            <a:noFill/>
            <a:ln w="15875">
              <a:solidFill>
                <a:srgbClr val="000000"/>
              </a:solidFill>
              <a:round/>
              <a:headEnd/>
              <a:tailEnd type="triangle" w="sm" len="med"/>
            </a:ln>
          </p:spPr>
        </p:cxnSp>
        <p:cxnSp>
          <p:nvCxnSpPr>
            <p:cNvPr id="74795" name="AutoShape 43"/>
            <p:cNvCxnSpPr>
              <a:cxnSpLocks noChangeShapeType="1"/>
            </p:cNvCxnSpPr>
            <p:nvPr/>
          </p:nvCxnSpPr>
          <p:spPr bwMode="auto">
            <a:xfrm flipV="1">
              <a:off x="6318" y="2904"/>
              <a:ext cx="1103" cy="6"/>
            </a:xfrm>
            <a:prstGeom prst="straightConnector1">
              <a:avLst/>
            </a:prstGeom>
            <a:noFill/>
            <a:ln w="15875">
              <a:solidFill>
                <a:srgbClr val="000000"/>
              </a:solidFill>
              <a:round/>
              <a:headEnd/>
              <a:tailEnd type="triangle" w="sm" len="med"/>
            </a:ln>
          </p:spPr>
        </p:cxnSp>
        <p:cxnSp>
          <p:nvCxnSpPr>
            <p:cNvPr id="74796" name="AutoShape 44"/>
            <p:cNvCxnSpPr>
              <a:cxnSpLocks noChangeShapeType="1"/>
            </p:cNvCxnSpPr>
            <p:nvPr/>
          </p:nvCxnSpPr>
          <p:spPr bwMode="auto">
            <a:xfrm>
              <a:off x="4668" y="2909"/>
              <a:ext cx="270" cy="2"/>
            </a:xfrm>
            <a:prstGeom prst="straightConnector1">
              <a:avLst/>
            </a:prstGeom>
            <a:noFill/>
            <a:ln w="15875">
              <a:solidFill>
                <a:srgbClr val="000000"/>
              </a:solidFill>
              <a:round/>
              <a:headEnd/>
              <a:tailEnd type="triangle" w="sm" len="med"/>
            </a:ln>
          </p:spPr>
        </p:cxnSp>
        <p:cxnSp>
          <p:nvCxnSpPr>
            <p:cNvPr id="74797" name="AutoShape 45"/>
            <p:cNvCxnSpPr>
              <a:cxnSpLocks noChangeShapeType="1"/>
            </p:cNvCxnSpPr>
            <p:nvPr/>
          </p:nvCxnSpPr>
          <p:spPr bwMode="auto">
            <a:xfrm>
              <a:off x="5365" y="3615"/>
              <a:ext cx="2280" cy="0"/>
            </a:xfrm>
            <a:prstGeom prst="straightConnector1">
              <a:avLst/>
            </a:prstGeom>
            <a:noFill/>
            <a:ln w="19050">
              <a:solidFill>
                <a:srgbClr val="000000"/>
              </a:solidFill>
              <a:prstDash val="lgDash"/>
              <a:round/>
              <a:headEnd/>
              <a:tailEnd/>
            </a:ln>
          </p:spPr>
        </p:cxnSp>
        <p:sp>
          <p:nvSpPr>
            <p:cNvPr id="74798" name="Arc 46"/>
            <p:cNvSpPr>
              <a:spLocks/>
            </p:cNvSpPr>
            <p:nvPr/>
          </p:nvSpPr>
          <p:spPr bwMode="auto">
            <a:xfrm rot="18657877" flipV="1">
              <a:off x="4976" y="3477"/>
              <a:ext cx="295" cy="2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74800" name="Text Box 48"/>
            <p:cNvSpPr txBox="1">
              <a:spLocks noChangeArrowheads="1"/>
            </p:cNvSpPr>
            <p:nvPr/>
          </p:nvSpPr>
          <p:spPr bwMode="auto">
            <a:xfrm>
              <a:off x="8239" y="3344"/>
              <a:ext cx="713" cy="4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x</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74801" name="AutoShape 49"/>
            <p:cNvCxnSpPr>
              <a:cxnSpLocks noChangeShapeType="1"/>
            </p:cNvCxnSpPr>
            <p:nvPr/>
          </p:nvCxnSpPr>
          <p:spPr bwMode="auto">
            <a:xfrm flipV="1">
              <a:off x="7949" y="2987"/>
              <a:ext cx="0" cy="615"/>
            </a:xfrm>
            <a:prstGeom prst="straightConnector1">
              <a:avLst/>
            </a:prstGeom>
            <a:noFill/>
            <a:ln w="15875">
              <a:solidFill>
                <a:srgbClr val="000000"/>
              </a:solidFill>
              <a:round/>
              <a:headEnd/>
              <a:tailEnd type="triangle" w="med" len="med"/>
            </a:ln>
          </p:spPr>
        </p:cxnSp>
        <p:cxnSp>
          <p:nvCxnSpPr>
            <p:cNvPr id="74802" name="AutoShape 50"/>
            <p:cNvCxnSpPr>
              <a:cxnSpLocks noChangeShapeType="1"/>
            </p:cNvCxnSpPr>
            <p:nvPr/>
          </p:nvCxnSpPr>
          <p:spPr bwMode="auto">
            <a:xfrm>
              <a:off x="7799" y="3617"/>
              <a:ext cx="165" cy="0"/>
            </a:xfrm>
            <a:prstGeom prst="straightConnector1">
              <a:avLst/>
            </a:prstGeom>
            <a:noFill/>
            <a:ln w="15875">
              <a:solidFill>
                <a:srgbClr val="000000"/>
              </a:solidFill>
              <a:round/>
              <a:headEnd/>
              <a:tailEnd/>
            </a:ln>
          </p:spPr>
        </p:cxnSp>
        <p:sp>
          <p:nvSpPr>
            <p:cNvPr id="74803" name="Rectangle 51"/>
            <p:cNvSpPr>
              <a:spLocks noChangeArrowheads="1"/>
            </p:cNvSpPr>
            <p:nvPr/>
          </p:nvSpPr>
          <p:spPr bwMode="auto">
            <a:xfrm>
              <a:off x="4725" y="4817"/>
              <a:ext cx="751" cy="385"/>
            </a:xfrm>
            <a:prstGeom prst="rect">
              <a:avLst/>
            </a:prstGeom>
            <a:solidFill>
              <a:srgbClr val="FFFFFF"/>
            </a:solid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smtClean="0">
                  <a:ln>
                    <a:noFill/>
                  </a:ln>
                  <a:solidFill>
                    <a:schemeClr val="tx1"/>
                  </a:solidFill>
                  <a:effectLst/>
                  <a:latin typeface="Calibri" pitchFamily="34" charset="0"/>
                  <a:cs typeface="Arial" pitchFamily="34" charset="0"/>
                </a:rPr>
                <a:t>m</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74804" name="Text Box 52"/>
            <p:cNvSpPr txBox="1">
              <a:spLocks noChangeArrowheads="1"/>
            </p:cNvSpPr>
            <p:nvPr/>
          </p:nvSpPr>
          <p:spPr bwMode="auto">
            <a:xfrm>
              <a:off x="8749" y="4664"/>
              <a:ext cx="713" cy="4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x</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74805" name="AutoShape 53"/>
            <p:cNvCxnSpPr>
              <a:cxnSpLocks noChangeShapeType="1"/>
            </p:cNvCxnSpPr>
            <p:nvPr/>
          </p:nvCxnSpPr>
          <p:spPr bwMode="auto">
            <a:xfrm flipV="1">
              <a:off x="8519" y="4442"/>
              <a:ext cx="0" cy="615"/>
            </a:xfrm>
            <a:prstGeom prst="straightConnector1">
              <a:avLst/>
            </a:prstGeom>
            <a:noFill/>
            <a:ln w="15875">
              <a:solidFill>
                <a:srgbClr val="000000"/>
              </a:solidFill>
              <a:round/>
              <a:headEnd/>
              <a:tailEnd type="triangle" w="med" len="med"/>
            </a:ln>
          </p:spPr>
        </p:cxnSp>
        <p:cxnSp>
          <p:nvCxnSpPr>
            <p:cNvPr id="74806" name="AutoShape 54"/>
            <p:cNvCxnSpPr>
              <a:cxnSpLocks noChangeShapeType="1"/>
            </p:cNvCxnSpPr>
            <p:nvPr/>
          </p:nvCxnSpPr>
          <p:spPr bwMode="auto">
            <a:xfrm>
              <a:off x="8369" y="5072"/>
              <a:ext cx="165" cy="1"/>
            </a:xfrm>
            <a:prstGeom prst="straightConnector1">
              <a:avLst/>
            </a:prstGeom>
            <a:noFill/>
            <a:ln w="15875">
              <a:solidFill>
                <a:srgbClr val="000000"/>
              </a:solidFill>
              <a:round/>
              <a:headEnd/>
              <a:tailEnd/>
            </a:ln>
          </p:spPr>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61665"/>
          </a:xfrm>
          <a:prstGeom prst="rect">
            <a:avLst/>
          </a:prstGeom>
        </p:spPr>
        <p:txBody>
          <a:bodyPr wrap="square">
            <a:spAutoFit/>
          </a:bodyPr>
          <a:lstStyle/>
          <a:p>
            <a:pPr eaLnBrk="1" fontAlgn="auto" hangingPunct="1">
              <a:spcBef>
                <a:spcPts val="0"/>
              </a:spcBef>
              <a:spcAft>
                <a:spcPts val="0"/>
              </a:spcAft>
            </a:pPr>
            <a:r>
              <a:rPr lang="en-US" sz="2400" b="1" dirty="0" smtClean="0">
                <a:solidFill>
                  <a:srgbClr val="008080"/>
                </a:solidFill>
                <a:latin typeface="Calibri"/>
              </a:rPr>
              <a:t>Introduction</a:t>
            </a:r>
            <a:endParaRPr kumimoji="0" lang="en-US" sz="24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9" name="Content Placeholder 2"/>
          <p:cNvSpPr>
            <a:spLocks noGrp="1"/>
          </p:cNvSpPr>
          <p:nvPr>
            <p:ph idx="1"/>
          </p:nvPr>
        </p:nvSpPr>
        <p:spPr>
          <a:xfrm>
            <a:off x="838200" y="1752600"/>
            <a:ext cx="7315200" cy="2362200"/>
          </a:xfrm>
        </p:spPr>
        <p:txBody>
          <a:bodyPr>
            <a:noAutofit/>
          </a:bodyPr>
          <a:lstStyle/>
          <a:p>
            <a:pPr>
              <a:spcBef>
                <a:spcPts val="1200"/>
              </a:spcBef>
              <a:spcAft>
                <a:spcPts val="600"/>
              </a:spcAft>
              <a:buClr>
                <a:schemeClr val="tx2"/>
              </a:buClr>
            </a:pPr>
            <a:r>
              <a:rPr lang="en-US" sz="1800" dirty="0" smtClean="0"/>
              <a:t>Rotational degree-of-freedom dynamic problem requires mass moment of inertia</a:t>
            </a:r>
          </a:p>
          <a:p>
            <a:pPr>
              <a:spcBef>
                <a:spcPts val="1200"/>
              </a:spcBef>
              <a:spcAft>
                <a:spcPts val="600"/>
              </a:spcAft>
              <a:buClr>
                <a:schemeClr val="tx2"/>
              </a:buClr>
            </a:pPr>
            <a:r>
              <a:rPr lang="en-US" sz="1800" dirty="0" smtClean="0"/>
              <a:t>Measure, calculate, or estimate MOI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kumimoji="0" lang="en-US" sz="2200" b="1" dirty="0" smtClean="0">
                <a:solidFill>
                  <a:srgbClr val="008080"/>
                </a:solidFill>
                <a:latin typeface="Calibri"/>
              </a:rPr>
              <a:t>Free Body </a:t>
            </a:r>
            <a:r>
              <a:rPr lang="en-US" sz="2200" b="1" dirty="0" smtClean="0">
                <a:solidFill>
                  <a:srgbClr val="008080"/>
                </a:solidFill>
                <a:latin typeface="Calibri"/>
              </a:rPr>
              <a:t>Diagram</a:t>
            </a:r>
            <a:endParaRPr kumimoji="0" lang="en-US" sz="2200" b="1" dirty="0" smtClean="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2705" name="Group 1"/>
          <p:cNvGrpSpPr>
            <a:grpSpLocks/>
          </p:cNvGrpSpPr>
          <p:nvPr/>
        </p:nvGrpSpPr>
        <p:grpSpPr bwMode="auto">
          <a:xfrm>
            <a:off x="1524000" y="1905000"/>
            <a:ext cx="5715000" cy="3581400"/>
            <a:chOff x="1740" y="7789"/>
            <a:chExt cx="7935" cy="5009"/>
          </a:xfrm>
        </p:grpSpPr>
        <p:sp>
          <p:nvSpPr>
            <p:cNvPr id="72706" name="Rectangle 2"/>
            <p:cNvSpPr>
              <a:spLocks noChangeArrowheads="1"/>
            </p:cNvSpPr>
            <p:nvPr/>
          </p:nvSpPr>
          <p:spPr bwMode="auto">
            <a:xfrm rot="-591691">
              <a:off x="2460" y="8862"/>
              <a:ext cx="5685" cy="465"/>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07" name="Rectangle 3"/>
            <p:cNvSpPr>
              <a:spLocks noChangeArrowheads="1"/>
            </p:cNvSpPr>
            <p:nvPr/>
          </p:nvSpPr>
          <p:spPr bwMode="auto">
            <a:xfrm>
              <a:off x="4860" y="11157"/>
              <a:ext cx="210" cy="1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08" name="Rectangle 4"/>
            <p:cNvSpPr>
              <a:spLocks noChangeArrowheads="1"/>
            </p:cNvSpPr>
            <p:nvPr/>
          </p:nvSpPr>
          <p:spPr bwMode="auto">
            <a:xfrm>
              <a:off x="5790" y="11112"/>
              <a:ext cx="210" cy="1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09" name="Oval 5"/>
            <p:cNvSpPr>
              <a:spLocks noChangeArrowheads="1"/>
            </p:cNvSpPr>
            <p:nvPr/>
          </p:nvSpPr>
          <p:spPr bwMode="auto">
            <a:xfrm>
              <a:off x="4425" y="9057"/>
              <a:ext cx="315" cy="315"/>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2710" name="AutoShape 6"/>
            <p:cNvCxnSpPr>
              <a:cxnSpLocks noChangeShapeType="1"/>
            </p:cNvCxnSpPr>
            <p:nvPr/>
          </p:nvCxnSpPr>
          <p:spPr bwMode="auto">
            <a:xfrm>
              <a:off x="4575" y="8682"/>
              <a:ext cx="0" cy="1080"/>
            </a:xfrm>
            <a:prstGeom prst="straightConnector1">
              <a:avLst/>
            </a:prstGeom>
            <a:noFill/>
            <a:ln w="19050">
              <a:solidFill>
                <a:srgbClr val="000000"/>
              </a:solidFill>
              <a:round/>
              <a:headEnd/>
              <a:tailEnd/>
            </a:ln>
          </p:spPr>
        </p:cxnSp>
        <p:cxnSp>
          <p:nvCxnSpPr>
            <p:cNvPr id="72711" name="AutoShape 7"/>
            <p:cNvCxnSpPr>
              <a:cxnSpLocks noChangeShapeType="1"/>
            </p:cNvCxnSpPr>
            <p:nvPr/>
          </p:nvCxnSpPr>
          <p:spPr bwMode="auto">
            <a:xfrm>
              <a:off x="4065" y="9207"/>
              <a:ext cx="1035" cy="0"/>
            </a:xfrm>
            <a:prstGeom prst="straightConnector1">
              <a:avLst/>
            </a:prstGeom>
            <a:noFill/>
            <a:ln w="9525">
              <a:solidFill>
                <a:srgbClr val="000000"/>
              </a:solidFill>
              <a:round/>
              <a:headEnd/>
              <a:tailEnd/>
            </a:ln>
          </p:spPr>
        </p:cxnSp>
        <p:cxnSp>
          <p:nvCxnSpPr>
            <p:cNvPr id="72712" name="AutoShape 8"/>
            <p:cNvCxnSpPr>
              <a:cxnSpLocks noChangeShapeType="1"/>
            </p:cNvCxnSpPr>
            <p:nvPr/>
          </p:nvCxnSpPr>
          <p:spPr bwMode="auto">
            <a:xfrm>
              <a:off x="5310" y="9222"/>
              <a:ext cx="4365" cy="0"/>
            </a:xfrm>
            <a:prstGeom prst="straightConnector1">
              <a:avLst/>
            </a:prstGeom>
            <a:noFill/>
            <a:ln w="9525">
              <a:solidFill>
                <a:srgbClr val="000000"/>
              </a:solidFill>
              <a:round/>
              <a:headEnd/>
              <a:tailEnd/>
            </a:ln>
          </p:spPr>
        </p:cxnSp>
        <p:cxnSp>
          <p:nvCxnSpPr>
            <p:cNvPr id="72713" name="AutoShape 9"/>
            <p:cNvCxnSpPr>
              <a:cxnSpLocks noChangeShapeType="1"/>
            </p:cNvCxnSpPr>
            <p:nvPr/>
          </p:nvCxnSpPr>
          <p:spPr bwMode="auto">
            <a:xfrm>
              <a:off x="1740" y="9207"/>
              <a:ext cx="2235" cy="1"/>
            </a:xfrm>
            <a:prstGeom prst="straightConnector1">
              <a:avLst/>
            </a:prstGeom>
            <a:noFill/>
            <a:ln w="9525">
              <a:solidFill>
                <a:srgbClr val="000000"/>
              </a:solidFill>
              <a:round/>
              <a:headEnd/>
              <a:tailEnd/>
            </a:ln>
          </p:spPr>
        </p:cxnSp>
        <p:cxnSp>
          <p:nvCxnSpPr>
            <p:cNvPr id="72714" name="AutoShape 10"/>
            <p:cNvCxnSpPr>
              <a:cxnSpLocks noChangeShapeType="1"/>
            </p:cNvCxnSpPr>
            <p:nvPr/>
          </p:nvCxnSpPr>
          <p:spPr bwMode="auto">
            <a:xfrm flipV="1">
              <a:off x="4875" y="8397"/>
              <a:ext cx="4275" cy="750"/>
            </a:xfrm>
            <a:prstGeom prst="straightConnector1">
              <a:avLst/>
            </a:prstGeom>
            <a:noFill/>
            <a:ln w="9525">
              <a:solidFill>
                <a:srgbClr val="000000"/>
              </a:solidFill>
              <a:round/>
              <a:headEnd/>
              <a:tailEnd/>
            </a:ln>
          </p:spPr>
        </p:cxnSp>
        <p:cxnSp>
          <p:nvCxnSpPr>
            <p:cNvPr id="72715" name="AutoShape 11"/>
            <p:cNvCxnSpPr>
              <a:cxnSpLocks noChangeShapeType="1"/>
            </p:cNvCxnSpPr>
            <p:nvPr/>
          </p:nvCxnSpPr>
          <p:spPr bwMode="auto">
            <a:xfrm flipV="1">
              <a:off x="2319" y="9290"/>
              <a:ext cx="1890" cy="345"/>
            </a:xfrm>
            <a:prstGeom prst="straightConnector1">
              <a:avLst/>
            </a:prstGeom>
            <a:noFill/>
            <a:ln w="9525">
              <a:solidFill>
                <a:srgbClr val="000000"/>
              </a:solidFill>
              <a:round/>
              <a:headEnd/>
              <a:tailEnd/>
            </a:ln>
          </p:spPr>
        </p:cxnSp>
        <p:cxnSp>
          <p:nvCxnSpPr>
            <p:cNvPr id="72716" name="AutoShape 12"/>
            <p:cNvCxnSpPr>
              <a:cxnSpLocks noChangeShapeType="1"/>
            </p:cNvCxnSpPr>
            <p:nvPr/>
          </p:nvCxnSpPr>
          <p:spPr bwMode="auto">
            <a:xfrm>
              <a:off x="2970" y="9747"/>
              <a:ext cx="0" cy="1065"/>
            </a:xfrm>
            <a:prstGeom prst="straightConnector1">
              <a:avLst/>
            </a:prstGeom>
            <a:noFill/>
            <a:ln w="9525">
              <a:solidFill>
                <a:srgbClr val="000000"/>
              </a:solidFill>
              <a:round/>
              <a:headEnd/>
              <a:tailEnd type="triangle" w="med" len="med"/>
            </a:ln>
          </p:spPr>
        </p:cxnSp>
        <p:cxnSp>
          <p:nvCxnSpPr>
            <p:cNvPr id="72717" name="AutoShape 13"/>
            <p:cNvCxnSpPr>
              <a:cxnSpLocks noChangeShapeType="1"/>
            </p:cNvCxnSpPr>
            <p:nvPr/>
          </p:nvCxnSpPr>
          <p:spPr bwMode="auto">
            <a:xfrm>
              <a:off x="7660" y="8930"/>
              <a:ext cx="0" cy="1065"/>
            </a:xfrm>
            <a:prstGeom prst="straightConnector1">
              <a:avLst/>
            </a:prstGeom>
            <a:noFill/>
            <a:ln w="9525">
              <a:solidFill>
                <a:srgbClr val="000000"/>
              </a:solidFill>
              <a:round/>
              <a:headEnd/>
              <a:tailEnd type="triangle" w="med" len="med"/>
            </a:ln>
          </p:spPr>
        </p:cxnSp>
        <p:sp>
          <p:nvSpPr>
            <p:cNvPr id="72718" name="Text Box 14"/>
            <p:cNvSpPr txBox="1">
              <a:spLocks noChangeArrowheads="1"/>
            </p:cNvSpPr>
            <p:nvPr/>
          </p:nvSpPr>
          <p:spPr bwMode="auto">
            <a:xfrm>
              <a:off x="5753" y="10040"/>
              <a:ext cx="2441" cy="5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k</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r>
                <a:rPr kumimoji="0" lang="en-US" b="1" i="0" u="none" strike="noStrike" cap="none" normalizeH="0" baseline="0" dirty="0" smtClean="0">
                  <a:ln>
                    <a:noFill/>
                  </a:ln>
                  <a:solidFill>
                    <a:schemeClr val="tx1"/>
                  </a:solidFill>
                  <a:effectLst/>
                  <a:latin typeface="Calibri" pitchFamily="34" charset="0"/>
                  <a:cs typeface="Arial" pitchFamily="34" charset="0"/>
                </a:rPr>
                <a:t> (x</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r>
                <a:rPr kumimoji="0" lang="en-US" b="1" i="0" u="none" strike="noStrike" cap="none" normalizeH="0" baseline="0" dirty="0" smtClean="0">
                  <a:ln>
                    <a:noFill/>
                  </a:ln>
                  <a:solidFill>
                    <a:schemeClr val="tx1"/>
                  </a:solidFill>
                  <a:effectLst/>
                  <a:latin typeface="Calibri" pitchFamily="34" charset="0"/>
                  <a:cs typeface="Arial" pitchFamily="34" charset="0"/>
                </a:rPr>
                <a:t>+L</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r>
                <a:rPr kumimoji="0" lang="en-US"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en-US" b="1" i="0" u="none" strike="noStrike" cap="none" normalizeH="0" baseline="0" dirty="0" smtClean="0">
                  <a:ln>
                    <a:noFill/>
                  </a:ln>
                  <a:solidFill>
                    <a:schemeClr val="tx1"/>
                  </a:solidFill>
                  <a:effectLst/>
                  <a:latin typeface="Calibri" pitchFamily="34" charset="0"/>
                  <a:cs typeface="Arial" pitchFamily="34" charset="0"/>
                </a:rPr>
                <a:t> - x</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r>
                <a:rPr kumimoji="0" lang="en-US" b="1" i="0" u="none" strike="noStrike" cap="none" normalizeH="0" baseline="0" dirty="0" smtClean="0">
                  <a:ln>
                    <a:noFill/>
                  </a:ln>
                  <a:solidFill>
                    <a:schemeClr val="tx1"/>
                  </a:solidFill>
                  <a:effectLst/>
                  <a:latin typeface="Calibri" pitchFamily="34" charset="0"/>
                  <a:cs typeface="Arial" pitchFamily="34" charset="0"/>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72719" name="Text Box 15"/>
            <p:cNvSpPr txBox="1">
              <a:spLocks noChangeArrowheads="1"/>
            </p:cNvSpPr>
            <p:nvPr/>
          </p:nvSpPr>
          <p:spPr bwMode="auto">
            <a:xfrm>
              <a:off x="3115" y="10240"/>
              <a:ext cx="2512" cy="58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k</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r>
                <a:rPr kumimoji="0" lang="en-US" b="1" i="0" u="none" strike="noStrike" cap="none" normalizeH="0" baseline="0" dirty="0" smtClean="0">
                  <a:ln>
                    <a:noFill/>
                  </a:ln>
                  <a:solidFill>
                    <a:schemeClr val="tx1"/>
                  </a:solidFill>
                  <a:effectLst/>
                  <a:latin typeface="Calibri" pitchFamily="34" charset="0"/>
                  <a:cs typeface="Arial" pitchFamily="34" charset="0"/>
                </a:rPr>
                <a:t> (x</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r>
                <a:rPr kumimoji="0" lang="en-US" b="1" i="0" u="none" strike="noStrike" cap="none" normalizeH="0" baseline="0" dirty="0" smtClean="0">
                  <a:ln>
                    <a:noFill/>
                  </a:ln>
                  <a:solidFill>
                    <a:schemeClr val="tx1"/>
                  </a:solidFill>
                  <a:effectLst/>
                  <a:latin typeface="Calibri" pitchFamily="34" charset="0"/>
                  <a:cs typeface="Arial" pitchFamily="34" charset="0"/>
                </a:rPr>
                <a:t>-L</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r>
                <a:rPr kumimoji="0" lang="en-US"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en-US" b="1" i="0" u="none" strike="noStrike" cap="none" normalizeH="0" baseline="0" dirty="0" smtClean="0">
                  <a:ln>
                    <a:noFill/>
                  </a:ln>
                  <a:solidFill>
                    <a:schemeClr val="tx1"/>
                  </a:solidFill>
                  <a:effectLst/>
                  <a:latin typeface="Calibri" pitchFamily="34" charset="0"/>
                  <a:cs typeface="Arial" pitchFamily="34" charset="0"/>
                </a:rPr>
                <a:t> - x</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r>
                <a:rPr kumimoji="0" lang="en-US" b="1" i="0" u="none" strike="noStrike" cap="none" normalizeH="0" baseline="0" dirty="0" smtClean="0">
                  <a:ln>
                    <a:noFill/>
                  </a:ln>
                  <a:solidFill>
                    <a:schemeClr val="tx1"/>
                  </a:solidFill>
                  <a:effectLst/>
                  <a:latin typeface="Calibri" pitchFamily="34" charset="0"/>
                  <a:cs typeface="Arial" pitchFamily="34" charset="0"/>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72720" name="AutoShape 16"/>
            <p:cNvCxnSpPr>
              <a:cxnSpLocks noChangeShapeType="1"/>
            </p:cNvCxnSpPr>
            <p:nvPr/>
          </p:nvCxnSpPr>
          <p:spPr bwMode="auto">
            <a:xfrm>
              <a:off x="4065" y="9213"/>
              <a:ext cx="1050" cy="1"/>
            </a:xfrm>
            <a:prstGeom prst="straightConnector1">
              <a:avLst/>
            </a:prstGeom>
            <a:noFill/>
            <a:ln w="19050">
              <a:solidFill>
                <a:srgbClr val="000000"/>
              </a:solidFill>
              <a:round/>
              <a:headEnd/>
              <a:tailEnd/>
            </a:ln>
          </p:spPr>
        </p:cxnSp>
        <p:cxnSp>
          <p:nvCxnSpPr>
            <p:cNvPr id="72721" name="AutoShape 17"/>
            <p:cNvCxnSpPr>
              <a:cxnSpLocks noChangeShapeType="1"/>
            </p:cNvCxnSpPr>
            <p:nvPr/>
          </p:nvCxnSpPr>
          <p:spPr bwMode="auto">
            <a:xfrm flipH="1" flipV="1">
              <a:off x="2813" y="8569"/>
              <a:ext cx="89" cy="600"/>
            </a:xfrm>
            <a:prstGeom prst="straightConnector1">
              <a:avLst/>
            </a:prstGeom>
            <a:noFill/>
            <a:ln w="15875">
              <a:solidFill>
                <a:srgbClr val="000000"/>
              </a:solidFill>
              <a:round/>
              <a:headEnd/>
              <a:tailEnd/>
            </a:ln>
          </p:spPr>
        </p:cxnSp>
        <p:cxnSp>
          <p:nvCxnSpPr>
            <p:cNvPr id="72722" name="AutoShape 18"/>
            <p:cNvCxnSpPr>
              <a:cxnSpLocks noChangeShapeType="1"/>
            </p:cNvCxnSpPr>
            <p:nvPr/>
          </p:nvCxnSpPr>
          <p:spPr bwMode="auto">
            <a:xfrm flipH="1" flipV="1">
              <a:off x="4358" y="8299"/>
              <a:ext cx="89" cy="600"/>
            </a:xfrm>
            <a:prstGeom prst="straightConnector1">
              <a:avLst/>
            </a:prstGeom>
            <a:noFill/>
            <a:ln w="15875">
              <a:solidFill>
                <a:srgbClr val="000000"/>
              </a:solidFill>
              <a:round/>
              <a:headEnd/>
              <a:tailEnd/>
            </a:ln>
          </p:spPr>
        </p:cxnSp>
        <p:cxnSp>
          <p:nvCxnSpPr>
            <p:cNvPr id="72723" name="AutoShape 19"/>
            <p:cNvCxnSpPr>
              <a:cxnSpLocks noChangeShapeType="1"/>
            </p:cNvCxnSpPr>
            <p:nvPr/>
          </p:nvCxnSpPr>
          <p:spPr bwMode="auto">
            <a:xfrm flipH="1" flipV="1">
              <a:off x="7523" y="7789"/>
              <a:ext cx="89" cy="600"/>
            </a:xfrm>
            <a:prstGeom prst="straightConnector1">
              <a:avLst/>
            </a:prstGeom>
            <a:noFill/>
            <a:ln w="15875">
              <a:solidFill>
                <a:srgbClr val="000000"/>
              </a:solidFill>
              <a:round/>
              <a:headEnd/>
              <a:tailEnd/>
            </a:ln>
          </p:spPr>
        </p:cxnSp>
        <p:cxnSp>
          <p:nvCxnSpPr>
            <p:cNvPr id="72724" name="AutoShape 20"/>
            <p:cNvCxnSpPr>
              <a:cxnSpLocks noChangeShapeType="1"/>
            </p:cNvCxnSpPr>
            <p:nvPr/>
          </p:nvCxnSpPr>
          <p:spPr bwMode="auto">
            <a:xfrm flipV="1">
              <a:off x="2835" y="8535"/>
              <a:ext cx="1560" cy="315"/>
            </a:xfrm>
            <a:prstGeom prst="straightConnector1">
              <a:avLst/>
            </a:prstGeom>
            <a:noFill/>
            <a:ln w="9525">
              <a:solidFill>
                <a:srgbClr val="000000"/>
              </a:solidFill>
              <a:round/>
              <a:headEnd type="triangle" w="med" len="med"/>
              <a:tailEnd type="triangle" w="med" len="med"/>
            </a:ln>
          </p:spPr>
        </p:cxnSp>
        <p:sp>
          <p:nvSpPr>
            <p:cNvPr id="72725" name="Text Box 21"/>
            <p:cNvSpPr txBox="1">
              <a:spLocks noChangeArrowheads="1"/>
            </p:cNvSpPr>
            <p:nvPr/>
          </p:nvSpPr>
          <p:spPr bwMode="auto">
            <a:xfrm>
              <a:off x="3180" y="8389"/>
              <a:ext cx="840" cy="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L</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72726" name="AutoShape 22"/>
            <p:cNvCxnSpPr>
              <a:cxnSpLocks noChangeShapeType="1"/>
            </p:cNvCxnSpPr>
            <p:nvPr/>
          </p:nvCxnSpPr>
          <p:spPr bwMode="auto">
            <a:xfrm flipV="1">
              <a:off x="4403" y="7885"/>
              <a:ext cx="3150" cy="630"/>
            </a:xfrm>
            <a:prstGeom prst="straightConnector1">
              <a:avLst/>
            </a:prstGeom>
            <a:noFill/>
            <a:ln w="9525">
              <a:solidFill>
                <a:srgbClr val="000000"/>
              </a:solidFill>
              <a:round/>
              <a:headEnd type="triangle" w="med" len="med"/>
              <a:tailEnd type="triangle" w="med" len="med"/>
            </a:ln>
          </p:spPr>
        </p:cxnSp>
        <p:sp>
          <p:nvSpPr>
            <p:cNvPr id="72727" name="Text Box 23"/>
            <p:cNvSpPr txBox="1">
              <a:spLocks noChangeArrowheads="1"/>
            </p:cNvSpPr>
            <p:nvPr/>
          </p:nvSpPr>
          <p:spPr bwMode="auto">
            <a:xfrm>
              <a:off x="5699" y="7965"/>
              <a:ext cx="721" cy="5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L</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72728" name="Arc 24"/>
            <p:cNvSpPr>
              <a:spLocks/>
            </p:cNvSpPr>
            <p:nvPr/>
          </p:nvSpPr>
          <p:spPr bwMode="auto">
            <a:xfrm rot="1264650">
              <a:off x="8797" y="8506"/>
              <a:ext cx="483" cy="6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72729" name="Text Box 25"/>
            <p:cNvSpPr txBox="1">
              <a:spLocks noChangeArrowheads="1"/>
            </p:cNvSpPr>
            <p:nvPr/>
          </p:nvSpPr>
          <p:spPr bwMode="auto">
            <a:xfrm>
              <a:off x="9212" y="8550"/>
              <a:ext cx="451" cy="58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72730" name="Rectangle 26"/>
            <p:cNvSpPr>
              <a:spLocks noChangeArrowheads="1"/>
            </p:cNvSpPr>
            <p:nvPr/>
          </p:nvSpPr>
          <p:spPr bwMode="auto">
            <a:xfrm>
              <a:off x="2370" y="12153"/>
              <a:ext cx="6225" cy="645"/>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72731" name="AutoShape 27"/>
            <p:cNvCxnSpPr>
              <a:cxnSpLocks noChangeShapeType="1"/>
            </p:cNvCxnSpPr>
            <p:nvPr/>
          </p:nvCxnSpPr>
          <p:spPr bwMode="auto">
            <a:xfrm flipV="1">
              <a:off x="2985" y="11082"/>
              <a:ext cx="0" cy="1065"/>
            </a:xfrm>
            <a:prstGeom prst="straightConnector1">
              <a:avLst/>
            </a:prstGeom>
            <a:noFill/>
            <a:ln w="9525">
              <a:solidFill>
                <a:srgbClr val="000000"/>
              </a:solidFill>
              <a:round/>
              <a:headEnd/>
              <a:tailEnd type="triangle" w="med" len="med"/>
            </a:ln>
          </p:spPr>
        </p:cxnSp>
        <p:sp>
          <p:nvSpPr>
            <p:cNvPr id="72732" name="Text Box 28"/>
            <p:cNvSpPr txBox="1">
              <a:spLocks noChangeArrowheads="1"/>
            </p:cNvSpPr>
            <p:nvPr/>
          </p:nvSpPr>
          <p:spPr bwMode="auto">
            <a:xfrm>
              <a:off x="3115" y="11199"/>
              <a:ext cx="2255" cy="5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k</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r>
                <a:rPr kumimoji="0" lang="en-US" b="1" i="0" u="none" strike="noStrike" cap="none" normalizeH="0" baseline="0" dirty="0" smtClean="0">
                  <a:ln>
                    <a:noFill/>
                  </a:ln>
                  <a:solidFill>
                    <a:schemeClr val="tx1"/>
                  </a:solidFill>
                  <a:effectLst/>
                  <a:latin typeface="Calibri" pitchFamily="34" charset="0"/>
                  <a:cs typeface="Arial" pitchFamily="34" charset="0"/>
                </a:rPr>
                <a:t> (x</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r>
                <a:rPr kumimoji="0" lang="en-US" b="1" i="0" u="none" strike="noStrike" cap="none" normalizeH="0" baseline="0" dirty="0" smtClean="0">
                  <a:ln>
                    <a:noFill/>
                  </a:ln>
                  <a:solidFill>
                    <a:schemeClr val="tx1"/>
                  </a:solidFill>
                  <a:effectLst/>
                  <a:latin typeface="Calibri" pitchFamily="34" charset="0"/>
                  <a:cs typeface="Arial" pitchFamily="34" charset="0"/>
                </a:rPr>
                <a:t>-L</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r>
                <a:rPr kumimoji="0" lang="en-US" b="1" i="0" u="none" strike="noStrike" cap="none" normalizeH="0" baseline="0" dirty="0" smtClean="0">
                  <a:ln>
                    <a:noFill/>
                  </a:ln>
                  <a:solidFill>
                    <a:schemeClr val="tx1"/>
                  </a:solidFill>
                  <a:effectLst/>
                  <a:latin typeface="Calibri" pitchFamily="34" charset="0"/>
                  <a:cs typeface="Arial" pitchFamily="34" charset="0"/>
                  <a:sym typeface="Symbol" pitchFamily="18" charset="2"/>
                </a:rPr>
                <a:t></a:t>
              </a:r>
              <a:r>
                <a:rPr kumimoji="0" lang="en-US" b="1" i="0" u="none" strike="noStrike" cap="none" normalizeH="0" baseline="0" dirty="0" smtClean="0">
                  <a:ln>
                    <a:noFill/>
                  </a:ln>
                  <a:solidFill>
                    <a:schemeClr val="tx1"/>
                  </a:solidFill>
                  <a:effectLst/>
                  <a:latin typeface="Calibri" pitchFamily="34" charset="0"/>
                  <a:cs typeface="Arial" pitchFamily="34" charset="0"/>
                </a:rPr>
                <a:t> - x</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r>
                <a:rPr kumimoji="0" lang="en-US" b="1" i="0" u="none" strike="noStrike" cap="none" normalizeH="0" baseline="0" dirty="0" smtClean="0">
                  <a:ln>
                    <a:noFill/>
                  </a:ln>
                  <a:solidFill>
                    <a:schemeClr val="tx1"/>
                  </a:solidFill>
                  <a:effectLst/>
                  <a:latin typeface="Calibri" pitchFamily="34" charset="0"/>
                  <a:cs typeface="Arial" pitchFamily="34" charset="0"/>
                </a:rPr>
                <a:t>)</a:t>
              </a:r>
            </a:p>
          </p:txBody>
        </p:sp>
        <p:sp>
          <p:nvSpPr>
            <p:cNvPr id="72733" name="Text Box 29"/>
            <p:cNvSpPr txBox="1">
              <a:spLocks noChangeArrowheads="1"/>
            </p:cNvSpPr>
            <p:nvPr/>
          </p:nvSpPr>
          <p:spPr bwMode="auto">
            <a:xfrm>
              <a:off x="5443" y="10880"/>
              <a:ext cx="2274" cy="5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k</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r>
                <a:rPr kumimoji="0" lang="en-US" b="1" i="0" u="none" strike="noStrike" cap="none" normalizeH="0" baseline="0" dirty="0" smtClean="0">
                  <a:ln>
                    <a:noFill/>
                  </a:ln>
                  <a:solidFill>
                    <a:schemeClr val="tx1"/>
                  </a:solidFill>
                  <a:effectLst/>
                  <a:latin typeface="Calibri" pitchFamily="34" charset="0"/>
                  <a:cs typeface="Arial" pitchFamily="34" charset="0"/>
                </a:rPr>
                <a:t> (x</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r>
                <a:rPr kumimoji="0" lang="en-US" b="1" i="0" u="none" strike="noStrike" cap="none" normalizeH="0" baseline="0" dirty="0" smtClean="0">
                  <a:ln>
                    <a:noFill/>
                  </a:ln>
                  <a:solidFill>
                    <a:schemeClr val="tx1"/>
                  </a:solidFill>
                  <a:effectLst/>
                  <a:latin typeface="Calibri" pitchFamily="34" charset="0"/>
                  <a:cs typeface="Arial" pitchFamily="34" charset="0"/>
                </a:rPr>
                <a:t>+L</a:t>
              </a:r>
              <a:r>
                <a:rPr kumimoji="0" lang="en-US" b="1" i="0" u="none" strike="noStrike" cap="none" normalizeH="0" baseline="-25000" dirty="0" smtClean="0">
                  <a:ln>
                    <a:noFill/>
                  </a:ln>
                  <a:solidFill>
                    <a:schemeClr val="tx1"/>
                  </a:solidFill>
                  <a:effectLst/>
                  <a:latin typeface="Calibri" pitchFamily="34" charset="0"/>
                  <a:cs typeface="Arial" pitchFamily="34" charset="0"/>
                </a:rPr>
                <a:t>2</a:t>
              </a:r>
              <a:r>
                <a:rPr kumimoji="0" lang="en-US"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en-US" b="1" i="0" u="none" strike="noStrike" cap="none" normalizeH="0" baseline="0" dirty="0" smtClean="0">
                  <a:ln>
                    <a:noFill/>
                  </a:ln>
                  <a:solidFill>
                    <a:schemeClr val="tx1"/>
                  </a:solidFill>
                  <a:effectLst/>
                  <a:latin typeface="Calibri" pitchFamily="34" charset="0"/>
                  <a:cs typeface="Arial" pitchFamily="34" charset="0"/>
                </a:rPr>
                <a:t> - x</a:t>
              </a:r>
              <a:r>
                <a:rPr kumimoji="0" lang="en-US" b="1" i="0" u="none" strike="noStrike" cap="none" normalizeH="0" baseline="-25000" dirty="0" smtClean="0">
                  <a:ln>
                    <a:noFill/>
                  </a:ln>
                  <a:solidFill>
                    <a:schemeClr val="tx1"/>
                  </a:solidFill>
                  <a:effectLst/>
                  <a:latin typeface="Calibri" pitchFamily="34" charset="0"/>
                  <a:cs typeface="Arial" pitchFamily="34" charset="0"/>
                </a:rPr>
                <a:t>1</a:t>
              </a:r>
              <a:r>
                <a:rPr kumimoji="0" lang="en-US" b="1" i="0" u="none" strike="noStrike" cap="none" normalizeH="0" baseline="0" dirty="0" smtClean="0">
                  <a:ln>
                    <a:noFill/>
                  </a:ln>
                  <a:solidFill>
                    <a:schemeClr val="tx1"/>
                  </a:solidFill>
                  <a:effectLst/>
                  <a:latin typeface="Calibri" pitchFamily="34" charset="0"/>
                  <a:cs typeface="Arial" pitchFamily="34" charset="0"/>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72734" name="AutoShape 30"/>
            <p:cNvCxnSpPr>
              <a:cxnSpLocks noChangeShapeType="1"/>
            </p:cNvCxnSpPr>
            <p:nvPr/>
          </p:nvCxnSpPr>
          <p:spPr bwMode="auto">
            <a:xfrm flipV="1">
              <a:off x="7630" y="11090"/>
              <a:ext cx="0" cy="1065"/>
            </a:xfrm>
            <a:prstGeom prst="straightConnector1">
              <a:avLst/>
            </a:prstGeom>
            <a:noFill/>
            <a:ln w="9525">
              <a:solidFill>
                <a:srgbClr val="000000"/>
              </a:solidFill>
              <a:round/>
              <a:headEnd/>
              <a:tailEnd type="triangle" w="med" len="med"/>
            </a:ln>
          </p:spPr>
        </p:cxn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Derive Equation of Motion</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3" name="Object 1"/>
          <p:cNvGraphicFramePr>
            <a:graphicFrameLocks noChangeAspect="1"/>
          </p:cNvGraphicFramePr>
          <p:nvPr/>
        </p:nvGraphicFramePr>
        <p:xfrm>
          <a:off x="1295400" y="1905000"/>
          <a:ext cx="1183821" cy="381000"/>
        </p:xfrm>
        <a:graphic>
          <a:graphicData uri="http://schemas.openxmlformats.org/presentationml/2006/ole">
            <p:oleObj spid="_x0000_s84993" name="Equation" r:id="rId4" imgW="825142" imgH="266584" progId="Equation.3">
              <p:embed/>
            </p:oleObj>
          </a:graphicData>
        </a:graphic>
      </p:graphicFrame>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5" name="Object 3"/>
          <p:cNvGraphicFramePr>
            <a:graphicFrameLocks noChangeAspect="1"/>
          </p:cNvGraphicFramePr>
          <p:nvPr/>
        </p:nvGraphicFramePr>
        <p:xfrm>
          <a:off x="1371600" y="2743200"/>
          <a:ext cx="1238250" cy="381000"/>
        </p:xfrm>
        <a:graphic>
          <a:graphicData uri="http://schemas.openxmlformats.org/presentationml/2006/ole">
            <p:oleObj spid="_x0000_s84995" name="Equation" r:id="rId5" imgW="863225" imgH="266584" progId="Equation.3">
              <p:embed/>
            </p:oleObj>
          </a:graphicData>
        </a:graphic>
      </p:graphicFrame>
      <p:sp>
        <p:nvSpPr>
          <p:cNvPr id="849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7" name="Object 5"/>
          <p:cNvGraphicFramePr>
            <a:graphicFrameLocks noChangeAspect="1"/>
          </p:cNvGraphicFramePr>
          <p:nvPr/>
        </p:nvGraphicFramePr>
        <p:xfrm>
          <a:off x="1371600" y="3657600"/>
          <a:ext cx="1016000" cy="381000"/>
        </p:xfrm>
        <a:graphic>
          <a:graphicData uri="http://schemas.openxmlformats.org/presentationml/2006/ole">
            <p:oleObj spid="_x0000_s84997" name="Equation" r:id="rId6" imgW="685800" imgH="254000" progId="Equation.3">
              <p:embed/>
            </p:oleObj>
          </a:graphicData>
        </a:graphic>
      </p:graphicFrame>
      <p:sp>
        <p:nvSpPr>
          <p:cNvPr id="850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9" name="Object 7"/>
          <p:cNvGraphicFramePr>
            <a:graphicFrameLocks noChangeAspect="1"/>
          </p:cNvGraphicFramePr>
          <p:nvPr/>
        </p:nvGraphicFramePr>
        <p:xfrm>
          <a:off x="914400" y="4648200"/>
          <a:ext cx="7396480" cy="990600"/>
        </p:xfrm>
        <a:graphic>
          <a:graphicData uri="http://schemas.openxmlformats.org/presentationml/2006/ole">
            <p:oleObj spid="_x0000_s84999" name="Equation" r:id="rId7" imgW="5334000" imgH="711200" progId="Equation.3">
              <p:embed/>
            </p:oleObj>
          </a:graphicData>
        </a:graphic>
      </p:graphicFrame>
      <p:sp>
        <p:nvSpPr>
          <p:cNvPr id="14" name="TextBox 13"/>
          <p:cNvSpPr txBox="1"/>
          <p:nvPr/>
        </p:nvSpPr>
        <p:spPr>
          <a:xfrm>
            <a:off x="6019800" y="3200400"/>
            <a:ext cx="2667000" cy="369332"/>
          </a:xfrm>
          <a:prstGeom prst="rect">
            <a:avLst/>
          </a:prstGeom>
          <a:noFill/>
        </p:spPr>
        <p:txBody>
          <a:bodyPr wrap="square" rtlCol="0">
            <a:spAutoFit/>
          </a:bodyPr>
          <a:lstStyle/>
          <a:p>
            <a:r>
              <a:rPr lang="en-US" dirty="0" smtClean="0"/>
              <a:t>Homogeneous for now</a:t>
            </a:r>
            <a:endParaRPr lang="en-US" dirty="0"/>
          </a:p>
        </p:txBody>
      </p:sp>
      <p:cxnSp>
        <p:nvCxnSpPr>
          <p:cNvPr id="16" name="Straight Arrow Connector 15"/>
          <p:cNvCxnSpPr/>
          <p:nvPr/>
        </p:nvCxnSpPr>
        <p:spPr>
          <a:xfrm>
            <a:off x="7620000" y="3657600"/>
            <a:ext cx="381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Avionics Component</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1066800" y="1600200"/>
            <a:ext cx="4419600"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Partition the matrices and vectors as follows</a:t>
            </a:r>
            <a:endParaRPr kumimoji="0" lang="en-US" sz="1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0657" name="Object 1"/>
          <p:cNvGraphicFramePr>
            <a:graphicFrameLocks noChangeAspect="1"/>
          </p:cNvGraphicFramePr>
          <p:nvPr/>
        </p:nvGraphicFramePr>
        <p:xfrm>
          <a:off x="1295400" y="2209800"/>
          <a:ext cx="4061012" cy="685800"/>
        </p:xfrm>
        <a:graphic>
          <a:graphicData uri="http://schemas.openxmlformats.org/presentationml/2006/ole">
            <p:oleObj spid="_x0000_s70657" name="Equation" r:id="rId4" imgW="2870200" imgH="482600" progId="Equation.3">
              <p:embed/>
            </p:oleObj>
          </a:graphicData>
        </a:graphic>
      </p:graphicFrame>
      <p:sp>
        <p:nvSpPr>
          <p:cNvPr id="70659"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1600200" y="4724400"/>
            <a:ext cx="441960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Calibri" pitchFamily="34" charset="0"/>
                <a:cs typeface="Arial" pitchFamily="34" charset="0"/>
              </a:rPr>
              <a:t>Subscript</a:t>
            </a:r>
            <a:r>
              <a:rPr kumimoji="0" lang="en-US" sz="1700" b="0" i="0" u="none" strike="noStrike" cap="none" normalizeH="0" dirty="0" smtClean="0">
                <a:ln>
                  <a:noFill/>
                </a:ln>
                <a:solidFill>
                  <a:schemeClr val="tx1"/>
                </a:solidFill>
                <a:effectLst/>
                <a:latin typeface="Calibri" pitchFamily="34" charset="0"/>
                <a:cs typeface="Arial" pitchFamily="34" charset="0"/>
              </a:rPr>
              <a:t>s</a:t>
            </a:r>
          </a:p>
          <a:p>
            <a:pPr marL="0" marR="0" lvl="0" indent="0" algn="l" defTabSz="914400" rtl="0" eaLnBrk="0" fontAlgn="base" latinLnBrk="0" hangingPunct="0">
              <a:lnSpc>
                <a:spcPct val="100000"/>
              </a:lnSpc>
              <a:spcBef>
                <a:spcPct val="0"/>
              </a:spcBef>
              <a:spcAft>
                <a:spcPct val="0"/>
              </a:spcAft>
              <a:buClrTx/>
              <a:buSzTx/>
              <a:buFontTx/>
              <a:buNone/>
              <a:tabLst/>
            </a:pPr>
            <a:endParaRPr lang="en-US" sz="17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dirty="0" smtClean="0">
                <a:ln>
                  <a:noFill/>
                </a:ln>
                <a:solidFill>
                  <a:schemeClr val="tx1"/>
                </a:solidFill>
                <a:effectLst/>
                <a:latin typeface="Calibri" pitchFamily="34" charset="0"/>
                <a:cs typeface="Arial" pitchFamily="34" charset="0"/>
              </a:rPr>
              <a:t>	d is driven</a:t>
            </a:r>
          </a:p>
          <a:p>
            <a:pPr marL="0" marR="0" lvl="0" indent="0" algn="l" defTabSz="914400" rtl="0" eaLnBrk="0" fontAlgn="base" latinLnBrk="0" hangingPunct="0">
              <a:lnSpc>
                <a:spcPct val="100000"/>
              </a:lnSpc>
              <a:spcBef>
                <a:spcPct val="0"/>
              </a:spcBef>
              <a:spcAft>
                <a:spcPct val="0"/>
              </a:spcAft>
              <a:buClrTx/>
              <a:buSzTx/>
              <a:buFontTx/>
              <a:buNone/>
              <a:tabLst/>
            </a:pPr>
            <a:r>
              <a:rPr lang="en-US" sz="1700" baseline="0" dirty="0" smtClean="0">
                <a:latin typeface="Calibri" pitchFamily="34" charset="0"/>
                <a:cs typeface="Arial" pitchFamily="34" charset="0"/>
              </a:rPr>
              <a:t>	f  is free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0660" name="Object 4"/>
          <p:cNvGraphicFramePr>
            <a:graphicFrameLocks noChangeAspect="1"/>
          </p:cNvGraphicFramePr>
          <p:nvPr/>
        </p:nvGraphicFramePr>
        <p:xfrm>
          <a:off x="4572000" y="3352800"/>
          <a:ext cx="561474" cy="762000"/>
        </p:xfrm>
        <a:graphic>
          <a:graphicData uri="http://schemas.openxmlformats.org/presentationml/2006/ole">
            <p:oleObj spid="_x0000_s70660" name="Equation" r:id="rId5" imgW="355320" imgH="482400" progId="Equation.3">
              <p:embed/>
            </p:oleObj>
          </a:graphicData>
        </a:graphic>
      </p:graphicFrame>
      <p:sp>
        <p:nvSpPr>
          <p:cNvPr id="13" name="Rectangle 2"/>
          <p:cNvSpPr>
            <a:spLocks noChangeArrowheads="1"/>
          </p:cNvSpPr>
          <p:nvPr/>
        </p:nvSpPr>
        <p:spPr bwMode="auto">
          <a:xfrm>
            <a:off x="1066800" y="3338899"/>
            <a:ext cx="4419600" cy="353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700" dirty="0" smtClean="0">
                <a:cs typeface="Times New Roman" pitchFamily="18" charset="0"/>
              </a:rPr>
              <a:t>w</a:t>
            </a:r>
            <a:r>
              <a:rPr kumimoji="0" lang="en-US" sz="1700" b="0" i="0" u="none" strike="noStrike" cap="none" normalizeH="0" baseline="0" dirty="0" smtClean="0">
                <a:ln>
                  <a:noFill/>
                </a:ln>
                <a:solidFill>
                  <a:schemeClr val="tx1"/>
                </a:solidFill>
                <a:effectLst/>
                <a:cs typeface="Times New Roman" pitchFamily="18" charset="0"/>
              </a:rPr>
              <a:t>here</a:t>
            </a:r>
            <a:r>
              <a:rPr kumimoji="0" lang="en-US" sz="1700" b="0" i="0" u="none" strike="noStrike" cap="none" normalizeH="0" dirty="0" smtClean="0">
                <a:ln>
                  <a:noFill/>
                </a:ln>
                <a:solidFill>
                  <a:schemeClr val="tx1"/>
                </a:solidFill>
                <a:effectLst/>
                <a:cs typeface="Times New Roman" pitchFamily="18" charset="0"/>
              </a:rPr>
              <a:t> the displacement vector is</a:t>
            </a:r>
            <a:endParaRPr kumimoji="0" lang="en-US" sz="1700" b="0" i="0" u="none" strike="noStrike" cap="none" normalizeH="0" baseline="0" dirty="0" smtClean="0">
              <a:ln>
                <a:noFill/>
              </a:ln>
              <a:solidFill>
                <a:schemeClr val="tx1"/>
              </a:solidFill>
              <a:effectLst/>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Transformation Matrix</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4209" name="Object 1"/>
          <p:cNvGraphicFramePr>
            <a:graphicFrameLocks noChangeAspect="1"/>
          </p:cNvGraphicFramePr>
          <p:nvPr/>
        </p:nvGraphicFramePr>
        <p:xfrm>
          <a:off x="2286000" y="2133600"/>
          <a:ext cx="1613647" cy="762000"/>
        </p:xfrm>
        <a:graphic>
          <a:graphicData uri="http://schemas.openxmlformats.org/presentationml/2006/ole">
            <p:oleObj spid="_x0000_s94209" name="Equation" r:id="rId4" imgW="1028254" imgH="482391" progId="Equation.3">
              <p:embed/>
            </p:oleObj>
          </a:graphicData>
        </a:graphic>
      </p:graphicFrame>
      <p:sp>
        <p:nvSpPr>
          <p:cNvPr id="942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4211" name="Object 3"/>
          <p:cNvGraphicFramePr>
            <a:graphicFrameLocks noChangeAspect="1"/>
          </p:cNvGraphicFramePr>
          <p:nvPr/>
        </p:nvGraphicFramePr>
        <p:xfrm>
          <a:off x="2590800" y="3352800"/>
          <a:ext cx="1828800" cy="457200"/>
        </p:xfrm>
        <a:graphic>
          <a:graphicData uri="http://schemas.openxmlformats.org/presentationml/2006/ole">
            <p:oleObj spid="_x0000_s94211" name="Equation" r:id="rId5" imgW="1104900" imgH="279400" progId="Equation.3">
              <p:embed/>
            </p:oleObj>
          </a:graphicData>
        </a:graphic>
      </p:graphicFrame>
      <p:sp>
        <p:nvSpPr>
          <p:cNvPr id="10" name="TextBox 9"/>
          <p:cNvSpPr txBox="1"/>
          <p:nvPr/>
        </p:nvSpPr>
        <p:spPr>
          <a:xfrm>
            <a:off x="1219200" y="1600200"/>
            <a:ext cx="2667000" cy="369332"/>
          </a:xfrm>
          <a:prstGeom prst="rect">
            <a:avLst/>
          </a:prstGeom>
          <a:noFill/>
        </p:spPr>
        <p:txBody>
          <a:bodyPr wrap="square" rtlCol="0">
            <a:spAutoFit/>
          </a:bodyPr>
          <a:lstStyle/>
          <a:p>
            <a:r>
              <a:rPr lang="en-US" sz="1700" dirty="0" smtClean="0">
                <a:latin typeface="Calibri" pitchFamily="34" charset="0"/>
              </a:rPr>
              <a:t>Transformation matrix </a:t>
            </a:r>
            <a:r>
              <a:rPr lang="en-US" dirty="0" smtClean="0">
                <a:sym typeface="Symbol"/>
              </a:rPr>
              <a:t></a:t>
            </a:r>
            <a:endParaRPr lang="en-US" dirty="0"/>
          </a:p>
        </p:txBody>
      </p:sp>
      <p:sp>
        <p:nvSpPr>
          <p:cNvPr id="11" name="TextBox 10"/>
          <p:cNvSpPr txBox="1"/>
          <p:nvPr/>
        </p:nvSpPr>
        <p:spPr>
          <a:xfrm>
            <a:off x="1524000" y="3048000"/>
            <a:ext cx="2667000" cy="353943"/>
          </a:xfrm>
          <a:prstGeom prst="rect">
            <a:avLst/>
          </a:prstGeom>
          <a:noFill/>
        </p:spPr>
        <p:txBody>
          <a:bodyPr wrap="square" rtlCol="0">
            <a:spAutoFit/>
          </a:bodyPr>
          <a:lstStyle/>
          <a:p>
            <a:r>
              <a:rPr lang="en-US" sz="1700" dirty="0" smtClean="0"/>
              <a:t>where</a:t>
            </a:r>
            <a:endParaRPr lang="en-US" sz="1700" dirty="0"/>
          </a:p>
        </p:txBody>
      </p:sp>
      <p:sp>
        <p:nvSpPr>
          <p:cNvPr id="12" name="TextBox 11"/>
          <p:cNvSpPr txBox="1"/>
          <p:nvPr/>
        </p:nvSpPr>
        <p:spPr>
          <a:xfrm>
            <a:off x="2590800" y="3886200"/>
            <a:ext cx="26670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I </a:t>
            </a:r>
            <a:r>
              <a:rPr lang="en-US" dirty="0" smtClean="0"/>
              <a:t> is the identify matrix</a:t>
            </a:r>
            <a:endParaRPr lang="en-US" dirty="0"/>
          </a:p>
        </p:txBody>
      </p:sp>
      <p:sp>
        <p:nvSpPr>
          <p:cNvPr id="942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00110"/>
          </a:xfrm>
          <a:prstGeom prst="rect">
            <a:avLst/>
          </a:prstGeom>
        </p:spPr>
        <p:txBody>
          <a:bodyPr wrap="square">
            <a:spAutoFit/>
          </a:bodyPr>
          <a:lstStyle/>
          <a:p>
            <a:pPr eaLnBrk="1" fontAlgn="auto" hangingPunct="1">
              <a:spcBef>
                <a:spcPts val="0"/>
              </a:spcBef>
              <a:spcAft>
                <a:spcPts val="0"/>
              </a:spcAft>
            </a:pPr>
            <a:r>
              <a:rPr lang="en-US" sz="2000" b="1" dirty="0" smtClean="0">
                <a:solidFill>
                  <a:srgbClr val="008080"/>
                </a:solidFill>
                <a:latin typeface="Calibri"/>
              </a:rPr>
              <a:t>Decoupling via Transformation Matrix</a:t>
            </a:r>
            <a:endParaRPr kumimoji="0" lang="en-US" sz="20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41" name="Object 1"/>
          <p:cNvGraphicFramePr>
            <a:graphicFrameLocks noChangeAspect="1"/>
          </p:cNvGraphicFramePr>
          <p:nvPr/>
        </p:nvGraphicFramePr>
        <p:xfrm>
          <a:off x="1524000" y="5029200"/>
          <a:ext cx="5562600" cy="733425"/>
        </p:xfrm>
        <a:graphic>
          <a:graphicData uri="http://schemas.openxmlformats.org/presentationml/2006/ole">
            <p:oleObj spid="_x0000_s87041" name="Equation" r:id="rId4" imgW="3683000" imgH="482600" progId="Equation.3">
              <p:embed/>
            </p:oleObj>
          </a:graphicData>
        </a:graphic>
      </p:graphicFrame>
      <p:sp>
        <p:nvSpPr>
          <p:cNvPr id="7" name="Rectangle 2"/>
          <p:cNvSpPr>
            <a:spLocks noChangeArrowheads="1"/>
          </p:cNvSpPr>
          <p:nvPr/>
        </p:nvSpPr>
        <p:spPr bwMode="auto">
          <a:xfrm>
            <a:off x="1295400" y="3886200"/>
            <a:ext cx="69342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700" dirty="0" smtClean="0">
                <a:cs typeface="Arial" pitchFamily="34" charset="0"/>
              </a:rPr>
              <a:t>Substitute transformed displacement and pre-multiply mass and stiffness matrices by </a:t>
            </a:r>
            <a:r>
              <a:rPr kumimoji="0" lang="en-US" sz="1700" b="0" i="0" u="none" strike="noStrike" cap="none" normalizeH="0" dirty="0" smtClean="0">
                <a:ln>
                  <a:noFill/>
                </a:ln>
                <a:solidFill>
                  <a:schemeClr val="tx1"/>
                </a:solidFill>
                <a:effectLst/>
                <a:cs typeface="Arial" pitchFamily="34" charset="0"/>
              </a:rPr>
              <a:t> </a:t>
            </a:r>
            <a:r>
              <a:rPr lang="en-US" sz="1600" dirty="0" smtClean="0">
                <a:sym typeface="Symbol"/>
              </a:rPr>
              <a:t></a:t>
            </a:r>
            <a:r>
              <a:rPr lang="en-US" baseline="30000" dirty="0" smtClean="0">
                <a:latin typeface="Times New Roman" pitchFamily="18" charset="0"/>
                <a:cs typeface="Times New Roman" pitchFamily="18" charset="0"/>
                <a:sym typeface="Symbol"/>
              </a:rPr>
              <a:t>T</a:t>
            </a:r>
            <a:r>
              <a:rPr lang="en-US" sz="1700" dirty="0" smtClean="0">
                <a:cs typeface="Arial" pitchFamily="34" charset="0"/>
                <a:sym typeface="Symbol"/>
              </a:rPr>
              <a:t> as follows</a:t>
            </a:r>
            <a:endParaRPr lang="en-US" sz="1600" dirty="0" smtClean="0"/>
          </a:p>
        </p:txBody>
      </p:sp>
      <p:sp>
        <p:nvSpPr>
          <p:cNvPr id="870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42" name="Object 2"/>
          <p:cNvGraphicFramePr>
            <a:graphicFrameLocks noChangeAspect="1"/>
          </p:cNvGraphicFramePr>
          <p:nvPr/>
        </p:nvGraphicFramePr>
        <p:xfrm>
          <a:off x="2362200" y="2667000"/>
          <a:ext cx="1583765" cy="762000"/>
        </p:xfrm>
        <a:graphic>
          <a:graphicData uri="http://schemas.openxmlformats.org/presentationml/2006/ole">
            <p:oleObj spid="_x0000_s87042" name="Equation" r:id="rId5" imgW="1002865" imgH="482391" progId="Equation.3">
              <p:embed/>
            </p:oleObj>
          </a:graphicData>
        </a:graphic>
      </p:graphicFrame>
      <p:sp>
        <p:nvSpPr>
          <p:cNvPr id="10" name="Rectangle 9"/>
          <p:cNvSpPr/>
          <p:nvPr/>
        </p:nvSpPr>
        <p:spPr>
          <a:xfrm>
            <a:off x="1295400" y="2286000"/>
            <a:ext cx="4572000" cy="369332"/>
          </a:xfrm>
          <a:prstGeom prst="rect">
            <a:avLst/>
          </a:prstGeom>
        </p:spPr>
        <p:txBody>
          <a:bodyPr>
            <a:spAutoFit/>
          </a:bodyPr>
          <a:lstStyle/>
          <a:p>
            <a:pPr lvl="0" eaLnBrk="0" fontAlgn="base" hangingPunct="0">
              <a:spcBef>
                <a:spcPct val="0"/>
              </a:spcBef>
              <a:spcAft>
                <a:spcPct val="0"/>
              </a:spcAft>
            </a:pPr>
            <a:r>
              <a:rPr lang="en-US" dirty="0" smtClean="0">
                <a:cs typeface="Arial" pitchFamily="34" charset="0"/>
              </a:rPr>
              <a:t>Let</a:t>
            </a:r>
            <a:endParaRPr lang="en-US" dirty="0" smtClean="0"/>
          </a:p>
        </p:txBody>
      </p:sp>
      <p:sp>
        <p:nvSpPr>
          <p:cNvPr id="11" name="TextBox 10"/>
          <p:cNvSpPr txBox="1"/>
          <p:nvPr/>
        </p:nvSpPr>
        <p:spPr>
          <a:xfrm>
            <a:off x="1219200" y="1600200"/>
            <a:ext cx="6400800" cy="630942"/>
          </a:xfrm>
          <a:prstGeom prst="rect">
            <a:avLst/>
          </a:prstGeom>
          <a:noFill/>
        </p:spPr>
        <p:txBody>
          <a:bodyPr wrap="square" rtlCol="0">
            <a:spAutoFit/>
          </a:bodyPr>
          <a:lstStyle/>
          <a:p>
            <a:pPr lvl="0"/>
            <a:r>
              <a:rPr lang="en-US" sz="1700" dirty="0" smtClean="0">
                <a:cs typeface="Arial" pitchFamily="34" charset="0"/>
              </a:rPr>
              <a:t>Intermediate goal is to decouple the partition-wise stiffness matrix.</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Apply Transformation Matrix</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5475" name="Object 3"/>
          <p:cNvGraphicFramePr>
            <a:graphicFrameLocks noChangeAspect="1"/>
          </p:cNvGraphicFramePr>
          <p:nvPr/>
        </p:nvGraphicFramePr>
        <p:xfrm>
          <a:off x="1371600" y="5410200"/>
          <a:ext cx="3992952" cy="657225"/>
        </p:xfrm>
        <a:graphic>
          <a:graphicData uri="http://schemas.openxmlformats.org/presentationml/2006/ole">
            <p:oleObj spid="_x0000_s105475" name="Equation" r:id="rId4" imgW="3073400" imgH="508000" progId="Equation.3">
              <p:embed/>
            </p:oleObj>
          </a:graphicData>
        </a:graphic>
      </p:graphicFrame>
      <p:sp>
        <p:nvSpPr>
          <p:cNvPr id="1054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5479" name="Object 7"/>
          <p:cNvGraphicFramePr>
            <a:graphicFrameLocks noChangeAspect="1"/>
          </p:cNvGraphicFramePr>
          <p:nvPr/>
        </p:nvGraphicFramePr>
        <p:xfrm>
          <a:off x="838200" y="3810000"/>
          <a:ext cx="6845754" cy="685800"/>
        </p:xfrm>
        <a:graphic>
          <a:graphicData uri="http://schemas.openxmlformats.org/presentationml/2006/ole">
            <p:oleObj spid="_x0000_s105479" name="Equation" r:id="rId5" imgW="5308600" imgH="533400" progId="Equation.3">
              <p:embed/>
            </p:oleObj>
          </a:graphicData>
        </a:graphic>
      </p:graphicFrame>
      <p:sp>
        <p:nvSpPr>
          <p:cNvPr id="1054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5481" name="Object 9"/>
          <p:cNvGraphicFramePr>
            <a:graphicFrameLocks noChangeAspect="1"/>
          </p:cNvGraphicFramePr>
          <p:nvPr/>
        </p:nvGraphicFramePr>
        <p:xfrm>
          <a:off x="914400" y="2133600"/>
          <a:ext cx="6882493" cy="685800"/>
        </p:xfrm>
        <a:graphic>
          <a:graphicData uri="http://schemas.openxmlformats.org/presentationml/2006/ole">
            <p:oleObj spid="_x0000_s105481" name="Equation" r:id="rId6" imgW="5334000" imgH="53340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Avionics Component</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426" name="Object 2"/>
          <p:cNvGraphicFramePr>
            <a:graphicFrameLocks noChangeAspect="1"/>
          </p:cNvGraphicFramePr>
          <p:nvPr/>
        </p:nvGraphicFramePr>
        <p:xfrm>
          <a:off x="1900238" y="2590800"/>
          <a:ext cx="2855912" cy="381000"/>
        </p:xfrm>
        <a:graphic>
          <a:graphicData uri="http://schemas.openxmlformats.org/presentationml/2006/ole">
            <p:oleObj spid="_x0000_s103426" name="Equation" r:id="rId4" imgW="1930320" imgH="253800" progId="Equation.3">
              <p:embed/>
            </p:oleObj>
          </a:graphicData>
        </a:graphic>
      </p:graphicFrame>
      <p:graphicFrame>
        <p:nvGraphicFramePr>
          <p:cNvPr id="103425" name="Object 1"/>
          <p:cNvGraphicFramePr>
            <a:graphicFrameLocks noChangeAspect="1"/>
          </p:cNvGraphicFramePr>
          <p:nvPr/>
        </p:nvGraphicFramePr>
        <p:xfrm>
          <a:off x="1981200" y="4038600"/>
          <a:ext cx="1524000" cy="726392"/>
        </p:xfrm>
        <a:graphic>
          <a:graphicData uri="http://schemas.openxmlformats.org/presentationml/2006/ole">
            <p:oleObj spid="_x0000_s103425" name="Equation" r:id="rId5" imgW="1016000" imgH="482600" progId="Equation.3">
              <p:embed/>
            </p:oleObj>
          </a:graphicData>
        </a:graphic>
      </p:graphicFrame>
      <p:sp>
        <p:nvSpPr>
          <p:cNvPr id="103427" name="Rectangle 3"/>
          <p:cNvSpPr>
            <a:spLocks noChangeArrowheads="1"/>
          </p:cNvSpPr>
          <p:nvPr/>
        </p:nvSpPr>
        <p:spPr bwMode="auto">
          <a:xfrm>
            <a:off x="1066800" y="1600200"/>
            <a:ext cx="289970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ea typeface="Times New Roman" pitchFamily="18" charset="0"/>
                <a:cs typeface="Arial" pitchFamily="34" charset="0"/>
              </a:rPr>
              <a:t>The equation of motion is thus</a:t>
            </a:r>
            <a:br>
              <a:rPr kumimoji="0" lang="en-US" sz="1700" b="0" i="0" u="none" strike="noStrike" cap="none" normalizeH="0" baseline="0" dirty="0" smtClean="0">
                <a:ln>
                  <a:noFill/>
                </a:ln>
                <a:solidFill>
                  <a:schemeClr val="tx1"/>
                </a:solidFill>
                <a:effectLst/>
                <a:ea typeface="Times New Roman" pitchFamily="18" charset="0"/>
                <a:cs typeface="Arial" pitchFamily="34" charset="0"/>
              </a:rPr>
            </a:b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28" name="Rectangle 4"/>
          <p:cNvSpPr>
            <a:spLocks noChangeArrowheads="1"/>
          </p:cNvSpPr>
          <p:nvPr/>
        </p:nvSpPr>
        <p:spPr bwMode="auto">
          <a:xfrm>
            <a:off x="990600" y="3429000"/>
            <a:ext cx="3390800" cy="9387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ea typeface="Times New Roman" pitchFamily="18" charset="0"/>
                <a:cs typeface="Arial" pitchFamily="34" charset="0"/>
              </a:rPr>
              <a:t>The final displacement are found via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6172200" y="1905000"/>
            <a:ext cx="2133600" cy="877163"/>
          </a:xfrm>
          <a:prstGeom prst="rect">
            <a:avLst/>
          </a:prstGeom>
          <a:noFill/>
        </p:spPr>
        <p:txBody>
          <a:bodyPr wrap="square" rtlCol="0">
            <a:spAutoFit/>
          </a:bodyPr>
          <a:lstStyle/>
          <a:p>
            <a:r>
              <a:rPr lang="en-US" sz="1700" dirty="0" smtClean="0"/>
              <a:t>Non-homogenous term due to enforce acceleration </a:t>
            </a:r>
            <a:endParaRPr lang="en-US" sz="1700" dirty="0"/>
          </a:p>
        </p:txBody>
      </p:sp>
      <p:graphicFrame>
        <p:nvGraphicFramePr>
          <p:cNvPr id="103430" name="Object 6"/>
          <p:cNvGraphicFramePr>
            <a:graphicFrameLocks noChangeAspect="1"/>
          </p:cNvGraphicFramePr>
          <p:nvPr/>
        </p:nvGraphicFramePr>
        <p:xfrm>
          <a:off x="7543800" y="2514600"/>
          <a:ext cx="304800" cy="342900"/>
        </p:xfrm>
        <a:graphic>
          <a:graphicData uri="http://schemas.openxmlformats.org/presentationml/2006/ole">
            <p:oleObj spid="_x0000_s103430" name="Equation" r:id="rId6" imgW="203040" imgH="228600" progId="Equation.3">
              <p:embed/>
            </p:oleObj>
          </a:graphicData>
        </a:graphic>
      </p:graphicFrame>
      <p:cxnSp>
        <p:nvCxnSpPr>
          <p:cNvPr id="14" name="Straight Arrow Connector 13"/>
          <p:cNvCxnSpPr/>
          <p:nvPr/>
        </p:nvCxnSpPr>
        <p:spPr>
          <a:xfrm flipH="1">
            <a:off x="4876800" y="2209800"/>
            <a:ext cx="1143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3"/>
          <p:cNvSpPr>
            <a:spLocks noChangeArrowheads="1"/>
          </p:cNvSpPr>
          <p:nvPr/>
        </p:nvSpPr>
        <p:spPr bwMode="auto">
          <a:xfrm>
            <a:off x="1143000" y="5257800"/>
            <a:ext cx="7086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ea typeface="Times New Roman" pitchFamily="18" charset="0"/>
                <a:cs typeface="Arial" pitchFamily="34" charset="0"/>
              </a:rPr>
              <a:t>The equation of motion </a:t>
            </a:r>
            <a:r>
              <a:rPr lang="en-US" sz="1700" dirty="0" smtClean="0">
                <a:ea typeface="Times New Roman" pitchFamily="18" charset="0"/>
                <a:cs typeface="Arial" pitchFamily="34" charset="0"/>
              </a:rPr>
              <a:t>can solved either in the frequency or time domain.</a:t>
            </a:r>
            <a:r>
              <a:rPr kumimoji="0" lang="en-US" sz="1700" b="0" i="0" u="none" strike="noStrike" cap="none" normalizeH="0" baseline="0" dirty="0" smtClean="0">
                <a:ln>
                  <a:noFill/>
                </a:ln>
                <a:solidFill>
                  <a:schemeClr val="tx1"/>
                </a:solidFill>
                <a:effectLst/>
                <a:ea typeface="Times New Roman" pitchFamily="18" charset="0"/>
                <a:cs typeface="Arial" pitchFamily="34" charset="0"/>
              </a:rPr>
              <a:t/>
            </a:r>
            <a:br>
              <a:rPr kumimoji="0" lang="en-US" sz="1700" b="0" i="0" u="none" strike="noStrike" cap="none" normalizeH="0" baseline="0" dirty="0" smtClean="0">
                <a:ln>
                  <a:noFill/>
                </a:ln>
                <a:solidFill>
                  <a:schemeClr val="tx1"/>
                </a:solidFill>
                <a:effectLst/>
                <a:ea typeface="Times New Roman" pitchFamily="18" charset="0"/>
                <a:cs typeface="Arial" pitchFamily="34" charset="0"/>
              </a:rPr>
            </a:b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Reference</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990600" y="1600200"/>
            <a:ext cx="6172200" cy="4231928"/>
          </a:xfrm>
          <a:prstGeom prst="rect">
            <a:avLst/>
          </a:prstGeom>
          <a:noFill/>
        </p:spPr>
        <p:txBody>
          <a:bodyPr wrap="square" rtlCol="0">
            <a:spAutoFit/>
          </a:bodyPr>
          <a:lstStyle/>
          <a:p>
            <a:endParaRPr lang="en-US" dirty="0" smtClean="0"/>
          </a:p>
          <a:p>
            <a:pPr marL="169863" indent="-169863">
              <a:buClr>
                <a:schemeClr val="tx2"/>
              </a:buClr>
              <a:buSzPct val="80000"/>
              <a:buFont typeface="Arial" pitchFamily="34" charset="0"/>
              <a:buChar char="•"/>
            </a:pPr>
            <a:r>
              <a:rPr lang="en-US" dirty="0" smtClean="0"/>
              <a:t>Too many equations for a Webinar!</a:t>
            </a:r>
          </a:p>
          <a:p>
            <a:pPr marL="169863" indent="-169863">
              <a:buClr>
                <a:schemeClr val="tx2"/>
              </a:buClr>
              <a:buSzPct val="80000"/>
              <a:buFont typeface="Arial" pitchFamily="34" charset="0"/>
              <a:buChar char="•"/>
            </a:pPr>
            <a:endParaRPr lang="en-US" dirty="0" smtClean="0"/>
          </a:p>
          <a:p>
            <a:pPr marL="169863" indent="-169863">
              <a:buClr>
                <a:schemeClr val="tx2"/>
              </a:buClr>
              <a:buSzPct val="80000"/>
              <a:buFont typeface="Arial" pitchFamily="34" charset="0"/>
              <a:buChar char="•"/>
            </a:pPr>
            <a:r>
              <a:rPr lang="en-US" dirty="0" smtClean="0"/>
              <a:t>Further details given in:</a:t>
            </a:r>
          </a:p>
          <a:p>
            <a:endParaRPr lang="en-US" dirty="0" smtClean="0"/>
          </a:p>
          <a:p>
            <a:r>
              <a:rPr lang="en-US" dirty="0" smtClean="0"/>
              <a:t>	</a:t>
            </a:r>
            <a:r>
              <a:rPr lang="en-US" sz="1700" dirty="0" smtClean="0"/>
              <a:t>T. Irvine, Spring-Mass System Subjected to Enforced 	Motion, Vibrationdata,  2015</a:t>
            </a:r>
          </a:p>
          <a:p>
            <a:pPr marL="169863" indent="-169863">
              <a:buClr>
                <a:schemeClr val="tx2"/>
              </a:buClr>
              <a:buSzPct val="80000"/>
              <a:buFont typeface="Arial" pitchFamily="34" charset="0"/>
              <a:buChar char="•"/>
            </a:pPr>
            <a:endParaRPr lang="en-US" dirty="0" smtClean="0"/>
          </a:p>
          <a:p>
            <a:pPr marL="169863" indent="-169863">
              <a:buClr>
                <a:schemeClr val="tx2"/>
              </a:buClr>
              <a:buSzPct val="80000"/>
              <a:buFont typeface="Arial" pitchFamily="34" charset="0"/>
              <a:buChar char="•"/>
            </a:pPr>
            <a:r>
              <a:rPr lang="en-US" dirty="0" smtClean="0"/>
              <a:t>Similar to Craig-</a:t>
            </a:r>
            <a:r>
              <a:rPr lang="en-US" dirty="0" err="1" smtClean="0"/>
              <a:t>Bampton</a:t>
            </a:r>
            <a:r>
              <a:rPr lang="en-US" dirty="0" smtClean="0"/>
              <a:t> modeling</a:t>
            </a:r>
          </a:p>
          <a:p>
            <a:pPr marL="169863" indent="-169863">
              <a:buClr>
                <a:schemeClr val="tx2"/>
              </a:buClr>
              <a:buSzPct val="80000"/>
            </a:pPr>
            <a:endParaRPr lang="en-US" dirty="0" smtClean="0"/>
          </a:p>
          <a:p>
            <a:pPr marL="169863" indent="-169863">
              <a:buClr>
                <a:schemeClr val="tx2"/>
              </a:buClr>
              <a:buSzPct val="80000"/>
              <a:buFont typeface="Arial" pitchFamily="34" charset="0"/>
              <a:buChar char="•"/>
            </a:pPr>
            <a:r>
              <a:rPr lang="en-US" dirty="0" smtClean="0"/>
              <a:t>Damping can be applied later as modal damping</a:t>
            </a:r>
          </a:p>
          <a:p>
            <a:pPr marL="169863" indent="-169863">
              <a:buClr>
                <a:schemeClr val="tx2"/>
              </a:buClr>
              <a:buSzPct val="80000"/>
              <a:buFont typeface="Arial" pitchFamily="34" charset="0"/>
              <a:buChar char="•"/>
            </a:pPr>
            <a:endParaRPr lang="en-US" dirty="0" smtClean="0"/>
          </a:p>
          <a:p>
            <a:pPr marL="169863" indent="-169863">
              <a:buClr>
                <a:schemeClr val="tx2"/>
              </a:buClr>
              <a:buSzPct val="80000"/>
              <a:buFont typeface="Arial" pitchFamily="34" charset="0"/>
              <a:buChar char="•"/>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8768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Sample Avionics Box with C.G. Offset</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nvGraphicFramePr>
        <p:xfrm>
          <a:off x="1447800" y="1905000"/>
          <a:ext cx="2405054" cy="3352797"/>
        </p:xfrm>
        <a:graphic>
          <a:graphicData uri="http://schemas.openxmlformats.org/drawingml/2006/table">
            <a:tbl>
              <a:tblPr/>
              <a:tblGrid>
                <a:gridCol w="923908"/>
                <a:gridCol w="1481146"/>
              </a:tblGrid>
              <a:tr h="478971">
                <a:tc>
                  <a:txBody>
                    <a:bodyPr/>
                    <a:lstStyle/>
                    <a:p>
                      <a:pPr marL="0" marR="0" algn="ctr">
                        <a:spcBef>
                          <a:spcPts val="0"/>
                        </a:spcBef>
                        <a:spcAft>
                          <a:spcPts val="0"/>
                        </a:spcAft>
                      </a:pPr>
                      <a:r>
                        <a:rPr lang="en-US" sz="1800" dirty="0">
                          <a:latin typeface="Calibri" pitchFamily="34" charset="0"/>
                          <a:ea typeface="Times New Roman"/>
                          <a:cs typeface="Times New Roman"/>
                        </a:rPr>
                        <a:t>Variable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ea typeface="Times New Roman"/>
                          <a:cs typeface="Times New Roman"/>
                        </a:rPr>
                        <a:t>Value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dirty="0" smtClean="0">
                          <a:latin typeface="Calibri" pitchFamily="34" charset="0"/>
                          <a:ea typeface="Times New Roman"/>
                          <a:cs typeface="Times New Roman"/>
                        </a:rPr>
                        <a:t>m</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5</a:t>
                      </a:r>
                      <a:r>
                        <a:rPr lang="en-US" sz="1800" baseline="0" dirty="0" smtClean="0">
                          <a:latin typeface="Calibri" pitchFamily="34" charset="0"/>
                          <a:ea typeface="Times New Roman"/>
                          <a:cs typeface="Times New Roman"/>
                        </a:rPr>
                        <a:t> lbm</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a:latin typeface="Calibri" pitchFamily="34" charset="0"/>
                          <a:ea typeface="Times New Roman"/>
                          <a:cs typeface="Times New Roman"/>
                        </a:rPr>
                        <a:t>L</a:t>
                      </a:r>
                      <a:r>
                        <a:rPr lang="en-US" sz="1800" baseline="-25000">
                          <a:latin typeface="Calibri" pitchFamily="34" charset="0"/>
                          <a:ea typeface="Times New Roman"/>
                          <a:cs typeface="Times New Roman"/>
                        </a:rPr>
                        <a:t>1</a:t>
                      </a:r>
                      <a:endParaRPr lang="en-US" sz="180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smtClean="0">
                          <a:latin typeface="Calibri" pitchFamily="34" charset="0"/>
                          <a:ea typeface="Times New Roman"/>
                          <a:cs typeface="Times New Roman"/>
                        </a:rPr>
                        <a:t>3 in</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a:latin typeface="Calibri" pitchFamily="34" charset="0"/>
                          <a:ea typeface="Times New Roman"/>
                          <a:cs typeface="Times New Roman"/>
                        </a:rPr>
                        <a:t>L</a:t>
                      </a:r>
                      <a:r>
                        <a:rPr lang="en-US" sz="1800" baseline="-25000">
                          <a:latin typeface="Calibri" pitchFamily="34" charset="0"/>
                          <a:ea typeface="Times New Roman"/>
                          <a:cs typeface="Times New Roman"/>
                        </a:rPr>
                        <a:t>2</a:t>
                      </a:r>
                      <a:endParaRPr lang="en-US" sz="180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5 in</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a:latin typeface="Calibri" pitchFamily="34" charset="0"/>
                          <a:ea typeface="Times New Roman"/>
                          <a:cs typeface="Times New Roman"/>
                        </a:rPr>
                        <a:t>k</a:t>
                      </a:r>
                      <a:r>
                        <a:rPr lang="en-US" sz="1800" baseline="-25000">
                          <a:latin typeface="Calibri" pitchFamily="34" charset="0"/>
                          <a:ea typeface="Times New Roman"/>
                          <a:cs typeface="Times New Roman"/>
                        </a:rPr>
                        <a:t>1</a:t>
                      </a:r>
                      <a:endParaRPr lang="en-US" sz="180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2000 lbf/in</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a:latin typeface="Calibri" pitchFamily="34" charset="0"/>
                          <a:ea typeface="Times New Roman"/>
                          <a:cs typeface="Times New Roman"/>
                        </a:rPr>
                        <a:t>k</a:t>
                      </a:r>
                      <a:r>
                        <a:rPr lang="en-US" sz="1800" baseline="-25000">
                          <a:latin typeface="Calibri" pitchFamily="34" charset="0"/>
                          <a:ea typeface="Times New Roman"/>
                          <a:cs typeface="Times New Roman"/>
                        </a:rPr>
                        <a:t>2</a:t>
                      </a:r>
                      <a:endParaRPr lang="en-US" sz="180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2000 lbf/in</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gn="ctr">
                        <a:spcBef>
                          <a:spcPts val="0"/>
                        </a:spcBef>
                        <a:spcAft>
                          <a:spcPts val="0"/>
                        </a:spcAft>
                      </a:pPr>
                      <a:r>
                        <a:rPr lang="en-US" sz="1800">
                          <a:latin typeface="Calibri" pitchFamily="34" charset="0"/>
                          <a:ea typeface="Times New Roman"/>
                          <a:cs typeface="Times New Roman"/>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Times New Roman"/>
                        </a:rPr>
                        <a:t>2 in</a:t>
                      </a:r>
                      <a:endParaRPr lang="en-US" sz="1800" dirty="0">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447800" y="5638800"/>
            <a:ext cx="2362200" cy="369332"/>
          </a:xfrm>
          <a:prstGeom prst="rect">
            <a:avLst/>
          </a:prstGeom>
          <a:noFill/>
        </p:spPr>
        <p:txBody>
          <a:bodyPr wrap="square" rtlCol="0">
            <a:spAutoFit/>
          </a:bodyPr>
          <a:lstStyle/>
          <a:p>
            <a:r>
              <a:rPr lang="en-US" dirty="0" smtClean="0"/>
              <a:t>Q= 10 for both modes</a:t>
            </a:r>
            <a:endParaRPr lang="en-US" dirty="0"/>
          </a:p>
        </p:txBody>
      </p:sp>
      <p:sp>
        <p:nvSpPr>
          <p:cNvPr id="9" name="TextBox 8"/>
          <p:cNvSpPr txBox="1"/>
          <p:nvPr/>
        </p:nvSpPr>
        <p:spPr>
          <a:xfrm>
            <a:off x="4267200" y="2362200"/>
            <a:ext cx="3810000" cy="923330"/>
          </a:xfrm>
          <a:prstGeom prst="rect">
            <a:avLst/>
          </a:prstGeom>
          <a:noFill/>
        </p:spPr>
        <p:txBody>
          <a:bodyPr wrap="square" rtlCol="0">
            <a:spAutoFit/>
          </a:bodyPr>
          <a:lstStyle/>
          <a:p>
            <a:r>
              <a:rPr lang="en-US" dirty="0" smtClean="0"/>
              <a:t>Calculate natural frequencies, modes, shapes and frequency response functions for base excitation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6498" name="Picture 2"/>
          <p:cNvPicPr>
            <a:picLocks noChangeAspect="1" noChangeArrowheads="1"/>
          </p:cNvPicPr>
          <p:nvPr/>
        </p:nvPicPr>
        <p:blipFill>
          <a:blip r:embed="rId3" cstate="print"/>
          <a:srcRect/>
          <a:stretch>
            <a:fillRect/>
          </a:stretch>
        </p:blipFill>
        <p:spPr bwMode="auto">
          <a:xfrm>
            <a:off x="0" y="457200"/>
            <a:ext cx="8913813" cy="4876800"/>
          </a:xfrm>
          <a:prstGeom prst="rect">
            <a:avLst/>
          </a:prstGeom>
          <a:noFill/>
          <a:ln w="9525">
            <a:noFill/>
            <a:miter lim="800000"/>
            <a:headEnd/>
            <a:tailEnd/>
          </a:ln>
        </p:spPr>
      </p:pic>
      <p:sp>
        <p:nvSpPr>
          <p:cNvPr id="7" name="TextBox 6"/>
          <p:cNvSpPr txBox="1"/>
          <p:nvPr/>
        </p:nvSpPr>
        <p:spPr>
          <a:xfrm>
            <a:off x="685800" y="5715000"/>
            <a:ext cx="6934200" cy="338554"/>
          </a:xfrm>
          <a:prstGeom prst="rect">
            <a:avLst/>
          </a:prstGeom>
          <a:noFill/>
        </p:spPr>
        <p:txBody>
          <a:bodyPr wrap="square" rtlCol="0">
            <a:spAutoFit/>
          </a:bodyPr>
          <a:lstStyle/>
          <a:p>
            <a:r>
              <a:rPr lang="en-US" sz="1600" dirty="0" err="1" smtClean="0"/>
              <a:t>vibrationdata</a:t>
            </a:r>
            <a:r>
              <a:rPr lang="en-US" sz="1600" dirty="0" smtClean="0"/>
              <a:t> &gt; Structural Dynamics &gt; Two-DOF System Base Excitation</a:t>
            </a:r>
            <a:endParaRPr lang="en-US" sz="1600" dirty="0"/>
          </a:p>
        </p:txBody>
      </p:sp>
      <p:sp>
        <p:nvSpPr>
          <p:cNvPr id="8" name="Oval 7"/>
          <p:cNvSpPr/>
          <p:nvPr/>
        </p:nvSpPr>
        <p:spPr>
          <a:xfrm>
            <a:off x="5410200" y="2057400"/>
            <a:ext cx="3505200" cy="30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800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Measure Inertia via Bifilar Pendulum </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6" name="Picture 8" descr="http://www.me.utexas.edu/~me244L/labs/filar/bifilar.gif"/>
          <p:cNvPicPr>
            <a:picLocks noChangeAspect="1" noChangeArrowheads="1"/>
          </p:cNvPicPr>
          <p:nvPr/>
        </p:nvPicPr>
        <p:blipFill>
          <a:blip r:embed="rId4" cstate="print"/>
          <a:srcRect/>
          <a:stretch>
            <a:fillRect/>
          </a:stretch>
        </p:blipFill>
        <p:spPr bwMode="auto">
          <a:xfrm>
            <a:off x="990600" y="1676400"/>
            <a:ext cx="5594617" cy="3505200"/>
          </a:xfrm>
          <a:prstGeom prst="rect">
            <a:avLst/>
          </a:prstGeom>
          <a:noFill/>
        </p:spPr>
      </p:pic>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7" name="Object 9"/>
          <p:cNvGraphicFramePr>
            <a:graphicFrameLocks noChangeAspect="1"/>
          </p:cNvGraphicFramePr>
          <p:nvPr/>
        </p:nvGraphicFramePr>
        <p:xfrm>
          <a:off x="2667000" y="5611228"/>
          <a:ext cx="2182091" cy="789572"/>
        </p:xfrm>
        <a:graphic>
          <a:graphicData uri="http://schemas.openxmlformats.org/presentationml/2006/ole">
            <p:oleObj spid="_x0000_s2057" name="Equation" r:id="rId5" imgW="1447800" imgH="52070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Avionics Component</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7522" name="Picture 2"/>
          <p:cNvPicPr>
            <a:picLocks noChangeAspect="1" noChangeArrowheads="1"/>
          </p:cNvPicPr>
          <p:nvPr/>
        </p:nvPicPr>
        <p:blipFill>
          <a:blip r:embed="rId3" cstate="print"/>
          <a:srcRect/>
          <a:stretch>
            <a:fillRect/>
          </a:stretch>
        </p:blipFill>
        <p:spPr bwMode="auto">
          <a:xfrm>
            <a:off x="152400" y="381000"/>
            <a:ext cx="8991600" cy="4644387"/>
          </a:xfrm>
          <a:prstGeom prst="rect">
            <a:avLst/>
          </a:prstGeom>
          <a:noFill/>
          <a:ln w="9525">
            <a:noFill/>
            <a:miter lim="800000"/>
            <a:headEnd/>
            <a:tailEnd/>
          </a:ln>
        </p:spPr>
      </p:pic>
      <p:sp>
        <p:nvSpPr>
          <p:cNvPr id="7" name="TextBox 6"/>
          <p:cNvSpPr txBox="1"/>
          <p:nvPr/>
        </p:nvSpPr>
        <p:spPr>
          <a:xfrm>
            <a:off x="1371600" y="5410200"/>
            <a:ext cx="5334000" cy="338554"/>
          </a:xfrm>
          <a:prstGeom prst="rect">
            <a:avLst/>
          </a:prstGeom>
          <a:noFill/>
        </p:spPr>
        <p:txBody>
          <a:bodyPr wrap="square" rtlCol="0">
            <a:spAutoFit/>
          </a:bodyPr>
          <a:lstStyle/>
          <a:p>
            <a:r>
              <a:rPr lang="en-US" sz="1600" dirty="0" smtClean="0"/>
              <a:t>Next Enter  Uniform Damping Q=10 </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Natural Frequency Results</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990600" y="1600200"/>
            <a:ext cx="4572000" cy="4539704"/>
          </a:xfrm>
          <a:prstGeom prst="rect">
            <a:avLst/>
          </a:prstGeom>
        </p:spPr>
        <p:txBody>
          <a:bodyPr>
            <a:spAutoFit/>
          </a:bodyPr>
          <a:lstStyle/>
          <a:p>
            <a:r>
              <a:rPr lang="en-US" sz="1700" dirty="0" smtClean="0"/>
              <a:t> mass matrix </a:t>
            </a:r>
          </a:p>
          <a:p>
            <a:r>
              <a:rPr lang="en-US" sz="1700" dirty="0" smtClean="0"/>
              <a:t>  0.01295         0 </a:t>
            </a:r>
          </a:p>
          <a:p>
            <a:r>
              <a:rPr lang="en-US" sz="1700" dirty="0" smtClean="0"/>
              <a:t>        0   0.05181 </a:t>
            </a:r>
          </a:p>
          <a:p>
            <a:endParaRPr lang="en-US" sz="1700" dirty="0" smtClean="0"/>
          </a:p>
          <a:p>
            <a:r>
              <a:rPr lang="en-US" sz="1700" dirty="0" smtClean="0"/>
              <a:t> stiffness matrix </a:t>
            </a:r>
          </a:p>
          <a:p>
            <a:r>
              <a:rPr lang="en-US" sz="1700" dirty="0" smtClean="0"/>
              <a:t>     4000      4000 </a:t>
            </a:r>
          </a:p>
          <a:p>
            <a:r>
              <a:rPr lang="en-US" sz="1700" dirty="0" smtClean="0"/>
              <a:t>     4000   6.8e+04 </a:t>
            </a:r>
          </a:p>
          <a:p>
            <a:endParaRPr lang="en-US" sz="1700" dirty="0" smtClean="0"/>
          </a:p>
          <a:p>
            <a:r>
              <a:rPr lang="en-US" sz="1700" dirty="0" smtClean="0"/>
              <a:t> Natural Frequencies </a:t>
            </a:r>
          </a:p>
          <a:p>
            <a:r>
              <a:rPr lang="en-US" sz="1700" dirty="0" smtClean="0"/>
              <a:t> No.      f(Hz)</a:t>
            </a:r>
          </a:p>
          <a:p>
            <a:r>
              <a:rPr lang="en-US" sz="1700" dirty="0" smtClean="0"/>
              <a:t>1.        85.052 </a:t>
            </a:r>
          </a:p>
          <a:p>
            <a:r>
              <a:rPr lang="en-US" sz="1700" dirty="0" smtClean="0"/>
              <a:t>2.        183.93 </a:t>
            </a:r>
          </a:p>
          <a:p>
            <a:r>
              <a:rPr lang="en-US" sz="1700" dirty="0" smtClean="0"/>
              <a:t> </a:t>
            </a:r>
          </a:p>
          <a:p>
            <a:r>
              <a:rPr lang="en-US" sz="1700" dirty="0" smtClean="0"/>
              <a:t>  Modes Shapes (column format)</a:t>
            </a:r>
          </a:p>
          <a:p>
            <a:endParaRPr lang="en-US" sz="1700" dirty="0" smtClean="0"/>
          </a:p>
          <a:p>
            <a:r>
              <a:rPr lang="en-US" sz="1700" dirty="0" smtClean="0"/>
              <a:t>    8.6887    1.3065</a:t>
            </a:r>
          </a:p>
          <a:p>
            <a:r>
              <a:rPr lang="en-US" sz="1700" dirty="0" smtClean="0"/>
              <a:t>   -0.6532    4.3443</a:t>
            </a:r>
            <a:endParaRPr lang="en-US" sz="17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533400" y="457200"/>
            <a:ext cx="8305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547" name="Picture 3"/>
          <p:cNvPicPr>
            <a:picLocks noChangeAspect="1" noChangeArrowheads="1"/>
          </p:cNvPicPr>
          <p:nvPr/>
        </p:nvPicPr>
        <p:blipFill>
          <a:blip r:embed="rId3" cstate="print"/>
          <a:srcRect/>
          <a:stretch>
            <a:fillRect/>
          </a:stretch>
        </p:blipFill>
        <p:spPr bwMode="auto">
          <a:xfrm>
            <a:off x="4343400" y="2743200"/>
            <a:ext cx="4522304" cy="3714750"/>
          </a:xfrm>
          <a:prstGeom prst="rect">
            <a:avLst/>
          </a:prstGeom>
          <a:noFill/>
          <a:ln w="9525">
            <a:noFill/>
            <a:miter lim="800000"/>
            <a:headEnd/>
            <a:tailEnd/>
          </a:ln>
        </p:spPr>
      </p:pic>
      <p:pic>
        <p:nvPicPr>
          <p:cNvPr id="108546" name="Picture 2"/>
          <p:cNvPicPr>
            <a:picLocks noChangeAspect="1" noChangeArrowheads="1"/>
          </p:cNvPicPr>
          <p:nvPr/>
        </p:nvPicPr>
        <p:blipFill>
          <a:blip r:embed="rId4" cstate="print"/>
          <a:srcRect/>
          <a:stretch>
            <a:fillRect/>
          </a:stretch>
        </p:blipFill>
        <p:spPr bwMode="auto">
          <a:xfrm>
            <a:off x="381000" y="304800"/>
            <a:ext cx="4118121"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kumimoji="0" lang="en-US" sz="2200" b="1" dirty="0" smtClean="0">
                <a:solidFill>
                  <a:srgbClr val="008080"/>
                </a:solidFill>
                <a:latin typeface="Calibri"/>
              </a:rPr>
              <a:t>Transmissibility</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9570" name="Picture 2"/>
          <p:cNvPicPr>
            <a:picLocks noChangeAspect="1" noChangeArrowheads="1"/>
          </p:cNvPicPr>
          <p:nvPr/>
        </p:nvPicPr>
        <p:blipFill>
          <a:blip r:embed="rId3" cstate="print"/>
          <a:srcRect/>
          <a:stretch>
            <a:fillRect/>
          </a:stretch>
        </p:blipFill>
        <p:spPr bwMode="auto">
          <a:xfrm>
            <a:off x="1524000" y="1676400"/>
            <a:ext cx="4000500"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724400" cy="369332"/>
          </a:xfrm>
          <a:prstGeom prst="rect">
            <a:avLst/>
          </a:prstGeom>
        </p:spPr>
        <p:txBody>
          <a:bodyPr wrap="square">
            <a:spAutoFit/>
          </a:bodyPr>
          <a:lstStyle/>
          <a:p>
            <a:pPr eaLnBrk="1" fontAlgn="auto" hangingPunct="1">
              <a:spcBef>
                <a:spcPts val="0"/>
              </a:spcBef>
              <a:spcAft>
                <a:spcPts val="0"/>
              </a:spcAft>
            </a:pPr>
            <a:r>
              <a:rPr lang="en-US" b="1" dirty="0" smtClean="0">
                <a:solidFill>
                  <a:srgbClr val="008080"/>
                </a:solidFill>
                <a:latin typeface="Calibri"/>
              </a:rPr>
              <a:t>Translational Acceleration Transmissibility</a:t>
            </a:r>
            <a:endParaRPr kumimoji="0" lang="en-US"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translational_accel_trans.png"/>
          <p:cNvPicPr>
            <a:picLocks noChangeAspect="1"/>
          </p:cNvPicPr>
          <p:nvPr/>
        </p:nvPicPr>
        <p:blipFill>
          <a:blip r:embed="rId3" cstate="print"/>
          <a:stretch>
            <a:fillRect/>
          </a:stretch>
        </p:blipFill>
        <p:spPr>
          <a:xfrm>
            <a:off x="914392" y="1657350"/>
            <a:ext cx="6019807" cy="451485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00110"/>
          </a:xfrm>
          <a:prstGeom prst="rect">
            <a:avLst/>
          </a:prstGeom>
        </p:spPr>
        <p:txBody>
          <a:bodyPr wrap="square">
            <a:spAutoFit/>
          </a:bodyPr>
          <a:lstStyle/>
          <a:p>
            <a:pPr eaLnBrk="1" fontAlgn="auto" hangingPunct="1">
              <a:spcBef>
                <a:spcPts val="0"/>
              </a:spcBef>
              <a:spcAft>
                <a:spcPts val="0"/>
              </a:spcAft>
            </a:pPr>
            <a:r>
              <a:rPr lang="en-US" sz="2000" b="1" dirty="0" smtClean="0">
                <a:solidFill>
                  <a:srgbClr val="008080"/>
                </a:solidFill>
                <a:latin typeface="Calibri"/>
              </a:rPr>
              <a:t>Rotational Acceleration Transmissibility</a:t>
            </a:r>
            <a:endParaRPr kumimoji="0" lang="en-US" sz="20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rotational_accel_trans.png"/>
          <p:cNvPicPr>
            <a:picLocks noChangeAspect="1"/>
          </p:cNvPicPr>
          <p:nvPr/>
        </p:nvPicPr>
        <p:blipFill>
          <a:blip r:embed="rId3" cstate="print"/>
          <a:stretch>
            <a:fillRect/>
          </a:stretch>
        </p:blipFill>
        <p:spPr>
          <a:xfrm>
            <a:off x="914393" y="1543049"/>
            <a:ext cx="6172208" cy="462915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876800" cy="400110"/>
          </a:xfrm>
          <a:prstGeom prst="rect">
            <a:avLst/>
          </a:prstGeom>
        </p:spPr>
        <p:txBody>
          <a:bodyPr wrap="square">
            <a:spAutoFit/>
          </a:bodyPr>
          <a:lstStyle/>
          <a:p>
            <a:pPr eaLnBrk="1" fontAlgn="auto" hangingPunct="1">
              <a:spcBef>
                <a:spcPts val="0"/>
              </a:spcBef>
              <a:spcAft>
                <a:spcPts val="0"/>
              </a:spcAft>
            </a:pPr>
            <a:r>
              <a:rPr kumimoji="0" lang="en-US" sz="2000" b="1" dirty="0" smtClean="0">
                <a:solidFill>
                  <a:srgbClr val="008080"/>
                </a:solidFill>
                <a:latin typeface="Calibri"/>
              </a:rPr>
              <a:t>Relative Displacement Transmissibility</a:t>
            </a:r>
            <a:endParaRPr kumimoji="0" lang="en-US" sz="20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rel_disp_trans.png"/>
          <p:cNvPicPr>
            <a:picLocks noChangeAspect="1"/>
          </p:cNvPicPr>
          <p:nvPr/>
        </p:nvPicPr>
        <p:blipFill>
          <a:blip r:embed="rId3" cstate="print"/>
          <a:stretch>
            <a:fillRect/>
          </a:stretch>
        </p:blipFill>
        <p:spPr>
          <a:xfrm>
            <a:off x="914393" y="1714499"/>
            <a:ext cx="5943608" cy="445770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800600" cy="400110"/>
          </a:xfrm>
          <a:prstGeom prst="rect">
            <a:avLst/>
          </a:prstGeom>
        </p:spPr>
        <p:txBody>
          <a:bodyPr wrap="square">
            <a:spAutoFit/>
          </a:bodyPr>
          <a:lstStyle/>
          <a:p>
            <a:r>
              <a:rPr lang="en-US" sz="2000" b="1" dirty="0" smtClean="0">
                <a:solidFill>
                  <a:srgbClr val="008080"/>
                </a:solidFill>
              </a:rPr>
              <a:t>Angular Displacement Transmissibility</a:t>
            </a:r>
            <a:endParaRPr lang="en-US" sz="2000" b="1" dirty="0">
              <a:solidFill>
                <a:srgbClr val="008080"/>
              </a:solidFill>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ngular_disp_trans.png"/>
          <p:cNvPicPr>
            <a:picLocks noChangeAspect="1"/>
          </p:cNvPicPr>
          <p:nvPr/>
        </p:nvPicPr>
        <p:blipFill>
          <a:blip r:embed="rId3" cstate="print"/>
          <a:stretch>
            <a:fillRect/>
          </a:stretch>
        </p:blipFill>
        <p:spPr>
          <a:xfrm>
            <a:off x="762000" y="1524000"/>
            <a:ext cx="6553208" cy="491490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762000" y="533400"/>
            <a:ext cx="8153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811" name="Picture 3"/>
          <p:cNvPicPr>
            <a:picLocks noChangeAspect="1" noChangeArrowheads="1"/>
          </p:cNvPicPr>
          <p:nvPr/>
        </p:nvPicPr>
        <p:blipFill>
          <a:blip r:embed="rId3" cstate="print"/>
          <a:srcRect/>
          <a:stretch>
            <a:fillRect/>
          </a:stretch>
        </p:blipFill>
        <p:spPr bwMode="auto">
          <a:xfrm>
            <a:off x="139420" y="304800"/>
            <a:ext cx="9004580" cy="5005387"/>
          </a:xfrm>
          <a:prstGeom prst="rect">
            <a:avLst/>
          </a:prstGeom>
          <a:noFill/>
          <a:ln w="9525">
            <a:noFill/>
            <a:miter lim="800000"/>
            <a:headEnd/>
            <a:tailEnd/>
          </a:ln>
        </p:spPr>
      </p:pic>
      <p:sp>
        <p:nvSpPr>
          <p:cNvPr id="11" name="TextBox 10"/>
          <p:cNvSpPr txBox="1"/>
          <p:nvPr/>
        </p:nvSpPr>
        <p:spPr>
          <a:xfrm>
            <a:off x="685800" y="5638800"/>
            <a:ext cx="7391400" cy="369332"/>
          </a:xfrm>
          <a:prstGeom prst="rect">
            <a:avLst/>
          </a:prstGeom>
          <a:noFill/>
        </p:spPr>
        <p:txBody>
          <a:bodyPr wrap="square" rtlCol="0">
            <a:spAutoFit/>
          </a:bodyPr>
          <a:lstStyle/>
          <a:p>
            <a:r>
              <a:rPr lang="en-US" dirty="0" smtClean="0"/>
              <a:t>Import:  SRS 2000G Acceleration &amp; NAVMAT PSD Specification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762000" y="533400"/>
            <a:ext cx="8153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810" name="Picture 2"/>
          <p:cNvPicPr>
            <a:picLocks noChangeAspect="1" noChangeArrowheads="1"/>
          </p:cNvPicPr>
          <p:nvPr/>
        </p:nvPicPr>
        <p:blipFill>
          <a:blip r:embed="rId3" cstate="print"/>
          <a:srcRect/>
          <a:stretch>
            <a:fillRect/>
          </a:stretch>
        </p:blipFill>
        <p:spPr bwMode="auto">
          <a:xfrm>
            <a:off x="914400" y="381000"/>
            <a:ext cx="7208837" cy="5295900"/>
          </a:xfrm>
          <a:prstGeom prst="rect">
            <a:avLst/>
          </a:prstGeom>
          <a:noFill/>
          <a:ln w="9525">
            <a:noFill/>
            <a:miter lim="800000"/>
            <a:headEnd/>
            <a:tailEnd/>
          </a:ln>
        </p:spPr>
      </p:pic>
      <p:sp>
        <p:nvSpPr>
          <p:cNvPr id="9" name="TextBox 8"/>
          <p:cNvSpPr txBox="1"/>
          <p:nvPr/>
        </p:nvSpPr>
        <p:spPr>
          <a:xfrm>
            <a:off x="2362200" y="5943600"/>
            <a:ext cx="4495800" cy="369332"/>
          </a:xfrm>
          <a:prstGeom prst="rect">
            <a:avLst/>
          </a:prstGeom>
          <a:noFill/>
        </p:spPr>
        <p:txBody>
          <a:bodyPr wrap="square" rtlCol="0">
            <a:spAutoFit/>
          </a:bodyPr>
          <a:lstStyle/>
          <a:p>
            <a:r>
              <a:rPr lang="en-US" dirty="0" smtClean="0"/>
              <a:t>Apply the </a:t>
            </a:r>
            <a:r>
              <a:rPr lang="en-US" dirty="0" err="1" smtClean="0"/>
              <a:t>Navmat</a:t>
            </a:r>
            <a:r>
              <a:rPr lang="en-US" dirty="0" smtClean="0"/>
              <a:t> PSD as the base input.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Two-Plane Spin Balance</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8370" name="Picture 2" descr="http://www.idicb.com/images/MOI-golf/MOI-golf.jpg"/>
          <p:cNvPicPr>
            <a:picLocks noChangeAspect="1" noChangeArrowheads="1"/>
          </p:cNvPicPr>
          <p:nvPr/>
        </p:nvPicPr>
        <p:blipFill>
          <a:blip r:embed="rId3" cstate="print"/>
          <a:srcRect/>
          <a:stretch>
            <a:fillRect/>
          </a:stretch>
        </p:blipFill>
        <p:spPr bwMode="auto">
          <a:xfrm>
            <a:off x="609600" y="1828800"/>
            <a:ext cx="3095625" cy="3571875"/>
          </a:xfrm>
          <a:prstGeom prst="rect">
            <a:avLst/>
          </a:prstGeom>
          <a:noFill/>
        </p:spPr>
      </p:pic>
      <p:pic>
        <p:nvPicPr>
          <p:cNvPr id="58374" name="Picture 6" descr="POI instrument with L Fixture"/>
          <p:cNvPicPr>
            <a:picLocks noChangeAspect="1" noChangeArrowheads="1"/>
          </p:cNvPicPr>
          <p:nvPr/>
        </p:nvPicPr>
        <p:blipFill>
          <a:blip r:embed="rId4" cstate="print"/>
          <a:srcRect/>
          <a:stretch>
            <a:fillRect/>
          </a:stretch>
        </p:blipFill>
        <p:spPr bwMode="auto">
          <a:xfrm>
            <a:off x="4495800" y="2057400"/>
            <a:ext cx="3781425" cy="290512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800600" cy="400110"/>
          </a:xfrm>
          <a:prstGeom prst="rect">
            <a:avLst/>
          </a:prstGeom>
        </p:spPr>
        <p:txBody>
          <a:bodyPr wrap="square">
            <a:spAutoFit/>
          </a:bodyPr>
          <a:lstStyle/>
          <a:p>
            <a:r>
              <a:rPr lang="en-US" sz="2000" b="1" dirty="0" smtClean="0">
                <a:solidFill>
                  <a:srgbClr val="008080"/>
                </a:solidFill>
              </a:rPr>
              <a:t>Angular Displacement Transmissibility</a:t>
            </a:r>
            <a:endParaRPr lang="en-US" sz="2000" b="1" dirty="0">
              <a:solidFill>
                <a:srgbClr val="008080"/>
              </a:solidFill>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609600" y="685800"/>
            <a:ext cx="8305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sd_accel_translation.png"/>
          <p:cNvPicPr>
            <a:picLocks noChangeAspect="1"/>
          </p:cNvPicPr>
          <p:nvPr/>
        </p:nvPicPr>
        <p:blipFill>
          <a:blip r:embed="rId3" cstate="print"/>
          <a:stretch>
            <a:fillRect/>
          </a:stretch>
        </p:blipFill>
        <p:spPr>
          <a:xfrm>
            <a:off x="914400" y="685800"/>
            <a:ext cx="6781800" cy="508635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609600" y="685800"/>
            <a:ext cx="8305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sd_accel_rotational.png"/>
          <p:cNvPicPr>
            <a:picLocks noChangeAspect="1"/>
          </p:cNvPicPr>
          <p:nvPr/>
        </p:nvPicPr>
        <p:blipFill>
          <a:blip r:embed="rId3" cstate="print"/>
          <a:stretch>
            <a:fillRect/>
          </a:stretch>
        </p:blipFill>
        <p:spPr>
          <a:xfrm>
            <a:off x="914392" y="685794"/>
            <a:ext cx="7315215" cy="548641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609600" y="685800"/>
            <a:ext cx="8229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7" name="Picture 6" descr="psd_relative_displacement.png"/>
          <p:cNvPicPr>
            <a:picLocks noChangeAspect="1"/>
          </p:cNvPicPr>
          <p:nvPr/>
        </p:nvPicPr>
        <p:blipFill>
          <a:blip r:embed="rId3" cstate="print"/>
          <a:stretch>
            <a:fillRect/>
          </a:stretch>
        </p:blipFill>
        <p:spPr>
          <a:xfrm>
            <a:off x="838200" y="838200"/>
            <a:ext cx="7315215" cy="548641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800600" cy="400110"/>
          </a:xfrm>
          <a:prstGeom prst="rect">
            <a:avLst/>
          </a:prstGeom>
        </p:spPr>
        <p:txBody>
          <a:bodyPr wrap="square">
            <a:spAutoFit/>
          </a:bodyPr>
          <a:lstStyle/>
          <a:p>
            <a:r>
              <a:rPr lang="en-US" sz="2000" b="1" dirty="0" smtClean="0">
                <a:solidFill>
                  <a:srgbClr val="008080"/>
                </a:solidFill>
              </a:rPr>
              <a:t>Angular Displacement Transmissibility</a:t>
            </a:r>
            <a:endParaRPr lang="en-US" sz="2000" b="1" dirty="0">
              <a:solidFill>
                <a:srgbClr val="008080"/>
              </a:solidFill>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762000" y="457200"/>
            <a:ext cx="8153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ccel_base_input.png"/>
          <p:cNvPicPr>
            <a:picLocks noChangeAspect="1"/>
          </p:cNvPicPr>
          <p:nvPr/>
        </p:nvPicPr>
        <p:blipFill>
          <a:blip r:embed="rId3" cstate="print"/>
          <a:stretch>
            <a:fillRect/>
          </a:stretch>
        </p:blipFill>
        <p:spPr>
          <a:xfrm>
            <a:off x="914392" y="685794"/>
            <a:ext cx="7315215" cy="5486411"/>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800600" cy="400110"/>
          </a:xfrm>
          <a:prstGeom prst="rect">
            <a:avLst/>
          </a:prstGeom>
        </p:spPr>
        <p:txBody>
          <a:bodyPr wrap="square">
            <a:spAutoFit/>
          </a:bodyPr>
          <a:lstStyle/>
          <a:p>
            <a:r>
              <a:rPr lang="en-US" sz="2000" b="1" dirty="0" smtClean="0">
                <a:solidFill>
                  <a:srgbClr val="008080"/>
                </a:solidFill>
              </a:rPr>
              <a:t>Angular Displacement Transmissibility</a:t>
            </a:r>
            <a:endParaRPr lang="en-US" sz="2000" b="1" dirty="0">
              <a:solidFill>
                <a:srgbClr val="008080"/>
              </a:solidFill>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762000" y="457200"/>
            <a:ext cx="8153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ccel_cg.png"/>
          <p:cNvPicPr>
            <a:picLocks noChangeAspect="1"/>
          </p:cNvPicPr>
          <p:nvPr/>
        </p:nvPicPr>
        <p:blipFill>
          <a:blip r:embed="rId3" cstate="print"/>
          <a:stretch>
            <a:fillRect/>
          </a:stretch>
        </p:blipFill>
        <p:spPr>
          <a:xfrm>
            <a:off x="914392" y="685794"/>
            <a:ext cx="7315215" cy="548641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800600" cy="400110"/>
          </a:xfrm>
          <a:prstGeom prst="rect">
            <a:avLst/>
          </a:prstGeom>
        </p:spPr>
        <p:txBody>
          <a:bodyPr wrap="square">
            <a:spAutoFit/>
          </a:bodyPr>
          <a:lstStyle/>
          <a:p>
            <a:r>
              <a:rPr lang="en-US" sz="2000" b="1" dirty="0" smtClean="0">
                <a:solidFill>
                  <a:srgbClr val="008080"/>
                </a:solidFill>
              </a:rPr>
              <a:t>Angular Displacement Transmissibility</a:t>
            </a:r>
            <a:endParaRPr lang="en-US" sz="2000" b="1" dirty="0">
              <a:solidFill>
                <a:srgbClr val="008080"/>
              </a:solidFill>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762000" y="457200"/>
            <a:ext cx="8153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ccel_rotation.png"/>
          <p:cNvPicPr>
            <a:picLocks noChangeAspect="1"/>
          </p:cNvPicPr>
          <p:nvPr/>
        </p:nvPicPr>
        <p:blipFill>
          <a:blip r:embed="rId3" cstate="print"/>
          <a:stretch>
            <a:fillRect/>
          </a:stretch>
        </p:blipFill>
        <p:spPr>
          <a:xfrm>
            <a:off x="914392" y="685794"/>
            <a:ext cx="7315215" cy="5486411"/>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800600" cy="400110"/>
          </a:xfrm>
          <a:prstGeom prst="rect">
            <a:avLst/>
          </a:prstGeom>
        </p:spPr>
        <p:txBody>
          <a:bodyPr wrap="square">
            <a:spAutoFit/>
          </a:bodyPr>
          <a:lstStyle/>
          <a:p>
            <a:r>
              <a:rPr lang="en-US" sz="2000" b="1" dirty="0" smtClean="0">
                <a:solidFill>
                  <a:srgbClr val="008080"/>
                </a:solidFill>
              </a:rPr>
              <a:t>Angular Displacement Transmissibility</a:t>
            </a:r>
            <a:endParaRPr lang="en-US" sz="2000" b="1" dirty="0">
              <a:solidFill>
                <a:srgbClr val="008080"/>
              </a:solidFill>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762000" y="457200"/>
            <a:ext cx="8153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elative_displacement.png"/>
          <p:cNvPicPr>
            <a:picLocks noChangeAspect="1"/>
          </p:cNvPicPr>
          <p:nvPr/>
        </p:nvPicPr>
        <p:blipFill>
          <a:blip r:embed="rId3" cstate="print"/>
          <a:stretch>
            <a:fillRect/>
          </a:stretch>
        </p:blipFill>
        <p:spPr>
          <a:xfrm>
            <a:off x="914392" y="685794"/>
            <a:ext cx="7315215" cy="54864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Inertia &amp; Radius of Gyration</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descr="http://forums.pelicanparts.com/uploads22/inertia+moments+for+various+shapes1362606428.jpg"/>
          <p:cNvPicPr>
            <a:picLocks noChangeAspect="1" noChangeArrowheads="1"/>
          </p:cNvPicPr>
          <p:nvPr/>
        </p:nvPicPr>
        <p:blipFill>
          <a:blip r:embed="rId3" cstate="print"/>
          <a:srcRect/>
          <a:stretch>
            <a:fillRect/>
          </a:stretch>
        </p:blipFill>
        <p:spPr bwMode="auto">
          <a:xfrm>
            <a:off x="1752600" y="1752600"/>
            <a:ext cx="5086350" cy="413392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Rectangular Prism</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8" name="Picture 6" descr="https://travis-perkins-sbs-pro.s3.amazonaws.com/uploads/product/image/24/main_Foundation_Block_Standard_Grade_380H.jpg"/>
          <p:cNvPicPr>
            <a:picLocks noChangeAspect="1" noChangeArrowheads="1"/>
          </p:cNvPicPr>
          <p:nvPr/>
        </p:nvPicPr>
        <p:blipFill>
          <a:blip r:embed="rId4" cstate="print"/>
          <a:srcRect/>
          <a:stretch>
            <a:fillRect/>
          </a:stretch>
        </p:blipFill>
        <p:spPr bwMode="auto">
          <a:xfrm>
            <a:off x="2057400" y="1905000"/>
            <a:ext cx="4838700" cy="3695701"/>
          </a:xfrm>
          <a:prstGeom prst="rect">
            <a:avLst/>
          </a:prstGeom>
          <a:noFill/>
        </p:spPr>
      </p:pic>
      <p:cxnSp>
        <p:nvCxnSpPr>
          <p:cNvPr id="12" name="Straight Arrow Connector 11"/>
          <p:cNvCxnSpPr/>
          <p:nvPr/>
        </p:nvCxnSpPr>
        <p:spPr>
          <a:xfrm flipV="1">
            <a:off x="4343400" y="1905000"/>
            <a:ext cx="0" cy="11430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057400" y="4038600"/>
            <a:ext cx="1219200" cy="3810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029200" y="3962400"/>
            <a:ext cx="1295400" cy="4572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33600" y="3886200"/>
            <a:ext cx="381000"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Z</a:t>
            </a:r>
            <a:endParaRPr lang="en-US" sz="2000" dirty="0">
              <a:latin typeface="Times New Roman" pitchFamily="18" charset="0"/>
              <a:cs typeface="Times New Roman" pitchFamily="18" charset="0"/>
            </a:endParaRPr>
          </a:p>
        </p:txBody>
      </p:sp>
      <p:sp>
        <p:nvSpPr>
          <p:cNvPr id="24" name="TextBox 23"/>
          <p:cNvSpPr txBox="1"/>
          <p:nvPr/>
        </p:nvSpPr>
        <p:spPr>
          <a:xfrm>
            <a:off x="4343400" y="1676400"/>
            <a:ext cx="533400"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Y</a:t>
            </a:r>
            <a:endParaRPr lang="en-US" sz="2000" dirty="0">
              <a:latin typeface="Times New Roman" pitchFamily="18" charset="0"/>
              <a:cs typeface="Times New Roman" pitchFamily="18" charset="0"/>
            </a:endParaRPr>
          </a:p>
        </p:txBody>
      </p:sp>
      <p:sp>
        <p:nvSpPr>
          <p:cNvPr id="25" name="TextBox 24"/>
          <p:cNvSpPr txBox="1"/>
          <p:nvPr/>
        </p:nvSpPr>
        <p:spPr>
          <a:xfrm>
            <a:off x="6400800" y="4343400"/>
            <a:ext cx="533400"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X</a:t>
            </a:r>
            <a:endParaRPr lang="en-US" sz="2000" dirty="0">
              <a:latin typeface="Times New Roman" pitchFamily="18" charset="0"/>
              <a:cs typeface="Times New Roman" pitchFamily="18" charset="0"/>
            </a:endParaRPr>
          </a:p>
        </p:txBody>
      </p:sp>
      <p:cxnSp>
        <p:nvCxnSpPr>
          <p:cNvPr id="27" name="Straight Connector 26"/>
          <p:cNvCxnSpPr/>
          <p:nvPr/>
        </p:nvCxnSpPr>
        <p:spPr>
          <a:xfrm flipH="1" flipV="1">
            <a:off x="1752600" y="2819400"/>
            <a:ext cx="914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733800" y="2133600"/>
            <a:ext cx="914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057400" y="2286000"/>
            <a:ext cx="2057400" cy="6096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0" y="2286000"/>
            <a:ext cx="533400" cy="400110"/>
          </a:xfrm>
          <a:prstGeom prst="rect">
            <a:avLst/>
          </a:prstGeom>
          <a:solidFill>
            <a:schemeClr val="bg1"/>
          </a:solidFill>
        </p:spPr>
        <p:txBody>
          <a:bodyPr wrap="square" rtlCol="0">
            <a:spAutoFit/>
          </a:bodyPr>
          <a:lstStyle/>
          <a:p>
            <a:pPr algn="ctr"/>
            <a:r>
              <a:rPr lang="en-US" sz="2000" dirty="0" smtClean="0">
                <a:latin typeface="Times New Roman" pitchFamily="18" charset="0"/>
                <a:cs typeface="Times New Roman" pitchFamily="18" charset="0"/>
              </a:rPr>
              <a:t>a</a:t>
            </a:r>
            <a:endParaRPr lang="en-US" sz="2000" dirty="0">
              <a:latin typeface="Times New Roman" pitchFamily="18" charset="0"/>
              <a:cs typeface="Times New Roman" pitchFamily="18" charset="0"/>
            </a:endParaRPr>
          </a:p>
        </p:txBody>
      </p:sp>
      <p:cxnSp>
        <p:nvCxnSpPr>
          <p:cNvPr id="50" name="Straight Connector 49"/>
          <p:cNvCxnSpPr/>
          <p:nvPr/>
        </p:nvCxnSpPr>
        <p:spPr>
          <a:xfrm flipH="1">
            <a:off x="4876800" y="2133600"/>
            <a:ext cx="838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172200" y="2514600"/>
            <a:ext cx="838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334000" y="2286000"/>
            <a:ext cx="1447800" cy="3048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91200" y="2209800"/>
            <a:ext cx="533400" cy="400110"/>
          </a:xfrm>
          <a:prstGeom prst="rect">
            <a:avLst/>
          </a:prstGeom>
          <a:solidFill>
            <a:schemeClr val="bg1"/>
          </a:solidFill>
        </p:spPr>
        <p:txBody>
          <a:bodyPr wrap="square" rtlCol="0">
            <a:spAutoFit/>
          </a:bodyPr>
          <a:lstStyle/>
          <a:p>
            <a:pPr algn="ctr"/>
            <a:r>
              <a:rPr lang="en-US" sz="2000" dirty="0" smtClean="0">
                <a:latin typeface="Times New Roman" pitchFamily="18" charset="0"/>
                <a:cs typeface="Times New Roman" pitchFamily="18" charset="0"/>
              </a:rPr>
              <a:t>c</a:t>
            </a:r>
            <a:endParaRPr lang="en-US" sz="2000" dirty="0">
              <a:latin typeface="Times New Roman" pitchFamily="18" charset="0"/>
              <a:cs typeface="Times New Roman" pitchFamily="18" charset="0"/>
            </a:endParaRPr>
          </a:p>
        </p:txBody>
      </p:sp>
      <p:cxnSp>
        <p:nvCxnSpPr>
          <p:cNvPr id="64" name="Straight Connector 63"/>
          <p:cNvCxnSpPr/>
          <p:nvPr/>
        </p:nvCxnSpPr>
        <p:spPr>
          <a:xfrm flipH="1">
            <a:off x="1676400" y="3200400"/>
            <a:ext cx="838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52600" y="4572000"/>
            <a:ext cx="838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828800" y="3429000"/>
            <a:ext cx="0" cy="14478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4000" y="3733800"/>
            <a:ext cx="533400" cy="400110"/>
          </a:xfrm>
          <a:prstGeom prst="rect">
            <a:avLst/>
          </a:prstGeom>
          <a:solidFill>
            <a:schemeClr val="bg1"/>
          </a:solidFill>
        </p:spPr>
        <p:txBody>
          <a:bodyPr wrap="square" rtlCol="0">
            <a:spAutoFit/>
          </a:bodyPr>
          <a:lstStyle/>
          <a:p>
            <a:pPr algn="ctr"/>
            <a:r>
              <a:rPr lang="en-US" sz="2000" dirty="0" smtClean="0">
                <a:latin typeface="Times New Roman" pitchFamily="18" charset="0"/>
                <a:cs typeface="Times New Roman" pitchFamily="18" charset="0"/>
              </a:rPr>
              <a:t>b</a:t>
            </a:r>
            <a:endParaRPr lang="en-US" sz="2000" dirty="0">
              <a:latin typeface="Times New Roman" pitchFamily="18" charset="0"/>
              <a:cs typeface="Times New Roman" pitchFamily="18" charset="0"/>
            </a:endParaRPr>
          </a:p>
        </p:txBody>
      </p:sp>
      <p:sp>
        <p:nvSpPr>
          <p:cNvPr id="542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9" name="Object 7"/>
          <p:cNvGraphicFramePr>
            <a:graphicFrameLocks noChangeAspect="1"/>
          </p:cNvGraphicFramePr>
          <p:nvPr/>
        </p:nvGraphicFramePr>
        <p:xfrm>
          <a:off x="1143000" y="5562600"/>
          <a:ext cx="6651356" cy="762000"/>
        </p:xfrm>
        <a:graphic>
          <a:graphicData uri="http://schemas.openxmlformats.org/presentationml/2006/ole">
            <p:oleObj spid="_x0000_s54279" name="Equation" r:id="rId5" imgW="4902200" imgH="5588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Inertia &amp; Radius of Gyration</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2819400" y="2438400"/>
          <a:ext cx="1284514" cy="609600"/>
        </p:xfrm>
        <a:graphic>
          <a:graphicData uri="http://schemas.openxmlformats.org/presentationml/2006/ole">
            <p:oleObj spid="_x0000_s61442" name="Equation" r:id="rId4" imgW="558558" imgH="266584" progId="Equation.3">
              <p:embed/>
            </p:oleObj>
          </a:graphicData>
        </a:graphic>
      </p:graphicFrame>
      <p:sp>
        <p:nvSpPr>
          <p:cNvPr id="9" name="TextBox 8"/>
          <p:cNvSpPr txBox="1"/>
          <p:nvPr/>
        </p:nvSpPr>
        <p:spPr>
          <a:xfrm>
            <a:off x="1143000" y="1752600"/>
            <a:ext cx="3276600" cy="430887"/>
          </a:xfrm>
          <a:prstGeom prst="rect">
            <a:avLst/>
          </a:prstGeom>
          <a:noFill/>
        </p:spPr>
        <p:txBody>
          <a:bodyPr wrap="square" rtlCol="0">
            <a:spAutoFit/>
          </a:bodyPr>
          <a:lstStyle/>
          <a:p>
            <a:r>
              <a:rPr lang="en-US" sz="1700" dirty="0" smtClean="0"/>
              <a:t>The mass moment of inertia </a:t>
            </a:r>
            <a:r>
              <a:rPr lang="en-US" sz="1700" dirty="0" smtClean="0">
                <a:cs typeface="Times New Roman" pitchFamily="18" charset="0"/>
              </a:rPr>
              <a:t> </a:t>
            </a:r>
            <a:r>
              <a:rPr lang="en-US" sz="2200" dirty="0" smtClean="0">
                <a:latin typeface="Times New Roman" pitchFamily="18" charset="0"/>
                <a:cs typeface="Times New Roman" pitchFamily="18" charset="0"/>
              </a:rPr>
              <a:t>J</a:t>
            </a:r>
            <a:endParaRPr lang="en-US" sz="2200" dirty="0">
              <a:latin typeface="Times New Roman" pitchFamily="18" charset="0"/>
              <a:cs typeface="Times New Roman" pitchFamily="18" charset="0"/>
            </a:endParaRPr>
          </a:p>
        </p:txBody>
      </p:sp>
      <p:sp>
        <p:nvSpPr>
          <p:cNvPr id="10" name="TextBox 9"/>
          <p:cNvSpPr txBox="1"/>
          <p:nvPr/>
        </p:nvSpPr>
        <p:spPr>
          <a:xfrm>
            <a:off x="1143000" y="3429000"/>
            <a:ext cx="7086600" cy="2492990"/>
          </a:xfrm>
          <a:prstGeom prst="rect">
            <a:avLst/>
          </a:prstGeom>
          <a:noFill/>
        </p:spPr>
        <p:txBody>
          <a:bodyPr wrap="square" rtlCol="0">
            <a:spAutoFit/>
          </a:bodyPr>
          <a:lstStyle/>
          <a:p>
            <a:r>
              <a:rPr lang="en-US" sz="2200" dirty="0" smtClean="0">
                <a:latin typeface="Times New Roman" pitchFamily="18" charset="0"/>
                <a:cs typeface="Times New Roman" pitchFamily="18" charset="0"/>
              </a:rPr>
              <a:t>m   </a:t>
            </a:r>
            <a:r>
              <a:rPr lang="en-US" sz="1700" dirty="0" smtClean="0">
                <a:cs typeface="Times New Roman" pitchFamily="18" charset="0"/>
              </a:rPr>
              <a:t>is the mass</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r     </a:t>
            </a:r>
            <a:r>
              <a:rPr lang="en-US" sz="1700" dirty="0" smtClean="0">
                <a:cs typeface="Times New Roman" pitchFamily="18" charset="0"/>
              </a:rPr>
              <a:t>is the radius of gyration -</a:t>
            </a:r>
          </a:p>
          <a:p>
            <a:endParaRPr lang="en-US" dirty="0" smtClean="0">
              <a:cs typeface="Times New Roman" pitchFamily="18" charset="0"/>
            </a:endParaRPr>
          </a:p>
          <a:p>
            <a:r>
              <a:rPr lang="en-US" sz="1700" dirty="0" smtClean="0"/>
              <a:t>The distance from an axis at which the mass of a body may be assumed to be concentrated and at which the moment of inertia will be equal to the moment of inertia of the actual mass about the axis, equal to the square root of the quotient of the moment of inertia and the mass.</a:t>
            </a:r>
            <a:endParaRPr lang="en-US" sz="1700" dirty="0" smtClean="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Avionics Component</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68" name="Picture 4" descr="http://www.intelligent-aerospace.com/content/dam/avi/online-articles/2013/02/AitechPR213_A190.jpg"/>
          <p:cNvPicPr>
            <a:picLocks noChangeAspect="1" noChangeArrowheads="1"/>
          </p:cNvPicPr>
          <p:nvPr/>
        </p:nvPicPr>
        <p:blipFill>
          <a:blip r:embed="rId3" cstate="print"/>
          <a:srcRect/>
          <a:stretch>
            <a:fillRect/>
          </a:stretch>
        </p:blipFill>
        <p:spPr bwMode="auto">
          <a:xfrm>
            <a:off x="533400" y="1905000"/>
            <a:ext cx="4303347" cy="3505200"/>
          </a:xfrm>
          <a:prstGeom prst="rect">
            <a:avLst/>
          </a:prstGeom>
          <a:noFill/>
        </p:spPr>
      </p:pic>
      <p:sp>
        <p:nvSpPr>
          <p:cNvPr id="11" name="TextBox 10"/>
          <p:cNvSpPr txBox="1"/>
          <p:nvPr/>
        </p:nvSpPr>
        <p:spPr>
          <a:xfrm>
            <a:off x="4953000" y="2057400"/>
            <a:ext cx="3810000" cy="2785378"/>
          </a:xfrm>
          <a:prstGeom prst="rect">
            <a:avLst/>
          </a:prstGeom>
          <a:noFill/>
        </p:spPr>
        <p:txBody>
          <a:bodyPr wrap="square" rtlCol="0">
            <a:spAutoFit/>
          </a:bodyPr>
          <a:lstStyle/>
          <a:p>
            <a:r>
              <a:rPr lang="en-US" sz="1700" dirty="0" smtClean="0">
                <a:latin typeface="Calibri" pitchFamily="34" charset="0"/>
              </a:rPr>
              <a:t>What is mass moment of inertia?</a:t>
            </a:r>
          </a:p>
          <a:p>
            <a:endParaRPr lang="en-US" sz="1700" dirty="0" smtClean="0">
              <a:latin typeface="Calibri" pitchFamily="34" charset="0"/>
              <a:cs typeface="Times New Roman" pitchFamily="18" charset="0"/>
            </a:endParaRPr>
          </a:p>
          <a:p>
            <a:pPr marL="234950" indent="-234950">
              <a:buClr>
                <a:schemeClr val="tx2"/>
              </a:buClr>
              <a:buSzPct val="80000"/>
              <a:buFont typeface="Arial" pitchFamily="34" charset="0"/>
              <a:buChar char="•"/>
            </a:pPr>
            <a:r>
              <a:rPr lang="en-US" sz="1700" dirty="0" smtClean="0">
                <a:latin typeface="Calibri" pitchFamily="34" charset="0"/>
                <a:cs typeface="Times New Roman" pitchFamily="18" charset="0"/>
              </a:rPr>
              <a:t>Seldom if ever have measurements</a:t>
            </a:r>
          </a:p>
          <a:p>
            <a:pPr marL="234950" indent="-234950">
              <a:buClr>
                <a:schemeClr val="tx2"/>
              </a:buClr>
              <a:buSzPct val="80000"/>
              <a:buFont typeface="Arial" pitchFamily="34" charset="0"/>
              <a:buChar char="•"/>
            </a:pPr>
            <a:endParaRPr lang="en-US" sz="1700" dirty="0" smtClean="0">
              <a:latin typeface="Calibri" pitchFamily="34" charset="0"/>
              <a:cs typeface="Times New Roman" pitchFamily="18" charset="0"/>
            </a:endParaRPr>
          </a:p>
          <a:p>
            <a:pPr marL="234950" indent="-234950">
              <a:buClr>
                <a:schemeClr val="tx2"/>
              </a:buClr>
              <a:buSzPct val="80000"/>
              <a:buFont typeface="Arial" pitchFamily="34" charset="0"/>
              <a:buChar char="•"/>
            </a:pPr>
            <a:r>
              <a:rPr lang="en-US" sz="1700" dirty="0" smtClean="0">
                <a:latin typeface="Calibri" pitchFamily="34" charset="0"/>
                <a:cs typeface="Times New Roman" pitchFamily="18" charset="0"/>
              </a:rPr>
              <a:t>Could treat as solid block with constant mass density</a:t>
            </a:r>
          </a:p>
          <a:p>
            <a:pPr marL="234950" indent="-234950">
              <a:buClr>
                <a:schemeClr val="tx2"/>
              </a:buClr>
              <a:buSzPct val="80000"/>
              <a:buFont typeface="Arial" pitchFamily="34" charset="0"/>
              <a:buChar char="•"/>
            </a:pPr>
            <a:endParaRPr lang="en-US" sz="1700" dirty="0" smtClean="0">
              <a:latin typeface="Calibri" pitchFamily="34" charset="0"/>
              <a:cs typeface="Times New Roman" pitchFamily="18" charset="0"/>
            </a:endParaRPr>
          </a:p>
          <a:p>
            <a:pPr marL="234950" indent="-234950">
              <a:buClr>
                <a:schemeClr val="tx2"/>
              </a:buClr>
              <a:buSzPct val="80000"/>
              <a:buFont typeface="Arial" pitchFamily="34" charset="0"/>
              <a:buChar char="•"/>
            </a:pPr>
            <a:r>
              <a:rPr lang="en-US" sz="1700" dirty="0" smtClean="0">
                <a:latin typeface="Calibri" pitchFamily="34" charset="0"/>
                <a:cs typeface="Times New Roman" pitchFamily="18" charset="0"/>
              </a:rPr>
              <a:t>Or just estimate radius of gyration</a:t>
            </a:r>
          </a:p>
          <a:p>
            <a:endParaRPr lang="en-US" sz="1700" dirty="0" smtClean="0">
              <a:latin typeface="Calibri" pitchFamily="34" charset="0"/>
              <a:cs typeface="Times New Roman" pitchFamily="18" charset="0"/>
            </a:endParaRPr>
          </a:p>
          <a:p>
            <a:endParaRPr lang="en-US" sz="22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4419600" cy="430887"/>
          </a:xfrm>
          <a:prstGeom prst="rect">
            <a:avLst/>
          </a:prstGeom>
        </p:spPr>
        <p:txBody>
          <a:bodyPr wrap="square">
            <a:spAutoFit/>
          </a:bodyPr>
          <a:lstStyle/>
          <a:p>
            <a:pPr eaLnBrk="1" fontAlgn="auto" hangingPunct="1">
              <a:spcBef>
                <a:spcPts val="0"/>
              </a:spcBef>
              <a:spcAft>
                <a:spcPts val="0"/>
              </a:spcAft>
            </a:pPr>
            <a:r>
              <a:rPr lang="en-US" sz="2200" b="1" dirty="0" smtClean="0">
                <a:solidFill>
                  <a:srgbClr val="008080"/>
                </a:solidFill>
                <a:latin typeface="Calibri"/>
              </a:rPr>
              <a:t>Two DOF Example</a:t>
            </a:r>
            <a:endParaRPr kumimoji="0" lang="en-US" sz="2200" b="1" dirty="0">
              <a:solidFill>
                <a:srgbClr val="008080"/>
              </a:solidFill>
              <a:latin typeface="Calibri"/>
            </a:endParaRPr>
          </a:p>
        </p:txBody>
      </p:sp>
      <p:sp>
        <p:nvSpPr>
          <p:cNvPr id="5" name="Text Box 8"/>
          <p:cNvSpPr txBox="1">
            <a:spLocks noChangeArrowheads="1"/>
          </p:cNvSpPr>
          <p:nvPr/>
        </p:nvSpPr>
        <p:spPr bwMode="auto">
          <a:xfrm>
            <a:off x="2514600" y="838200"/>
            <a:ext cx="6053138" cy="822325"/>
          </a:xfrm>
          <a:prstGeom prst="rect">
            <a:avLst/>
          </a:prstGeom>
          <a:noFill/>
          <a:ln w="9525">
            <a:noFill/>
            <a:miter lim="800000"/>
            <a:headEnd/>
            <a:tailEnd/>
          </a:ln>
        </p:spPr>
        <p:txBody>
          <a:bodyPr>
            <a:spAutoFit/>
          </a:bodyPr>
          <a:lstStyle/>
          <a:p>
            <a:pPr algn="r">
              <a:defRPr/>
            </a:pPr>
            <a:r>
              <a:rPr kumimoji="0" lang="en-US" sz="2400" b="1" dirty="0">
                <a:solidFill>
                  <a:srgbClr val="003399"/>
                </a:solidFill>
                <a:effectLst>
                  <a:outerShdw blurRad="38100" dist="38100" dir="2700000" algn="tl">
                    <a:srgbClr val="C0C0C0"/>
                  </a:outerShdw>
                </a:effectLst>
                <a:latin typeface="Arial Black" pitchFamily="34" charset="0"/>
              </a:rPr>
              <a:t>Vibrationdata</a:t>
            </a:r>
            <a:endParaRPr kumimoji="0" lang="en-US" sz="2400" b="1" dirty="0">
              <a:solidFill>
                <a:schemeClr val="tx2"/>
              </a:solidFill>
              <a:effectLst>
                <a:outerShdw blurRad="38100" dist="38100" dir="2700000" algn="tl">
                  <a:srgbClr val="C0C0C0"/>
                </a:outerShdw>
              </a:effectLst>
            </a:endParaRPr>
          </a:p>
          <a:p>
            <a:pPr>
              <a:defRPr/>
            </a:pPr>
            <a:endParaRPr kumimoji="0" lang="en-US" sz="2400" dirty="0">
              <a:solidFill>
                <a:schemeClr val="tx1"/>
              </a:solidFill>
            </a:endParaRPr>
          </a:p>
        </p:txBody>
      </p:sp>
      <p:sp>
        <p:nvSpPr>
          <p:cNvPr id="6" name="Line 9"/>
          <p:cNvSpPr>
            <a:spLocks noChangeShapeType="1"/>
          </p:cNvSpPr>
          <p:nvPr/>
        </p:nvSpPr>
        <p:spPr bwMode="auto">
          <a:xfrm>
            <a:off x="914400" y="1371600"/>
            <a:ext cx="7848600" cy="0"/>
          </a:xfrm>
          <a:prstGeom prst="line">
            <a:avLst/>
          </a:prstGeom>
          <a:noFill/>
          <a:ln w="38100">
            <a:solidFill>
              <a:schemeClr val="tx1"/>
            </a:solidFill>
            <a:round/>
            <a:headEnd/>
            <a:tailEnd/>
          </a:ln>
        </p:spPr>
        <p:txBody>
          <a:bodyPr wrap="none" anchor="ctr"/>
          <a:lstStyle/>
          <a:p>
            <a:pPr>
              <a:defRPr/>
            </a:pPr>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65538" name="Group 2"/>
          <p:cNvGrpSpPr>
            <a:grpSpLocks/>
          </p:cNvGrpSpPr>
          <p:nvPr/>
        </p:nvGrpSpPr>
        <p:grpSpPr bwMode="auto">
          <a:xfrm>
            <a:off x="990600" y="1752600"/>
            <a:ext cx="4495800" cy="3886200"/>
            <a:chOff x="2434" y="5784"/>
            <a:chExt cx="6249" cy="5441"/>
          </a:xfrm>
        </p:grpSpPr>
        <p:sp>
          <p:nvSpPr>
            <p:cNvPr id="65539" name="Text Box 3"/>
            <p:cNvSpPr txBox="1">
              <a:spLocks noChangeArrowheads="1"/>
            </p:cNvSpPr>
            <p:nvPr/>
          </p:nvSpPr>
          <p:spPr bwMode="auto">
            <a:xfrm>
              <a:off x="5095" y="9500"/>
              <a:ext cx="533" cy="4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sym typeface="Symbol" pitchFamily="18" charset="2"/>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65540" name="Rectangle 4"/>
            <p:cNvSpPr>
              <a:spLocks noChangeArrowheads="1"/>
            </p:cNvSpPr>
            <p:nvPr/>
          </p:nvSpPr>
          <p:spPr bwMode="auto">
            <a:xfrm>
              <a:off x="3669" y="9731"/>
              <a:ext cx="676" cy="385"/>
            </a:xfrm>
            <a:prstGeom prst="rect">
              <a:avLst/>
            </a:prstGeom>
            <a:solidFill>
              <a:srgbClr val="FFFFFF"/>
            </a:solid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r>
                <a:rPr kumimoji="0" lang="en-US" sz="1700" b="1" i="0" u="none" strike="noStrike" cap="none" normalizeH="0" baseline="0" dirty="0" smtClean="0">
                  <a:ln>
                    <a:noFill/>
                  </a:ln>
                  <a:solidFill>
                    <a:schemeClr val="tx1"/>
                  </a:solidFill>
                  <a:effectLst/>
                  <a:latin typeface="Calibri" pitchFamily="34" charset="0"/>
                  <a:cs typeface="Arial" pitchFamily="34" charset="0"/>
                </a:rPr>
                <a:t>m,</a:t>
              </a:r>
              <a:r>
                <a:rPr kumimoji="0" lang="en-US" sz="1700" b="1" i="0" u="none" strike="noStrike" cap="none" normalizeH="0" baseline="-25000" dirty="0" smtClean="0">
                  <a:ln>
                    <a:noFill/>
                  </a:ln>
                  <a:solidFill>
                    <a:schemeClr val="tx1"/>
                  </a:solidFill>
                  <a:effectLst/>
                  <a:latin typeface="Calibri" pitchFamily="34" charset="0"/>
                  <a:cs typeface="Arial" pitchFamily="34" charset="0"/>
                </a:rPr>
                <a:t> </a:t>
              </a:r>
              <a:r>
                <a:rPr kumimoji="0" lang="en-US" sz="1700" b="1" i="0" u="none" strike="noStrike" cap="none" normalizeH="0" baseline="0" dirty="0" smtClean="0">
                  <a:ln>
                    <a:noFill/>
                  </a:ln>
                  <a:solidFill>
                    <a:schemeClr val="tx1"/>
                  </a:solidFill>
                  <a:effectLst/>
                  <a:latin typeface="Calibri" pitchFamily="34" charset="0"/>
                  <a:cs typeface="Arial" pitchFamily="34" charset="0"/>
                </a:rPr>
                <a:t>J</a:t>
              </a: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p:txBody>
        </p:sp>
        <p:sp>
          <p:nvSpPr>
            <p:cNvPr id="65541" name="Rectangle 5"/>
            <p:cNvSpPr>
              <a:spLocks noChangeArrowheads="1"/>
            </p:cNvSpPr>
            <p:nvPr/>
          </p:nvSpPr>
          <p:spPr bwMode="auto">
            <a:xfrm>
              <a:off x="3265" y="10519"/>
              <a:ext cx="522" cy="425"/>
            </a:xfrm>
            <a:prstGeom prst="rect">
              <a:avLst/>
            </a:prstGeom>
            <a:solidFill>
              <a:srgbClr val="FFFFFF"/>
            </a:solid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 k</a:t>
              </a:r>
              <a:r>
                <a:rPr kumimoji="0" lang="en-US" sz="800" b="0" i="0" u="none" strike="noStrike" cap="none" normalizeH="0" baseline="0" smtClean="0">
                  <a:ln>
                    <a:noFill/>
                  </a:ln>
                  <a:solidFill>
                    <a:schemeClr val="tx1"/>
                  </a:solidFill>
                  <a:effectLst/>
                  <a:latin typeface="Calibri" pitchFamily="34" charset="0"/>
                  <a:cs typeface="Arial" pitchFamily="34" charset="0"/>
                </a:rPr>
                <a:t> </a:t>
              </a:r>
              <a:r>
                <a:rPr kumimoji="0" lang="en-US" sz="1400" b="0" i="0" u="none" strike="noStrike" cap="none" normalizeH="0" baseline="-25000" smtClean="0">
                  <a:ln>
                    <a:noFill/>
                  </a:ln>
                  <a:solidFill>
                    <a:schemeClr val="tx1"/>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2" name="Text Box 6"/>
            <p:cNvSpPr txBox="1">
              <a:spLocks noChangeArrowheads="1"/>
            </p:cNvSpPr>
            <p:nvPr/>
          </p:nvSpPr>
          <p:spPr bwMode="auto">
            <a:xfrm>
              <a:off x="3220" y="8995"/>
              <a:ext cx="580" cy="4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4" name="Rectangle 8"/>
            <p:cNvSpPr>
              <a:spLocks noChangeArrowheads="1"/>
            </p:cNvSpPr>
            <p:nvPr/>
          </p:nvSpPr>
          <p:spPr bwMode="auto">
            <a:xfrm>
              <a:off x="3235" y="10421"/>
              <a:ext cx="522" cy="425"/>
            </a:xfrm>
            <a:prstGeom prst="rect">
              <a:avLst/>
            </a:prstGeom>
            <a:solidFill>
              <a:srgbClr val="FFFFFF"/>
            </a:solid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r>
                <a:rPr kumimoji="0" lang="en-US" sz="1700" b="1" i="0" u="none" strike="noStrike" cap="none" normalizeH="0" baseline="0" dirty="0" smtClean="0">
                  <a:ln>
                    <a:noFill/>
                  </a:ln>
                  <a:solidFill>
                    <a:schemeClr val="tx1"/>
                  </a:solidFill>
                  <a:effectLst/>
                  <a:latin typeface="Calibri" pitchFamily="34" charset="0"/>
                  <a:cs typeface="Arial" pitchFamily="34" charset="0"/>
                </a:rPr>
                <a:t>k </a:t>
              </a:r>
              <a:r>
                <a:rPr kumimoji="0" lang="en-US" sz="1700" b="1" i="0" u="none" strike="noStrike" cap="none" normalizeH="0" baseline="-25000" dirty="0" smtClean="0">
                  <a:ln>
                    <a:noFill/>
                  </a:ln>
                  <a:solidFill>
                    <a:schemeClr val="tx1"/>
                  </a:solidFill>
                  <a:effectLst/>
                  <a:latin typeface="Calibri" pitchFamily="34" charset="0"/>
                  <a:cs typeface="Arial" pitchFamily="34" charset="0"/>
                </a:rPr>
                <a:t>1</a:t>
              </a: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p:txBody>
        </p:sp>
        <p:sp>
          <p:nvSpPr>
            <p:cNvPr id="65545" name="Text Box 9"/>
            <p:cNvSpPr txBox="1">
              <a:spLocks noChangeArrowheads="1"/>
            </p:cNvSpPr>
            <p:nvPr/>
          </p:nvSpPr>
          <p:spPr bwMode="auto">
            <a:xfrm>
              <a:off x="4098" y="8865"/>
              <a:ext cx="541" cy="4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700" b="1" i="0" u="none" strike="noStrike" cap="none" normalizeH="0" baseline="0" dirty="0" smtClean="0">
                  <a:ln>
                    <a:noFill/>
                  </a:ln>
                  <a:solidFill>
                    <a:schemeClr val="tx1"/>
                  </a:solidFill>
                  <a:effectLst/>
                  <a:latin typeface="Calibri" pitchFamily="34" charset="0"/>
                  <a:cs typeface="Arial" pitchFamily="34" charset="0"/>
                </a:rPr>
                <a:t>L</a:t>
              </a:r>
              <a:r>
                <a:rPr kumimoji="0" lang="en-US" sz="1700" b="1" i="0" u="none" strike="noStrike" cap="none" normalizeH="0" baseline="-25000" dirty="0" smtClean="0">
                  <a:ln>
                    <a:noFill/>
                  </a:ln>
                  <a:solidFill>
                    <a:schemeClr val="tx1"/>
                  </a:solidFill>
                  <a:effectLst/>
                  <a:latin typeface="Calibri" pitchFamily="34" charset="0"/>
                  <a:cs typeface="Arial" pitchFamily="34" charset="0"/>
                </a:rPr>
                <a:t>1</a:t>
              </a: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p:txBody>
        </p:sp>
        <p:sp>
          <p:nvSpPr>
            <p:cNvPr id="65546" name="Text Box 10"/>
            <p:cNvSpPr txBox="1">
              <a:spLocks noChangeArrowheads="1"/>
            </p:cNvSpPr>
            <p:nvPr/>
          </p:nvSpPr>
          <p:spPr bwMode="auto">
            <a:xfrm>
              <a:off x="3220" y="8995"/>
              <a:ext cx="580" cy="4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7" name="Rectangle 11"/>
            <p:cNvSpPr>
              <a:spLocks noChangeArrowheads="1"/>
            </p:cNvSpPr>
            <p:nvPr/>
          </p:nvSpPr>
          <p:spPr bwMode="auto">
            <a:xfrm>
              <a:off x="7472" y="10354"/>
              <a:ext cx="522" cy="425"/>
            </a:xfrm>
            <a:prstGeom prst="rect">
              <a:avLst/>
            </a:prstGeom>
            <a:solidFill>
              <a:srgbClr val="FFFFFF"/>
            </a:solid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r>
                <a:rPr kumimoji="0" lang="en-US" sz="1700" b="1" i="0" u="none" strike="noStrike" cap="none" normalizeH="0" baseline="0" dirty="0" smtClean="0">
                  <a:ln>
                    <a:noFill/>
                  </a:ln>
                  <a:solidFill>
                    <a:schemeClr val="tx1"/>
                  </a:solidFill>
                  <a:effectLst/>
                  <a:latin typeface="Calibri" pitchFamily="34" charset="0"/>
                  <a:cs typeface="Arial" pitchFamily="34" charset="0"/>
                </a:rPr>
                <a:t>k </a:t>
              </a:r>
              <a:r>
                <a:rPr kumimoji="0" lang="en-US" sz="1700" b="1" i="0" u="none" strike="noStrike" cap="none" normalizeH="0" baseline="-25000" dirty="0" smtClean="0">
                  <a:ln>
                    <a:noFill/>
                  </a:ln>
                  <a:solidFill>
                    <a:schemeClr val="tx1"/>
                  </a:solidFill>
                  <a:effectLst/>
                  <a:latin typeface="Calibri" pitchFamily="34" charset="0"/>
                  <a:cs typeface="Arial" pitchFamily="34" charset="0"/>
                </a:rPr>
                <a:t>2</a:t>
              </a:r>
              <a:endParaRPr kumimoji="0" lang="en-US" sz="1700" b="1" i="0" u="none" strike="noStrike" cap="none" normalizeH="0" baseline="0" dirty="0" smtClean="0">
                <a:ln>
                  <a:noFill/>
                </a:ln>
                <a:solidFill>
                  <a:schemeClr val="tx1"/>
                </a:solidFill>
                <a:effectLst/>
                <a:latin typeface="Calibri" pitchFamily="34" charset="0"/>
                <a:cs typeface="Arial" pitchFamily="34" charset="0"/>
              </a:endParaRPr>
            </a:p>
          </p:txBody>
        </p:sp>
        <p:cxnSp>
          <p:nvCxnSpPr>
            <p:cNvPr id="65548" name="AutoShape 12"/>
            <p:cNvCxnSpPr>
              <a:cxnSpLocks noChangeShapeType="1"/>
            </p:cNvCxnSpPr>
            <p:nvPr/>
          </p:nvCxnSpPr>
          <p:spPr bwMode="auto">
            <a:xfrm flipV="1">
              <a:off x="2974" y="10970"/>
              <a:ext cx="4845" cy="15"/>
            </a:xfrm>
            <a:prstGeom prst="straightConnector1">
              <a:avLst/>
            </a:prstGeom>
            <a:noFill/>
            <a:ln w="22225">
              <a:solidFill>
                <a:srgbClr val="000000"/>
              </a:solidFill>
              <a:round/>
              <a:headEnd/>
              <a:tailEnd/>
            </a:ln>
          </p:spPr>
        </p:cxnSp>
        <p:sp>
          <p:nvSpPr>
            <p:cNvPr id="65549" name="Oval 13"/>
            <p:cNvSpPr>
              <a:spLocks noChangeArrowheads="1"/>
            </p:cNvSpPr>
            <p:nvPr/>
          </p:nvSpPr>
          <p:spPr bwMode="auto">
            <a:xfrm>
              <a:off x="4699" y="9746"/>
              <a:ext cx="255" cy="263"/>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5550" name="AutoShape 14"/>
            <p:cNvCxnSpPr>
              <a:cxnSpLocks noChangeShapeType="1"/>
            </p:cNvCxnSpPr>
            <p:nvPr/>
          </p:nvCxnSpPr>
          <p:spPr bwMode="auto">
            <a:xfrm flipH="1">
              <a:off x="3041" y="10984"/>
              <a:ext cx="233" cy="233"/>
            </a:xfrm>
            <a:prstGeom prst="straightConnector1">
              <a:avLst/>
            </a:prstGeom>
            <a:noFill/>
            <a:ln w="22225">
              <a:solidFill>
                <a:srgbClr val="000000"/>
              </a:solidFill>
              <a:round/>
              <a:headEnd/>
              <a:tailEnd/>
            </a:ln>
          </p:spPr>
        </p:cxnSp>
        <p:cxnSp>
          <p:nvCxnSpPr>
            <p:cNvPr id="65551" name="AutoShape 15"/>
            <p:cNvCxnSpPr>
              <a:cxnSpLocks noChangeShapeType="1"/>
            </p:cNvCxnSpPr>
            <p:nvPr/>
          </p:nvCxnSpPr>
          <p:spPr bwMode="auto">
            <a:xfrm flipH="1">
              <a:off x="3409" y="10992"/>
              <a:ext cx="233" cy="233"/>
            </a:xfrm>
            <a:prstGeom prst="straightConnector1">
              <a:avLst/>
            </a:prstGeom>
            <a:noFill/>
            <a:ln w="22225">
              <a:solidFill>
                <a:srgbClr val="000000"/>
              </a:solidFill>
              <a:round/>
              <a:headEnd/>
              <a:tailEnd/>
            </a:ln>
          </p:spPr>
        </p:cxnSp>
        <p:cxnSp>
          <p:nvCxnSpPr>
            <p:cNvPr id="65552" name="AutoShape 16"/>
            <p:cNvCxnSpPr>
              <a:cxnSpLocks noChangeShapeType="1"/>
            </p:cNvCxnSpPr>
            <p:nvPr/>
          </p:nvCxnSpPr>
          <p:spPr bwMode="auto">
            <a:xfrm flipH="1">
              <a:off x="3762" y="10992"/>
              <a:ext cx="233" cy="233"/>
            </a:xfrm>
            <a:prstGeom prst="straightConnector1">
              <a:avLst/>
            </a:prstGeom>
            <a:noFill/>
            <a:ln w="22225">
              <a:solidFill>
                <a:srgbClr val="000000"/>
              </a:solidFill>
              <a:round/>
              <a:headEnd/>
              <a:tailEnd/>
            </a:ln>
          </p:spPr>
        </p:cxnSp>
        <p:cxnSp>
          <p:nvCxnSpPr>
            <p:cNvPr id="65553" name="AutoShape 17"/>
            <p:cNvCxnSpPr>
              <a:cxnSpLocks noChangeShapeType="1"/>
            </p:cNvCxnSpPr>
            <p:nvPr/>
          </p:nvCxnSpPr>
          <p:spPr bwMode="auto">
            <a:xfrm flipH="1">
              <a:off x="4114" y="10992"/>
              <a:ext cx="233" cy="233"/>
            </a:xfrm>
            <a:prstGeom prst="straightConnector1">
              <a:avLst/>
            </a:prstGeom>
            <a:noFill/>
            <a:ln w="22225">
              <a:solidFill>
                <a:srgbClr val="000000"/>
              </a:solidFill>
              <a:round/>
              <a:headEnd/>
              <a:tailEnd/>
            </a:ln>
          </p:spPr>
        </p:cxnSp>
        <p:cxnSp>
          <p:nvCxnSpPr>
            <p:cNvPr id="65554" name="AutoShape 18"/>
            <p:cNvCxnSpPr>
              <a:cxnSpLocks noChangeShapeType="1"/>
            </p:cNvCxnSpPr>
            <p:nvPr/>
          </p:nvCxnSpPr>
          <p:spPr bwMode="auto">
            <a:xfrm flipH="1">
              <a:off x="4511" y="10991"/>
              <a:ext cx="233" cy="233"/>
            </a:xfrm>
            <a:prstGeom prst="straightConnector1">
              <a:avLst/>
            </a:prstGeom>
            <a:noFill/>
            <a:ln w="22225">
              <a:solidFill>
                <a:srgbClr val="000000"/>
              </a:solidFill>
              <a:round/>
              <a:headEnd/>
              <a:tailEnd/>
            </a:ln>
          </p:spPr>
        </p:cxnSp>
        <p:cxnSp>
          <p:nvCxnSpPr>
            <p:cNvPr id="65555" name="AutoShape 19"/>
            <p:cNvCxnSpPr>
              <a:cxnSpLocks noChangeShapeType="1"/>
            </p:cNvCxnSpPr>
            <p:nvPr/>
          </p:nvCxnSpPr>
          <p:spPr bwMode="auto">
            <a:xfrm flipH="1">
              <a:off x="4879" y="10976"/>
              <a:ext cx="233" cy="233"/>
            </a:xfrm>
            <a:prstGeom prst="straightConnector1">
              <a:avLst/>
            </a:prstGeom>
            <a:noFill/>
            <a:ln w="22225">
              <a:solidFill>
                <a:srgbClr val="000000"/>
              </a:solidFill>
              <a:round/>
              <a:headEnd/>
              <a:tailEnd/>
            </a:ln>
          </p:spPr>
        </p:cxnSp>
        <p:cxnSp>
          <p:nvCxnSpPr>
            <p:cNvPr id="65556" name="AutoShape 20"/>
            <p:cNvCxnSpPr>
              <a:cxnSpLocks noChangeShapeType="1"/>
            </p:cNvCxnSpPr>
            <p:nvPr/>
          </p:nvCxnSpPr>
          <p:spPr bwMode="auto">
            <a:xfrm flipH="1">
              <a:off x="5232" y="10976"/>
              <a:ext cx="233" cy="233"/>
            </a:xfrm>
            <a:prstGeom prst="straightConnector1">
              <a:avLst/>
            </a:prstGeom>
            <a:noFill/>
            <a:ln w="22225">
              <a:solidFill>
                <a:srgbClr val="000000"/>
              </a:solidFill>
              <a:round/>
              <a:headEnd/>
              <a:tailEnd/>
            </a:ln>
          </p:spPr>
        </p:cxnSp>
        <p:cxnSp>
          <p:nvCxnSpPr>
            <p:cNvPr id="65557" name="AutoShape 21"/>
            <p:cNvCxnSpPr>
              <a:cxnSpLocks noChangeShapeType="1"/>
            </p:cNvCxnSpPr>
            <p:nvPr/>
          </p:nvCxnSpPr>
          <p:spPr bwMode="auto">
            <a:xfrm flipH="1">
              <a:off x="5584" y="10991"/>
              <a:ext cx="233" cy="233"/>
            </a:xfrm>
            <a:prstGeom prst="straightConnector1">
              <a:avLst/>
            </a:prstGeom>
            <a:noFill/>
            <a:ln w="22225">
              <a:solidFill>
                <a:srgbClr val="000000"/>
              </a:solidFill>
              <a:round/>
              <a:headEnd/>
              <a:tailEnd/>
            </a:ln>
          </p:spPr>
        </p:cxnSp>
        <p:cxnSp>
          <p:nvCxnSpPr>
            <p:cNvPr id="65558" name="AutoShape 22"/>
            <p:cNvCxnSpPr>
              <a:cxnSpLocks noChangeShapeType="1"/>
            </p:cNvCxnSpPr>
            <p:nvPr/>
          </p:nvCxnSpPr>
          <p:spPr bwMode="auto">
            <a:xfrm flipH="1">
              <a:off x="5936" y="10991"/>
              <a:ext cx="233" cy="233"/>
            </a:xfrm>
            <a:prstGeom prst="straightConnector1">
              <a:avLst/>
            </a:prstGeom>
            <a:noFill/>
            <a:ln w="22225">
              <a:solidFill>
                <a:srgbClr val="000000"/>
              </a:solidFill>
              <a:round/>
              <a:headEnd/>
              <a:tailEnd/>
            </a:ln>
          </p:spPr>
        </p:cxnSp>
        <p:cxnSp>
          <p:nvCxnSpPr>
            <p:cNvPr id="65559" name="AutoShape 23"/>
            <p:cNvCxnSpPr>
              <a:cxnSpLocks noChangeShapeType="1"/>
            </p:cNvCxnSpPr>
            <p:nvPr/>
          </p:nvCxnSpPr>
          <p:spPr bwMode="auto">
            <a:xfrm flipH="1">
              <a:off x="6304" y="10976"/>
              <a:ext cx="233" cy="233"/>
            </a:xfrm>
            <a:prstGeom prst="straightConnector1">
              <a:avLst/>
            </a:prstGeom>
            <a:noFill/>
            <a:ln w="22225">
              <a:solidFill>
                <a:srgbClr val="000000"/>
              </a:solidFill>
              <a:round/>
              <a:headEnd/>
              <a:tailEnd/>
            </a:ln>
          </p:spPr>
        </p:cxnSp>
        <p:cxnSp>
          <p:nvCxnSpPr>
            <p:cNvPr id="65560" name="AutoShape 24"/>
            <p:cNvCxnSpPr>
              <a:cxnSpLocks noChangeShapeType="1"/>
            </p:cNvCxnSpPr>
            <p:nvPr/>
          </p:nvCxnSpPr>
          <p:spPr bwMode="auto">
            <a:xfrm flipH="1">
              <a:off x="6657" y="10976"/>
              <a:ext cx="233" cy="233"/>
            </a:xfrm>
            <a:prstGeom prst="straightConnector1">
              <a:avLst/>
            </a:prstGeom>
            <a:noFill/>
            <a:ln w="22225">
              <a:solidFill>
                <a:srgbClr val="000000"/>
              </a:solidFill>
              <a:round/>
              <a:headEnd/>
              <a:tailEnd/>
            </a:ln>
          </p:spPr>
        </p:cxnSp>
        <p:cxnSp>
          <p:nvCxnSpPr>
            <p:cNvPr id="65561" name="AutoShape 25"/>
            <p:cNvCxnSpPr>
              <a:cxnSpLocks noChangeShapeType="1"/>
            </p:cNvCxnSpPr>
            <p:nvPr/>
          </p:nvCxnSpPr>
          <p:spPr bwMode="auto">
            <a:xfrm flipH="1">
              <a:off x="7009" y="10976"/>
              <a:ext cx="233" cy="233"/>
            </a:xfrm>
            <a:prstGeom prst="straightConnector1">
              <a:avLst/>
            </a:prstGeom>
            <a:noFill/>
            <a:ln w="22225">
              <a:solidFill>
                <a:srgbClr val="000000"/>
              </a:solidFill>
              <a:round/>
              <a:headEnd/>
              <a:tailEnd/>
            </a:ln>
          </p:spPr>
        </p:cxnSp>
        <p:cxnSp>
          <p:nvCxnSpPr>
            <p:cNvPr id="65562" name="AutoShape 26"/>
            <p:cNvCxnSpPr>
              <a:cxnSpLocks noChangeShapeType="1"/>
            </p:cNvCxnSpPr>
            <p:nvPr/>
          </p:nvCxnSpPr>
          <p:spPr bwMode="auto">
            <a:xfrm flipH="1">
              <a:off x="7362" y="10985"/>
              <a:ext cx="233" cy="233"/>
            </a:xfrm>
            <a:prstGeom prst="straightConnector1">
              <a:avLst/>
            </a:prstGeom>
            <a:noFill/>
            <a:ln w="22225">
              <a:solidFill>
                <a:srgbClr val="000000"/>
              </a:solidFill>
              <a:round/>
              <a:headEnd/>
              <a:tailEnd/>
            </a:ln>
          </p:spPr>
        </p:cxnSp>
        <p:cxnSp>
          <p:nvCxnSpPr>
            <p:cNvPr id="65563" name="AutoShape 27"/>
            <p:cNvCxnSpPr>
              <a:cxnSpLocks noChangeShapeType="1"/>
            </p:cNvCxnSpPr>
            <p:nvPr/>
          </p:nvCxnSpPr>
          <p:spPr bwMode="auto">
            <a:xfrm>
              <a:off x="4834" y="9462"/>
              <a:ext cx="1" cy="847"/>
            </a:xfrm>
            <a:prstGeom prst="straightConnector1">
              <a:avLst/>
            </a:prstGeom>
            <a:noFill/>
            <a:ln w="15875">
              <a:solidFill>
                <a:srgbClr val="000000"/>
              </a:solidFill>
              <a:round/>
              <a:headEnd/>
              <a:tailEnd/>
            </a:ln>
          </p:spPr>
        </p:cxnSp>
        <p:cxnSp>
          <p:nvCxnSpPr>
            <p:cNvPr id="65564" name="AutoShape 28"/>
            <p:cNvCxnSpPr>
              <a:cxnSpLocks noChangeShapeType="1"/>
            </p:cNvCxnSpPr>
            <p:nvPr/>
          </p:nvCxnSpPr>
          <p:spPr bwMode="auto">
            <a:xfrm flipH="1">
              <a:off x="4460" y="9874"/>
              <a:ext cx="712" cy="0"/>
            </a:xfrm>
            <a:prstGeom prst="straightConnector1">
              <a:avLst/>
            </a:prstGeom>
            <a:noFill/>
            <a:ln w="15875">
              <a:solidFill>
                <a:srgbClr val="000000"/>
              </a:solidFill>
              <a:round/>
              <a:headEnd/>
              <a:tailEnd/>
            </a:ln>
          </p:spPr>
        </p:cxnSp>
        <p:cxnSp>
          <p:nvCxnSpPr>
            <p:cNvPr id="65565" name="AutoShape 29"/>
            <p:cNvCxnSpPr>
              <a:cxnSpLocks noChangeShapeType="1"/>
            </p:cNvCxnSpPr>
            <p:nvPr/>
          </p:nvCxnSpPr>
          <p:spPr bwMode="auto">
            <a:xfrm flipV="1">
              <a:off x="3896" y="8959"/>
              <a:ext cx="0" cy="555"/>
            </a:xfrm>
            <a:prstGeom prst="straightConnector1">
              <a:avLst/>
            </a:prstGeom>
            <a:noFill/>
            <a:ln w="15875">
              <a:solidFill>
                <a:srgbClr val="000000"/>
              </a:solidFill>
              <a:round/>
              <a:headEnd/>
              <a:tailEnd/>
            </a:ln>
          </p:spPr>
        </p:cxnSp>
        <p:cxnSp>
          <p:nvCxnSpPr>
            <p:cNvPr id="65566" name="AutoShape 30"/>
            <p:cNvCxnSpPr>
              <a:cxnSpLocks noChangeShapeType="1"/>
            </p:cNvCxnSpPr>
            <p:nvPr/>
          </p:nvCxnSpPr>
          <p:spPr bwMode="auto">
            <a:xfrm flipV="1">
              <a:off x="7333" y="8976"/>
              <a:ext cx="0" cy="555"/>
            </a:xfrm>
            <a:prstGeom prst="straightConnector1">
              <a:avLst/>
            </a:prstGeom>
            <a:noFill/>
            <a:ln w="15875">
              <a:solidFill>
                <a:srgbClr val="000000"/>
              </a:solidFill>
              <a:round/>
              <a:headEnd/>
              <a:tailEnd/>
            </a:ln>
          </p:spPr>
        </p:cxnSp>
        <p:cxnSp>
          <p:nvCxnSpPr>
            <p:cNvPr id="65567" name="AutoShape 31"/>
            <p:cNvCxnSpPr>
              <a:cxnSpLocks noChangeShapeType="1"/>
            </p:cNvCxnSpPr>
            <p:nvPr/>
          </p:nvCxnSpPr>
          <p:spPr bwMode="auto">
            <a:xfrm flipV="1">
              <a:off x="4843" y="8947"/>
              <a:ext cx="0" cy="412"/>
            </a:xfrm>
            <a:prstGeom prst="straightConnector1">
              <a:avLst/>
            </a:prstGeom>
            <a:noFill/>
            <a:ln w="15875">
              <a:solidFill>
                <a:srgbClr val="000000"/>
              </a:solidFill>
              <a:round/>
              <a:headEnd/>
              <a:tailEnd/>
            </a:ln>
          </p:spPr>
        </p:cxnSp>
        <p:sp>
          <p:nvSpPr>
            <p:cNvPr id="65568" name="Text Box 32"/>
            <p:cNvSpPr txBox="1">
              <a:spLocks noChangeArrowheads="1"/>
            </p:cNvSpPr>
            <p:nvPr/>
          </p:nvSpPr>
          <p:spPr bwMode="auto">
            <a:xfrm>
              <a:off x="5704" y="8879"/>
              <a:ext cx="541" cy="4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700" b="1" i="0" u="none" strike="noStrike" cap="none" normalizeH="0" baseline="0" dirty="0" smtClean="0">
                  <a:ln>
                    <a:noFill/>
                  </a:ln>
                  <a:solidFill>
                    <a:schemeClr val="tx1"/>
                  </a:solidFill>
                  <a:effectLst/>
                  <a:latin typeface="Calibri" pitchFamily="34" charset="0"/>
                  <a:cs typeface="Arial" pitchFamily="34" charset="0"/>
                </a:rPr>
                <a:t>L</a:t>
              </a:r>
              <a:r>
                <a:rPr kumimoji="0" lang="en-US" sz="1700" b="1" i="0" u="none" strike="noStrike" cap="none" normalizeH="0" baseline="-25000" dirty="0" smtClean="0">
                  <a:ln>
                    <a:noFill/>
                  </a:ln>
                  <a:solidFill>
                    <a:schemeClr val="tx1"/>
                  </a:solidFill>
                  <a:effectLst/>
                  <a:latin typeface="Calibri" pitchFamily="34" charset="0"/>
                  <a:cs typeface="Arial" pitchFamily="34" charset="0"/>
                </a:rPr>
                <a:t>2</a:t>
              </a: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65569" name="AutoShape 33"/>
            <p:cNvCxnSpPr>
              <a:cxnSpLocks noChangeShapeType="1"/>
            </p:cNvCxnSpPr>
            <p:nvPr/>
          </p:nvCxnSpPr>
          <p:spPr bwMode="auto">
            <a:xfrm flipH="1">
              <a:off x="3889" y="9162"/>
              <a:ext cx="210" cy="0"/>
            </a:xfrm>
            <a:prstGeom prst="straightConnector1">
              <a:avLst/>
            </a:prstGeom>
            <a:noFill/>
            <a:ln w="15875">
              <a:solidFill>
                <a:srgbClr val="000000"/>
              </a:solidFill>
              <a:round/>
              <a:headEnd/>
              <a:tailEnd type="triangle" w="sm" len="med"/>
            </a:ln>
          </p:spPr>
        </p:cxnSp>
        <p:cxnSp>
          <p:nvCxnSpPr>
            <p:cNvPr id="65570" name="AutoShape 34"/>
            <p:cNvCxnSpPr>
              <a:cxnSpLocks noChangeShapeType="1"/>
            </p:cNvCxnSpPr>
            <p:nvPr/>
          </p:nvCxnSpPr>
          <p:spPr bwMode="auto">
            <a:xfrm flipH="1">
              <a:off x="4849" y="9162"/>
              <a:ext cx="803" cy="1"/>
            </a:xfrm>
            <a:prstGeom prst="straightConnector1">
              <a:avLst/>
            </a:prstGeom>
            <a:noFill/>
            <a:ln w="15875">
              <a:solidFill>
                <a:srgbClr val="000000"/>
              </a:solidFill>
              <a:round/>
              <a:headEnd/>
              <a:tailEnd type="triangle" w="sm" len="med"/>
            </a:ln>
          </p:spPr>
        </p:cxnSp>
        <p:cxnSp>
          <p:nvCxnSpPr>
            <p:cNvPr id="65571" name="AutoShape 35"/>
            <p:cNvCxnSpPr>
              <a:cxnSpLocks noChangeShapeType="1"/>
            </p:cNvCxnSpPr>
            <p:nvPr/>
          </p:nvCxnSpPr>
          <p:spPr bwMode="auto">
            <a:xfrm flipV="1">
              <a:off x="6229" y="9156"/>
              <a:ext cx="1103" cy="6"/>
            </a:xfrm>
            <a:prstGeom prst="straightConnector1">
              <a:avLst/>
            </a:prstGeom>
            <a:noFill/>
            <a:ln w="15875">
              <a:solidFill>
                <a:srgbClr val="000000"/>
              </a:solidFill>
              <a:round/>
              <a:headEnd/>
              <a:tailEnd type="triangle" w="sm" len="med"/>
            </a:ln>
          </p:spPr>
        </p:cxnSp>
        <p:cxnSp>
          <p:nvCxnSpPr>
            <p:cNvPr id="65572" name="AutoShape 36"/>
            <p:cNvCxnSpPr>
              <a:cxnSpLocks noChangeShapeType="1"/>
            </p:cNvCxnSpPr>
            <p:nvPr/>
          </p:nvCxnSpPr>
          <p:spPr bwMode="auto">
            <a:xfrm>
              <a:off x="4579" y="9161"/>
              <a:ext cx="270" cy="2"/>
            </a:xfrm>
            <a:prstGeom prst="straightConnector1">
              <a:avLst/>
            </a:prstGeom>
            <a:noFill/>
            <a:ln w="15875">
              <a:solidFill>
                <a:srgbClr val="000000"/>
              </a:solidFill>
              <a:round/>
              <a:headEnd/>
              <a:tailEnd type="triangle" w="sm" len="med"/>
            </a:ln>
          </p:spPr>
        </p:cxnSp>
        <p:sp>
          <p:nvSpPr>
            <p:cNvPr id="65574" name="Arc 38"/>
            <p:cNvSpPr>
              <a:spLocks/>
            </p:cNvSpPr>
            <p:nvPr/>
          </p:nvSpPr>
          <p:spPr bwMode="auto">
            <a:xfrm rot="18657877" flipV="1">
              <a:off x="4887" y="9729"/>
              <a:ext cx="295" cy="2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cxnSp>
          <p:nvCxnSpPr>
            <p:cNvPr id="65576" name="AutoShape 40"/>
            <p:cNvCxnSpPr>
              <a:cxnSpLocks noChangeShapeType="1"/>
            </p:cNvCxnSpPr>
            <p:nvPr/>
          </p:nvCxnSpPr>
          <p:spPr bwMode="auto">
            <a:xfrm>
              <a:off x="2434" y="8029"/>
              <a:ext cx="6105" cy="1"/>
            </a:xfrm>
            <a:prstGeom prst="straightConnector1">
              <a:avLst/>
            </a:prstGeom>
            <a:noFill/>
            <a:ln w="22225">
              <a:solidFill>
                <a:srgbClr val="000000"/>
              </a:solidFill>
              <a:round/>
              <a:headEnd/>
              <a:tailEnd/>
            </a:ln>
          </p:spPr>
        </p:cxnSp>
        <p:cxnSp>
          <p:nvCxnSpPr>
            <p:cNvPr id="65577" name="AutoShape 41"/>
            <p:cNvCxnSpPr>
              <a:cxnSpLocks noChangeShapeType="1"/>
            </p:cNvCxnSpPr>
            <p:nvPr/>
          </p:nvCxnSpPr>
          <p:spPr bwMode="auto">
            <a:xfrm flipH="1">
              <a:off x="2951" y="8028"/>
              <a:ext cx="233" cy="233"/>
            </a:xfrm>
            <a:prstGeom prst="straightConnector1">
              <a:avLst/>
            </a:prstGeom>
            <a:noFill/>
            <a:ln w="22225">
              <a:solidFill>
                <a:srgbClr val="000000"/>
              </a:solidFill>
              <a:round/>
              <a:headEnd/>
              <a:tailEnd/>
            </a:ln>
          </p:spPr>
        </p:cxnSp>
        <p:cxnSp>
          <p:nvCxnSpPr>
            <p:cNvPr id="65578" name="AutoShape 42"/>
            <p:cNvCxnSpPr>
              <a:cxnSpLocks noChangeShapeType="1"/>
            </p:cNvCxnSpPr>
            <p:nvPr/>
          </p:nvCxnSpPr>
          <p:spPr bwMode="auto">
            <a:xfrm flipH="1">
              <a:off x="3319" y="8036"/>
              <a:ext cx="233" cy="233"/>
            </a:xfrm>
            <a:prstGeom prst="straightConnector1">
              <a:avLst/>
            </a:prstGeom>
            <a:noFill/>
            <a:ln w="22225">
              <a:solidFill>
                <a:srgbClr val="000000"/>
              </a:solidFill>
              <a:round/>
              <a:headEnd/>
              <a:tailEnd/>
            </a:ln>
          </p:spPr>
        </p:cxnSp>
        <p:cxnSp>
          <p:nvCxnSpPr>
            <p:cNvPr id="65579" name="AutoShape 43"/>
            <p:cNvCxnSpPr>
              <a:cxnSpLocks noChangeShapeType="1"/>
            </p:cNvCxnSpPr>
            <p:nvPr/>
          </p:nvCxnSpPr>
          <p:spPr bwMode="auto">
            <a:xfrm flipH="1">
              <a:off x="3672" y="8036"/>
              <a:ext cx="233" cy="233"/>
            </a:xfrm>
            <a:prstGeom prst="straightConnector1">
              <a:avLst/>
            </a:prstGeom>
            <a:noFill/>
            <a:ln w="22225">
              <a:solidFill>
                <a:srgbClr val="000000"/>
              </a:solidFill>
              <a:round/>
              <a:headEnd/>
              <a:tailEnd/>
            </a:ln>
          </p:spPr>
        </p:cxnSp>
        <p:cxnSp>
          <p:nvCxnSpPr>
            <p:cNvPr id="65580" name="AutoShape 44"/>
            <p:cNvCxnSpPr>
              <a:cxnSpLocks noChangeShapeType="1"/>
            </p:cNvCxnSpPr>
            <p:nvPr/>
          </p:nvCxnSpPr>
          <p:spPr bwMode="auto">
            <a:xfrm flipH="1">
              <a:off x="4024" y="8036"/>
              <a:ext cx="233" cy="233"/>
            </a:xfrm>
            <a:prstGeom prst="straightConnector1">
              <a:avLst/>
            </a:prstGeom>
            <a:noFill/>
            <a:ln w="22225">
              <a:solidFill>
                <a:srgbClr val="000000"/>
              </a:solidFill>
              <a:round/>
              <a:headEnd/>
              <a:tailEnd/>
            </a:ln>
          </p:spPr>
        </p:cxnSp>
        <p:cxnSp>
          <p:nvCxnSpPr>
            <p:cNvPr id="65581" name="AutoShape 45"/>
            <p:cNvCxnSpPr>
              <a:cxnSpLocks noChangeShapeType="1"/>
            </p:cNvCxnSpPr>
            <p:nvPr/>
          </p:nvCxnSpPr>
          <p:spPr bwMode="auto">
            <a:xfrm flipH="1">
              <a:off x="4421" y="8035"/>
              <a:ext cx="233" cy="233"/>
            </a:xfrm>
            <a:prstGeom prst="straightConnector1">
              <a:avLst/>
            </a:prstGeom>
            <a:noFill/>
            <a:ln w="22225">
              <a:solidFill>
                <a:srgbClr val="000000"/>
              </a:solidFill>
              <a:round/>
              <a:headEnd/>
              <a:tailEnd/>
            </a:ln>
          </p:spPr>
        </p:cxnSp>
        <p:cxnSp>
          <p:nvCxnSpPr>
            <p:cNvPr id="65582" name="AutoShape 46"/>
            <p:cNvCxnSpPr>
              <a:cxnSpLocks noChangeShapeType="1"/>
            </p:cNvCxnSpPr>
            <p:nvPr/>
          </p:nvCxnSpPr>
          <p:spPr bwMode="auto">
            <a:xfrm flipH="1">
              <a:off x="4789" y="8020"/>
              <a:ext cx="233" cy="233"/>
            </a:xfrm>
            <a:prstGeom prst="straightConnector1">
              <a:avLst/>
            </a:prstGeom>
            <a:noFill/>
            <a:ln w="22225">
              <a:solidFill>
                <a:srgbClr val="000000"/>
              </a:solidFill>
              <a:round/>
              <a:headEnd/>
              <a:tailEnd/>
            </a:ln>
          </p:spPr>
        </p:cxnSp>
        <p:cxnSp>
          <p:nvCxnSpPr>
            <p:cNvPr id="65583" name="AutoShape 47"/>
            <p:cNvCxnSpPr>
              <a:cxnSpLocks noChangeShapeType="1"/>
            </p:cNvCxnSpPr>
            <p:nvPr/>
          </p:nvCxnSpPr>
          <p:spPr bwMode="auto">
            <a:xfrm flipH="1">
              <a:off x="5142" y="8020"/>
              <a:ext cx="233" cy="233"/>
            </a:xfrm>
            <a:prstGeom prst="straightConnector1">
              <a:avLst/>
            </a:prstGeom>
            <a:noFill/>
            <a:ln w="22225">
              <a:solidFill>
                <a:srgbClr val="000000"/>
              </a:solidFill>
              <a:round/>
              <a:headEnd/>
              <a:tailEnd/>
            </a:ln>
          </p:spPr>
        </p:cxnSp>
        <p:cxnSp>
          <p:nvCxnSpPr>
            <p:cNvPr id="65584" name="AutoShape 48"/>
            <p:cNvCxnSpPr>
              <a:cxnSpLocks noChangeShapeType="1"/>
            </p:cNvCxnSpPr>
            <p:nvPr/>
          </p:nvCxnSpPr>
          <p:spPr bwMode="auto">
            <a:xfrm flipH="1">
              <a:off x="5494" y="8035"/>
              <a:ext cx="233" cy="233"/>
            </a:xfrm>
            <a:prstGeom prst="straightConnector1">
              <a:avLst/>
            </a:prstGeom>
            <a:noFill/>
            <a:ln w="22225">
              <a:solidFill>
                <a:srgbClr val="000000"/>
              </a:solidFill>
              <a:round/>
              <a:headEnd/>
              <a:tailEnd/>
            </a:ln>
          </p:spPr>
        </p:cxnSp>
        <p:cxnSp>
          <p:nvCxnSpPr>
            <p:cNvPr id="65585" name="AutoShape 49"/>
            <p:cNvCxnSpPr>
              <a:cxnSpLocks noChangeShapeType="1"/>
            </p:cNvCxnSpPr>
            <p:nvPr/>
          </p:nvCxnSpPr>
          <p:spPr bwMode="auto">
            <a:xfrm flipH="1">
              <a:off x="5846" y="8035"/>
              <a:ext cx="233" cy="233"/>
            </a:xfrm>
            <a:prstGeom prst="straightConnector1">
              <a:avLst/>
            </a:prstGeom>
            <a:noFill/>
            <a:ln w="22225">
              <a:solidFill>
                <a:srgbClr val="000000"/>
              </a:solidFill>
              <a:round/>
              <a:headEnd/>
              <a:tailEnd/>
            </a:ln>
          </p:spPr>
        </p:cxnSp>
        <p:cxnSp>
          <p:nvCxnSpPr>
            <p:cNvPr id="65586" name="AutoShape 50"/>
            <p:cNvCxnSpPr>
              <a:cxnSpLocks noChangeShapeType="1"/>
            </p:cNvCxnSpPr>
            <p:nvPr/>
          </p:nvCxnSpPr>
          <p:spPr bwMode="auto">
            <a:xfrm flipH="1">
              <a:off x="6214" y="8020"/>
              <a:ext cx="233" cy="233"/>
            </a:xfrm>
            <a:prstGeom prst="straightConnector1">
              <a:avLst/>
            </a:prstGeom>
            <a:noFill/>
            <a:ln w="22225">
              <a:solidFill>
                <a:srgbClr val="000000"/>
              </a:solidFill>
              <a:round/>
              <a:headEnd/>
              <a:tailEnd/>
            </a:ln>
          </p:spPr>
        </p:cxnSp>
        <p:cxnSp>
          <p:nvCxnSpPr>
            <p:cNvPr id="65587" name="AutoShape 51"/>
            <p:cNvCxnSpPr>
              <a:cxnSpLocks noChangeShapeType="1"/>
            </p:cNvCxnSpPr>
            <p:nvPr/>
          </p:nvCxnSpPr>
          <p:spPr bwMode="auto">
            <a:xfrm flipH="1">
              <a:off x="6567" y="8020"/>
              <a:ext cx="233" cy="233"/>
            </a:xfrm>
            <a:prstGeom prst="straightConnector1">
              <a:avLst/>
            </a:prstGeom>
            <a:noFill/>
            <a:ln w="22225">
              <a:solidFill>
                <a:srgbClr val="000000"/>
              </a:solidFill>
              <a:round/>
              <a:headEnd/>
              <a:tailEnd/>
            </a:ln>
          </p:spPr>
        </p:cxnSp>
        <p:cxnSp>
          <p:nvCxnSpPr>
            <p:cNvPr id="65588" name="AutoShape 52"/>
            <p:cNvCxnSpPr>
              <a:cxnSpLocks noChangeShapeType="1"/>
            </p:cNvCxnSpPr>
            <p:nvPr/>
          </p:nvCxnSpPr>
          <p:spPr bwMode="auto">
            <a:xfrm flipH="1">
              <a:off x="6919" y="8020"/>
              <a:ext cx="233" cy="233"/>
            </a:xfrm>
            <a:prstGeom prst="straightConnector1">
              <a:avLst/>
            </a:prstGeom>
            <a:noFill/>
            <a:ln w="22225">
              <a:solidFill>
                <a:srgbClr val="000000"/>
              </a:solidFill>
              <a:round/>
              <a:headEnd/>
              <a:tailEnd/>
            </a:ln>
          </p:spPr>
        </p:cxnSp>
        <p:cxnSp>
          <p:nvCxnSpPr>
            <p:cNvPr id="65589" name="AutoShape 53"/>
            <p:cNvCxnSpPr>
              <a:cxnSpLocks noChangeShapeType="1"/>
            </p:cNvCxnSpPr>
            <p:nvPr/>
          </p:nvCxnSpPr>
          <p:spPr bwMode="auto">
            <a:xfrm flipH="1">
              <a:off x="7272" y="8029"/>
              <a:ext cx="233" cy="233"/>
            </a:xfrm>
            <a:prstGeom prst="straightConnector1">
              <a:avLst/>
            </a:prstGeom>
            <a:noFill/>
            <a:ln w="22225">
              <a:solidFill>
                <a:srgbClr val="000000"/>
              </a:solidFill>
              <a:round/>
              <a:headEnd/>
              <a:tailEnd/>
            </a:ln>
          </p:spPr>
        </p:cxnSp>
        <p:sp>
          <p:nvSpPr>
            <p:cNvPr id="65590" name="Text Box 54"/>
            <p:cNvSpPr txBox="1">
              <a:spLocks noChangeArrowheads="1"/>
            </p:cNvSpPr>
            <p:nvPr/>
          </p:nvSpPr>
          <p:spPr bwMode="auto">
            <a:xfrm>
              <a:off x="8150" y="9596"/>
              <a:ext cx="533" cy="4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x</a:t>
              </a:r>
            </a:p>
          </p:txBody>
        </p:sp>
        <p:cxnSp>
          <p:nvCxnSpPr>
            <p:cNvPr id="65591" name="AutoShape 55"/>
            <p:cNvCxnSpPr>
              <a:cxnSpLocks noChangeShapeType="1"/>
            </p:cNvCxnSpPr>
            <p:nvPr/>
          </p:nvCxnSpPr>
          <p:spPr bwMode="auto">
            <a:xfrm flipV="1">
              <a:off x="7875" y="9239"/>
              <a:ext cx="0" cy="615"/>
            </a:xfrm>
            <a:prstGeom prst="straightConnector1">
              <a:avLst/>
            </a:prstGeom>
            <a:noFill/>
            <a:ln w="9525">
              <a:solidFill>
                <a:srgbClr val="000000"/>
              </a:solidFill>
              <a:round/>
              <a:headEnd/>
              <a:tailEnd type="triangle" w="med" len="med"/>
            </a:ln>
          </p:spPr>
        </p:cxnSp>
        <p:cxnSp>
          <p:nvCxnSpPr>
            <p:cNvPr id="65592" name="AutoShape 56"/>
            <p:cNvCxnSpPr>
              <a:cxnSpLocks noChangeShapeType="1"/>
            </p:cNvCxnSpPr>
            <p:nvPr/>
          </p:nvCxnSpPr>
          <p:spPr bwMode="auto">
            <a:xfrm>
              <a:off x="7710" y="9869"/>
              <a:ext cx="165" cy="0"/>
            </a:xfrm>
            <a:prstGeom prst="straightConnector1">
              <a:avLst/>
            </a:prstGeom>
            <a:noFill/>
            <a:ln w="9525">
              <a:solidFill>
                <a:srgbClr val="000000"/>
              </a:solidFill>
              <a:round/>
              <a:headEnd/>
              <a:tailEnd/>
            </a:ln>
          </p:spPr>
        </p:cxnSp>
        <p:sp>
          <p:nvSpPr>
            <p:cNvPr id="65593" name="Oval 57"/>
            <p:cNvSpPr>
              <a:spLocks noChangeArrowheads="1"/>
            </p:cNvSpPr>
            <p:nvPr/>
          </p:nvSpPr>
          <p:spPr bwMode="auto">
            <a:xfrm>
              <a:off x="3390" y="7067"/>
              <a:ext cx="960" cy="9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594" name="Oval 58"/>
            <p:cNvSpPr>
              <a:spLocks noChangeArrowheads="1"/>
            </p:cNvSpPr>
            <p:nvPr/>
          </p:nvSpPr>
          <p:spPr bwMode="auto">
            <a:xfrm>
              <a:off x="6870" y="7037"/>
              <a:ext cx="960" cy="9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5595" name="AutoShape 59"/>
            <p:cNvCxnSpPr>
              <a:cxnSpLocks noChangeShapeType="1"/>
            </p:cNvCxnSpPr>
            <p:nvPr/>
          </p:nvCxnSpPr>
          <p:spPr bwMode="auto">
            <a:xfrm flipH="1" flipV="1">
              <a:off x="2700" y="7337"/>
              <a:ext cx="705" cy="270"/>
            </a:xfrm>
            <a:prstGeom prst="straightConnector1">
              <a:avLst/>
            </a:prstGeom>
            <a:noFill/>
            <a:ln w="19050">
              <a:solidFill>
                <a:srgbClr val="000000"/>
              </a:solidFill>
              <a:round/>
              <a:headEnd/>
              <a:tailEnd/>
            </a:ln>
          </p:spPr>
        </p:cxnSp>
        <p:cxnSp>
          <p:nvCxnSpPr>
            <p:cNvPr id="65596" name="AutoShape 60"/>
            <p:cNvCxnSpPr>
              <a:cxnSpLocks noChangeShapeType="1"/>
            </p:cNvCxnSpPr>
            <p:nvPr/>
          </p:nvCxnSpPr>
          <p:spPr bwMode="auto">
            <a:xfrm flipV="1">
              <a:off x="2685" y="6647"/>
              <a:ext cx="15" cy="705"/>
            </a:xfrm>
            <a:prstGeom prst="straightConnector1">
              <a:avLst/>
            </a:prstGeom>
            <a:noFill/>
            <a:ln w="19050">
              <a:solidFill>
                <a:srgbClr val="000000"/>
              </a:solidFill>
              <a:round/>
              <a:headEnd/>
              <a:tailEnd/>
            </a:ln>
          </p:spPr>
        </p:cxnSp>
        <p:cxnSp>
          <p:nvCxnSpPr>
            <p:cNvPr id="65597" name="AutoShape 61"/>
            <p:cNvCxnSpPr>
              <a:cxnSpLocks noChangeShapeType="1"/>
            </p:cNvCxnSpPr>
            <p:nvPr/>
          </p:nvCxnSpPr>
          <p:spPr bwMode="auto">
            <a:xfrm flipV="1">
              <a:off x="2715" y="6572"/>
              <a:ext cx="1005" cy="90"/>
            </a:xfrm>
            <a:prstGeom prst="straightConnector1">
              <a:avLst/>
            </a:prstGeom>
            <a:noFill/>
            <a:ln w="19050">
              <a:solidFill>
                <a:srgbClr val="000000"/>
              </a:solidFill>
              <a:round/>
              <a:headEnd/>
              <a:tailEnd/>
            </a:ln>
          </p:spPr>
        </p:cxnSp>
        <p:cxnSp>
          <p:nvCxnSpPr>
            <p:cNvPr id="65598" name="AutoShape 62"/>
            <p:cNvCxnSpPr>
              <a:cxnSpLocks noChangeShapeType="1"/>
            </p:cNvCxnSpPr>
            <p:nvPr/>
          </p:nvCxnSpPr>
          <p:spPr bwMode="auto">
            <a:xfrm>
              <a:off x="4365" y="7607"/>
              <a:ext cx="2505" cy="1"/>
            </a:xfrm>
            <a:prstGeom prst="straightConnector1">
              <a:avLst/>
            </a:prstGeom>
            <a:noFill/>
            <a:ln w="19050">
              <a:solidFill>
                <a:srgbClr val="000000"/>
              </a:solidFill>
              <a:round/>
              <a:headEnd/>
              <a:tailEnd/>
            </a:ln>
          </p:spPr>
        </p:cxnSp>
        <p:cxnSp>
          <p:nvCxnSpPr>
            <p:cNvPr id="65599" name="AutoShape 63"/>
            <p:cNvCxnSpPr>
              <a:cxnSpLocks noChangeShapeType="1"/>
            </p:cNvCxnSpPr>
            <p:nvPr/>
          </p:nvCxnSpPr>
          <p:spPr bwMode="auto">
            <a:xfrm>
              <a:off x="7845" y="7547"/>
              <a:ext cx="480" cy="1"/>
            </a:xfrm>
            <a:prstGeom prst="straightConnector1">
              <a:avLst/>
            </a:prstGeom>
            <a:noFill/>
            <a:ln w="19050">
              <a:solidFill>
                <a:srgbClr val="000000"/>
              </a:solidFill>
              <a:round/>
              <a:headEnd/>
              <a:tailEnd/>
            </a:ln>
          </p:spPr>
        </p:cxnSp>
        <p:cxnSp>
          <p:nvCxnSpPr>
            <p:cNvPr id="65600" name="AutoShape 64"/>
            <p:cNvCxnSpPr>
              <a:cxnSpLocks noChangeShapeType="1"/>
            </p:cNvCxnSpPr>
            <p:nvPr/>
          </p:nvCxnSpPr>
          <p:spPr bwMode="auto">
            <a:xfrm flipH="1">
              <a:off x="7677" y="8044"/>
              <a:ext cx="233" cy="233"/>
            </a:xfrm>
            <a:prstGeom prst="straightConnector1">
              <a:avLst/>
            </a:prstGeom>
            <a:noFill/>
            <a:ln w="22225">
              <a:solidFill>
                <a:srgbClr val="000000"/>
              </a:solidFill>
              <a:round/>
              <a:headEnd/>
              <a:tailEnd/>
            </a:ln>
          </p:spPr>
        </p:cxnSp>
        <p:cxnSp>
          <p:nvCxnSpPr>
            <p:cNvPr id="65601" name="AutoShape 65"/>
            <p:cNvCxnSpPr>
              <a:cxnSpLocks noChangeShapeType="1"/>
            </p:cNvCxnSpPr>
            <p:nvPr/>
          </p:nvCxnSpPr>
          <p:spPr bwMode="auto">
            <a:xfrm flipH="1">
              <a:off x="7977" y="8044"/>
              <a:ext cx="233" cy="233"/>
            </a:xfrm>
            <a:prstGeom prst="straightConnector1">
              <a:avLst/>
            </a:prstGeom>
            <a:noFill/>
            <a:ln w="22225">
              <a:solidFill>
                <a:srgbClr val="000000"/>
              </a:solidFill>
              <a:round/>
              <a:headEnd/>
              <a:tailEnd/>
            </a:ln>
          </p:spPr>
        </p:cxnSp>
        <p:cxnSp>
          <p:nvCxnSpPr>
            <p:cNvPr id="65602" name="AutoShape 66"/>
            <p:cNvCxnSpPr>
              <a:cxnSpLocks noChangeShapeType="1"/>
            </p:cNvCxnSpPr>
            <p:nvPr/>
          </p:nvCxnSpPr>
          <p:spPr bwMode="auto">
            <a:xfrm flipH="1">
              <a:off x="2613" y="8031"/>
              <a:ext cx="233" cy="233"/>
            </a:xfrm>
            <a:prstGeom prst="straightConnector1">
              <a:avLst/>
            </a:prstGeom>
            <a:noFill/>
            <a:ln w="22225">
              <a:solidFill>
                <a:srgbClr val="000000"/>
              </a:solidFill>
              <a:round/>
              <a:headEnd/>
              <a:tailEnd/>
            </a:ln>
          </p:spPr>
        </p:cxnSp>
        <p:cxnSp>
          <p:nvCxnSpPr>
            <p:cNvPr id="65603" name="AutoShape 67"/>
            <p:cNvCxnSpPr>
              <a:cxnSpLocks noChangeShapeType="1"/>
            </p:cNvCxnSpPr>
            <p:nvPr/>
          </p:nvCxnSpPr>
          <p:spPr bwMode="auto">
            <a:xfrm>
              <a:off x="3705" y="6572"/>
              <a:ext cx="3225" cy="1"/>
            </a:xfrm>
            <a:prstGeom prst="straightConnector1">
              <a:avLst/>
            </a:prstGeom>
            <a:noFill/>
            <a:ln w="19050">
              <a:solidFill>
                <a:srgbClr val="000000"/>
              </a:solidFill>
              <a:round/>
              <a:headEnd/>
              <a:tailEnd/>
            </a:ln>
          </p:spPr>
        </p:cxnSp>
        <p:sp>
          <p:nvSpPr>
            <p:cNvPr id="65604" name="Freeform 68"/>
            <p:cNvSpPr>
              <a:spLocks/>
            </p:cNvSpPr>
            <p:nvPr/>
          </p:nvSpPr>
          <p:spPr bwMode="auto">
            <a:xfrm>
              <a:off x="6900" y="6572"/>
              <a:ext cx="1395" cy="975"/>
            </a:xfrm>
            <a:custGeom>
              <a:avLst/>
              <a:gdLst/>
              <a:ahLst/>
              <a:cxnLst>
                <a:cxn ang="0">
                  <a:pos x="0" y="0"/>
                </a:cxn>
                <a:cxn ang="0">
                  <a:pos x="840" y="75"/>
                </a:cxn>
                <a:cxn ang="0">
                  <a:pos x="1230" y="330"/>
                </a:cxn>
                <a:cxn ang="0">
                  <a:pos x="1395" y="975"/>
                </a:cxn>
              </a:cxnLst>
              <a:rect l="0" t="0" r="r" b="b"/>
              <a:pathLst>
                <a:path w="1395" h="975">
                  <a:moveTo>
                    <a:pt x="0" y="0"/>
                  </a:moveTo>
                  <a:cubicBezTo>
                    <a:pt x="317" y="10"/>
                    <a:pt x="635" y="20"/>
                    <a:pt x="840" y="75"/>
                  </a:cubicBezTo>
                  <a:cubicBezTo>
                    <a:pt x="1045" y="130"/>
                    <a:pt x="1137" y="180"/>
                    <a:pt x="1230" y="330"/>
                  </a:cubicBezTo>
                  <a:cubicBezTo>
                    <a:pt x="1323" y="480"/>
                    <a:pt x="1359" y="727"/>
                    <a:pt x="1395" y="975"/>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05" name="Freeform 69"/>
            <p:cNvSpPr>
              <a:spLocks/>
            </p:cNvSpPr>
            <p:nvPr/>
          </p:nvSpPr>
          <p:spPr bwMode="auto">
            <a:xfrm>
              <a:off x="3885" y="5784"/>
              <a:ext cx="2940" cy="803"/>
            </a:xfrm>
            <a:custGeom>
              <a:avLst/>
              <a:gdLst/>
              <a:ahLst/>
              <a:cxnLst>
                <a:cxn ang="0">
                  <a:pos x="0" y="803"/>
                </a:cxn>
                <a:cxn ang="0">
                  <a:pos x="390" y="248"/>
                </a:cxn>
                <a:cxn ang="0">
                  <a:pos x="795" y="38"/>
                </a:cxn>
                <a:cxn ang="0">
                  <a:pos x="1815" y="23"/>
                </a:cxn>
                <a:cxn ang="0">
                  <a:pos x="2730" y="38"/>
                </a:cxn>
                <a:cxn ang="0">
                  <a:pos x="3075" y="218"/>
                </a:cxn>
                <a:cxn ang="0">
                  <a:pos x="3375" y="788"/>
                </a:cxn>
              </a:cxnLst>
              <a:rect l="0" t="0" r="r" b="b"/>
              <a:pathLst>
                <a:path w="3375" h="803">
                  <a:moveTo>
                    <a:pt x="0" y="803"/>
                  </a:moveTo>
                  <a:cubicBezTo>
                    <a:pt x="128" y="589"/>
                    <a:pt x="257" y="376"/>
                    <a:pt x="390" y="248"/>
                  </a:cubicBezTo>
                  <a:cubicBezTo>
                    <a:pt x="523" y="120"/>
                    <a:pt x="557" y="76"/>
                    <a:pt x="795" y="38"/>
                  </a:cubicBezTo>
                  <a:cubicBezTo>
                    <a:pt x="1033" y="0"/>
                    <a:pt x="1493" y="23"/>
                    <a:pt x="1815" y="23"/>
                  </a:cubicBezTo>
                  <a:cubicBezTo>
                    <a:pt x="2137" y="23"/>
                    <a:pt x="2520" y="6"/>
                    <a:pt x="2730" y="38"/>
                  </a:cubicBezTo>
                  <a:cubicBezTo>
                    <a:pt x="2940" y="70"/>
                    <a:pt x="2968" y="93"/>
                    <a:pt x="3075" y="218"/>
                  </a:cubicBezTo>
                  <a:cubicBezTo>
                    <a:pt x="3182" y="343"/>
                    <a:pt x="3278" y="565"/>
                    <a:pt x="3375" y="788"/>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5606" name="AutoShape 70"/>
            <p:cNvCxnSpPr>
              <a:cxnSpLocks noChangeShapeType="1"/>
            </p:cNvCxnSpPr>
            <p:nvPr/>
          </p:nvCxnSpPr>
          <p:spPr bwMode="auto">
            <a:xfrm flipV="1">
              <a:off x="3885" y="6797"/>
              <a:ext cx="15" cy="1995"/>
            </a:xfrm>
            <a:prstGeom prst="straightConnector1">
              <a:avLst/>
            </a:prstGeom>
            <a:noFill/>
            <a:ln w="19050">
              <a:solidFill>
                <a:srgbClr val="000000"/>
              </a:solidFill>
              <a:round/>
              <a:headEnd/>
              <a:tailEnd/>
            </a:ln>
          </p:spPr>
        </p:cxnSp>
        <p:cxnSp>
          <p:nvCxnSpPr>
            <p:cNvPr id="65607" name="AutoShape 71"/>
            <p:cNvCxnSpPr>
              <a:cxnSpLocks noChangeShapeType="1"/>
            </p:cNvCxnSpPr>
            <p:nvPr/>
          </p:nvCxnSpPr>
          <p:spPr bwMode="auto">
            <a:xfrm flipV="1">
              <a:off x="7335" y="6872"/>
              <a:ext cx="15" cy="1995"/>
            </a:xfrm>
            <a:prstGeom prst="straightConnector1">
              <a:avLst/>
            </a:prstGeom>
            <a:noFill/>
            <a:ln w="19050">
              <a:solidFill>
                <a:srgbClr val="000000"/>
              </a:solidFill>
              <a:round/>
              <a:headEnd/>
              <a:tailEnd/>
            </a:ln>
          </p:spPr>
        </p:cxnSp>
        <p:sp>
          <p:nvSpPr>
            <p:cNvPr id="65608" name="Rectangle 72"/>
            <p:cNvSpPr>
              <a:spLocks noChangeArrowheads="1"/>
            </p:cNvSpPr>
            <p:nvPr/>
          </p:nvSpPr>
          <p:spPr bwMode="auto">
            <a:xfrm>
              <a:off x="3795" y="7322"/>
              <a:ext cx="150" cy="14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9" name="Rectangle 73"/>
            <p:cNvSpPr>
              <a:spLocks noChangeArrowheads="1"/>
            </p:cNvSpPr>
            <p:nvPr/>
          </p:nvSpPr>
          <p:spPr bwMode="auto">
            <a:xfrm>
              <a:off x="3810" y="7607"/>
              <a:ext cx="150" cy="14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0" name="Rectangle 74"/>
            <p:cNvSpPr>
              <a:spLocks noChangeArrowheads="1"/>
            </p:cNvSpPr>
            <p:nvPr/>
          </p:nvSpPr>
          <p:spPr bwMode="auto">
            <a:xfrm>
              <a:off x="7254" y="7240"/>
              <a:ext cx="150" cy="14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1" name="Rectangle 75"/>
            <p:cNvSpPr>
              <a:spLocks noChangeArrowheads="1"/>
            </p:cNvSpPr>
            <p:nvPr/>
          </p:nvSpPr>
          <p:spPr bwMode="auto">
            <a:xfrm>
              <a:off x="7269" y="7630"/>
              <a:ext cx="150" cy="14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2" name="Line 76"/>
            <p:cNvSpPr>
              <a:spLocks noChangeShapeType="1"/>
            </p:cNvSpPr>
            <p:nvPr/>
          </p:nvSpPr>
          <p:spPr bwMode="auto">
            <a:xfrm>
              <a:off x="3895" y="10224"/>
              <a:ext cx="1" cy="81"/>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13" name="Line 77"/>
            <p:cNvSpPr>
              <a:spLocks noChangeShapeType="1"/>
            </p:cNvSpPr>
            <p:nvPr/>
          </p:nvSpPr>
          <p:spPr bwMode="auto">
            <a:xfrm>
              <a:off x="3909" y="10928"/>
              <a:ext cx="2" cy="65"/>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14" name="Line 78"/>
            <p:cNvSpPr>
              <a:spLocks noChangeShapeType="1"/>
            </p:cNvSpPr>
            <p:nvPr/>
          </p:nvSpPr>
          <p:spPr bwMode="auto">
            <a:xfrm flipH="1">
              <a:off x="3835" y="10534"/>
              <a:ext cx="135" cy="8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15" name="Line 79"/>
            <p:cNvSpPr>
              <a:spLocks noChangeShapeType="1"/>
            </p:cNvSpPr>
            <p:nvPr/>
          </p:nvSpPr>
          <p:spPr bwMode="auto">
            <a:xfrm flipH="1">
              <a:off x="3850" y="10707"/>
              <a:ext cx="135" cy="8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16" name="Line 80"/>
            <p:cNvSpPr>
              <a:spLocks noChangeShapeType="1"/>
            </p:cNvSpPr>
            <p:nvPr/>
          </p:nvSpPr>
          <p:spPr bwMode="auto">
            <a:xfrm flipH="1">
              <a:off x="3835" y="10351"/>
              <a:ext cx="135" cy="8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17" name="Line 81"/>
            <p:cNvSpPr>
              <a:spLocks noChangeShapeType="1"/>
            </p:cNvSpPr>
            <p:nvPr/>
          </p:nvSpPr>
          <p:spPr bwMode="auto">
            <a:xfrm>
              <a:off x="3850" y="10793"/>
              <a:ext cx="135" cy="8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18" name="Line 82"/>
            <p:cNvSpPr>
              <a:spLocks noChangeShapeType="1"/>
            </p:cNvSpPr>
            <p:nvPr/>
          </p:nvSpPr>
          <p:spPr bwMode="auto">
            <a:xfrm>
              <a:off x="3850" y="10448"/>
              <a:ext cx="135" cy="8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19" name="Line 83"/>
            <p:cNvSpPr>
              <a:spLocks noChangeShapeType="1"/>
            </p:cNvSpPr>
            <p:nvPr/>
          </p:nvSpPr>
          <p:spPr bwMode="auto">
            <a:xfrm>
              <a:off x="3835" y="10623"/>
              <a:ext cx="135" cy="8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20" name="Line 84"/>
            <p:cNvSpPr>
              <a:spLocks noChangeShapeType="1"/>
            </p:cNvSpPr>
            <p:nvPr/>
          </p:nvSpPr>
          <p:spPr bwMode="auto">
            <a:xfrm flipV="1">
              <a:off x="3909" y="10880"/>
              <a:ext cx="61" cy="33"/>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21" name="Line 85"/>
            <p:cNvSpPr>
              <a:spLocks noChangeShapeType="1"/>
            </p:cNvSpPr>
            <p:nvPr/>
          </p:nvSpPr>
          <p:spPr bwMode="auto">
            <a:xfrm>
              <a:off x="3895" y="10304"/>
              <a:ext cx="60" cy="49"/>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22" name="Line 86"/>
            <p:cNvSpPr>
              <a:spLocks noChangeShapeType="1"/>
            </p:cNvSpPr>
            <p:nvPr/>
          </p:nvSpPr>
          <p:spPr bwMode="auto">
            <a:xfrm>
              <a:off x="7281" y="10221"/>
              <a:ext cx="1" cy="81"/>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23" name="Line 87"/>
            <p:cNvSpPr>
              <a:spLocks noChangeShapeType="1"/>
            </p:cNvSpPr>
            <p:nvPr/>
          </p:nvSpPr>
          <p:spPr bwMode="auto">
            <a:xfrm>
              <a:off x="7295" y="10925"/>
              <a:ext cx="2" cy="65"/>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24" name="Line 88"/>
            <p:cNvSpPr>
              <a:spLocks noChangeShapeType="1"/>
            </p:cNvSpPr>
            <p:nvPr/>
          </p:nvSpPr>
          <p:spPr bwMode="auto">
            <a:xfrm flipH="1">
              <a:off x="7221" y="10531"/>
              <a:ext cx="135" cy="86"/>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25" name="Line 89"/>
            <p:cNvSpPr>
              <a:spLocks noChangeShapeType="1"/>
            </p:cNvSpPr>
            <p:nvPr/>
          </p:nvSpPr>
          <p:spPr bwMode="auto">
            <a:xfrm flipH="1">
              <a:off x="7236" y="10704"/>
              <a:ext cx="135" cy="8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26" name="Line 90"/>
            <p:cNvSpPr>
              <a:spLocks noChangeShapeType="1"/>
            </p:cNvSpPr>
            <p:nvPr/>
          </p:nvSpPr>
          <p:spPr bwMode="auto">
            <a:xfrm flipH="1">
              <a:off x="7221" y="10348"/>
              <a:ext cx="135" cy="8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27" name="Line 91"/>
            <p:cNvSpPr>
              <a:spLocks noChangeShapeType="1"/>
            </p:cNvSpPr>
            <p:nvPr/>
          </p:nvSpPr>
          <p:spPr bwMode="auto">
            <a:xfrm>
              <a:off x="7236" y="10790"/>
              <a:ext cx="135" cy="8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28" name="Line 92"/>
            <p:cNvSpPr>
              <a:spLocks noChangeShapeType="1"/>
            </p:cNvSpPr>
            <p:nvPr/>
          </p:nvSpPr>
          <p:spPr bwMode="auto">
            <a:xfrm>
              <a:off x="7236" y="10445"/>
              <a:ext cx="135" cy="8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29" name="Line 93"/>
            <p:cNvSpPr>
              <a:spLocks noChangeShapeType="1"/>
            </p:cNvSpPr>
            <p:nvPr/>
          </p:nvSpPr>
          <p:spPr bwMode="auto">
            <a:xfrm>
              <a:off x="7221" y="10620"/>
              <a:ext cx="135" cy="87"/>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30" name="Line 94"/>
            <p:cNvSpPr>
              <a:spLocks noChangeShapeType="1"/>
            </p:cNvSpPr>
            <p:nvPr/>
          </p:nvSpPr>
          <p:spPr bwMode="auto">
            <a:xfrm flipV="1">
              <a:off x="7295" y="10877"/>
              <a:ext cx="61" cy="33"/>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631" name="Line 95"/>
            <p:cNvSpPr>
              <a:spLocks noChangeShapeType="1"/>
            </p:cNvSpPr>
            <p:nvPr/>
          </p:nvSpPr>
          <p:spPr bwMode="auto">
            <a:xfrm>
              <a:off x="7281" y="10301"/>
              <a:ext cx="60" cy="49"/>
            </a:xfrm>
            <a:prstGeom prst="line">
              <a:avLst/>
            </a:prstGeom>
            <a:noFill/>
            <a:ln w="22225">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65543" name="Rectangle 7"/>
            <p:cNvSpPr>
              <a:spLocks noChangeArrowheads="1"/>
            </p:cNvSpPr>
            <p:nvPr/>
          </p:nvSpPr>
          <p:spPr bwMode="auto">
            <a:xfrm>
              <a:off x="3437" y="9570"/>
              <a:ext cx="4221" cy="635"/>
            </a:xfrm>
            <a:prstGeom prst="rect">
              <a:avLst/>
            </a:prstGeom>
            <a:noFill/>
            <a:ln w="222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cxnSp>
        <p:nvCxnSpPr>
          <p:cNvPr id="110" name="Straight Connector 109"/>
          <p:cNvCxnSpPr/>
          <p:nvPr/>
        </p:nvCxnSpPr>
        <p:spPr>
          <a:xfrm>
            <a:off x="3352800" y="4648200"/>
            <a:ext cx="1219200" cy="0"/>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11" name="Table 110"/>
          <p:cNvGraphicFramePr>
            <a:graphicFrameLocks noGrp="1"/>
          </p:cNvGraphicFramePr>
          <p:nvPr/>
        </p:nvGraphicFramePr>
        <p:xfrm>
          <a:off x="5943600" y="3886200"/>
          <a:ext cx="2590800" cy="1889760"/>
        </p:xfrm>
        <a:graphic>
          <a:graphicData uri="http://schemas.openxmlformats.org/drawingml/2006/table">
            <a:tbl>
              <a:tblPr/>
              <a:tblGrid>
                <a:gridCol w="388620"/>
                <a:gridCol w="2202180"/>
              </a:tblGrid>
              <a:tr h="457200">
                <a:tc>
                  <a:txBody>
                    <a:bodyPr/>
                    <a:lstStyle/>
                    <a:p>
                      <a:pPr marL="0" marR="0" algn="ctr">
                        <a:spcBef>
                          <a:spcPts val="0"/>
                        </a:spcBef>
                        <a:spcAft>
                          <a:spcPts val="0"/>
                        </a:spcAft>
                      </a:pPr>
                      <a:r>
                        <a:rPr lang="en-US" sz="1600" b="1" dirty="0">
                          <a:latin typeface="Calibri" pitchFamily="34" charset="0"/>
                          <a:ea typeface="Times New Roman"/>
                          <a:cs typeface="Times New Roman"/>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pitchFamily="34" charset="0"/>
                          <a:ea typeface="Times New Roman"/>
                          <a:cs typeface="Times New Roman"/>
                        </a:rPr>
                        <a:t>mass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a:spcBef>
                          <a:spcPts val="0"/>
                        </a:spcBef>
                        <a:spcAft>
                          <a:spcPts val="0"/>
                        </a:spcAft>
                      </a:pPr>
                      <a:r>
                        <a:rPr lang="en-US" sz="1600" b="1">
                          <a:latin typeface="Calibri" pitchFamily="34" charset="0"/>
                          <a:ea typeface="Times New Roman"/>
                          <a:cs typeface="Times New Roman"/>
                        </a:rPr>
                        <a:t>J</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pitchFamily="34" charset="0"/>
                          <a:ea typeface="Times New Roman"/>
                          <a:cs typeface="Times New Roman"/>
                        </a:rPr>
                        <a:t>mass moment of inertia about the C.G.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a:spcBef>
                          <a:spcPts val="0"/>
                        </a:spcBef>
                        <a:spcAft>
                          <a:spcPts val="0"/>
                        </a:spcAft>
                      </a:pPr>
                      <a:r>
                        <a:rPr lang="en-US" sz="1600" b="1">
                          <a:latin typeface="Calibri" pitchFamily="34" charset="0"/>
                          <a:ea typeface="Times New Roman"/>
                          <a:cs typeface="Times New Roman"/>
                        </a:rPr>
                        <a:t>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pitchFamily="34" charset="0"/>
                          <a:ea typeface="Times New Roman"/>
                          <a:cs typeface="Times New Roman"/>
                        </a:rPr>
                        <a:t>spring stiffness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a:spcBef>
                          <a:spcPts val="0"/>
                        </a:spcBef>
                        <a:spcAft>
                          <a:spcPts val="0"/>
                        </a:spcAft>
                      </a:pPr>
                      <a:r>
                        <a:rPr lang="en-US" sz="1600" b="1" dirty="0">
                          <a:latin typeface="Calibri" pitchFamily="34" charset="0"/>
                          <a:ea typeface="Times New Roman"/>
                          <a:cs typeface="Times New Roman"/>
                        </a:rPr>
                        <a: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pitchFamily="34" charset="0"/>
                          <a:ea typeface="Times New Roman"/>
                          <a:cs typeface="Times New Roman"/>
                        </a:rPr>
                        <a:t>length from spring attachment to C.G.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7027</TotalTime>
  <Words>846</Words>
  <Application>Microsoft Office PowerPoint</Application>
  <PresentationFormat>On-screen Show (4:3)</PresentationFormat>
  <Paragraphs>317</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Dynamic Concepts,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tirvine</dc:creator>
  <cp:lastModifiedBy>tirvine</cp:lastModifiedBy>
  <cp:revision>215</cp:revision>
  <dcterms:created xsi:type="dcterms:W3CDTF">2014-12-08T16:48:06Z</dcterms:created>
  <dcterms:modified xsi:type="dcterms:W3CDTF">2015-02-17T01:24:52Z</dcterms:modified>
</cp:coreProperties>
</file>