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64" r:id="rId3"/>
    <p:sldId id="363" r:id="rId4"/>
    <p:sldId id="365" r:id="rId5"/>
    <p:sldId id="366" r:id="rId6"/>
    <p:sldId id="367" r:id="rId7"/>
    <p:sldId id="369" r:id="rId8"/>
    <p:sldId id="370" r:id="rId9"/>
    <p:sldId id="371" r:id="rId10"/>
    <p:sldId id="372" r:id="rId11"/>
    <p:sldId id="373" r:id="rId12"/>
    <p:sldId id="374" r:id="rId13"/>
    <p:sldId id="377" r:id="rId14"/>
    <p:sldId id="376" r:id="rId15"/>
    <p:sldId id="396" r:id="rId16"/>
    <p:sldId id="392" r:id="rId17"/>
    <p:sldId id="391" r:id="rId18"/>
    <p:sldId id="395" r:id="rId19"/>
    <p:sldId id="394" r:id="rId20"/>
    <p:sldId id="390" r:id="rId21"/>
    <p:sldId id="393" r:id="rId22"/>
    <p:sldId id="378" r:id="rId23"/>
    <p:sldId id="375" r:id="rId24"/>
    <p:sldId id="389" r:id="rId25"/>
    <p:sldId id="385" r:id="rId26"/>
    <p:sldId id="400" r:id="rId27"/>
    <p:sldId id="399" r:id="rId28"/>
    <p:sldId id="398" r:id="rId29"/>
    <p:sldId id="397" r:id="rId30"/>
    <p:sldId id="384" r:id="rId31"/>
    <p:sldId id="383" r:id="rId32"/>
    <p:sldId id="382" r:id="rId33"/>
    <p:sldId id="380" r:id="rId34"/>
    <p:sldId id="387" r:id="rId35"/>
    <p:sldId id="3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3" autoAdjust="0"/>
    <p:restoredTop sz="94681" autoAdjust="0"/>
  </p:normalViewPr>
  <p:slideViewPr>
    <p:cSldViewPr>
      <p:cViewPr varScale="1">
        <p:scale>
          <a:sx n="72" d="100"/>
          <a:sy n="72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0A468-1A01-4D50-BAEC-ECE99F1055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E4E72-CE99-462A-B720-1E1B289BC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4E72-CE99-462A-B720-1E1B289BC4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B652-08DF-40C5-80E9-FF8DDBC6969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514600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6699"/>
                </a:solidFill>
                <a:latin typeface="Calibri"/>
              </a:rPr>
              <a:t>Two-degree-of-freedom System with Translation &amp; </a:t>
            </a:r>
            <a:r>
              <a:rPr lang="en-US" sz="2800" b="1" dirty="0" smtClean="0">
                <a:solidFill>
                  <a:srgbClr val="006699"/>
                </a:solidFill>
                <a:latin typeface="Calibri"/>
              </a:rPr>
              <a:t>Rotation Subjected to Multipoint Enforced Motion</a:t>
            </a:r>
            <a:endParaRPr kumimoji="0" lang="en-US" sz="2800" b="1" dirty="0">
              <a:solidFill>
                <a:srgbClr val="006699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7620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8080"/>
                </a:solidFill>
                <a:latin typeface="Calibri"/>
              </a:rPr>
              <a:t>Unit </a:t>
            </a:r>
            <a:r>
              <a:rPr kumimoji="0" lang="en-US" sz="2800" b="1" dirty="0" smtClean="0">
                <a:solidFill>
                  <a:srgbClr val="008080"/>
                </a:solidFill>
                <a:latin typeface="Calibri"/>
              </a:rPr>
              <a:t>46</a:t>
            </a:r>
            <a:endParaRPr kumimoji="0" lang="en-US" sz="28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Jerk, Mechanical Effects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tx2"/>
              </a:buClr>
              <a:buSzPct val="80000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Jerk is the derivative of acceleration with respect to time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Jerk can cause high-frequency, high-amplitude mechanical stress waves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 </a:t>
            </a:r>
            <a:r>
              <a:rPr lang="en-US" i="1" dirty="0" smtClean="0"/>
              <a:t>steeper</a:t>
            </a:r>
            <a:r>
              <a:rPr lang="en-US" dirty="0" smtClean="0"/>
              <a:t> slope of the acceleration, i.e. a bigger jerk, excites bigger wave components in the shockwave with higher frequencies, belonging to higher Fourier coefficients, and so an increased probability of exciting a resonant mode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Engineers designing cams work very hard to minimize the jerk of the cam follower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Some precision machining processes are sensitive to jerk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Jerk, Physiological Effects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tx2"/>
              </a:buClr>
              <a:buSzPct val="80000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Muscle  - neural path  –  brain system has a control loop system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Muscles can either be relaxed or tightened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system needs to time to adjust muscle tension according to stress changes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Jerk can upset equilibrium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Muscle tension overshoot can result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Neck and back problems can occur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Recommended jerk limit for elevators  &lt; 2.5 m/sec^3  = 0.25 G/sec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Jerk levels in vehicles much higher for speed bumps and </a:t>
            </a:r>
            <a:r>
              <a:rPr lang="en-US" smtClean="0"/>
              <a:t>washboard roads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Acceleration Limit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1794" name="Picture 2" descr="http://blog.morries.com/wp-content/uploads/2011/02/Veloster_Rally_Airborne-500x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4762500" cy="29718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51054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acceleration must be &lt; 1 G</a:t>
            </a:r>
          </a:p>
          <a:p>
            <a:endParaRPr lang="en-US" sz="800" dirty="0" smtClean="0"/>
          </a:p>
          <a:p>
            <a:r>
              <a:rPr lang="en-US" dirty="0" smtClean="0"/>
              <a:t>Otherwise car will go airborne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400" b="1" dirty="0" smtClean="0">
                <a:solidFill>
                  <a:srgbClr val="008080"/>
                </a:solidFill>
                <a:latin typeface="Calibri"/>
              </a:rPr>
              <a:t>Sample Automobile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1676400"/>
          <a:ext cx="3886200" cy="3352797"/>
        </p:xfrm>
        <a:graphic>
          <a:graphicData uri="http://schemas.openxmlformats.org/drawingml/2006/table">
            <a:tbl>
              <a:tblPr/>
              <a:tblGrid>
                <a:gridCol w="923908"/>
                <a:gridCol w="1481146"/>
                <a:gridCol w="1481146"/>
              </a:tblGrid>
              <a:tr h="478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Variable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Value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Value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m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3200 lbm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800" baseline="-25000"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4.5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ft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54 in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800" baseline="-2500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5.5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ft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66 in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800" baseline="-25000"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2400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lbf / ft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200 lbf/in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800" baseline="-2500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2600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lbf / ft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217 lbf/in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4.0 ft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48 in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Thomson, Theory of Vibration with Applications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257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Q=1.5 for each mode   (33% viscous damping 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to speed bump, 5 inch high, 24 in wide</a:t>
            </a:r>
          </a:p>
          <a:p>
            <a:endParaRPr lang="en-US" dirty="0" smtClean="0"/>
          </a:p>
          <a:p>
            <a:r>
              <a:rPr lang="en-US" dirty="0" smtClean="0"/>
              <a:t>Various speeds at 5 mph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53340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498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096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vibrationdata</a:t>
            </a:r>
            <a:r>
              <a:rPr lang="en-US" dirty="0" smtClean="0"/>
              <a:t> &gt; Structural Dynamics &gt; Spring-Mass Systems &gt; Two-DOF Automobile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Results, Peak Results</a:t>
            </a:r>
            <a:endParaRPr kumimoji="0" lang="en-US" sz="2000" b="1" dirty="0">
              <a:solidFill>
                <a:srgbClr val="00808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53340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wo_dof_mo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04800"/>
            <a:ext cx="7315215" cy="5486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0960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Combined rotation and translation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53340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wo_dof_mo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57200"/>
            <a:ext cx="7315215" cy="5486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6172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Combined rotation and translation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48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b="1" dirty="0" smtClean="0">
                <a:solidFill>
                  <a:srgbClr val="008080"/>
                </a:solidFill>
                <a:latin typeface="Calibri"/>
              </a:rPr>
              <a:t>Speed Bump, 20 mph</a:t>
            </a:r>
            <a:endParaRPr kumimoji="0" lang="en-US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066800"/>
            <a:ext cx="815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nput_displacem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14400"/>
            <a:ext cx="7315215" cy="548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914400"/>
            <a:ext cx="8077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990600"/>
            <a:ext cx="8077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ccel_c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3048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b="1" dirty="0" smtClean="0">
                <a:solidFill>
                  <a:srgbClr val="008080"/>
                </a:solidFill>
                <a:latin typeface="Calibri"/>
              </a:rPr>
              <a:t>Speed Bump, 20 mph</a:t>
            </a:r>
            <a:endParaRPr kumimoji="0" lang="en-US" b="1" dirty="0">
              <a:solidFill>
                <a:srgbClr val="00808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914400"/>
            <a:ext cx="8077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990600"/>
            <a:ext cx="8077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jerk_c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048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b="1" dirty="0" smtClean="0">
                <a:solidFill>
                  <a:srgbClr val="008080"/>
                </a:solidFill>
                <a:latin typeface="Calibri"/>
              </a:rPr>
              <a:t>Speed Bump, 20 mph</a:t>
            </a:r>
            <a:endParaRPr kumimoji="0" lang="en-US" b="1" dirty="0">
              <a:solidFill>
                <a:srgbClr val="00808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Introduction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9907" name="Group 99"/>
          <p:cNvGrpSpPr>
            <a:grpSpLocks/>
          </p:cNvGrpSpPr>
          <p:nvPr/>
        </p:nvGrpSpPr>
        <p:grpSpPr bwMode="auto">
          <a:xfrm>
            <a:off x="1905000" y="1905000"/>
            <a:ext cx="4419600" cy="3962400"/>
            <a:chOff x="2434" y="5784"/>
            <a:chExt cx="6249" cy="5441"/>
          </a:xfrm>
        </p:grpSpPr>
        <p:sp>
          <p:nvSpPr>
            <p:cNvPr id="119908" name="Text Box 100"/>
            <p:cNvSpPr txBox="1">
              <a:spLocks noChangeArrowheads="1"/>
            </p:cNvSpPr>
            <p:nvPr/>
          </p:nvSpPr>
          <p:spPr bwMode="auto">
            <a:xfrm>
              <a:off x="5095" y="9500"/>
              <a:ext cx="533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rPr>
                <a:t>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09" name="Rectangle 101"/>
            <p:cNvSpPr>
              <a:spLocks noChangeArrowheads="1"/>
            </p:cNvSpPr>
            <p:nvPr/>
          </p:nvSpPr>
          <p:spPr bwMode="auto">
            <a:xfrm>
              <a:off x="3669" y="9731"/>
              <a:ext cx="676" cy="38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m,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119910" name="Rectangle 102"/>
            <p:cNvSpPr>
              <a:spLocks noChangeArrowheads="1"/>
            </p:cNvSpPr>
            <p:nvPr/>
          </p:nvSpPr>
          <p:spPr bwMode="auto">
            <a:xfrm>
              <a:off x="3265" y="10519"/>
              <a:ext cx="522" cy="42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k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11" name="Text Box 103"/>
            <p:cNvSpPr txBox="1">
              <a:spLocks noChangeArrowheads="1"/>
            </p:cNvSpPr>
            <p:nvPr/>
          </p:nvSpPr>
          <p:spPr bwMode="auto">
            <a:xfrm>
              <a:off x="3220" y="8995"/>
              <a:ext cx="580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12" name="Rectangle 104"/>
            <p:cNvSpPr>
              <a:spLocks noChangeArrowheads="1"/>
            </p:cNvSpPr>
            <p:nvPr/>
          </p:nvSpPr>
          <p:spPr bwMode="auto">
            <a:xfrm>
              <a:off x="3437" y="9570"/>
              <a:ext cx="4221" cy="635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9913" name="Group 105"/>
            <p:cNvGrpSpPr>
              <a:grpSpLocks/>
            </p:cNvGrpSpPr>
            <p:nvPr/>
          </p:nvGrpSpPr>
          <p:grpSpPr bwMode="auto">
            <a:xfrm>
              <a:off x="3835" y="10224"/>
              <a:ext cx="150" cy="769"/>
              <a:chOff x="5502" y="8387"/>
              <a:chExt cx="141" cy="673"/>
            </a:xfrm>
          </p:grpSpPr>
          <p:sp>
            <p:nvSpPr>
              <p:cNvPr id="119914" name="Line 106"/>
              <p:cNvSpPr>
                <a:spLocks noChangeShapeType="1"/>
              </p:cNvSpPr>
              <p:nvPr/>
            </p:nvSpPr>
            <p:spPr bwMode="auto">
              <a:xfrm>
                <a:off x="5558" y="8387"/>
                <a:ext cx="1" cy="7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15" name="Line 107"/>
              <p:cNvSpPr>
                <a:spLocks noChangeShapeType="1"/>
              </p:cNvSpPr>
              <p:nvPr/>
            </p:nvSpPr>
            <p:spPr bwMode="auto">
              <a:xfrm>
                <a:off x="5572" y="9003"/>
                <a:ext cx="1" cy="5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16" name="Line 108"/>
              <p:cNvSpPr>
                <a:spLocks noChangeShapeType="1"/>
              </p:cNvSpPr>
              <p:nvPr/>
            </p:nvSpPr>
            <p:spPr bwMode="auto">
              <a:xfrm flipH="1">
                <a:off x="5502" y="8658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17" name="Line 109"/>
              <p:cNvSpPr>
                <a:spLocks noChangeShapeType="1"/>
              </p:cNvSpPr>
              <p:nvPr/>
            </p:nvSpPr>
            <p:spPr bwMode="auto">
              <a:xfrm flipH="1">
                <a:off x="5516" y="8810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18" name="Line 110"/>
              <p:cNvSpPr>
                <a:spLocks noChangeShapeType="1"/>
              </p:cNvSpPr>
              <p:nvPr/>
            </p:nvSpPr>
            <p:spPr bwMode="auto">
              <a:xfrm flipH="1">
                <a:off x="5502" y="8498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19" name="Line 111"/>
              <p:cNvSpPr>
                <a:spLocks noChangeShapeType="1"/>
              </p:cNvSpPr>
              <p:nvPr/>
            </p:nvSpPr>
            <p:spPr bwMode="auto">
              <a:xfrm>
                <a:off x="5516" y="8885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20" name="Line 112"/>
              <p:cNvSpPr>
                <a:spLocks noChangeShapeType="1"/>
              </p:cNvSpPr>
              <p:nvPr/>
            </p:nvSpPr>
            <p:spPr bwMode="auto">
              <a:xfrm>
                <a:off x="5516" y="8583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21" name="Line 113"/>
              <p:cNvSpPr>
                <a:spLocks noChangeShapeType="1"/>
              </p:cNvSpPr>
              <p:nvPr/>
            </p:nvSpPr>
            <p:spPr bwMode="auto">
              <a:xfrm>
                <a:off x="5502" y="8736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22" name="Line 114"/>
              <p:cNvSpPr>
                <a:spLocks noChangeShapeType="1"/>
              </p:cNvSpPr>
              <p:nvPr/>
            </p:nvSpPr>
            <p:spPr bwMode="auto">
              <a:xfrm flipV="1">
                <a:off x="5572" y="8961"/>
                <a:ext cx="57" cy="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23" name="Line 115"/>
              <p:cNvSpPr>
                <a:spLocks noChangeShapeType="1"/>
              </p:cNvSpPr>
              <p:nvPr/>
            </p:nvSpPr>
            <p:spPr bwMode="auto">
              <a:xfrm>
                <a:off x="5558" y="8457"/>
                <a:ext cx="57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924" name="Rectangle 116"/>
            <p:cNvSpPr>
              <a:spLocks noChangeArrowheads="1"/>
            </p:cNvSpPr>
            <p:nvPr/>
          </p:nvSpPr>
          <p:spPr bwMode="auto">
            <a:xfrm>
              <a:off x="3235" y="10421"/>
              <a:ext cx="522" cy="42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925" name="Text Box 117"/>
            <p:cNvSpPr txBox="1">
              <a:spLocks noChangeArrowheads="1"/>
            </p:cNvSpPr>
            <p:nvPr/>
          </p:nvSpPr>
          <p:spPr bwMode="auto">
            <a:xfrm>
              <a:off x="4098" y="8865"/>
              <a:ext cx="541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926" name="Text Box 118"/>
            <p:cNvSpPr txBox="1">
              <a:spLocks noChangeArrowheads="1"/>
            </p:cNvSpPr>
            <p:nvPr/>
          </p:nvSpPr>
          <p:spPr bwMode="auto">
            <a:xfrm>
              <a:off x="3220" y="8995"/>
              <a:ext cx="580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27" name="Rectangle 119"/>
            <p:cNvSpPr>
              <a:spLocks noChangeArrowheads="1"/>
            </p:cNvSpPr>
            <p:nvPr/>
          </p:nvSpPr>
          <p:spPr bwMode="auto">
            <a:xfrm>
              <a:off x="7472" y="10354"/>
              <a:ext cx="522" cy="42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928" name="AutoShape 120"/>
            <p:cNvCxnSpPr>
              <a:cxnSpLocks noChangeShapeType="1"/>
            </p:cNvCxnSpPr>
            <p:nvPr/>
          </p:nvCxnSpPr>
          <p:spPr bwMode="auto">
            <a:xfrm flipV="1">
              <a:off x="2974" y="10970"/>
              <a:ext cx="4845" cy="15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9929" name="Oval 121"/>
            <p:cNvSpPr>
              <a:spLocks noChangeArrowheads="1"/>
            </p:cNvSpPr>
            <p:nvPr/>
          </p:nvSpPr>
          <p:spPr bwMode="auto">
            <a:xfrm>
              <a:off x="4699" y="9746"/>
              <a:ext cx="255" cy="263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9930" name="Group 122"/>
            <p:cNvGrpSpPr>
              <a:grpSpLocks/>
            </p:cNvGrpSpPr>
            <p:nvPr/>
          </p:nvGrpSpPr>
          <p:grpSpPr bwMode="auto">
            <a:xfrm>
              <a:off x="7221" y="10221"/>
              <a:ext cx="150" cy="769"/>
              <a:chOff x="5502" y="8387"/>
              <a:chExt cx="141" cy="673"/>
            </a:xfrm>
          </p:grpSpPr>
          <p:sp>
            <p:nvSpPr>
              <p:cNvPr id="119931" name="Line 123"/>
              <p:cNvSpPr>
                <a:spLocks noChangeShapeType="1"/>
              </p:cNvSpPr>
              <p:nvPr/>
            </p:nvSpPr>
            <p:spPr bwMode="auto">
              <a:xfrm>
                <a:off x="5558" y="8387"/>
                <a:ext cx="1" cy="7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2" name="Line 124"/>
              <p:cNvSpPr>
                <a:spLocks noChangeShapeType="1"/>
              </p:cNvSpPr>
              <p:nvPr/>
            </p:nvSpPr>
            <p:spPr bwMode="auto">
              <a:xfrm>
                <a:off x="5572" y="9003"/>
                <a:ext cx="1" cy="5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3" name="Line 125"/>
              <p:cNvSpPr>
                <a:spLocks noChangeShapeType="1"/>
              </p:cNvSpPr>
              <p:nvPr/>
            </p:nvSpPr>
            <p:spPr bwMode="auto">
              <a:xfrm flipH="1">
                <a:off x="5502" y="8658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4" name="Line 126"/>
              <p:cNvSpPr>
                <a:spLocks noChangeShapeType="1"/>
              </p:cNvSpPr>
              <p:nvPr/>
            </p:nvSpPr>
            <p:spPr bwMode="auto">
              <a:xfrm flipH="1">
                <a:off x="5516" y="8810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5" name="Line 127"/>
              <p:cNvSpPr>
                <a:spLocks noChangeShapeType="1"/>
              </p:cNvSpPr>
              <p:nvPr/>
            </p:nvSpPr>
            <p:spPr bwMode="auto">
              <a:xfrm flipH="1">
                <a:off x="5502" y="8498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6" name="Line 128"/>
              <p:cNvSpPr>
                <a:spLocks noChangeShapeType="1"/>
              </p:cNvSpPr>
              <p:nvPr/>
            </p:nvSpPr>
            <p:spPr bwMode="auto">
              <a:xfrm>
                <a:off x="5516" y="8885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7" name="Line 129"/>
              <p:cNvSpPr>
                <a:spLocks noChangeShapeType="1"/>
              </p:cNvSpPr>
              <p:nvPr/>
            </p:nvSpPr>
            <p:spPr bwMode="auto">
              <a:xfrm>
                <a:off x="5516" y="8583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8" name="Line 130"/>
              <p:cNvSpPr>
                <a:spLocks noChangeShapeType="1"/>
              </p:cNvSpPr>
              <p:nvPr/>
            </p:nvSpPr>
            <p:spPr bwMode="auto">
              <a:xfrm>
                <a:off x="5502" y="8736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39" name="Line 131"/>
              <p:cNvSpPr>
                <a:spLocks noChangeShapeType="1"/>
              </p:cNvSpPr>
              <p:nvPr/>
            </p:nvSpPr>
            <p:spPr bwMode="auto">
              <a:xfrm flipV="1">
                <a:off x="5572" y="8961"/>
                <a:ext cx="57" cy="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40" name="Line 132"/>
              <p:cNvSpPr>
                <a:spLocks noChangeShapeType="1"/>
              </p:cNvSpPr>
              <p:nvPr/>
            </p:nvSpPr>
            <p:spPr bwMode="auto">
              <a:xfrm>
                <a:off x="5558" y="8457"/>
                <a:ext cx="57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9941" name="AutoShape 133"/>
            <p:cNvCxnSpPr>
              <a:cxnSpLocks noChangeShapeType="1"/>
            </p:cNvCxnSpPr>
            <p:nvPr/>
          </p:nvCxnSpPr>
          <p:spPr bwMode="auto">
            <a:xfrm flipH="1">
              <a:off x="3041" y="10984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42" name="AutoShape 134"/>
            <p:cNvCxnSpPr>
              <a:cxnSpLocks noChangeShapeType="1"/>
            </p:cNvCxnSpPr>
            <p:nvPr/>
          </p:nvCxnSpPr>
          <p:spPr bwMode="auto">
            <a:xfrm flipH="1">
              <a:off x="3409" y="10992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43" name="AutoShape 135"/>
            <p:cNvCxnSpPr>
              <a:cxnSpLocks noChangeShapeType="1"/>
            </p:cNvCxnSpPr>
            <p:nvPr/>
          </p:nvCxnSpPr>
          <p:spPr bwMode="auto">
            <a:xfrm flipH="1">
              <a:off x="3762" y="10992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44" name="AutoShape 136"/>
            <p:cNvCxnSpPr>
              <a:cxnSpLocks noChangeShapeType="1"/>
            </p:cNvCxnSpPr>
            <p:nvPr/>
          </p:nvCxnSpPr>
          <p:spPr bwMode="auto">
            <a:xfrm flipH="1">
              <a:off x="4114" y="10992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45" name="AutoShape 137"/>
            <p:cNvCxnSpPr>
              <a:cxnSpLocks noChangeShapeType="1"/>
            </p:cNvCxnSpPr>
            <p:nvPr/>
          </p:nvCxnSpPr>
          <p:spPr bwMode="auto">
            <a:xfrm flipH="1">
              <a:off x="4511" y="10991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46" name="AutoShape 138"/>
            <p:cNvCxnSpPr>
              <a:cxnSpLocks noChangeShapeType="1"/>
            </p:cNvCxnSpPr>
            <p:nvPr/>
          </p:nvCxnSpPr>
          <p:spPr bwMode="auto">
            <a:xfrm flipH="1">
              <a:off x="4879" y="10976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47" name="AutoShape 139"/>
            <p:cNvCxnSpPr>
              <a:cxnSpLocks noChangeShapeType="1"/>
            </p:cNvCxnSpPr>
            <p:nvPr/>
          </p:nvCxnSpPr>
          <p:spPr bwMode="auto">
            <a:xfrm flipH="1">
              <a:off x="5232" y="10976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48" name="AutoShape 140"/>
            <p:cNvCxnSpPr>
              <a:cxnSpLocks noChangeShapeType="1"/>
            </p:cNvCxnSpPr>
            <p:nvPr/>
          </p:nvCxnSpPr>
          <p:spPr bwMode="auto">
            <a:xfrm flipH="1">
              <a:off x="5584" y="10991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49" name="AutoShape 141"/>
            <p:cNvCxnSpPr>
              <a:cxnSpLocks noChangeShapeType="1"/>
            </p:cNvCxnSpPr>
            <p:nvPr/>
          </p:nvCxnSpPr>
          <p:spPr bwMode="auto">
            <a:xfrm flipH="1">
              <a:off x="5936" y="10991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0" name="AutoShape 142"/>
            <p:cNvCxnSpPr>
              <a:cxnSpLocks noChangeShapeType="1"/>
            </p:cNvCxnSpPr>
            <p:nvPr/>
          </p:nvCxnSpPr>
          <p:spPr bwMode="auto">
            <a:xfrm flipH="1">
              <a:off x="6304" y="10976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1" name="AutoShape 143"/>
            <p:cNvCxnSpPr>
              <a:cxnSpLocks noChangeShapeType="1"/>
            </p:cNvCxnSpPr>
            <p:nvPr/>
          </p:nvCxnSpPr>
          <p:spPr bwMode="auto">
            <a:xfrm flipH="1">
              <a:off x="6657" y="10976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2" name="AutoShape 144"/>
            <p:cNvCxnSpPr>
              <a:cxnSpLocks noChangeShapeType="1"/>
            </p:cNvCxnSpPr>
            <p:nvPr/>
          </p:nvCxnSpPr>
          <p:spPr bwMode="auto">
            <a:xfrm flipH="1">
              <a:off x="7009" y="10976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3" name="AutoShape 145"/>
            <p:cNvCxnSpPr>
              <a:cxnSpLocks noChangeShapeType="1"/>
            </p:cNvCxnSpPr>
            <p:nvPr/>
          </p:nvCxnSpPr>
          <p:spPr bwMode="auto">
            <a:xfrm flipH="1">
              <a:off x="7362" y="10985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4" name="AutoShape 146"/>
            <p:cNvCxnSpPr>
              <a:cxnSpLocks noChangeShapeType="1"/>
            </p:cNvCxnSpPr>
            <p:nvPr/>
          </p:nvCxnSpPr>
          <p:spPr bwMode="auto">
            <a:xfrm>
              <a:off x="4834" y="9462"/>
              <a:ext cx="1" cy="84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5" name="AutoShape 147"/>
            <p:cNvCxnSpPr>
              <a:cxnSpLocks noChangeShapeType="1"/>
            </p:cNvCxnSpPr>
            <p:nvPr/>
          </p:nvCxnSpPr>
          <p:spPr bwMode="auto">
            <a:xfrm flipH="1">
              <a:off x="4460" y="9874"/>
              <a:ext cx="71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6" name="AutoShape 148"/>
            <p:cNvCxnSpPr>
              <a:cxnSpLocks noChangeShapeType="1"/>
            </p:cNvCxnSpPr>
            <p:nvPr/>
          </p:nvCxnSpPr>
          <p:spPr bwMode="auto">
            <a:xfrm flipV="1">
              <a:off x="3896" y="8959"/>
              <a:ext cx="0" cy="55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7" name="AutoShape 149"/>
            <p:cNvCxnSpPr>
              <a:cxnSpLocks noChangeShapeType="1"/>
            </p:cNvCxnSpPr>
            <p:nvPr/>
          </p:nvCxnSpPr>
          <p:spPr bwMode="auto">
            <a:xfrm flipV="1">
              <a:off x="7333" y="8976"/>
              <a:ext cx="0" cy="55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58" name="AutoShape 150"/>
            <p:cNvCxnSpPr>
              <a:cxnSpLocks noChangeShapeType="1"/>
            </p:cNvCxnSpPr>
            <p:nvPr/>
          </p:nvCxnSpPr>
          <p:spPr bwMode="auto">
            <a:xfrm flipV="1">
              <a:off x="4843" y="8947"/>
              <a:ext cx="0" cy="41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9959" name="Text Box 151"/>
            <p:cNvSpPr txBox="1">
              <a:spLocks noChangeArrowheads="1"/>
            </p:cNvSpPr>
            <p:nvPr/>
          </p:nvSpPr>
          <p:spPr bwMode="auto">
            <a:xfrm>
              <a:off x="5704" y="8879"/>
              <a:ext cx="541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960" name="AutoShape 152"/>
            <p:cNvCxnSpPr>
              <a:cxnSpLocks noChangeShapeType="1"/>
            </p:cNvCxnSpPr>
            <p:nvPr/>
          </p:nvCxnSpPr>
          <p:spPr bwMode="auto">
            <a:xfrm flipH="1">
              <a:off x="3889" y="9162"/>
              <a:ext cx="21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119961" name="AutoShape 153"/>
            <p:cNvCxnSpPr>
              <a:cxnSpLocks noChangeShapeType="1"/>
            </p:cNvCxnSpPr>
            <p:nvPr/>
          </p:nvCxnSpPr>
          <p:spPr bwMode="auto">
            <a:xfrm flipH="1">
              <a:off x="4849" y="9162"/>
              <a:ext cx="80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119962" name="AutoShape 154"/>
            <p:cNvCxnSpPr>
              <a:cxnSpLocks noChangeShapeType="1"/>
            </p:cNvCxnSpPr>
            <p:nvPr/>
          </p:nvCxnSpPr>
          <p:spPr bwMode="auto">
            <a:xfrm flipV="1">
              <a:off x="6229" y="9156"/>
              <a:ext cx="1103" cy="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119963" name="AutoShape 155"/>
            <p:cNvCxnSpPr>
              <a:cxnSpLocks noChangeShapeType="1"/>
            </p:cNvCxnSpPr>
            <p:nvPr/>
          </p:nvCxnSpPr>
          <p:spPr bwMode="auto">
            <a:xfrm>
              <a:off x="4579" y="9161"/>
              <a:ext cx="270" cy="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119964" name="AutoShape 156"/>
            <p:cNvCxnSpPr>
              <a:cxnSpLocks noChangeShapeType="1"/>
            </p:cNvCxnSpPr>
            <p:nvPr/>
          </p:nvCxnSpPr>
          <p:spPr bwMode="auto">
            <a:xfrm>
              <a:off x="5276" y="9867"/>
              <a:ext cx="22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sp>
          <p:nvSpPr>
            <p:cNvPr id="119965" name="Arc 157"/>
            <p:cNvSpPr>
              <a:spLocks/>
            </p:cNvSpPr>
            <p:nvPr/>
          </p:nvSpPr>
          <p:spPr bwMode="auto">
            <a:xfrm rot="18657877" flipV="1">
              <a:off x="4887" y="9729"/>
              <a:ext cx="295" cy="2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9967" name="AutoShape 159"/>
            <p:cNvCxnSpPr>
              <a:cxnSpLocks noChangeShapeType="1"/>
            </p:cNvCxnSpPr>
            <p:nvPr/>
          </p:nvCxnSpPr>
          <p:spPr bwMode="auto">
            <a:xfrm>
              <a:off x="2434" y="8029"/>
              <a:ext cx="6105" cy="1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68" name="AutoShape 160"/>
            <p:cNvCxnSpPr>
              <a:cxnSpLocks noChangeShapeType="1"/>
            </p:cNvCxnSpPr>
            <p:nvPr/>
          </p:nvCxnSpPr>
          <p:spPr bwMode="auto">
            <a:xfrm flipH="1">
              <a:off x="2951" y="8028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69" name="AutoShape 161"/>
            <p:cNvCxnSpPr>
              <a:cxnSpLocks noChangeShapeType="1"/>
            </p:cNvCxnSpPr>
            <p:nvPr/>
          </p:nvCxnSpPr>
          <p:spPr bwMode="auto">
            <a:xfrm flipH="1">
              <a:off x="3319" y="8036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0" name="AutoShape 162"/>
            <p:cNvCxnSpPr>
              <a:cxnSpLocks noChangeShapeType="1"/>
            </p:cNvCxnSpPr>
            <p:nvPr/>
          </p:nvCxnSpPr>
          <p:spPr bwMode="auto">
            <a:xfrm flipH="1">
              <a:off x="3672" y="8036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1" name="AutoShape 163"/>
            <p:cNvCxnSpPr>
              <a:cxnSpLocks noChangeShapeType="1"/>
            </p:cNvCxnSpPr>
            <p:nvPr/>
          </p:nvCxnSpPr>
          <p:spPr bwMode="auto">
            <a:xfrm flipH="1">
              <a:off x="4024" y="8036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2" name="AutoShape 164"/>
            <p:cNvCxnSpPr>
              <a:cxnSpLocks noChangeShapeType="1"/>
            </p:cNvCxnSpPr>
            <p:nvPr/>
          </p:nvCxnSpPr>
          <p:spPr bwMode="auto">
            <a:xfrm flipH="1">
              <a:off x="4421" y="8035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3" name="AutoShape 165"/>
            <p:cNvCxnSpPr>
              <a:cxnSpLocks noChangeShapeType="1"/>
            </p:cNvCxnSpPr>
            <p:nvPr/>
          </p:nvCxnSpPr>
          <p:spPr bwMode="auto">
            <a:xfrm flipH="1">
              <a:off x="4789" y="8020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4" name="AutoShape 166"/>
            <p:cNvCxnSpPr>
              <a:cxnSpLocks noChangeShapeType="1"/>
            </p:cNvCxnSpPr>
            <p:nvPr/>
          </p:nvCxnSpPr>
          <p:spPr bwMode="auto">
            <a:xfrm flipH="1">
              <a:off x="5142" y="8020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5" name="AutoShape 167"/>
            <p:cNvCxnSpPr>
              <a:cxnSpLocks noChangeShapeType="1"/>
            </p:cNvCxnSpPr>
            <p:nvPr/>
          </p:nvCxnSpPr>
          <p:spPr bwMode="auto">
            <a:xfrm flipH="1">
              <a:off x="5494" y="8035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6" name="AutoShape 168"/>
            <p:cNvCxnSpPr>
              <a:cxnSpLocks noChangeShapeType="1"/>
            </p:cNvCxnSpPr>
            <p:nvPr/>
          </p:nvCxnSpPr>
          <p:spPr bwMode="auto">
            <a:xfrm flipH="1">
              <a:off x="5846" y="8035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7" name="AutoShape 169"/>
            <p:cNvCxnSpPr>
              <a:cxnSpLocks noChangeShapeType="1"/>
            </p:cNvCxnSpPr>
            <p:nvPr/>
          </p:nvCxnSpPr>
          <p:spPr bwMode="auto">
            <a:xfrm flipH="1">
              <a:off x="6214" y="8020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8" name="AutoShape 170"/>
            <p:cNvCxnSpPr>
              <a:cxnSpLocks noChangeShapeType="1"/>
            </p:cNvCxnSpPr>
            <p:nvPr/>
          </p:nvCxnSpPr>
          <p:spPr bwMode="auto">
            <a:xfrm flipH="1">
              <a:off x="6567" y="8020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79" name="AutoShape 171"/>
            <p:cNvCxnSpPr>
              <a:cxnSpLocks noChangeShapeType="1"/>
            </p:cNvCxnSpPr>
            <p:nvPr/>
          </p:nvCxnSpPr>
          <p:spPr bwMode="auto">
            <a:xfrm flipH="1">
              <a:off x="6919" y="8020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80" name="AutoShape 172"/>
            <p:cNvCxnSpPr>
              <a:cxnSpLocks noChangeShapeType="1"/>
            </p:cNvCxnSpPr>
            <p:nvPr/>
          </p:nvCxnSpPr>
          <p:spPr bwMode="auto">
            <a:xfrm flipH="1">
              <a:off x="7272" y="8029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9981" name="Text Box 173"/>
            <p:cNvSpPr txBox="1">
              <a:spLocks noChangeArrowheads="1"/>
            </p:cNvSpPr>
            <p:nvPr/>
          </p:nvSpPr>
          <p:spPr bwMode="auto">
            <a:xfrm>
              <a:off x="8150" y="9596"/>
              <a:ext cx="533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19982" name="AutoShape 174"/>
            <p:cNvCxnSpPr>
              <a:cxnSpLocks noChangeShapeType="1"/>
            </p:cNvCxnSpPr>
            <p:nvPr/>
          </p:nvCxnSpPr>
          <p:spPr bwMode="auto">
            <a:xfrm flipV="1">
              <a:off x="7875" y="9239"/>
              <a:ext cx="0" cy="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9983" name="AutoShape 175"/>
            <p:cNvCxnSpPr>
              <a:cxnSpLocks noChangeShapeType="1"/>
            </p:cNvCxnSpPr>
            <p:nvPr/>
          </p:nvCxnSpPr>
          <p:spPr bwMode="auto">
            <a:xfrm>
              <a:off x="7710" y="9869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9984" name="Oval 176"/>
            <p:cNvSpPr>
              <a:spLocks noChangeArrowheads="1"/>
            </p:cNvSpPr>
            <p:nvPr/>
          </p:nvSpPr>
          <p:spPr bwMode="auto">
            <a:xfrm>
              <a:off x="3390" y="7067"/>
              <a:ext cx="960" cy="9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85" name="Oval 177"/>
            <p:cNvSpPr>
              <a:spLocks noChangeArrowheads="1"/>
            </p:cNvSpPr>
            <p:nvPr/>
          </p:nvSpPr>
          <p:spPr bwMode="auto">
            <a:xfrm>
              <a:off x="6870" y="7037"/>
              <a:ext cx="960" cy="9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9986" name="AutoShape 178"/>
            <p:cNvCxnSpPr>
              <a:cxnSpLocks noChangeShapeType="1"/>
            </p:cNvCxnSpPr>
            <p:nvPr/>
          </p:nvCxnSpPr>
          <p:spPr bwMode="auto">
            <a:xfrm flipH="1" flipV="1">
              <a:off x="2700" y="7337"/>
              <a:ext cx="705" cy="2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87" name="AutoShape 179"/>
            <p:cNvCxnSpPr>
              <a:cxnSpLocks noChangeShapeType="1"/>
            </p:cNvCxnSpPr>
            <p:nvPr/>
          </p:nvCxnSpPr>
          <p:spPr bwMode="auto">
            <a:xfrm flipV="1">
              <a:off x="2685" y="6647"/>
              <a:ext cx="15" cy="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88" name="AutoShape 180"/>
            <p:cNvCxnSpPr>
              <a:cxnSpLocks noChangeShapeType="1"/>
            </p:cNvCxnSpPr>
            <p:nvPr/>
          </p:nvCxnSpPr>
          <p:spPr bwMode="auto">
            <a:xfrm flipV="1">
              <a:off x="2715" y="6572"/>
              <a:ext cx="1005" cy="9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89" name="AutoShape 181"/>
            <p:cNvCxnSpPr>
              <a:cxnSpLocks noChangeShapeType="1"/>
            </p:cNvCxnSpPr>
            <p:nvPr/>
          </p:nvCxnSpPr>
          <p:spPr bwMode="auto">
            <a:xfrm>
              <a:off x="4365" y="7607"/>
              <a:ext cx="2505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90" name="AutoShape 182"/>
            <p:cNvCxnSpPr>
              <a:cxnSpLocks noChangeShapeType="1"/>
            </p:cNvCxnSpPr>
            <p:nvPr/>
          </p:nvCxnSpPr>
          <p:spPr bwMode="auto">
            <a:xfrm>
              <a:off x="7845" y="7547"/>
              <a:ext cx="48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91" name="AutoShape 183"/>
            <p:cNvCxnSpPr>
              <a:cxnSpLocks noChangeShapeType="1"/>
            </p:cNvCxnSpPr>
            <p:nvPr/>
          </p:nvCxnSpPr>
          <p:spPr bwMode="auto">
            <a:xfrm flipH="1">
              <a:off x="7677" y="8044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92" name="AutoShape 184"/>
            <p:cNvCxnSpPr>
              <a:cxnSpLocks noChangeShapeType="1"/>
            </p:cNvCxnSpPr>
            <p:nvPr/>
          </p:nvCxnSpPr>
          <p:spPr bwMode="auto">
            <a:xfrm flipH="1">
              <a:off x="7977" y="8044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93" name="AutoShape 185"/>
            <p:cNvCxnSpPr>
              <a:cxnSpLocks noChangeShapeType="1"/>
            </p:cNvCxnSpPr>
            <p:nvPr/>
          </p:nvCxnSpPr>
          <p:spPr bwMode="auto">
            <a:xfrm flipH="1">
              <a:off x="2613" y="8031"/>
              <a:ext cx="233" cy="233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94" name="AutoShape 186"/>
            <p:cNvCxnSpPr>
              <a:cxnSpLocks noChangeShapeType="1"/>
            </p:cNvCxnSpPr>
            <p:nvPr/>
          </p:nvCxnSpPr>
          <p:spPr bwMode="auto">
            <a:xfrm>
              <a:off x="3705" y="6572"/>
              <a:ext cx="3225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9995" name="Freeform 187"/>
            <p:cNvSpPr>
              <a:spLocks/>
            </p:cNvSpPr>
            <p:nvPr/>
          </p:nvSpPr>
          <p:spPr bwMode="auto">
            <a:xfrm>
              <a:off x="6900" y="6572"/>
              <a:ext cx="1395" cy="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75"/>
                </a:cxn>
                <a:cxn ang="0">
                  <a:pos x="1230" y="330"/>
                </a:cxn>
                <a:cxn ang="0">
                  <a:pos x="1395" y="975"/>
                </a:cxn>
              </a:cxnLst>
              <a:rect l="0" t="0" r="r" b="b"/>
              <a:pathLst>
                <a:path w="1395" h="975">
                  <a:moveTo>
                    <a:pt x="0" y="0"/>
                  </a:moveTo>
                  <a:cubicBezTo>
                    <a:pt x="317" y="10"/>
                    <a:pt x="635" y="20"/>
                    <a:pt x="840" y="75"/>
                  </a:cubicBezTo>
                  <a:cubicBezTo>
                    <a:pt x="1045" y="130"/>
                    <a:pt x="1137" y="180"/>
                    <a:pt x="1230" y="330"/>
                  </a:cubicBezTo>
                  <a:cubicBezTo>
                    <a:pt x="1323" y="480"/>
                    <a:pt x="1359" y="727"/>
                    <a:pt x="1395" y="97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96" name="Freeform 188"/>
            <p:cNvSpPr>
              <a:spLocks/>
            </p:cNvSpPr>
            <p:nvPr/>
          </p:nvSpPr>
          <p:spPr bwMode="auto">
            <a:xfrm>
              <a:off x="3885" y="5784"/>
              <a:ext cx="2940" cy="803"/>
            </a:xfrm>
            <a:custGeom>
              <a:avLst/>
              <a:gdLst/>
              <a:ahLst/>
              <a:cxnLst>
                <a:cxn ang="0">
                  <a:pos x="0" y="803"/>
                </a:cxn>
                <a:cxn ang="0">
                  <a:pos x="390" y="248"/>
                </a:cxn>
                <a:cxn ang="0">
                  <a:pos x="795" y="38"/>
                </a:cxn>
                <a:cxn ang="0">
                  <a:pos x="1815" y="23"/>
                </a:cxn>
                <a:cxn ang="0">
                  <a:pos x="2730" y="38"/>
                </a:cxn>
                <a:cxn ang="0">
                  <a:pos x="3075" y="218"/>
                </a:cxn>
                <a:cxn ang="0">
                  <a:pos x="3375" y="788"/>
                </a:cxn>
              </a:cxnLst>
              <a:rect l="0" t="0" r="r" b="b"/>
              <a:pathLst>
                <a:path w="3375" h="803">
                  <a:moveTo>
                    <a:pt x="0" y="803"/>
                  </a:moveTo>
                  <a:cubicBezTo>
                    <a:pt x="128" y="589"/>
                    <a:pt x="257" y="376"/>
                    <a:pt x="390" y="248"/>
                  </a:cubicBezTo>
                  <a:cubicBezTo>
                    <a:pt x="523" y="120"/>
                    <a:pt x="557" y="76"/>
                    <a:pt x="795" y="38"/>
                  </a:cubicBezTo>
                  <a:cubicBezTo>
                    <a:pt x="1033" y="0"/>
                    <a:pt x="1493" y="23"/>
                    <a:pt x="1815" y="23"/>
                  </a:cubicBezTo>
                  <a:cubicBezTo>
                    <a:pt x="2137" y="23"/>
                    <a:pt x="2520" y="6"/>
                    <a:pt x="2730" y="38"/>
                  </a:cubicBezTo>
                  <a:cubicBezTo>
                    <a:pt x="2940" y="70"/>
                    <a:pt x="2968" y="93"/>
                    <a:pt x="3075" y="218"/>
                  </a:cubicBezTo>
                  <a:cubicBezTo>
                    <a:pt x="3182" y="343"/>
                    <a:pt x="3278" y="565"/>
                    <a:pt x="3375" y="78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9997" name="AutoShape 189"/>
            <p:cNvCxnSpPr>
              <a:cxnSpLocks noChangeShapeType="1"/>
            </p:cNvCxnSpPr>
            <p:nvPr/>
          </p:nvCxnSpPr>
          <p:spPr bwMode="auto">
            <a:xfrm flipV="1">
              <a:off x="3885" y="6797"/>
              <a:ext cx="15" cy="19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98" name="AutoShape 190"/>
            <p:cNvCxnSpPr>
              <a:cxnSpLocks noChangeShapeType="1"/>
            </p:cNvCxnSpPr>
            <p:nvPr/>
          </p:nvCxnSpPr>
          <p:spPr bwMode="auto">
            <a:xfrm flipV="1">
              <a:off x="7335" y="6872"/>
              <a:ext cx="15" cy="19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9999" name="Rectangle 191"/>
            <p:cNvSpPr>
              <a:spLocks noChangeArrowheads="1"/>
            </p:cNvSpPr>
            <p:nvPr/>
          </p:nvSpPr>
          <p:spPr bwMode="auto">
            <a:xfrm>
              <a:off x="3795" y="7322"/>
              <a:ext cx="150" cy="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00" name="Rectangle 192"/>
            <p:cNvSpPr>
              <a:spLocks noChangeArrowheads="1"/>
            </p:cNvSpPr>
            <p:nvPr/>
          </p:nvSpPr>
          <p:spPr bwMode="auto">
            <a:xfrm>
              <a:off x="3810" y="7607"/>
              <a:ext cx="150" cy="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01" name="Rectangle 193"/>
            <p:cNvSpPr>
              <a:spLocks noChangeArrowheads="1"/>
            </p:cNvSpPr>
            <p:nvPr/>
          </p:nvSpPr>
          <p:spPr bwMode="auto">
            <a:xfrm>
              <a:off x="7254" y="7240"/>
              <a:ext cx="150" cy="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02" name="Rectangle 194"/>
            <p:cNvSpPr>
              <a:spLocks noChangeArrowheads="1"/>
            </p:cNvSpPr>
            <p:nvPr/>
          </p:nvSpPr>
          <p:spPr bwMode="auto">
            <a:xfrm>
              <a:off x="7269" y="7630"/>
              <a:ext cx="150" cy="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Content Placeholder 10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914400"/>
            <a:ext cx="8077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990600"/>
            <a:ext cx="8077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pring_rel_di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90600"/>
            <a:ext cx="7315215" cy="5486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0" y="3048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b="1" dirty="0" smtClean="0">
                <a:solidFill>
                  <a:srgbClr val="008080"/>
                </a:solidFill>
                <a:latin typeface="Calibri"/>
              </a:rPr>
              <a:t>Speed Bump, 20 mph</a:t>
            </a:r>
            <a:endParaRPr kumimoji="0" lang="en-US" b="1" dirty="0">
              <a:solidFill>
                <a:srgbClr val="00808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914400"/>
            <a:ext cx="8077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990600"/>
            <a:ext cx="8077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sp_c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838200"/>
            <a:ext cx="7315215" cy="5486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" y="3810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Speed Bump, </a:t>
            </a:r>
            <a:r>
              <a:rPr kumimoji="0" lang="en-US" b="1" dirty="0" smtClean="0">
                <a:solidFill>
                  <a:srgbClr val="008080"/>
                </a:solidFill>
                <a:latin typeface="Calibri"/>
              </a:rPr>
              <a:t>20 mph</a:t>
            </a:r>
            <a:endParaRPr kumimoji="0" lang="en-US" b="1" dirty="0">
              <a:solidFill>
                <a:srgbClr val="00808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8080"/>
                </a:solidFill>
                <a:latin typeface="Calibri"/>
              </a:rPr>
              <a:t>Speed Bump Results, Peak Results</a:t>
            </a:r>
            <a:endParaRPr kumimoji="0" lang="en-US" sz="20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981200"/>
          <a:ext cx="7924801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2"/>
                <a:gridCol w="1066800"/>
                <a:gridCol w="1371600"/>
                <a:gridCol w="1524000"/>
                <a:gridCol w="1524000"/>
                <a:gridCol w="1219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Speed 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(mph)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Jerk</a:t>
                      </a:r>
                    </a:p>
                    <a:p>
                      <a:pPr algn="ctr"/>
                      <a:r>
                        <a:rPr lang="en-US" sz="1600" dirty="0" smtClean="0"/>
                        <a:t>(G/sec)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C.G.</a:t>
                      </a:r>
                    </a:p>
                    <a:p>
                      <a:pPr algn="ctr"/>
                      <a:r>
                        <a:rPr lang="en-US" sz="1600" dirty="0" err="1" smtClean="0"/>
                        <a:t>Accel</a:t>
                      </a:r>
                      <a:r>
                        <a:rPr lang="en-US" sz="1600" dirty="0" smtClean="0"/>
                        <a:t> 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Spring 1</a:t>
                      </a:r>
                    </a:p>
                    <a:p>
                      <a:pPr algn="ctr"/>
                      <a:r>
                        <a:rPr lang="en-US" sz="1600" dirty="0" err="1" smtClean="0"/>
                        <a:t>Rel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Disp</a:t>
                      </a:r>
                      <a:r>
                        <a:rPr lang="en-US" sz="1600" baseline="0" dirty="0" smtClean="0"/>
                        <a:t> 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Spring </a:t>
                      </a:r>
                      <a:r>
                        <a:rPr lang="en-US" sz="1600" baseline="0" dirty="0" smtClean="0"/>
                        <a:t>2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dirty="0" err="1" smtClean="0"/>
                        <a:t>Rel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Disp</a:t>
                      </a:r>
                      <a:r>
                        <a:rPr lang="en-US" sz="1600" baseline="0" dirty="0" smtClean="0"/>
                        <a:t> 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(in)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C.G.</a:t>
                      </a:r>
                    </a:p>
                    <a:p>
                      <a:pPr algn="ctr"/>
                      <a:r>
                        <a:rPr lang="en-US" sz="1600" dirty="0" err="1" smtClean="0"/>
                        <a:t>Disp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(in)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Speed Bump, Peak Response Results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tx2"/>
              </a:buClr>
              <a:buSzPct val="80000"/>
            </a:pPr>
            <a:endParaRPr lang="en-US" dirty="0" smtClean="0"/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Jerk is directly proportional to speed</a:t>
            </a:r>
            <a:br>
              <a:rPr lang="en-US" dirty="0" smtClean="0"/>
            </a:br>
            <a:endParaRPr lang="en-US" dirty="0" smtClean="0"/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C.G. Acceleration is nearly constant at about 0.30 G</a:t>
            </a:r>
            <a:br>
              <a:rPr lang="en-US" dirty="0" smtClean="0"/>
            </a:br>
            <a:endParaRPr lang="en-US" dirty="0" smtClean="0"/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C.G. Displacement is greater at lower speeds, but reaches lower limit of 0.4 inch at higher speeds</a:t>
            </a:r>
            <a:br>
              <a:rPr lang="en-US" dirty="0" smtClean="0"/>
            </a:br>
            <a:endParaRPr lang="en-US" dirty="0" smtClean="0"/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Spring relative displacement varied from 4 to 5 inches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22029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Washboard Road,   </a:t>
            </a:r>
            <a:r>
              <a:rPr lang="en-US" b="1" dirty="0" smtClean="0">
                <a:solidFill>
                  <a:srgbClr val="008080"/>
                </a:solidFill>
              </a:rPr>
              <a:t>height=2 in,  </a:t>
            </a:r>
            <a:r>
              <a:rPr lang="en-US" b="1" dirty="0" smtClean="0">
                <a:solidFill>
                  <a:srgbClr val="008080"/>
                </a:solidFill>
              </a:rPr>
              <a:t>wavelength = 9 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input_displacem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85800"/>
            <a:ext cx="7315215" cy="54864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3810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Washboard Road,   20 mph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248400"/>
            <a:ext cx="670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coefficient = -0.496.       Rear lags front by 127 degrees.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ccel_c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838200"/>
            <a:ext cx="7315215" cy="5486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10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Washboard Road,   20 mph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jerk_c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7315215" cy="5486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810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Washboard Road,   20 mph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spring_rel_di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14400"/>
            <a:ext cx="7315215" cy="5486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810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Washboard Road,   20 mph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disp_c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7315215" cy="5486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810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Washboard Road,   20 mph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20574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Very 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Introduction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629400" y="2743200"/>
            <a:ext cx="2133600" cy="99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800" dirty="0" smtClean="0"/>
              <a:t>Rotational degree-of-freedom dynamic problem requires mass moment of inertia</a:t>
            </a:r>
          </a:p>
        </p:txBody>
      </p:sp>
      <p:grpSp>
        <p:nvGrpSpPr>
          <p:cNvPr id="120955" name="Group 123"/>
          <p:cNvGrpSpPr>
            <a:grpSpLocks/>
          </p:cNvGrpSpPr>
          <p:nvPr/>
        </p:nvGrpSpPr>
        <p:grpSpPr bwMode="auto">
          <a:xfrm>
            <a:off x="1219200" y="2438400"/>
            <a:ext cx="4724400" cy="2057400"/>
            <a:chOff x="2309" y="2613"/>
            <a:chExt cx="6733" cy="2730"/>
          </a:xfrm>
        </p:grpSpPr>
        <p:sp>
          <p:nvSpPr>
            <p:cNvPr id="120956" name="Rectangle 124"/>
            <p:cNvSpPr>
              <a:spLocks noChangeArrowheads="1"/>
            </p:cNvSpPr>
            <p:nvPr/>
          </p:nvSpPr>
          <p:spPr bwMode="auto">
            <a:xfrm>
              <a:off x="3465" y="4743"/>
              <a:ext cx="1170" cy="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57" name="Text Box 125"/>
            <p:cNvSpPr txBox="1">
              <a:spLocks noChangeArrowheads="1"/>
            </p:cNvSpPr>
            <p:nvPr/>
          </p:nvSpPr>
          <p:spPr bwMode="auto">
            <a:xfrm>
              <a:off x="5184" y="3248"/>
              <a:ext cx="533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958" name="Rectangle 126"/>
            <p:cNvSpPr>
              <a:spLocks noChangeArrowheads="1"/>
            </p:cNvSpPr>
            <p:nvPr/>
          </p:nvSpPr>
          <p:spPr bwMode="auto">
            <a:xfrm>
              <a:off x="3758" y="3523"/>
              <a:ext cx="940" cy="341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120959" name="Text Box 127"/>
            <p:cNvSpPr txBox="1">
              <a:spLocks noChangeArrowheads="1"/>
            </p:cNvSpPr>
            <p:nvPr/>
          </p:nvSpPr>
          <p:spPr bwMode="auto">
            <a:xfrm>
              <a:off x="3309" y="2743"/>
              <a:ext cx="580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960" name="Rectangle 128"/>
            <p:cNvSpPr>
              <a:spLocks noChangeArrowheads="1"/>
            </p:cNvSpPr>
            <p:nvPr/>
          </p:nvSpPr>
          <p:spPr bwMode="auto">
            <a:xfrm>
              <a:off x="3526" y="3318"/>
              <a:ext cx="4221" cy="635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0961" name="Group 129"/>
            <p:cNvGrpSpPr>
              <a:grpSpLocks/>
            </p:cNvGrpSpPr>
            <p:nvPr/>
          </p:nvGrpSpPr>
          <p:grpSpPr bwMode="auto">
            <a:xfrm>
              <a:off x="3924" y="3971"/>
              <a:ext cx="150" cy="769"/>
              <a:chOff x="5502" y="8387"/>
              <a:chExt cx="141" cy="673"/>
            </a:xfrm>
          </p:grpSpPr>
          <p:sp>
            <p:nvSpPr>
              <p:cNvPr id="120962" name="Line 130"/>
              <p:cNvSpPr>
                <a:spLocks noChangeShapeType="1"/>
              </p:cNvSpPr>
              <p:nvPr/>
            </p:nvSpPr>
            <p:spPr bwMode="auto">
              <a:xfrm>
                <a:off x="5558" y="8387"/>
                <a:ext cx="1" cy="7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63" name="Line 131"/>
              <p:cNvSpPr>
                <a:spLocks noChangeShapeType="1"/>
              </p:cNvSpPr>
              <p:nvPr/>
            </p:nvSpPr>
            <p:spPr bwMode="auto">
              <a:xfrm>
                <a:off x="5572" y="9003"/>
                <a:ext cx="1" cy="5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64" name="Line 132"/>
              <p:cNvSpPr>
                <a:spLocks noChangeShapeType="1"/>
              </p:cNvSpPr>
              <p:nvPr/>
            </p:nvSpPr>
            <p:spPr bwMode="auto">
              <a:xfrm flipH="1">
                <a:off x="5502" y="8658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65" name="Line 133"/>
              <p:cNvSpPr>
                <a:spLocks noChangeShapeType="1"/>
              </p:cNvSpPr>
              <p:nvPr/>
            </p:nvSpPr>
            <p:spPr bwMode="auto">
              <a:xfrm flipH="1">
                <a:off x="5516" y="8810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66" name="Line 134"/>
              <p:cNvSpPr>
                <a:spLocks noChangeShapeType="1"/>
              </p:cNvSpPr>
              <p:nvPr/>
            </p:nvSpPr>
            <p:spPr bwMode="auto">
              <a:xfrm flipH="1">
                <a:off x="5502" y="8498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67" name="Line 135"/>
              <p:cNvSpPr>
                <a:spLocks noChangeShapeType="1"/>
              </p:cNvSpPr>
              <p:nvPr/>
            </p:nvSpPr>
            <p:spPr bwMode="auto">
              <a:xfrm>
                <a:off x="5516" y="8885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68" name="Line 136"/>
              <p:cNvSpPr>
                <a:spLocks noChangeShapeType="1"/>
              </p:cNvSpPr>
              <p:nvPr/>
            </p:nvSpPr>
            <p:spPr bwMode="auto">
              <a:xfrm>
                <a:off x="5516" y="8583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69" name="Line 137"/>
              <p:cNvSpPr>
                <a:spLocks noChangeShapeType="1"/>
              </p:cNvSpPr>
              <p:nvPr/>
            </p:nvSpPr>
            <p:spPr bwMode="auto">
              <a:xfrm>
                <a:off x="5502" y="8736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70" name="Line 138"/>
              <p:cNvSpPr>
                <a:spLocks noChangeShapeType="1"/>
              </p:cNvSpPr>
              <p:nvPr/>
            </p:nvSpPr>
            <p:spPr bwMode="auto">
              <a:xfrm flipV="1">
                <a:off x="5572" y="8961"/>
                <a:ext cx="57" cy="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71" name="Line 139"/>
              <p:cNvSpPr>
                <a:spLocks noChangeShapeType="1"/>
              </p:cNvSpPr>
              <p:nvPr/>
            </p:nvSpPr>
            <p:spPr bwMode="auto">
              <a:xfrm>
                <a:off x="5558" y="8457"/>
                <a:ext cx="57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0972" name="Rectangle 140"/>
            <p:cNvSpPr>
              <a:spLocks noChangeArrowheads="1"/>
            </p:cNvSpPr>
            <p:nvPr/>
          </p:nvSpPr>
          <p:spPr bwMode="auto">
            <a:xfrm>
              <a:off x="4149" y="4138"/>
              <a:ext cx="522" cy="42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973" name="Text Box 141"/>
            <p:cNvSpPr txBox="1">
              <a:spLocks noChangeArrowheads="1"/>
            </p:cNvSpPr>
            <p:nvPr/>
          </p:nvSpPr>
          <p:spPr bwMode="auto">
            <a:xfrm>
              <a:off x="4187" y="2613"/>
              <a:ext cx="541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974" name="Text Box 142"/>
            <p:cNvSpPr txBox="1">
              <a:spLocks noChangeArrowheads="1"/>
            </p:cNvSpPr>
            <p:nvPr/>
          </p:nvSpPr>
          <p:spPr bwMode="auto">
            <a:xfrm>
              <a:off x="3309" y="2743"/>
              <a:ext cx="580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975" name="Rectangle 143"/>
            <p:cNvSpPr>
              <a:spLocks noChangeArrowheads="1"/>
            </p:cNvSpPr>
            <p:nvPr/>
          </p:nvSpPr>
          <p:spPr bwMode="auto">
            <a:xfrm>
              <a:off x="7561" y="4101"/>
              <a:ext cx="522" cy="42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k 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976" name="Oval 144"/>
            <p:cNvSpPr>
              <a:spLocks noChangeArrowheads="1"/>
            </p:cNvSpPr>
            <p:nvPr/>
          </p:nvSpPr>
          <p:spPr bwMode="auto">
            <a:xfrm>
              <a:off x="4788" y="3494"/>
              <a:ext cx="255" cy="263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0977" name="Group 145"/>
            <p:cNvGrpSpPr>
              <a:grpSpLocks/>
            </p:cNvGrpSpPr>
            <p:nvPr/>
          </p:nvGrpSpPr>
          <p:grpSpPr bwMode="auto">
            <a:xfrm>
              <a:off x="7310" y="3968"/>
              <a:ext cx="150" cy="769"/>
              <a:chOff x="5502" y="8387"/>
              <a:chExt cx="141" cy="673"/>
            </a:xfrm>
          </p:grpSpPr>
          <p:sp>
            <p:nvSpPr>
              <p:cNvPr id="120978" name="Line 146"/>
              <p:cNvSpPr>
                <a:spLocks noChangeShapeType="1"/>
              </p:cNvSpPr>
              <p:nvPr/>
            </p:nvSpPr>
            <p:spPr bwMode="auto">
              <a:xfrm>
                <a:off x="5558" y="8387"/>
                <a:ext cx="1" cy="7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79" name="Line 147"/>
              <p:cNvSpPr>
                <a:spLocks noChangeShapeType="1"/>
              </p:cNvSpPr>
              <p:nvPr/>
            </p:nvSpPr>
            <p:spPr bwMode="auto">
              <a:xfrm>
                <a:off x="5572" y="9003"/>
                <a:ext cx="1" cy="5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0" name="Line 148"/>
              <p:cNvSpPr>
                <a:spLocks noChangeShapeType="1"/>
              </p:cNvSpPr>
              <p:nvPr/>
            </p:nvSpPr>
            <p:spPr bwMode="auto">
              <a:xfrm flipH="1">
                <a:off x="5502" y="8658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1" name="Line 149"/>
              <p:cNvSpPr>
                <a:spLocks noChangeShapeType="1"/>
              </p:cNvSpPr>
              <p:nvPr/>
            </p:nvSpPr>
            <p:spPr bwMode="auto">
              <a:xfrm flipH="1">
                <a:off x="5516" y="8810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2" name="Line 150"/>
              <p:cNvSpPr>
                <a:spLocks noChangeShapeType="1"/>
              </p:cNvSpPr>
              <p:nvPr/>
            </p:nvSpPr>
            <p:spPr bwMode="auto">
              <a:xfrm flipH="1">
                <a:off x="5502" y="8498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3" name="Line 151"/>
              <p:cNvSpPr>
                <a:spLocks noChangeShapeType="1"/>
              </p:cNvSpPr>
              <p:nvPr/>
            </p:nvSpPr>
            <p:spPr bwMode="auto">
              <a:xfrm>
                <a:off x="5516" y="8885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4" name="Line 152"/>
              <p:cNvSpPr>
                <a:spLocks noChangeShapeType="1"/>
              </p:cNvSpPr>
              <p:nvPr/>
            </p:nvSpPr>
            <p:spPr bwMode="auto">
              <a:xfrm>
                <a:off x="5516" y="8583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5" name="Line 153"/>
              <p:cNvSpPr>
                <a:spLocks noChangeShapeType="1"/>
              </p:cNvSpPr>
              <p:nvPr/>
            </p:nvSpPr>
            <p:spPr bwMode="auto">
              <a:xfrm>
                <a:off x="5502" y="8736"/>
                <a:ext cx="127" cy="7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6" name="Line 154"/>
              <p:cNvSpPr>
                <a:spLocks noChangeShapeType="1"/>
              </p:cNvSpPr>
              <p:nvPr/>
            </p:nvSpPr>
            <p:spPr bwMode="auto">
              <a:xfrm flipV="1">
                <a:off x="5572" y="8961"/>
                <a:ext cx="57" cy="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87" name="Line 155"/>
              <p:cNvSpPr>
                <a:spLocks noChangeShapeType="1"/>
              </p:cNvSpPr>
              <p:nvPr/>
            </p:nvSpPr>
            <p:spPr bwMode="auto">
              <a:xfrm>
                <a:off x="5558" y="8457"/>
                <a:ext cx="57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0988" name="AutoShape 156"/>
            <p:cNvCxnSpPr>
              <a:cxnSpLocks noChangeShapeType="1"/>
            </p:cNvCxnSpPr>
            <p:nvPr/>
          </p:nvCxnSpPr>
          <p:spPr bwMode="auto">
            <a:xfrm>
              <a:off x="4923" y="3210"/>
              <a:ext cx="1" cy="84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989" name="AutoShape 157"/>
            <p:cNvCxnSpPr>
              <a:cxnSpLocks noChangeShapeType="1"/>
            </p:cNvCxnSpPr>
            <p:nvPr/>
          </p:nvCxnSpPr>
          <p:spPr bwMode="auto">
            <a:xfrm flipH="1">
              <a:off x="4549" y="3622"/>
              <a:ext cx="712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990" name="AutoShape 158"/>
            <p:cNvCxnSpPr>
              <a:cxnSpLocks noChangeShapeType="1"/>
            </p:cNvCxnSpPr>
            <p:nvPr/>
          </p:nvCxnSpPr>
          <p:spPr bwMode="auto">
            <a:xfrm flipV="1">
              <a:off x="3985" y="2707"/>
              <a:ext cx="0" cy="55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991" name="AutoShape 159"/>
            <p:cNvCxnSpPr>
              <a:cxnSpLocks noChangeShapeType="1"/>
            </p:cNvCxnSpPr>
            <p:nvPr/>
          </p:nvCxnSpPr>
          <p:spPr bwMode="auto">
            <a:xfrm flipV="1">
              <a:off x="7422" y="2724"/>
              <a:ext cx="0" cy="55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992" name="AutoShape 160"/>
            <p:cNvCxnSpPr>
              <a:cxnSpLocks noChangeShapeType="1"/>
            </p:cNvCxnSpPr>
            <p:nvPr/>
          </p:nvCxnSpPr>
          <p:spPr bwMode="auto">
            <a:xfrm flipV="1">
              <a:off x="4932" y="2695"/>
              <a:ext cx="0" cy="41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0993" name="Text Box 161"/>
            <p:cNvSpPr txBox="1">
              <a:spLocks noChangeArrowheads="1"/>
            </p:cNvSpPr>
            <p:nvPr/>
          </p:nvSpPr>
          <p:spPr bwMode="auto">
            <a:xfrm>
              <a:off x="5793" y="2627"/>
              <a:ext cx="541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994" name="AutoShape 162"/>
            <p:cNvCxnSpPr>
              <a:cxnSpLocks noChangeShapeType="1"/>
            </p:cNvCxnSpPr>
            <p:nvPr/>
          </p:nvCxnSpPr>
          <p:spPr bwMode="auto">
            <a:xfrm flipH="1">
              <a:off x="3978" y="2910"/>
              <a:ext cx="21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120995" name="AutoShape 163"/>
            <p:cNvCxnSpPr>
              <a:cxnSpLocks noChangeShapeType="1"/>
            </p:cNvCxnSpPr>
            <p:nvPr/>
          </p:nvCxnSpPr>
          <p:spPr bwMode="auto">
            <a:xfrm flipH="1">
              <a:off x="4938" y="2910"/>
              <a:ext cx="80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120996" name="AutoShape 164"/>
            <p:cNvCxnSpPr>
              <a:cxnSpLocks noChangeShapeType="1"/>
            </p:cNvCxnSpPr>
            <p:nvPr/>
          </p:nvCxnSpPr>
          <p:spPr bwMode="auto">
            <a:xfrm flipV="1">
              <a:off x="6318" y="2904"/>
              <a:ext cx="1103" cy="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120997" name="AutoShape 165"/>
            <p:cNvCxnSpPr>
              <a:cxnSpLocks noChangeShapeType="1"/>
            </p:cNvCxnSpPr>
            <p:nvPr/>
          </p:nvCxnSpPr>
          <p:spPr bwMode="auto">
            <a:xfrm>
              <a:off x="4668" y="2909"/>
              <a:ext cx="270" cy="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120998" name="AutoShape 166"/>
            <p:cNvCxnSpPr>
              <a:cxnSpLocks noChangeShapeType="1"/>
            </p:cNvCxnSpPr>
            <p:nvPr/>
          </p:nvCxnSpPr>
          <p:spPr bwMode="auto">
            <a:xfrm>
              <a:off x="5365" y="3615"/>
              <a:ext cx="22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sp>
          <p:nvSpPr>
            <p:cNvPr id="120999" name="Arc 167"/>
            <p:cNvSpPr>
              <a:spLocks/>
            </p:cNvSpPr>
            <p:nvPr/>
          </p:nvSpPr>
          <p:spPr bwMode="auto">
            <a:xfrm rot="18657877" flipV="1">
              <a:off x="4976" y="3477"/>
              <a:ext cx="295" cy="2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01" name="Text Box 169"/>
            <p:cNvSpPr txBox="1">
              <a:spLocks noChangeArrowheads="1"/>
            </p:cNvSpPr>
            <p:nvPr/>
          </p:nvSpPr>
          <p:spPr bwMode="auto">
            <a:xfrm>
              <a:off x="8239" y="3344"/>
              <a:ext cx="713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1002" name="AutoShape 170"/>
            <p:cNvCxnSpPr>
              <a:cxnSpLocks noChangeShapeType="1"/>
            </p:cNvCxnSpPr>
            <p:nvPr/>
          </p:nvCxnSpPr>
          <p:spPr bwMode="auto">
            <a:xfrm flipV="1">
              <a:off x="7949" y="2987"/>
              <a:ext cx="0" cy="6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1003" name="AutoShape 171"/>
            <p:cNvCxnSpPr>
              <a:cxnSpLocks noChangeShapeType="1"/>
            </p:cNvCxnSpPr>
            <p:nvPr/>
          </p:nvCxnSpPr>
          <p:spPr bwMode="auto">
            <a:xfrm>
              <a:off x="7799" y="3617"/>
              <a:ext cx="16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1004" name="Rectangle 172"/>
            <p:cNvSpPr>
              <a:spLocks noChangeArrowheads="1"/>
            </p:cNvSpPr>
            <p:nvPr/>
          </p:nvSpPr>
          <p:spPr bwMode="auto">
            <a:xfrm>
              <a:off x="3735" y="4862"/>
              <a:ext cx="496" cy="340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005" name="Text Box 173"/>
            <p:cNvSpPr txBox="1">
              <a:spLocks noChangeArrowheads="1"/>
            </p:cNvSpPr>
            <p:nvPr/>
          </p:nvSpPr>
          <p:spPr bwMode="auto">
            <a:xfrm>
              <a:off x="8329" y="4529"/>
              <a:ext cx="713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1006" name="Group 174"/>
            <p:cNvGrpSpPr>
              <a:grpSpLocks/>
            </p:cNvGrpSpPr>
            <p:nvPr/>
          </p:nvGrpSpPr>
          <p:grpSpPr bwMode="auto">
            <a:xfrm>
              <a:off x="7979" y="4427"/>
              <a:ext cx="240" cy="631"/>
              <a:chOff x="8369" y="4442"/>
              <a:chExt cx="165" cy="631"/>
            </a:xfrm>
          </p:grpSpPr>
          <p:cxnSp>
            <p:nvCxnSpPr>
              <p:cNvPr id="121007" name="AutoShape 175"/>
              <p:cNvCxnSpPr>
                <a:cxnSpLocks noChangeShapeType="1"/>
              </p:cNvCxnSpPr>
              <p:nvPr/>
            </p:nvCxnSpPr>
            <p:spPr bwMode="auto">
              <a:xfrm flipV="1">
                <a:off x="8519" y="4442"/>
                <a:ext cx="0" cy="61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1008" name="AutoShape 176"/>
              <p:cNvCxnSpPr>
                <a:cxnSpLocks noChangeShapeType="1"/>
              </p:cNvCxnSpPr>
              <p:nvPr/>
            </p:nvCxnSpPr>
            <p:spPr bwMode="auto">
              <a:xfrm>
                <a:off x="8369" y="5072"/>
                <a:ext cx="165" cy="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21009" name="Rectangle 177"/>
            <p:cNvSpPr>
              <a:spLocks noChangeArrowheads="1"/>
            </p:cNvSpPr>
            <p:nvPr/>
          </p:nvSpPr>
          <p:spPr bwMode="auto">
            <a:xfrm>
              <a:off x="6825" y="4743"/>
              <a:ext cx="1170" cy="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10" name="Rectangle 178"/>
            <p:cNvSpPr>
              <a:spLocks noChangeArrowheads="1"/>
            </p:cNvSpPr>
            <p:nvPr/>
          </p:nvSpPr>
          <p:spPr bwMode="auto">
            <a:xfrm>
              <a:off x="7184" y="4875"/>
              <a:ext cx="496" cy="340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011" name="Text Box 179"/>
            <p:cNvSpPr txBox="1">
              <a:spLocks noChangeArrowheads="1"/>
            </p:cNvSpPr>
            <p:nvPr/>
          </p:nvSpPr>
          <p:spPr bwMode="auto">
            <a:xfrm>
              <a:off x="2309" y="4544"/>
              <a:ext cx="713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1012" name="Group 180"/>
            <p:cNvGrpSpPr>
              <a:grpSpLocks/>
            </p:cNvGrpSpPr>
            <p:nvPr/>
          </p:nvGrpSpPr>
          <p:grpSpPr bwMode="auto">
            <a:xfrm flipH="1">
              <a:off x="3208" y="4455"/>
              <a:ext cx="240" cy="631"/>
              <a:chOff x="8369" y="4442"/>
              <a:chExt cx="165" cy="631"/>
            </a:xfrm>
          </p:grpSpPr>
          <p:cxnSp>
            <p:nvCxnSpPr>
              <p:cNvPr id="121013" name="AutoShape 181"/>
              <p:cNvCxnSpPr>
                <a:cxnSpLocks noChangeShapeType="1"/>
              </p:cNvCxnSpPr>
              <p:nvPr/>
            </p:nvCxnSpPr>
            <p:spPr bwMode="auto">
              <a:xfrm flipV="1">
                <a:off x="8519" y="4442"/>
                <a:ext cx="0" cy="61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1014" name="AutoShape 182"/>
              <p:cNvCxnSpPr>
                <a:cxnSpLocks noChangeShapeType="1"/>
              </p:cNvCxnSpPr>
              <p:nvPr/>
            </p:nvCxnSpPr>
            <p:spPr bwMode="auto">
              <a:xfrm>
                <a:off x="8369" y="5072"/>
                <a:ext cx="165" cy="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b="1" dirty="0" smtClean="0">
                <a:solidFill>
                  <a:srgbClr val="008080"/>
                </a:solidFill>
                <a:latin typeface="Calibri"/>
              </a:rPr>
              <a:t>Washboard Road, Peak Results</a:t>
            </a:r>
            <a:endParaRPr kumimoji="0" lang="en-US" sz="20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tx2"/>
              </a:buClr>
              <a:buSzPct val="80000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981200"/>
          <a:ext cx="78486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984"/>
                <a:gridCol w="1243817"/>
                <a:gridCol w="1066800"/>
                <a:gridCol w="1143000"/>
                <a:gridCol w="1219200"/>
                <a:gridCol w="1066800"/>
                <a:gridCol w="1142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Speed 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(mph)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Jerk</a:t>
                      </a:r>
                    </a:p>
                    <a:p>
                      <a:pPr algn="ctr"/>
                      <a:r>
                        <a:rPr lang="en-US" sz="1600" dirty="0" smtClean="0"/>
                        <a:t>(G/sec)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C.G.</a:t>
                      </a:r>
                    </a:p>
                    <a:p>
                      <a:pPr algn="ctr"/>
                      <a:r>
                        <a:rPr lang="en-US" sz="1600" dirty="0" err="1" smtClean="0"/>
                        <a:t>Accel</a:t>
                      </a:r>
                      <a:r>
                        <a:rPr lang="en-US" sz="1600" dirty="0" smtClean="0"/>
                        <a:t> 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Spring 1</a:t>
                      </a:r>
                    </a:p>
                    <a:p>
                      <a:pPr algn="ctr"/>
                      <a:r>
                        <a:rPr lang="en-US" sz="1600" dirty="0" err="1" smtClean="0"/>
                        <a:t>Rel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Disp</a:t>
                      </a:r>
                      <a:r>
                        <a:rPr lang="en-US" sz="1600" baseline="0" dirty="0" smtClean="0"/>
                        <a:t> 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Spring 1</a:t>
                      </a:r>
                    </a:p>
                    <a:p>
                      <a:pPr algn="ctr"/>
                      <a:r>
                        <a:rPr lang="en-US" sz="1600" dirty="0" err="1" smtClean="0"/>
                        <a:t>Rel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Disp</a:t>
                      </a:r>
                      <a:r>
                        <a:rPr lang="en-US" sz="1600" baseline="0" dirty="0" smtClean="0"/>
                        <a:t> 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(in)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C.G.</a:t>
                      </a:r>
                    </a:p>
                    <a:p>
                      <a:pPr algn="ctr"/>
                      <a:r>
                        <a:rPr lang="en-US" sz="1600" dirty="0" err="1" smtClean="0"/>
                        <a:t>Disp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Frequency</a:t>
                      </a:r>
                    </a:p>
                    <a:p>
                      <a:pPr algn="ctr"/>
                      <a:r>
                        <a:rPr lang="en-US" sz="1600" dirty="0" smtClean="0"/>
                        <a:t>(Hz)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1219200"/>
            <a:ext cx="7467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tx2"/>
              </a:buClr>
              <a:buSzPct val="80000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/>
              <a:t>Correlation coefficient = -0.50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400" b="1" dirty="0" smtClean="0">
                <a:solidFill>
                  <a:srgbClr val="008080"/>
                </a:solidFill>
                <a:latin typeface="Calibri"/>
              </a:rPr>
              <a:t>Washboard Road Results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6764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tx2"/>
              </a:buClr>
              <a:buSzPct val="80000"/>
            </a:pPr>
            <a:endParaRPr lang="en-US" dirty="0" smtClean="0"/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Jerk is directly proportional to speed</a:t>
            </a:r>
            <a:br>
              <a:rPr lang="en-US" dirty="0" smtClean="0"/>
            </a:br>
            <a:endParaRPr lang="en-US" dirty="0" smtClean="0"/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C.G. Acceleration is nearly constant at </a:t>
            </a:r>
            <a:r>
              <a:rPr lang="en" dirty="0" smtClean="0"/>
              <a:t>0.14 G </a:t>
            </a:r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" dirty="0" smtClean="0"/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" dirty="0" smtClean="0"/>
              <a:t>Spring relative displacement nearly constant at 2 inches</a:t>
            </a:r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" dirty="0" smtClean="0"/>
          </a:p>
          <a:p>
            <a:pPr marL="173038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Input frequency was well above modal frequencies, isolation region</a:t>
            </a:r>
          </a:p>
          <a:p>
            <a:pPr marL="234950" indent="-234950">
              <a:buClr>
                <a:schemeClr val="tx2"/>
              </a:buClr>
              <a:buSzPct val="80000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200" b="1" dirty="0" smtClean="0">
                <a:solidFill>
                  <a:srgbClr val="008080"/>
                </a:solidFill>
                <a:latin typeface="Calibri"/>
              </a:rPr>
              <a:t>Pearson’s Correlation Coefficient</a:t>
            </a:r>
            <a:endParaRPr kumimoji="0" lang="en-US" sz="22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600200"/>
            <a:ext cx="60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correlation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 between two signals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492976"/>
            <a:ext cx="358140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dirty="0" smtClean="0"/>
              <a:t>= number of points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1700" dirty="0" smtClean="0">
                <a:cs typeface="Times New Roman" pitchFamily="18" charset="0"/>
              </a:rPr>
              <a:t>= signal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700" dirty="0" smtClean="0">
                <a:cs typeface="Times New Roman" pitchFamily="18" charset="0"/>
              </a:rPr>
              <a:t>mean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cs typeface="Times New Roman" pitchFamily="18" charset="0"/>
              </a:rPr>
              <a:t>= signal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700" dirty="0" smtClean="0">
                <a:cs typeface="Times New Roman" pitchFamily="18" charset="0"/>
              </a:rPr>
              <a:t>std dev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dirty="0" smtClean="0">
                <a:cs typeface="Times New Roman" pitchFamily="18" charset="0"/>
              </a:rPr>
              <a:t>       etc.</a:t>
            </a:r>
          </a:p>
          <a:p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2057400" y="4343400"/>
          <a:ext cx="264160" cy="304800"/>
        </p:xfrm>
        <a:graphic>
          <a:graphicData uri="http://schemas.openxmlformats.org/presentationml/2006/ole">
            <p:oleObj spid="_x0000_s188419" name="Equation" r:id="rId4" imgW="164880" imgH="190440" progId="Equation.3">
              <p:embed/>
            </p:oleObj>
          </a:graphicData>
        </a:graphic>
      </p:graphicFrame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1676399" y="2209800"/>
          <a:ext cx="3755571" cy="762000"/>
        </p:xfrm>
        <a:graphic>
          <a:graphicData uri="http://schemas.openxmlformats.org/presentationml/2006/ole">
            <p:oleObj spid="_x0000_s188422" name="Equation" r:id="rId5" imgW="2628900" imgH="533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8080"/>
                </a:solidFill>
                <a:latin typeface="Calibri"/>
              </a:rPr>
              <a:t>Wavelength = 8 inch, Correlation r=1</a:t>
            </a:r>
            <a:endParaRPr kumimoji="0" lang="en-US" sz="20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input_displacem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6400800" cy="480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22860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in / 8 in = 15</a:t>
            </a:r>
          </a:p>
          <a:p>
            <a:endParaRPr lang="en-US" dirty="0" smtClean="0"/>
          </a:p>
          <a:p>
            <a:r>
              <a:rPr lang="en-US" dirty="0" smtClean="0"/>
              <a:t>Signals in phase</a:t>
            </a:r>
          </a:p>
          <a:p>
            <a:endParaRPr lang="en-US" dirty="0" smtClean="0"/>
          </a:p>
          <a:p>
            <a:r>
              <a:rPr lang="en-US" dirty="0" smtClean="0"/>
              <a:t>The speed is 40 mph but is irrelevant for correlation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8080"/>
                </a:solidFill>
                <a:latin typeface="Calibri"/>
              </a:rPr>
              <a:t>Wavelength = 8.276 inch, Correlation r=  -1</a:t>
            </a:r>
            <a:endParaRPr kumimoji="0" lang="en-US" sz="20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input_displacem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6604008" cy="4953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22860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in / 8.276 in = 14.5</a:t>
            </a:r>
          </a:p>
          <a:p>
            <a:endParaRPr lang="en-US" dirty="0" smtClean="0"/>
          </a:p>
          <a:p>
            <a:r>
              <a:rPr lang="en-US" dirty="0" smtClean="0"/>
              <a:t>Signals 180</a:t>
            </a:r>
            <a:r>
              <a:rPr lang="en-US" dirty="0" smtClean="0">
                <a:sym typeface="Symbol"/>
              </a:rPr>
              <a:t> degrees</a:t>
            </a:r>
            <a:r>
              <a:rPr lang="en-US" dirty="0" smtClean="0"/>
              <a:t> out-of-phase</a:t>
            </a:r>
          </a:p>
          <a:p>
            <a:endParaRPr lang="en-US" dirty="0" smtClean="0"/>
          </a:p>
          <a:p>
            <a:r>
              <a:rPr lang="en-US" dirty="0" smtClean="0"/>
              <a:t>The speed is 40 mph but is irrelevant for correlation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8080"/>
                </a:solidFill>
                <a:latin typeface="Calibri"/>
              </a:rPr>
              <a:t>Acceleration vs. Correlation</a:t>
            </a:r>
            <a:endParaRPr kumimoji="0" lang="en-US" sz="20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568244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Free Body Diagram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762000" y="2133600"/>
            <a:ext cx="6059487" cy="3190875"/>
            <a:chOff x="1172" y="7789"/>
            <a:chExt cx="9541" cy="5024"/>
          </a:xfrm>
        </p:grpSpPr>
        <p:sp>
          <p:nvSpPr>
            <p:cNvPr id="122924" name="Rectangle 44"/>
            <p:cNvSpPr>
              <a:spLocks noChangeArrowheads="1"/>
            </p:cNvSpPr>
            <p:nvPr/>
          </p:nvSpPr>
          <p:spPr bwMode="auto">
            <a:xfrm>
              <a:off x="2732" y="11988"/>
              <a:ext cx="496" cy="340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2883" name="Group 3"/>
            <p:cNvGrpSpPr>
              <a:grpSpLocks/>
            </p:cNvGrpSpPr>
            <p:nvPr/>
          </p:nvGrpSpPr>
          <p:grpSpPr bwMode="auto">
            <a:xfrm>
              <a:off x="8280" y="11775"/>
              <a:ext cx="420" cy="735"/>
              <a:chOff x="8625" y="11775"/>
              <a:chExt cx="420" cy="735"/>
            </a:xfrm>
          </p:grpSpPr>
          <p:cxnSp>
            <p:nvCxnSpPr>
              <p:cNvPr id="122884" name="AutoShape 4"/>
              <p:cNvCxnSpPr>
                <a:cxnSpLocks noChangeShapeType="1"/>
              </p:cNvCxnSpPr>
              <p:nvPr/>
            </p:nvCxnSpPr>
            <p:spPr bwMode="auto">
              <a:xfrm>
                <a:off x="8625" y="12510"/>
                <a:ext cx="4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2885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9045" y="11775"/>
                <a:ext cx="0" cy="7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22886" name="Text Box 6"/>
            <p:cNvSpPr txBox="1">
              <a:spLocks noChangeArrowheads="1"/>
            </p:cNvSpPr>
            <p:nvPr/>
          </p:nvSpPr>
          <p:spPr bwMode="auto">
            <a:xfrm>
              <a:off x="8912" y="11673"/>
              <a:ext cx="556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87" name="Text Box 7"/>
            <p:cNvSpPr txBox="1">
              <a:spLocks noChangeArrowheads="1"/>
            </p:cNvSpPr>
            <p:nvPr/>
          </p:nvSpPr>
          <p:spPr bwMode="auto">
            <a:xfrm>
              <a:off x="10022" y="7908"/>
              <a:ext cx="691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2888" name="Group 8"/>
            <p:cNvGrpSpPr>
              <a:grpSpLocks/>
            </p:cNvGrpSpPr>
            <p:nvPr/>
          </p:nvGrpSpPr>
          <p:grpSpPr bwMode="auto">
            <a:xfrm>
              <a:off x="9825" y="8475"/>
              <a:ext cx="420" cy="735"/>
              <a:chOff x="8625" y="11775"/>
              <a:chExt cx="420" cy="735"/>
            </a:xfrm>
          </p:grpSpPr>
          <p:cxnSp>
            <p:nvCxnSpPr>
              <p:cNvPr id="122889" name="AutoShape 9"/>
              <p:cNvCxnSpPr>
                <a:cxnSpLocks noChangeShapeType="1"/>
              </p:cNvCxnSpPr>
              <p:nvPr/>
            </p:nvCxnSpPr>
            <p:spPr bwMode="auto">
              <a:xfrm>
                <a:off x="8625" y="12510"/>
                <a:ext cx="4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2890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9045" y="11775"/>
                <a:ext cx="0" cy="7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22892" name="Rectangle 12"/>
            <p:cNvSpPr>
              <a:spLocks noChangeArrowheads="1"/>
            </p:cNvSpPr>
            <p:nvPr/>
          </p:nvSpPr>
          <p:spPr bwMode="auto">
            <a:xfrm>
              <a:off x="4860" y="11157"/>
              <a:ext cx="210" cy="1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3" name="Rectangle 13"/>
            <p:cNvSpPr>
              <a:spLocks noChangeArrowheads="1"/>
            </p:cNvSpPr>
            <p:nvPr/>
          </p:nvSpPr>
          <p:spPr bwMode="auto">
            <a:xfrm>
              <a:off x="5790" y="11112"/>
              <a:ext cx="210" cy="1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4" name="Oval 14"/>
            <p:cNvSpPr>
              <a:spLocks noChangeArrowheads="1"/>
            </p:cNvSpPr>
            <p:nvPr/>
          </p:nvSpPr>
          <p:spPr bwMode="auto">
            <a:xfrm>
              <a:off x="4425" y="9057"/>
              <a:ext cx="315" cy="3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2895" name="AutoShape 15"/>
            <p:cNvCxnSpPr>
              <a:cxnSpLocks noChangeShapeType="1"/>
            </p:cNvCxnSpPr>
            <p:nvPr/>
          </p:nvCxnSpPr>
          <p:spPr bwMode="auto">
            <a:xfrm>
              <a:off x="4575" y="8682"/>
              <a:ext cx="0" cy="108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896" name="AutoShape 16"/>
            <p:cNvCxnSpPr>
              <a:cxnSpLocks noChangeShapeType="1"/>
            </p:cNvCxnSpPr>
            <p:nvPr/>
          </p:nvCxnSpPr>
          <p:spPr bwMode="auto">
            <a:xfrm>
              <a:off x="4065" y="9207"/>
              <a:ext cx="10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897" name="AutoShape 17"/>
            <p:cNvCxnSpPr>
              <a:cxnSpLocks noChangeShapeType="1"/>
            </p:cNvCxnSpPr>
            <p:nvPr/>
          </p:nvCxnSpPr>
          <p:spPr bwMode="auto">
            <a:xfrm>
              <a:off x="5310" y="9222"/>
              <a:ext cx="43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898" name="AutoShape 18"/>
            <p:cNvCxnSpPr>
              <a:cxnSpLocks noChangeShapeType="1"/>
            </p:cNvCxnSpPr>
            <p:nvPr/>
          </p:nvCxnSpPr>
          <p:spPr bwMode="auto">
            <a:xfrm flipV="1">
              <a:off x="4875" y="8397"/>
              <a:ext cx="4275" cy="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899" name="AutoShape 19"/>
            <p:cNvCxnSpPr>
              <a:cxnSpLocks noChangeShapeType="1"/>
            </p:cNvCxnSpPr>
            <p:nvPr/>
          </p:nvCxnSpPr>
          <p:spPr bwMode="auto">
            <a:xfrm flipV="1">
              <a:off x="2319" y="9290"/>
              <a:ext cx="1890" cy="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900" name="AutoShape 20"/>
            <p:cNvCxnSpPr>
              <a:cxnSpLocks noChangeShapeType="1"/>
            </p:cNvCxnSpPr>
            <p:nvPr/>
          </p:nvCxnSpPr>
          <p:spPr bwMode="auto">
            <a:xfrm>
              <a:off x="2970" y="9747"/>
              <a:ext cx="0" cy="10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2901" name="AutoShape 21"/>
            <p:cNvCxnSpPr>
              <a:cxnSpLocks noChangeShapeType="1"/>
            </p:cNvCxnSpPr>
            <p:nvPr/>
          </p:nvCxnSpPr>
          <p:spPr bwMode="auto">
            <a:xfrm>
              <a:off x="7660" y="8930"/>
              <a:ext cx="0" cy="10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2902" name="Text Box 22"/>
            <p:cNvSpPr txBox="1">
              <a:spLocks noChangeArrowheads="1"/>
            </p:cNvSpPr>
            <p:nvPr/>
          </p:nvSpPr>
          <p:spPr bwMode="auto">
            <a:xfrm>
              <a:off x="5753" y="10040"/>
              <a:ext cx="2378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22903" name="Text Box 23"/>
            <p:cNvSpPr txBox="1">
              <a:spLocks noChangeArrowheads="1"/>
            </p:cNvSpPr>
            <p:nvPr/>
          </p:nvSpPr>
          <p:spPr bwMode="auto">
            <a:xfrm>
              <a:off x="3188" y="10280"/>
              <a:ext cx="2303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122904" name="AutoShape 24"/>
            <p:cNvCxnSpPr>
              <a:cxnSpLocks noChangeShapeType="1"/>
            </p:cNvCxnSpPr>
            <p:nvPr/>
          </p:nvCxnSpPr>
          <p:spPr bwMode="auto">
            <a:xfrm>
              <a:off x="4065" y="9213"/>
              <a:ext cx="105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905" name="AutoShape 25"/>
            <p:cNvCxnSpPr>
              <a:cxnSpLocks noChangeShapeType="1"/>
            </p:cNvCxnSpPr>
            <p:nvPr/>
          </p:nvCxnSpPr>
          <p:spPr bwMode="auto">
            <a:xfrm flipH="1" flipV="1">
              <a:off x="2813" y="8569"/>
              <a:ext cx="89" cy="60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906" name="AutoShape 26"/>
            <p:cNvCxnSpPr>
              <a:cxnSpLocks noChangeShapeType="1"/>
            </p:cNvCxnSpPr>
            <p:nvPr/>
          </p:nvCxnSpPr>
          <p:spPr bwMode="auto">
            <a:xfrm flipH="1" flipV="1">
              <a:off x="4358" y="8299"/>
              <a:ext cx="89" cy="60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907" name="AutoShape 27"/>
            <p:cNvCxnSpPr>
              <a:cxnSpLocks noChangeShapeType="1"/>
            </p:cNvCxnSpPr>
            <p:nvPr/>
          </p:nvCxnSpPr>
          <p:spPr bwMode="auto">
            <a:xfrm flipH="1" flipV="1">
              <a:off x="7523" y="7789"/>
              <a:ext cx="89" cy="60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908" name="AutoShape 28"/>
            <p:cNvCxnSpPr>
              <a:cxnSpLocks noChangeShapeType="1"/>
            </p:cNvCxnSpPr>
            <p:nvPr/>
          </p:nvCxnSpPr>
          <p:spPr bwMode="auto">
            <a:xfrm flipV="1">
              <a:off x="2835" y="8535"/>
              <a:ext cx="1560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22909" name="Text Box 29"/>
            <p:cNvSpPr txBox="1">
              <a:spLocks noChangeArrowheads="1"/>
            </p:cNvSpPr>
            <p:nvPr/>
          </p:nvSpPr>
          <p:spPr bwMode="auto">
            <a:xfrm>
              <a:off x="3374" y="8389"/>
              <a:ext cx="798" cy="4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910" name="AutoShape 30"/>
            <p:cNvCxnSpPr>
              <a:cxnSpLocks noChangeShapeType="1"/>
            </p:cNvCxnSpPr>
            <p:nvPr/>
          </p:nvCxnSpPr>
          <p:spPr bwMode="auto">
            <a:xfrm flipV="1">
              <a:off x="4403" y="7885"/>
              <a:ext cx="3150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22911" name="Text Box 31"/>
            <p:cNvSpPr txBox="1">
              <a:spLocks noChangeArrowheads="1"/>
            </p:cNvSpPr>
            <p:nvPr/>
          </p:nvSpPr>
          <p:spPr bwMode="auto">
            <a:xfrm>
              <a:off x="5699" y="7965"/>
              <a:ext cx="872" cy="5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12" name="Arc 32"/>
            <p:cNvSpPr>
              <a:spLocks/>
            </p:cNvSpPr>
            <p:nvPr/>
          </p:nvSpPr>
          <p:spPr bwMode="auto">
            <a:xfrm rot="1264650">
              <a:off x="8797" y="8506"/>
              <a:ext cx="483" cy="6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3" name="Text Box 33"/>
            <p:cNvSpPr txBox="1">
              <a:spLocks noChangeArrowheads="1"/>
            </p:cNvSpPr>
            <p:nvPr/>
          </p:nvSpPr>
          <p:spPr bwMode="auto">
            <a:xfrm>
              <a:off x="9212" y="8550"/>
              <a:ext cx="451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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14" name="Rectangle 34"/>
            <p:cNvSpPr>
              <a:spLocks noChangeArrowheads="1"/>
            </p:cNvSpPr>
            <p:nvPr/>
          </p:nvSpPr>
          <p:spPr bwMode="auto">
            <a:xfrm>
              <a:off x="2370" y="12153"/>
              <a:ext cx="1245" cy="6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2915" name="AutoShape 35"/>
            <p:cNvCxnSpPr>
              <a:cxnSpLocks noChangeShapeType="1"/>
            </p:cNvCxnSpPr>
            <p:nvPr/>
          </p:nvCxnSpPr>
          <p:spPr bwMode="auto">
            <a:xfrm flipV="1">
              <a:off x="2985" y="11082"/>
              <a:ext cx="0" cy="10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2916" name="Text Box 36"/>
            <p:cNvSpPr txBox="1">
              <a:spLocks noChangeArrowheads="1"/>
            </p:cNvSpPr>
            <p:nvPr/>
          </p:nvSpPr>
          <p:spPr bwMode="auto">
            <a:xfrm>
              <a:off x="3188" y="11195"/>
              <a:ext cx="2543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22917" name="Text Box 37"/>
            <p:cNvSpPr txBox="1">
              <a:spLocks noChangeArrowheads="1"/>
            </p:cNvSpPr>
            <p:nvPr/>
          </p:nvSpPr>
          <p:spPr bwMode="auto">
            <a:xfrm>
              <a:off x="5371" y="10788"/>
              <a:ext cx="2663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+L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122918" name="AutoShape 38"/>
            <p:cNvCxnSpPr>
              <a:cxnSpLocks noChangeShapeType="1"/>
            </p:cNvCxnSpPr>
            <p:nvPr/>
          </p:nvCxnSpPr>
          <p:spPr bwMode="auto">
            <a:xfrm flipV="1">
              <a:off x="7651" y="11028"/>
              <a:ext cx="0" cy="10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2920" name="Text Box 40"/>
            <p:cNvSpPr txBox="1">
              <a:spLocks noChangeArrowheads="1"/>
            </p:cNvSpPr>
            <p:nvPr/>
          </p:nvSpPr>
          <p:spPr bwMode="auto">
            <a:xfrm>
              <a:off x="1172" y="11583"/>
              <a:ext cx="691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2921" name="Group 41"/>
            <p:cNvGrpSpPr>
              <a:grpSpLocks/>
            </p:cNvGrpSpPr>
            <p:nvPr/>
          </p:nvGrpSpPr>
          <p:grpSpPr bwMode="auto">
            <a:xfrm flipH="1">
              <a:off x="1950" y="11745"/>
              <a:ext cx="390" cy="735"/>
              <a:chOff x="8625" y="11775"/>
              <a:chExt cx="420" cy="735"/>
            </a:xfrm>
          </p:grpSpPr>
          <p:cxnSp>
            <p:nvCxnSpPr>
              <p:cNvPr id="122922" name="AutoShape 42"/>
              <p:cNvCxnSpPr>
                <a:cxnSpLocks noChangeShapeType="1"/>
              </p:cNvCxnSpPr>
              <p:nvPr/>
            </p:nvCxnSpPr>
            <p:spPr bwMode="auto">
              <a:xfrm>
                <a:off x="8625" y="12510"/>
                <a:ext cx="4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2923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9045" y="11775"/>
                <a:ext cx="0" cy="7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22925" name="Rectangle 45"/>
            <p:cNvSpPr>
              <a:spLocks noChangeArrowheads="1"/>
            </p:cNvSpPr>
            <p:nvPr/>
          </p:nvSpPr>
          <p:spPr bwMode="auto">
            <a:xfrm>
              <a:off x="7411" y="11988"/>
              <a:ext cx="496" cy="340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26" name="Rectangle 46"/>
            <p:cNvSpPr>
              <a:spLocks noChangeArrowheads="1"/>
            </p:cNvSpPr>
            <p:nvPr/>
          </p:nvSpPr>
          <p:spPr bwMode="auto">
            <a:xfrm>
              <a:off x="3092" y="9109"/>
              <a:ext cx="857" cy="620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cxnSp>
          <p:nvCxnSpPr>
            <p:cNvPr id="122927" name="AutoShape 47"/>
            <p:cNvCxnSpPr>
              <a:cxnSpLocks noChangeShapeType="1"/>
            </p:cNvCxnSpPr>
            <p:nvPr/>
          </p:nvCxnSpPr>
          <p:spPr bwMode="auto">
            <a:xfrm>
              <a:off x="1740" y="9207"/>
              <a:ext cx="223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2919" name="Rectangle 39"/>
            <p:cNvSpPr>
              <a:spLocks noChangeArrowheads="1"/>
            </p:cNvSpPr>
            <p:nvPr/>
          </p:nvSpPr>
          <p:spPr bwMode="auto">
            <a:xfrm>
              <a:off x="7020" y="12108"/>
              <a:ext cx="1245" cy="70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1" name="Rectangle 11"/>
            <p:cNvSpPr>
              <a:spLocks noChangeArrowheads="1"/>
            </p:cNvSpPr>
            <p:nvPr/>
          </p:nvSpPr>
          <p:spPr bwMode="auto">
            <a:xfrm rot="-591691">
              <a:off x="2460" y="8862"/>
              <a:ext cx="5685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8080"/>
                </a:solidFill>
                <a:latin typeface="Calibri"/>
              </a:rPr>
              <a:t>Four Equations of Motion</a:t>
            </a:r>
            <a:endParaRPr kumimoji="0" lang="en-US" sz="20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2590800" y="2057400"/>
          <a:ext cx="1219200" cy="392386"/>
        </p:xfrm>
        <a:graphic>
          <a:graphicData uri="http://schemas.openxmlformats.org/presentationml/2006/ole">
            <p:oleObj spid="_x0000_s126977" name="Equation" r:id="rId4" imgW="825142" imgH="266584" progId="Equation.3">
              <p:embed/>
            </p:oleObj>
          </a:graphicData>
        </a:graphic>
      </p:graphicFrame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2590800" y="2895600"/>
          <a:ext cx="1295400" cy="398585"/>
        </p:xfrm>
        <a:graphic>
          <a:graphicData uri="http://schemas.openxmlformats.org/presentationml/2006/ole">
            <p:oleObj spid="_x0000_s126979" name="Equation" r:id="rId5" imgW="863225" imgH="266584" progId="Equation.3">
              <p:embed/>
            </p:oleObj>
          </a:graphicData>
        </a:graphic>
      </p:graphicFrame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2667000" y="3733800"/>
          <a:ext cx="1211036" cy="381000"/>
        </p:xfrm>
        <a:graphic>
          <a:graphicData uri="http://schemas.openxmlformats.org/presentationml/2006/ole">
            <p:oleObj spid="_x0000_s126981" name="Equation" r:id="rId6" imgW="850531" imgH="266584" progId="Equation.3">
              <p:embed/>
            </p:oleObj>
          </a:graphicData>
        </a:graphic>
      </p:graphicFrame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2667000" y="4572000"/>
          <a:ext cx="1016000" cy="381000"/>
        </p:xfrm>
        <a:graphic>
          <a:graphicData uri="http://schemas.openxmlformats.org/presentationml/2006/ole">
            <p:oleObj spid="_x0000_s126983" name="Equation" r:id="rId7" imgW="6858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Matrix Format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762000" y="2133600"/>
          <a:ext cx="7543800" cy="1278009"/>
        </p:xfrm>
        <a:graphic>
          <a:graphicData uri="http://schemas.openxmlformats.org/presentationml/2006/ole">
            <p:oleObj spid="_x0000_s124929" name="Equation" r:id="rId4" imgW="5549760" imgH="939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4114800"/>
            <a:ext cx="7010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/>
              <a:t>Enforced Displacement at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</a:t>
            </a:r>
            <a:r>
              <a:rPr lang="en-US" sz="1700" dirty="0" smtClean="0"/>
              <a:t>and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aseline="-25000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/>
              <a:t>Solution given in:</a:t>
            </a:r>
          </a:p>
          <a:p>
            <a:endParaRPr lang="en-US" sz="1700" dirty="0" smtClean="0"/>
          </a:p>
          <a:p>
            <a:r>
              <a:rPr lang="en-US" sz="1700" dirty="0" smtClean="0"/>
              <a:t>     </a:t>
            </a:r>
            <a:r>
              <a:rPr lang="en-US" sz="1700" dirty="0" smtClean="0"/>
              <a:t>T</a:t>
            </a:r>
            <a:r>
              <a:rPr lang="en-US" sz="1700" dirty="0" smtClean="0"/>
              <a:t>. Irvine, Spring-Mass System Subjected to Multipoint </a:t>
            </a:r>
            <a:r>
              <a:rPr lang="en-US" sz="1700" dirty="0" smtClean="0"/>
              <a:t>Enforced Motion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Traffic Calming Devices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24" name="Picture 4" descr="http://tennesseecarstops.com/wp-content/uploads/2014/06/tennessee-parking-stop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657600" cy="3219451"/>
          </a:xfrm>
          <a:prstGeom prst="rect">
            <a:avLst/>
          </a:prstGeom>
          <a:noFill/>
        </p:spPr>
      </p:pic>
      <p:pic>
        <p:nvPicPr>
          <p:cNvPr id="133126" name="Picture 6" descr="File:Speed hump with dimens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4095750" cy="3276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3000" y="548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Speed Bump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48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Speed Hump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Washboard Road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9266" name="Picture 2" descr="http://upload.wikimedia.org/wikipedia/commons/thumb/1/16/Corrugated_Road_-_Fremont_California.jpg/1024px-Corrugated_Road_-_Fremont_Califor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Washboard Road</a:t>
            </a:r>
            <a:r>
              <a:rPr lang="en-US" sz="2000" b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alibri"/>
              </a:rPr>
              <a:t>Characteristics</a:t>
            </a:r>
            <a:endParaRPr lang="en-US" sz="2000" b="1" dirty="0" smtClean="0">
              <a:solidFill>
                <a:srgbClr val="00808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Occurrence of periodic, transverse ripples in the surface of gravel and dirt roads 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Typically occurs in dry, granular road material</a:t>
            </a:r>
            <a:r>
              <a:rPr lang="en-US" baseline="30000" dirty="0" smtClean="0"/>
              <a:t> </a:t>
            </a:r>
            <a:r>
              <a:rPr lang="en-US" dirty="0" smtClean="0"/>
              <a:t>with repeated traffic, traveling at speeds above 5 mph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Creates an uncomfortable ride for the occupants of traversing vehicles and hazardous driving conditions for vehicles that travel too fast to maintain traction and control</a:t>
            </a:r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An automobile that does not experience full contact with the ground might not be able to brake properly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8243</TotalTime>
  <Words>764</Words>
  <Application>Microsoft Office PowerPoint</Application>
  <PresentationFormat>On-screen Show (4:3)</PresentationFormat>
  <Paragraphs>369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Dynamic Concepts,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tirvine</dc:creator>
  <cp:lastModifiedBy>tirvine</cp:lastModifiedBy>
  <cp:revision>252</cp:revision>
  <dcterms:created xsi:type="dcterms:W3CDTF">2014-12-08T16:48:06Z</dcterms:created>
  <dcterms:modified xsi:type="dcterms:W3CDTF">2015-02-20T21:13:56Z</dcterms:modified>
</cp:coreProperties>
</file>