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theme/theme29.xml" ContentType="application/vnd.openxmlformats-officedocument.theme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theme/theme21.xml" ContentType="application/vnd.openxmlformats-officedocument.theme+xml"/>
  <Override PartName="/ppt/theme/theme32.xml" ContentType="application/vnd.openxmlformats-officedocument.them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9.xml" ContentType="application/vnd.openxmlformats-officedocument.theme+xml"/>
  <Override PartName="/ppt/theme/theme28.xml" ContentType="application/vnd.openxmlformats-officedocument.them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heme/theme17.xml" ContentType="application/vnd.openxmlformats-officedocument.theme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0.xml" ContentType="application/vnd.openxmlformats-officedocument.presentationml.slideMaster+xml"/>
  <Override PartName="/ppt/theme/theme15.xml" ContentType="application/vnd.openxmlformats-officedocument.theme+xml"/>
  <Override PartName="/ppt/theme/theme24.xml" ContentType="application/vnd.openxmlformats-officedocument.them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theme/theme16.xml" ContentType="application/vnd.openxmlformats-officedocument.theme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theme/theme30.xml" ContentType="application/vnd.openxmlformats-officedocument.them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  <p:sldMasterId id="2147483764" r:id="rId2"/>
    <p:sldMasterId id="2147483766" r:id="rId3"/>
    <p:sldMasterId id="2147483768" r:id="rId4"/>
    <p:sldMasterId id="2147483770" r:id="rId5"/>
    <p:sldMasterId id="2147483772" r:id="rId6"/>
    <p:sldMasterId id="2147483774" r:id="rId7"/>
    <p:sldMasterId id="2147483776" r:id="rId8"/>
    <p:sldMasterId id="2147483778" r:id="rId9"/>
    <p:sldMasterId id="2147483780" r:id="rId10"/>
    <p:sldMasterId id="2147483782" r:id="rId11"/>
    <p:sldMasterId id="2147483784" r:id="rId12"/>
    <p:sldMasterId id="2147483786" r:id="rId13"/>
    <p:sldMasterId id="2147483788" r:id="rId14"/>
    <p:sldMasterId id="2147483790" r:id="rId15"/>
    <p:sldMasterId id="2147483792" r:id="rId16"/>
    <p:sldMasterId id="2147483794" r:id="rId17"/>
    <p:sldMasterId id="2147483796" r:id="rId18"/>
    <p:sldMasterId id="2147483798" r:id="rId19"/>
    <p:sldMasterId id="2147483800" r:id="rId20"/>
    <p:sldMasterId id="2147483805" r:id="rId21"/>
    <p:sldMasterId id="2147483808" r:id="rId22"/>
    <p:sldMasterId id="2147483810" r:id="rId23"/>
    <p:sldMasterId id="2147483812" r:id="rId24"/>
    <p:sldMasterId id="2147483814" r:id="rId25"/>
    <p:sldMasterId id="2147483816" r:id="rId26"/>
    <p:sldMasterId id="2147483817" r:id="rId27"/>
    <p:sldMasterId id="2147483818" r:id="rId28"/>
    <p:sldMasterId id="2147483820" r:id="rId29"/>
    <p:sldMasterId id="2147483822" r:id="rId30"/>
  </p:sldMasterIdLst>
  <p:notesMasterIdLst>
    <p:notesMasterId r:id="rId58"/>
  </p:notesMasterIdLst>
  <p:handoutMasterIdLst>
    <p:handoutMasterId r:id="rId59"/>
  </p:handoutMasterIdLst>
  <p:sldIdLst>
    <p:sldId id="367" r:id="rId31"/>
    <p:sldId id="392" r:id="rId32"/>
    <p:sldId id="393" r:id="rId33"/>
    <p:sldId id="390" r:id="rId34"/>
    <p:sldId id="389" r:id="rId35"/>
    <p:sldId id="391" r:id="rId36"/>
    <p:sldId id="388" r:id="rId37"/>
    <p:sldId id="387" r:id="rId38"/>
    <p:sldId id="386" r:id="rId39"/>
    <p:sldId id="385" r:id="rId40"/>
    <p:sldId id="384" r:id="rId41"/>
    <p:sldId id="383" r:id="rId42"/>
    <p:sldId id="382" r:id="rId43"/>
    <p:sldId id="381" r:id="rId44"/>
    <p:sldId id="380" r:id="rId45"/>
    <p:sldId id="394" r:id="rId46"/>
    <p:sldId id="378" r:id="rId47"/>
    <p:sldId id="379" r:id="rId48"/>
    <p:sldId id="377" r:id="rId49"/>
    <p:sldId id="376" r:id="rId50"/>
    <p:sldId id="371" r:id="rId51"/>
    <p:sldId id="396" r:id="rId52"/>
    <p:sldId id="395" r:id="rId53"/>
    <p:sldId id="375" r:id="rId54"/>
    <p:sldId id="374" r:id="rId55"/>
    <p:sldId id="373" r:id="rId56"/>
    <p:sldId id="372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6699"/>
    <a:srgbClr val="006699"/>
    <a:srgbClr val="003399"/>
    <a:srgbClr val="008080"/>
    <a:srgbClr val="009999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2" autoAdjust="0"/>
    <p:restoredTop sz="95479" autoAdjust="0"/>
  </p:normalViewPr>
  <p:slideViewPr>
    <p:cSldViewPr>
      <p:cViewPr>
        <p:scale>
          <a:sx n="66" d="100"/>
          <a:sy n="66" d="100"/>
        </p:scale>
        <p:origin x="-798" y="-378"/>
      </p:cViewPr>
      <p:guideLst>
        <p:guide orient="horz" pos="2304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64"/>
    </p:cViewPr>
  </p:sorterViewPr>
  <p:notesViewPr>
    <p:cSldViewPr>
      <p:cViewPr varScale="1">
        <p:scale>
          <a:sx n="50" d="100"/>
          <a:sy n="50" d="100"/>
        </p:scale>
        <p:origin x="-1590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83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576344-8EE0-42A4-A66D-E1E1BD0CBA50}" type="datetime1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83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B101F6-632A-489B-8ADB-34876B8AC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475" y="4560302"/>
            <a:ext cx="5364252" cy="43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83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C3C7EAC-8B77-4574-8636-5672AB7D5F1C}" type="datetime1">
              <a:rPr lang="en-US"/>
              <a:pPr>
                <a:defRPr/>
              </a:pPr>
              <a:t>3/13/2015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3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EA6F24-0A1B-4A42-9D2C-8700FCE2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A6F24-0A1B-4A42-9D2C-8700FCE29F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09"/>
            <a:ext cx="2484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400" b="1" dirty="0">
                <a:solidFill>
                  <a:srgbClr val="003399"/>
                </a:solidFill>
                <a:cs typeface="Arial" pitchFamily="34" charset="0"/>
              </a:rPr>
              <a:t>NESC Academy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620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theme" Target="../theme/theme21.xml"/><Relationship Id="rId4" Type="http://schemas.openxmlformats.org/officeDocument/2006/relationships/image" Target="../media/image4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theme" Target="../theme/theme25.xml"/><Relationship Id="rId4" Type="http://schemas.openxmlformats.org/officeDocument/2006/relationships/image" Target="../media/image4.jpe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0089764-537F-4C54-83BE-B754A5236A51}" type="datetime1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3/13/2015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84842E-5D5F-47DB-8A50-E3874C6A648E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3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PT_Cover_SCLV.jpg"/>
          <p:cNvPicPr>
            <a:picLocks noChangeAspect="1"/>
          </p:cNvPicPr>
          <p:nvPr userDrawn="1"/>
        </p:nvPicPr>
        <p:blipFill>
          <a:blip r:embed="rId2" cstate="print"/>
          <a:srcRect t="7007" b="6903"/>
          <a:stretch>
            <a:fillRect/>
          </a:stretch>
        </p:blipFill>
        <p:spPr bwMode="auto">
          <a:xfrm>
            <a:off x="0" y="0"/>
            <a:ext cx="91440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228600" y="6492875"/>
            <a:ext cx="2667000" cy="365125"/>
          </a:xfrm>
          <a:prstGeom prst="rect">
            <a:avLst/>
          </a:prstGeom>
        </p:spPr>
        <p:txBody>
          <a:bodyPr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prstClr val="white"/>
                </a:solidFill>
                <a:ea typeface="ＭＳ Ｐゴシック" pitchFamily="34" charset="-128"/>
              </a:rPr>
              <a:t>© The Aerospace Corporation 2010</a:t>
            </a:r>
            <a:endParaRPr kumimoji="0"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1028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6165850"/>
            <a:ext cx="15922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69900" y="6651625"/>
            <a:ext cx="2057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i="1" baseline="-25000" dirty="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The Aerospace Corporation 2012</a:t>
            </a:r>
          </a:p>
        </p:txBody>
      </p:sp>
      <p:pic>
        <p:nvPicPr>
          <p:cNvPr id="1030" name="Picture 16" descr="jpl_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6061075"/>
            <a:ext cx="9032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PT_Cover_SCLV.jpg"/>
          <p:cNvPicPr>
            <a:picLocks noChangeAspect="1"/>
          </p:cNvPicPr>
          <p:nvPr userDrawn="1"/>
        </p:nvPicPr>
        <p:blipFill>
          <a:blip r:embed="rId2" cstate="print"/>
          <a:srcRect t="7007" b="6903"/>
          <a:stretch>
            <a:fillRect/>
          </a:stretch>
        </p:blipFill>
        <p:spPr bwMode="auto">
          <a:xfrm>
            <a:off x="0" y="0"/>
            <a:ext cx="91440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228600" y="6492875"/>
            <a:ext cx="2667000" cy="365125"/>
          </a:xfrm>
          <a:prstGeom prst="rect">
            <a:avLst/>
          </a:prstGeom>
        </p:spPr>
        <p:txBody>
          <a:bodyPr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prstClr val="white"/>
                </a:solidFill>
                <a:ea typeface="ＭＳ Ｐゴシック" pitchFamily="34" charset="-128"/>
              </a:rPr>
              <a:t>© The Aerospace Corporation 2010</a:t>
            </a:r>
            <a:endParaRPr kumimoji="0"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1028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6165850"/>
            <a:ext cx="15922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69900" y="6651625"/>
            <a:ext cx="2057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i="1" baseline="-25000" dirty="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The Aerospace Corporation 2012</a:t>
            </a:r>
          </a:p>
        </p:txBody>
      </p:sp>
      <p:pic>
        <p:nvPicPr>
          <p:cNvPr id="1030" name="Picture 16" descr="jpl_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6061075"/>
            <a:ext cx="9032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E:\webinar\unit_47_SRS_synthesis_special_topics\A%20high-range%20Cummins%20Generator%20in%20a%20Seismic%20Shaker%20Test.mp4" TargetMode="Externa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447800" y="1905000"/>
            <a:ext cx="6096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11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SRS Synthesis Special Topics</a:t>
            </a:r>
            <a:r>
              <a:rPr lang="en-US" sz="1110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110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</a:br>
            <a:endParaRPr lang="en-US" sz="11100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6200" b="1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62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By Tom Irvine</a:t>
            </a:r>
            <a:endParaRPr lang="en-US" sz="6200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b="1" dirty="0" smtClean="0">
                <a:solidFill>
                  <a:srgbClr val="003366"/>
                </a:solidFill>
                <a:latin typeface="Helvetica" charset="0"/>
              </a:rPr>
              <a:t/>
            </a:r>
            <a:br>
              <a:rPr lang="en-US" sz="1800" b="1" dirty="0" smtClean="0">
                <a:solidFill>
                  <a:srgbClr val="003366"/>
                </a:solidFill>
                <a:latin typeface="Helvetica" charset="0"/>
              </a:rPr>
            </a:br>
            <a:endParaRPr lang="en-US" sz="1800" b="1" dirty="0" smtClean="0">
              <a:solidFill>
                <a:srgbClr val="003366"/>
              </a:solidFill>
              <a:latin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1547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Webinar 47</a:t>
            </a:r>
            <a:endParaRPr lang="en-US" sz="2000" b="1" dirty="0">
              <a:solidFill>
                <a:srgbClr val="0099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609600"/>
            <a:ext cx="3931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6699"/>
                </a:solidFill>
                <a:latin typeface="+mn-lt"/>
              </a:rPr>
              <a:t>NASA HDBK-7005, Vandenberg AFB</a:t>
            </a:r>
            <a:endParaRPr lang="en-US" sz="2000" b="1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407554" name="Picture 2" descr="vafb_sp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828800"/>
            <a:ext cx="59436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1996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SRS Synthesis</a:t>
            </a:r>
            <a:endParaRPr lang="en-US" sz="2000" b="1" dirty="0">
              <a:solidFill>
                <a:srgbClr val="0099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78486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A given time history has a unique SRS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On the other hand, a given SRS may be satisfied by a variety of base inputs within prescribed tolerance bands</a:t>
            </a:r>
          </a:p>
          <a:p>
            <a:pPr marL="231775" indent="-231775">
              <a:buClr>
                <a:schemeClr val="tx2"/>
              </a:buClr>
              <a:buSzPct val="80000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SRS format thus offers flexibility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A common testing approach is to use a burst of wavelets such that the synthesized time history resembles a transient sine sweep with descending frequency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2651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Synthesis Concerns</a:t>
            </a:r>
            <a:endParaRPr lang="en-US" sz="2000" b="1" dirty="0">
              <a:solidFill>
                <a:srgbClr val="0099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78486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drawback is that the time history used to satisfy the SRS may be very dissimilar from the measured source data.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This brings us a number of concerns including linearity and multi-modal response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Some of these concerns can be quantified in terms of the scalar temporal moments which quantify the energy, RMS, skewness and kurtosis.  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These concerns have led to a desire to synthesize a time history which “resembles” the real-world event while still satisfying the SRS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purpose of this paper is present a method which uses a measured reference time history as a basis for synthesizing a time history to meet the SRS specification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3488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Method Description, Step 1</a:t>
            </a:r>
            <a:endParaRPr lang="en-US" sz="2000" b="1" dirty="0">
              <a:solidFill>
                <a:srgbClr val="0099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1534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following steps use trial-and-error-random number generation with some built-in convergence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method is implemented as a function in the Vibrationdata Matlab GUI package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first step is to decompose the reference time history into a series of wavelets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An acceleration wavelet has zero net velocity and zero net displacement  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A series of wavelets likewise has these properties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Wavelets are very amenable to shaker table shock testing and are also convenient for analysis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examples in the paper use a series of 200 wavelets to model a reference time history</a:t>
            </a:r>
          </a:p>
          <a:p>
            <a:endParaRPr lang="en-US" sz="17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3488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Method Description, Step 2</a:t>
            </a:r>
          </a:p>
          <a:p>
            <a:endParaRPr lang="en-US" sz="2000" b="1" dirty="0">
              <a:solidFill>
                <a:srgbClr val="0099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077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The second step is to randomly vary the wavelet amplitudes so that the modified wavelet series will have an SRS that matches the specification as closely as possible</a:t>
            </a: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The number of iterations may be 16000 or so</a:t>
            </a: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The modified time history will thus have some distortion relative to the reference, but this is needed to shape the time history so that its SRS meets the specification</a:t>
            </a: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The second step yields an SRS that has some peaks and dips relative to the specification</a:t>
            </a: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This is a consequence of trying to adapt a measured time history to a smoothed SRS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3488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Method Description, Step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777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third step is to add wavelets so that the resulting SRS meets the specification within, say, </a:t>
            </a:r>
            <a:r>
              <a:rPr lang="en-US" sz="1700" u="sng" dirty="0" smtClean="0">
                <a:solidFill>
                  <a:schemeClr val="tx1"/>
                </a:solidFill>
                <a:latin typeface="Calibri" pitchFamily="34" charset="0"/>
              </a:rPr>
              <a:t>+</a:t>
            </a: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 3 dB tolerance limits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third step also adds some distortion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amount of distortion depends largely on how much the SRS specification differs from that of the reference data</a:t>
            </a:r>
          </a:p>
          <a:p>
            <a:endParaRPr lang="en-US" sz="17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081"/>
            <a:ext cx="9144000" cy="521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34000" y="2438400"/>
            <a:ext cx="34290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943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Read in El Centro earthquake NS &amp; Vandenberg SRS Specification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38400" y="990600"/>
            <a:ext cx="34290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457200"/>
            <a:ext cx="8305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29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"/>
            <a:ext cx="75707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6248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Shock Response Spectrum &gt; Earthquake Synthesis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45720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vafby_accel_re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04800"/>
            <a:ext cx="7315215" cy="5486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5626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The top time history is the measured El Centro NS data</a:t>
            </a:r>
          </a:p>
          <a:p>
            <a:pPr marL="174625" indent="-174625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The middle time history is the wavelet series model. </a:t>
            </a:r>
          </a:p>
          <a:p>
            <a:pPr marL="174625" indent="-174625"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The bottom time history has additional wavelets to improve the SRS match, and it is scaled downward since the El Centro SRS plateau is greater than the specification</a:t>
            </a:r>
          </a:p>
          <a:p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81000"/>
            <a:ext cx="853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vafby_accel_vel_di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04800"/>
            <a:ext cx="7315215" cy="5486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791200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velocity and displacement time histories are well-behaved which is important for both testing and analysis.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992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Topics</a:t>
            </a:r>
            <a:endParaRPr lang="en-US" sz="2000" b="1" dirty="0">
              <a:solidFill>
                <a:srgbClr val="0099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36699"/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Seismic analysis and testing of launch vehicles and equipment using historical strong motion data scaled to satisfy shock response spectra specifications</a:t>
            </a:r>
          </a:p>
          <a:p>
            <a:pPr marL="342900" indent="-342900">
              <a:buClr>
                <a:srgbClr val="336699"/>
              </a:buClr>
              <a:buSzPct val="100000"/>
              <a:buFont typeface="+mj-lt"/>
              <a:buAutoNum type="arabicPeriod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Clr>
                <a:srgbClr val="336699"/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Temporal Moments</a:t>
            </a:r>
            <a:endParaRPr lang="en-US" sz="17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81000"/>
            <a:ext cx="8915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vafby_s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28600"/>
            <a:ext cx="7315215" cy="5486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638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SRS of the modified, or synthesized, time history is within </a:t>
            </a:r>
            <a:r>
              <a:rPr lang="en-US" sz="1600" u="sng" dirty="0" smtClean="0">
                <a:solidFill>
                  <a:schemeClr val="tx1"/>
                </a:solidFill>
                <a:latin typeface="+mn-lt"/>
              </a:rPr>
              <a:t>+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3 dB of the nominal specification.    The method is thus successful in generating an El Centro-like time history to meet the specification.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58408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 smtClean="0">
                <a:solidFill>
                  <a:srgbClr val="0099CC"/>
                </a:solidFill>
              </a:rPr>
              <a:t>Satisfy Same Specification with Alternate Time History</a:t>
            </a:r>
            <a:endParaRPr lang="en-US" sz="1700" b="1" dirty="0">
              <a:solidFill>
                <a:srgbClr val="0099CC"/>
              </a:solidFill>
            </a:endParaRPr>
          </a:p>
        </p:txBody>
      </p:sp>
      <p:pic>
        <p:nvPicPr>
          <p:cNvPr id="5" name="Picture 4" descr="data_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295400"/>
            <a:ext cx="7112000" cy="533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1547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Webinar 47</a:t>
            </a:r>
            <a:endParaRPr lang="en-US" sz="2000" b="1" dirty="0">
              <a:solidFill>
                <a:srgbClr val="0099CC"/>
              </a:solidFill>
            </a:endParaRPr>
          </a:p>
        </p:txBody>
      </p:sp>
      <p:pic>
        <p:nvPicPr>
          <p:cNvPr id="460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6002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2515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Temporal Moments</a:t>
            </a:r>
            <a:endParaRPr lang="en-US" sz="2000" b="1" dirty="0">
              <a:solidFill>
                <a:srgbClr val="0099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447800"/>
          <a:ext cx="6629400" cy="419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676400"/>
                <a:gridCol w="1828800"/>
              </a:tblGrid>
              <a:tr h="7437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 Centro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Alternate Synthesis</a:t>
                      </a:r>
                      <a:endParaRPr lang="en-US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Energy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0.01935</a:t>
                      </a:r>
                      <a:endParaRPr lang="en-US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Root energy amplitude </a:t>
                      </a:r>
                      <a:r>
                        <a:rPr lang="en-US" dirty="0" err="1" smtClean="0"/>
                        <a:t>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0.04754</a:t>
                      </a:r>
                      <a:endParaRPr lang="en-US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Central time T (sec)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9.687</a:t>
                      </a:r>
                      <a:endParaRPr lang="en-US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RMS duration D (sec)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8.562</a:t>
                      </a:r>
                      <a:endParaRPr lang="en-US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Central skewness St(sec)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11.06</a:t>
                      </a:r>
                      <a:endParaRPr lang="en-US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Normalized skewness 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0.9267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1.291 </a:t>
                      </a:r>
                      <a:endParaRPr lang="en-US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Central kurtosis Kt(sec)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73.67</a:t>
                      </a:r>
                      <a:endParaRPr lang="en-US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Normalized kurtosis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5.455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8.604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019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The alternate synthesis has less energy and thus may cause an “under test” even though its SRS matches the specification.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1452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Example 2</a:t>
            </a:r>
            <a:endParaRPr lang="en-US" sz="2000" b="1" dirty="0">
              <a:solidFill>
                <a:srgbClr val="0099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867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C. Harris, Shock and Vibration Handbook, Fourth Edition; W.J. Hall, Chapter 24, Vibrationdata of Structures Induced by Ground Motion, McGraw-Hill, New York, 1996.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52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371600"/>
            <a:ext cx="5562600" cy="430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752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Steep slope is a challenge for time history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26.5 dB/octave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133600"/>
            <a:ext cx="914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45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rrisx_accel_re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28600"/>
            <a:ext cx="7315215" cy="5486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791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The El Centro NS data is again used as a basis</a:t>
            </a:r>
          </a:p>
          <a:p>
            <a:pPr marL="231775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The modified time history departs somewhat from the Reference in order to meet the SRS specification with its steep initial slope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45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arrisx_accel_vel_di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45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rrisx_s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Introduction</a:t>
            </a:r>
            <a:endParaRPr lang="en-US" sz="2000" b="1" dirty="0">
              <a:solidFill>
                <a:srgbClr val="0099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924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Consider the following type of equipment:</a:t>
            </a:r>
            <a:br>
              <a:rPr lang="en-US" sz="1700" dirty="0" smtClean="0">
                <a:solidFill>
                  <a:schemeClr val="tx1"/>
                </a:solidFill>
                <a:latin typeface="+mn-lt"/>
              </a:rPr>
            </a:br>
            <a:endParaRPr lang="en-US" sz="1700" dirty="0" smtClean="0">
              <a:solidFill>
                <a:schemeClr val="tx1"/>
              </a:solidFill>
              <a:latin typeface="+mn-lt"/>
            </a:endParaRPr>
          </a:p>
          <a:p>
            <a:pPr marL="290513" lvl="1" indent="-290513">
              <a:buClr>
                <a:srgbClr val="336699"/>
              </a:buClr>
              <a:buSzPct val="80000"/>
              <a:tabLst>
                <a:tab pos="465138" algn="l"/>
              </a:tabLst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		Telecommunication</a:t>
            </a:r>
          </a:p>
          <a:p>
            <a:pPr marL="290513" lvl="1" indent="-290513">
              <a:buClr>
                <a:srgbClr val="336699"/>
              </a:buClr>
              <a:buSzPct val="80000"/>
              <a:tabLst>
                <a:tab pos="465138" algn="l"/>
              </a:tabLst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		Medical life-support</a:t>
            </a:r>
          </a:p>
          <a:p>
            <a:pPr marL="290513" lvl="1" indent="-290513">
              <a:buClr>
                <a:srgbClr val="336699"/>
              </a:buClr>
              <a:buSzPct val="80000"/>
              <a:tabLst>
                <a:tab pos="465138" algn="l"/>
              </a:tabLst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		Network servers</a:t>
            </a:r>
          </a:p>
          <a:p>
            <a:pPr marL="290513" lvl="1" indent="-290513">
              <a:buClr>
                <a:srgbClr val="336699"/>
              </a:buClr>
              <a:buSzPct val="80000"/>
              <a:tabLst>
                <a:tab pos="465138" algn="l"/>
              </a:tabLst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		Nuclear power plant control consoles</a:t>
            </a:r>
            <a:br>
              <a:rPr lang="en-US" sz="1700" dirty="0" smtClean="0">
                <a:solidFill>
                  <a:schemeClr val="tx1"/>
                </a:solidFill>
                <a:latin typeface="+mn-lt"/>
              </a:rPr>
            </a:br>
            <a:endParaRPr lang="en-US" sz="1700" dirty="0" smtClean="0">
              <a:solidFill>
                <a:schemeClr val="tx1"/>
              </a:solidFill>
              <a:latin typeface="+mn-lt"/>
            </a:endParaRPr>
          </a:p>
          <a:p>
            <a:pPr marL="290513" lvl="1" indent="-290513">
              <a:buClr>
                <a:srgbClr val="336699"/>
              </a:buClr>
              <a:buSzPct val="80000"/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Now consider that this equipment is to be installed in buildings in an active seismic zone</a:t>
            </a:r>
          </a:p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+mn-lt"/>
            </a:endParaRPr>
          </a:p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The equipment must be designed and tested accordingly to withstand the dynamic loads </a:t>
            </a:r>
            <a:br>
              <a:rPr lang="en-US" sz="1700" dirty="0" smtClean="0">
                <a:solidFill>
                  <a:schemeClr val="tx1"/>
                </a:solidFill>
                <a:latin typeface="+mn-lt"/>
              </a:rPr>
            </a:b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   </a:t>
            </a:r>
          </a:p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A typical specification format for the loading is the shock response spectrum (SRS)</a:t>
            </a:r>
          </a:p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700" dirty="0" smtClean="0">
              <a:solidFill>
                <a:schemeClr val="tx1"/>
              </a:solidFill>
              <a:latin typeface="+mn-lt"/>
            </a:endParaRPr>
          </a:p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+mn-lt"/>
              </a:rPr>
              <a:t>The testing is performed on a shaker table</a:t>
            </a:r>
            <a:endParaRPr lang="en-US" sz="1700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4115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San </a:t>
            </a:r>
            <a:r>
              <a:rPr lang="en-US" sz="2000" b="1" dirty="0" err="1" smtClean="0">
                <a:solidFill>
                  <a:srgbClr val="0099CC"/>
                </a:solidFill>
              </a:rPr>
              <a:t>Onofre</a:t>
            </a:r>
            <a:r>
              <a:rPr lang="en-US" sz="2000" b="1" dirty="0" smtClean="0">
                <a:solidFill>
                  <a:srgbClr val="0099CC"/>
                </a:solidFill>
              </a:rPr>
              <a:t> Nuclear Power Plant</a:t>
            </a:r>
            <a:endParaRPr lang="en-US" sz="2000" b="1" dirty="0">
              <a:solidFill>
                <a:srgbClr val="0099CC"/>
              </a:solidFill>
            </a:endParaRPr>
          </a:p>
        </p:txBody>
      </p:sp>
      <p:pic>
        <p:nvPicPr>
          <p:cNvPr id="452612" name="Picture 4" descr="http://ecowatch.com/wp-content/uploads/2013/06/sanof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7096125" cy="3076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5029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Nuclear plant equipment must be tested to seismic shock specifications.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4636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Generator Subjected to Seismic Test</a:t>
            </a:r>
            <a:endParaRPr lang="en-US" sz="2000" b="1" dirty="0">
              <a:solidFill>
                <a:srgbClr val="0099CC"/>
              </a:solidFill>
            </a:endParaRPr>
          </a:p>
        </p:txBody>
      </p:sp>
      <p:pic>
        <p:nvPicPr>
          <p:cNvPr id="409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7696200" cy="428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2753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Generator Test Video</a:t>
            </a:r>
            <a:endParaRPr lang="en-US" sz="2000" b="1" dirty="0">
              <a:solidFill>
                <a:srgbClr val="0099CC"/>
              </a:solidFill>
            </a:endParaRPr>
          </a:p>
        </p:txBody>
      </p:sp>
      <p:pic>
        <p:nvPicPr>
          <p:cNvPr id="5" name="A high-range Cummins Generator in a Seismic Shaker Test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667000" y="1981200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4572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Click to play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4759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Falcon 9, Launched from Vandenberg</a:t>
            </a:r>
            <a:endParaRPr lang="en-US" sz="2000" b="1" dirty="0">
              <a:solidFill>
                <a:srgbClr val="0099CC"/>
              </a:solidFill>
            </a:endParaRPr>
          </a:p>
        </p:txBody>
      </p:sp>
      <p:pic>
        <p:nvPicPr>
          <p:cNvPr id="411650" name="Picture 2" descr="SpaceX laun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71600"/>
            <a:ext cx="6477000" cy="43656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943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The vehicle as mounted on the pad is a tall cantilever beam.   Its ability to withstand seismic events must be verified via analysis.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3759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El Centro Strong Motion Data</a:t>
            </a:r>
            <a:endParaRPr lang="en-US" sz="2000" b="1" dirty="0">
              <a:solidFill>
                <a:srgbClr val="0099CC"/>
              </a:solidFill>
            </a:endParaRPr>
          </a:p>
        </p:txBody>
      </p:sp>
      <p:pic>
        <p:nvPicPr>
          <p:cNvPr id="405506" name="Picture 2" descr="data_plot_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4478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33400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99CC"/>
                </a:solidFill>
              </a:rPr>
              <a:t>El Centro NS SRS</a:t>
            </a:r>
            <a:endParaRPr lang="en-US" sz="2000" b="1" dirty="0">
              <a:solidFill>
                <a:srgbClr val="0099CC"/>
              </a:solidFill>
            </a:endParaRPr>
          </a:p>
        </p:txBody>
      </p:sp>
      <p:pic>
        <p:nvPicPr>
          <p:cNvPr id="5" name="Picture 4" descr="accel_S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219200"/>
            <a:ext cx="7010400" cy="525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AC508F-AE0A-4983-BFAC-F8F8A0397610}&quot;/&gt;&lt;filename val=&quot;C:\Users\TOMIRV~1\AppData\Local\Temp\PR\data\asimages\{BBAC508F-AE0A-4983-BFAC-F8F8A0397610}.png&quot;/&gt;&lt;hasEffects val=&quot;1&quot;/&gt;&lt;left val=&quot;101.28&quot;/&gt;&lt;top val=&quot;155.28&quot;/&gt;&lt;width val=&quot;502.8&quot;/&gt;&lt;height val=&quot;220.8&quot;/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5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5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Corp Standard Title with Moon">
  <a:themeElements>
    <a:clrScheme name="Accent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D6E9F"/>
      </a:accent1>
      <a:accent2>
        <a:srgbClr val="7D797A"/>
      </a:accent2>
      <a:accent3>
        <a:srgbClr val="854D4E"/>
      </a:accent3>
      <a:accent4>
        <a:srgbClr val="8F6D50"/>
      </a:accent4>
      <a:accent5>
        <a:srgbClr val="2F8491"/>
      </a:accent5>
      <a:accent6>
        <a:srgbClr val="8B995E"/>
      </a:accent6>
      <a:hlink>
        <a:srgbClr val="0F75BC"/>
      </a:hlink>
      <a:folHlink>
        <a:srgbClr val="13A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5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5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5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_Corp Standard Title with Moon">
  <a:themeElements>
    <a:clrScheme name="Accent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D6E9F"/>
      </a:accent1>
      <a:accent2>
        <a:srgbClr val="7D797A"/>
      </a:accent2>
      <a:accent3>
        <a:srgbClr val="854D4E"/>
      </a:accent3>
      <a:accent4>
        <a:srgbClr val="8F6D50"/>
      </a:accent4>
      <a:accent5>
        <a:srgbClr val="2F8491"/>
      </a:accent5>
      <a:accent6>
        <a:srgbClr val="8B995E"/>
      </a:accent6>
      <a:hlink>
        <a:srgbClr val="0F75BC"/>
      </a:hlink>
      <a:folHlink>
        <a:srgbClr val="13A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5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5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6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6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6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Office\Templates\Presentations\Generic (Standard).pot</Template>
  <TotalTime>6431</TotalTime>
  <Words>820</Words>
  <Application>Microsoft Office PowerPoint</Application>
  <PresentationFormat>On-screen Show (4:3)</PresentationFormat>
  <Paragraphs>182</Paragraphs>
  <Slides>27</Slides>
  <Notes>27</Notes>
  <HiddenSlides>0</HiddenSlides>
  <MMClips>1</MMClips>
  <ScaleCrop>false</ScaleCrop>
  <HeadingPairs>
    <vt:vector size="4" baseType="variant">
      <vt:variant>
        <vt:lpstr>Theme</vt:lpstr>
      </vt:variant>
      <vt:variant>
        <vt:i4>30</vt:i4>
      </vt:variant>
      <vt:variant>
        <vt:lpstr>Slide Titles</vt:lpstr>
      </vt:variant>
      <vt:variant>
        <vt:i4>27</vt:i4>
      </vt:variant>
    </vt:vector>
  </HeadingPairs>
  <TitlesOfParts>
    <vt:vector size="57" baseType="lpstr">
      <vt:lpstr>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Corp Standard Title with Moon</vt:lpstr>
      <vt:lpstr>55_Office Theme</vt:lpstr>
      <vt:lpstr>56_Office Theme</vt:lpstr>
      <vt:lpstr>57_Office Theme</vt:lpstr>
      <vt:lpstr>1_Corp Standard Title with Moon</vt:lpstr>
      <vt:lpstr>58_Office Theme</vt:lpstr>
      <vt:lpstr>59_Office Theme</vt:lpstr>
      <vt:lpstr>60_Office Theme</vt:lpstr>
      <vt:lpstr>61_Office Theme</vt:lpstr>
      <vt:lpstr>62_Office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The Morgans</dc:creator>
  <cp:lastModifiedBy>tirvine</cp:lastModifiedBy>
  <cp:revision>238</cp:revision>
  <cp:lastPrinted>2001-04-16T17:12:56Z</cp:lastPrinted>
  <dcterms:created xsi:type="dcterms:W3CDTF">2001-04-06T05:17:03Z</dcterms:created>
  <dcterms:modified xsi:type="dcterms:W3CDTF">2015-03-13T23:09:32Z</dcterms:modified>
</cp:coreProperties>
</file>