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89" r:id="rId2"/>
    <p:sldId id="310" r:id="rId3"/>
    <p:sldId id="311" r:id="rId4"/>
    <p:sldId id="313" r:id="rId5"/>
    <p:sldId id="317" r:id="rId6"/>
    <p:sldId id="316" r:id="rId7"/>
    <p:sldId id="312" r:id="rId8"/>
    <p:sldId id="318" r:id="rId9"/>
    <p:sldId id="315" r:id="rId10"/>
    <p:sldId id="314" r:id="rId11"/>
    <p:sldId id="319" r:id="rId1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9999"/>
    <a:srgbClr val="33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94704" autoAdjust="0"/>
  </p:normalViewPr>
  <p:slideViewPr>
    <p:cSldViewPr>
      <p:cViewPr>
        <p:scale>
          <a:sx n="66" d="100"/>
          <a:sy n="66" d="100"/>
        </p:scale>
        <p:origin x="-2280" y="-570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C66745-4B03-466B-8065-7FEA1CBBA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719C9D-8DC9-4CC2-B7C2-17E43C276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9387D2-DE56-44A6-ADFF-F864CBEB513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BC5A3-B027-4834-8D12-1983387F8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3873-A0C3-444A-84F8-0AC93811D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381000"/>
            <a:ext cx="15240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381000"/>
            <a:ext cx="44196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D6FBB-93EA-4D32-8C48-71FA938E8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1000"/>
            <a:ext cx="60960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943600" y="1905000"/>
            <a:ext cx="2667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943600" y="4038600"/>
            <a:ext cx="2667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77AE4-22EB-44B8-885B-C2A3DD762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341F5-5825-4A89-A66F-2C6127399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4F279-A364-4C4F-AAB7-CF65FAF23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5C05C-72B3-4B9E-9285-3D25EEA19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5B0F-6EF7-4C32-A765-5695EBF7F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26C91-E5C4-423E-80B7-56F6A6DEF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949E-C00C-47DD-8B05-FD2221893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5ECAA-3FEF-4E53-A635-F904136B6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5A7EA-CD73-4DE0-9ADE-51C7F3789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2895600" y="381000"/>
            <a:ext cx="6096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1027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050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B481A30-A3F1-4F9B-BA8C-01D8158F4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Text Box 1032"/>
          <p:cNvSpPr txBox="1">
            <a:spLocks noChangeArrowheads="1"/>
          </p:cNvSpPr>
          <p:nvPr/>
        </p:nvSpPr>
        <p:spPr bwMode="auto">
          <a:xfrm>
            <a:off x="2667000" y="1219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3081" name="Line 1033"/>
          <p:cNvSpPr>
            <a:spLocks noChangeShapeType="1"/>
          </p:cNvSpPr>
          <p:nvPr/>
        </p:nvSpPr>
        <p:spPr bwMode="auto">
          <a:xfrm>
            <a:off x="609600" y="1752600"/>
            <a:ext cx="807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75B95A-576E-492C-83F3-9D2A7E4AE7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9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00200" y="2514600"/>
            <a:ext cx="5867400" cy="2209800"/>
          </a:xfrm>
        </p:spPr>
        <p:txBody>
          <a:bodyPr/>
          <a:lstStyle/>
          <a:p>
            <a:pPr algn="ctr"/>
            <a:endParaRPr lang="en-US" sz="2400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dirty="0" smtClean="0">
                <a:solidFill>
                  <a:srgbClr val="336699"/>
                </a:solidFill>
              </a:rPr>
              <a:t>White Noise FFT</a:t>
            </a:r>
            <a:endParaRPr lang="en-US" sz="2400" b="0" dirty="0" smtClean="0">
              <a:solidFill>
                <a:srgbClr val="336699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Conclusion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09600" y="2133600"/>
            <a:ext cx="74676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FFT magnitude is a poor tool for characterizing white noise magnitude!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Need a better tool for random vibration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That tool will be the Power Spectral Density (PSD)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PSD can be calculate from an FFT, but it expresses the energy as a density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PSD magnitude is mostly insensitive to duration except that a greater number of statistical-degrees-of-freedom are accumulated by taking a longer duration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Exercise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09600" y="2133600"/>
            <a:ext cx="7467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Perform the example in the main text yourself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Use the Vibrationdata GUI package &amp; Excel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Note that the package has a function :  </a:t>
            </a: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            Signal Edit Utilities &gt;  Extract Segment</a:t>
            </a: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Fourier Transform, Sine Function</a:t>
            </a: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838200" y="2667000"/>
            <a:ext cx="73152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A Fourier transform will give the exact magnitude and frequency for a steady-state sine function provided that no leakage error occurs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sine function must have an integer number of cycles to prevent leakage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same is true for an FFT if the time history has 2</a:t>
            </a:r>
            <a:r>
              <a:rPr lang="en-US" sz="2800" baseline="30000" dirty="0" smtClean="0">
                <a:latin typeface="Calibri" pitchFamily="34" charset="0"/>
              </a:rPr>
              <a:t>N</a:t>
            </a:r>
            <a:r>
              <a:rPr lang="en-US" sz="2000" dirty="0" smtClean="0">
                <a:latin typeface="Calibri" pitchFamily="34" charset="0"/>
              </a:rPr>
              <a:t> points where N is an integer 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0574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Review . . .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762000" y="2362200"/>
            <a:ext cx="731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But how useful is the FFT for broadband random vibration such as white noise?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371600" y="2590800"/>
            <a:ext cx="4572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SR = 6553.6 samples/sec   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10 second duration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Std dev = 5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65536 samples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No band limit filter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9812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Generate white noise with the following parameters: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50292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Then extract the 0 to 1.25 second segment from the 10-second time history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457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Each time history has std dev = 5.0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481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2514600"/>
            <a:ext cx="52578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3400" y="4572000"/>
            <a:ext cx="2590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Bottom </a:t>
            </a:r>
            <a:r>
              <a:rPr lang="en-US" sz="1800" dirty="0" smtClean="0">
                <a:latin typeface="Calibri" pitchFamily="34" charset="0"/>
              </a:rPr>
              <a:t>FFT:</a:t>
            </a:r>
            <a:br>
              <a:rPr lang="en-US" sz="1800" dirty="0" smtClean="0">
                <a:latin typeface="Calibri" pitchFamily="34" charset="0"/>
              </a:rPr>
            </a:br>
            <a:endParaRPr lang="en-US" sz="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</a:rPr>
              <a:t>10 second duration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f=0.1 Hz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Mean  = </a:t>
            </a:r>
            <a:r>
              <a:rPr lang="en" sz="1800" dirty="0" smtClean="0">
                <a:latin typeface="Calibri" pitchFamily="34" charset="0"/>
              </a:rPr>
              <a:t>0.0347</a:t>
            </a:r>
          </a:p>
          <a:p>
            <a:pPr>
              <a:tabLst>
                <a:tab pos="231775" algn="l"/>
              </a:tabLst>
            </a:pPr>
            <a:endParaRPr lang="en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" sz="1800" dirty="0" smtClean="0">
                <a:latin typeface="Calibri" pitchFamily="34" charset="0"/>
              </a:rPr>
              <a:t>Difference in mean =  </a:t>
            </a:r>
            <a:r>
              <a:rPr lang="en" sz="1800" dirty="0" smtClean="0">
                <a:latin typeface="Calibri" pitchFamily="34" charset="0"/>
                <a:sym typeface="Symbol"/>
              </a:rPr>
              <a:t>8</a:t>
            </a:r>
            <a:endParaRPr lang="en-US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381000"/>
            <a:ext cx="2895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Top FFT:</a:t>
            </a:r>
            <a:br>
              <a:rPr lang="en-US" sz="1800" dirty="0" smtClean="0">
                <a:latin typeface="Calibri" pitchFamily="34" charset="0"/>
              </a:rPr>
            </a:br>
            <a:endParaRPr lang="en-US" sz="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</a:rPr>
              <a:t>1.25 second duration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f=0.8 Hz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Mean  = </a:t>
            </a:r>
            <a:r>
              <a:rPr lang="en" sz="1800" dirty="0" smtClean="0">
                <a:latin typeface="Calibri" pitchFamily="34" charset="0"/>
              </a:rPr>
              <a:t>0.0971</a:t>
            </a:r>
          </a:p>
          <a:p>
            <a:pPr>
              <a:tabLst>
                <a:tab pos="231775" algn="l"/>
              </a:tabLst>
            </a:pPr>
            <a:endParaRPr lang="en" sz="1800" dirty="0">
              <a:latin typeface="Calibri" pitchFamily="34" charset="0"/>
            </a:endParaRP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28575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 Comparison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09600" y="1981200"/>
            <a:ext cx="7924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Ideally, the "white noise" would have a constant Fourier transform magnitude with respect to frequency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fact that there is some variation within each transform is unimportant for this example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pertinent point is that the mean magnitude changes by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sym typeface="Symbol"/>
              </a:rPr>
              <a:t>8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, comparing the two transforms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lvl="0" indent="-231775">
              <a:spcBef>
                <a:spcPct val="15000"/>
              </a:spcBef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reason for the decrease is that the transform in the </a:t>
            </a:r>
            <a:r>
              <a:rPr kumimoji="1" lang="en-US" sz="1900" kern="0" dirty="0" smtClean="0">
                <a:latin typeface="Calibri" pitchFamily="34" charset="0"/>
              </a:rPr>
              <a:t>1.25 second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figure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has </a:t>
            </a:r>
            <a:r>
              <a:rPr kumimoji="1" lang="en-US" sz="1900" kern="0" dirty="0" smtClean="0">
                <a:latin typeface="Calibri" pitchFamily="34" charset="0"/>
              </a:rPr>
              <a:t>4096</a:t>
            </a:r>
            <a:r>
              <a:rPr kumimoji="1" lang="en-US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s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pectral lines compared to the 32768 spectral lines in the </a:t>
            </a:r>
            <a:r>
              <a:rPr kumimoji="1" lang="en-US" sz="1900" kern="0" dirty="0" smtClean="0">
                <a:latin typeface="Calibri" pitchFamily="34" charset="0"/>
              </a:rPr>
              <a:t>10 second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figure</a:t>
            </a:r>
            <a:r>
              <a:rPr kumimoji="1" lang="en-US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(up to Nyquist Frequency)</a:t>
            </a:r>
            <a:endParaRPr kumimoji="1" lang="en-US" sz="19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Thus, the "energy" is divided into a greater number of spectral lines in the </a:t>
            </a:r>
            <a:r>
              <a:rPr kumimoji="1" lang="en-US" sz="1900" kern="0" dirty="0" smtClean="0">
                <a:latin typeface="Calibri" pitchFamily="34" charset="0"/>
              </a:rPr>
              <a:t>10 second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transform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6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Fourier Magnitude, 1.25 second Record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5334000"/>
            <a:ext cx="6324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First twelve row of Excel spreadsheet are shown.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GRMS = G peak / sqrt(2)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fill down to cover all 4096 rows.</a:t>
            </a:r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1905000"/>
          <a:ext cx="7239002" cy="2971800"/>
        </p:xfrm>
        <a:graphic>
          <a:graphicData uri="http://schemas.openxmlformats.org/drawingml/2006/table">
            <a:tbl>
              <a:tblPr/>
              <a:tblGrid>
                <a:gridCol w="844801"/>
                <a:gridCol w="844801"/>
                <a:gridCol w="844801"/>
                <a:gridCol w="844801"/>
                <a:gridCol w="1877334"/>
                <a:gridCol w="1982464"/>
              </a:tblGrid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Freq(Hz)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 peak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GRMS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GRMS^2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sum of squares (GRMS^2)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sqrt(sum of squares) GRMS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0.00000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0.00000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0.00000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24.64</a:t>
                      </a:r>
                    </a:p>
                  </a:txBody>
                  <a:tcPr marL="9505" marR="9505" marT="950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4.96</a:t>
                      </a:r>
                    </a:p>
                  </a:txBody>
                  <a:tcPr marL="9505" marR="9505" marT="950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0.02399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0.01696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0.00029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0.05106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0.03610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0.00130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0.06377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0.04509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0.00203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0.11684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0.08262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0.00683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0.08453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0.05977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0.00357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0.16942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0.11980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0.01435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0.03408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0.02410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0.00058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0.00531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0.00375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0.00001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0.11172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0.07900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0.00624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0.02902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0.02052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0.00042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19800" y="3200400"/>
            <a:ext cx="2895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dirty="0" smtClean="0">
                <a:latin typeface="Calibri" pitchFamily="34" charset="0"/>
              </a:rPr>
              <a:t>Recall time history synthesis , </a:t>
            </a:r>
            <a:br>
              <a:rPr lang="en-US" sz="1550" dirty="0" smtClean="0">
                <a:latin typeface="Calibri" pitchFamily="34" charset="0"/>
              </a:rPr>
            </a:br>
            <a:r>
              <a:rPr lang="en-US" sz="1550" dirty="0" smtClean="0">
                <a:latin typeface="Calibri" pitchFamily="34" charset="0"/>
              </a:rPr>
              <a:t>std dev =  5</a:t>
            </a:r>
          </a:p>
          <a:p>
            <a:endParaRPr lang="en-US" sz="1550" dirty="0" smtClean="0">
              <a:latin typeface="Calibri" pitchFamily="34" charset="0"/>
            </a:endParaRPr>
          </a:p>
          <a:p>
            <a:r>
              <a:rPr lang="en-US" sz="1550" dirty="0" smtClean="0">
                <a:latin typeface="Calibri" pitchFamily="34" charset="0"/>
              </a:rPr>
              <a:t>(GRMS = std dev,  for zero mean</a:t>
            </a:r>
            <a:r>
              <a:rPr lang="en-US" sz="1500" dirty="0" smtClean="0">
                <a:latin typeface="Calibri" pitchFamily="34" charset="0"/>
              </a:rPr>
              <a:t>) </a:t>
            </a:r>
            <a:endParaRPr lang="en-US" sz="1500" dirty="0">
              <a:latin typeface="Calibri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5791200" y="2438400"/>
            <a:ext cx="7620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791200" y="3352800"/>
            <a:ext cx="152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Parseval’s</a:t>
            </a:r>
            <a:r>
              <a:rPr lang="en-US" dirty="0" smtClean="0"/>
              <a:t> Theorem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953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3810000"/>
            <a:ext cx="6705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Times New Roman" pitchFamily="18" charset="0"/>
              </a:rPr>
              <a:t> x(t) 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is the time history</a:t>
            </a:r>
          </a:p>
          <a:p>
            <a:endParaRPr lang="en-US" sz="2000" dirty="0" smtClean="0">
              <a:cs typeface="Times New Roman" pitchFamily="18" charset="0"/>
            </a:endParaRPr>
          </a:p>
          <a:p>
            <a:r>
              <a:rPr lang="en-US" sz="2000" dirty="0" smtClean="0">
                <a:cs typeface="Times New Roman" pitchFamily="18" charset="0"/>
              </a:rPr>
              <a:t>X(f) 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is the Fourier transform</a:t>
            </a:r>
          </a:p>
          <a:p>
            <a:endParaRPr lang="en-US" sz="1900" dirty="0" smtClean="0">
              <a:latin typeface="Calibri" pitchFamily="34" charset="0"/>
            </a:endParaRPr>
          </a:p>
          <a:p>
            <a:endParaRPr lang="en-US" sz="1900" dirty="0" smtClean="0">
              <a:latin typeface="Calibri" pitchFamily="34" charset="0"/>
            </a:endParaRPr>
          </a:p>
          <a:p>
            <a:r>
              <a:rPr lang="en-US" sz="1900" dirty="0" smtClean="0">
                <a:latin typeface="Calibri" pitchFamily="34" charset="0"/>
              </a:rPr>
              <a:t>The RMS value can either be calculated from the time history or the Fourier transform.  The results is the same regardless.</a:t>
            </a:r>
            <a:endParaRPr lang="en-US" sz="1900" dirty="0">
              <a:latin typeface="Calibri" pitchFamily="34" charset="0"/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93456" y="2438401"/>
          <a:ext cx="3440543" cy="761999"/>
        </p:xfrm>
        <a:graphic>
          <a:graphicData uri="http://schemas.openxmlformats.org/presentationml/2006/ole">
            <p:oleObj spid="_x0000_s9219" name="Equation" r:id="rId4" imgW="18921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E-9">
  <a:themeElements>
    <a:clrScheme name="6E-9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6E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6E-9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E-9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C:\WINDOWS\Desktop\6E-9.ppt</Template>
  <TotalTime>855</TotalTime>
  <Words>481</Words>
  <Application>Microsoft Office PowerPoint</Application>
  <PresentationFormat>On-screen Show (4:3)</PresentationFormat>
  <Paragraphs>155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6E-9</vt:lpstr>
      <vt:lpstr>Equation</vt:lpstr>
      <vt:lpstr>    Unit 9</vt:lpstr>
      <vt:lpstr>    Fourier Transform, Sine Function</vt:lpstr>
      <vt:lpstr>    White Noise</vt:lpstr>
      <vt:lpstr>    White Noise</vt:lpstr>
      <vt:lpstr>    White Noise</vt:lpstr>
      <vt:lpstr>    White Noise</vt:lpstr>
      <vt:lpstr>    White Noise Comparison</vt:lpstr>
      <vt:lpstr>    Fourier Magnitude, 1.25 second Record</vt:lpstr>
      <vt:lpstr>    Parseval’s Theorem</vt:lpstr>
      <vt:lpstr>    Conclusion</vt:lpstr>
      <vt:lpstr>    Exercise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</dc:title>
  <dc:creator>The Morgans</dc:creator>
  <cp:lastModifiedBy>tirvine</cp:lastModifiedBy>
  <cp:revision>106</cp:revision>
  <dcterms:created xsi:type="dcterms:W3CDTF">2001-04-23T07:10:49Z</dcterms:created>
  <dcterms:modified xsi:type="dcterms:W3CDTF">2014-03-31T21:57:15Z</dcterms:modified>
</cp:coreProperties>
</file>