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Default Extension="vml" ContentType="application/vnd.openxmlformats-officedocument.vmlDrawing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13"/>
  </p:notesMasterIdLst>
  <p:handoutMasterIdLst>
    <p:handoutMasterId r:id="rId14"/>
  </p:handoutMasterIdLst>
  <p:sldIdLst>
    <p:sldId id="289" r:id="rId2"/>
    <p:sldId id="310" r:id="rId3"/>
    <p:sldId id="311" r:id="rId4"/>
    <p:sldId id="313" r:id="rId5"/>
    <p:sldId id="317" r:id="rId6"/>
    <p:sldId id="316" r:id="rId7"/>
    <p:sldId id="312" r:id="rId8"/>
    <p:sldId id="318" r:id="rId9"/>
    <p:sldId id="315" r:id="rId10"/>
    <p:sldId id="314" r:id="rId11"/>
    <p:sldId id="319" r:id="rId12"/>
  </p:sldIdLst>
  <p:sldSz cx="9144000" cy="6858000" type="screen4x3"/>
  <p:notesSz cx="6797675" cy="99266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99"/>
    <a:srgbClr val="009999"/>
    <a:srgbClr val="33CCC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40" autoAdjust="0"/>
    <p:restoredTop sz="94704" autoAdjust="0"/>
  </p:normalViewPr>
  <p:slideViewPr>
    <p:cSldViewPr>
      <p:cViewPr>
        <p:scale>
          <a:sx n="66" d="100"/>
          <a:sy n="66" d="100"/>
        </p:scale>
        <p:origin x="-1218" y="-444"/>
      </p:cViewPr>
      <p:guideLst>
        <p:guide orient="horz" pos="2064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67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67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C66745-4B03-466B-8065-7FEA1CBBA6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4538"/>
            <a:ext cx="496570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4875"/>
            <a:ext cx="4984750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921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8C719C9D-8DC9-4CC2-B7C2-17E43C276C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89387D2-DE56-44A6-ADFF-F864CBEB5131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BBD78F7-7070-4CB6-B310-B6B5EB21B5C6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BBD78F7-7070-4CB6-B310-B6B5EB21B5C6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BBD78F7-7070-4CB6-B310-B6B5EB21B5C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BBD78F7-7070-4CB6-B310-B6B5EB21B5C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BBD78F7-7070-4CB6-B310-B6B5EB21B5C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BBD78F7-7070-4CB6-B310-B6B5EB21B5C6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BBD78F7-7070-4CB6-B310-B6B5EB21B5C6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BBD78F7-7070-4CB6-B310-B6B5EB21B5C6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BBD78F7-7070-4CB6-B310-B6B5EB21B5C6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BBD78F7-7070-4CB6-B310-B6B5EB21B5C6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c 2"/>
          <p:cNvSpPr>
            <a:spLocks/>
          </p:cNvSpPr>
          <p:nvPr/>
        </p:nvSpPr>
        <p:spPr bwMode="auto">
          <a:xfrm>
            <a:off x="0" y="842963"/>
            <a:ext cx="2895600" cy="6018212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gradFill rotWithShape="0">
            <a:gsLst>
              <a:gs pos="0">
                <a:schemeClr val="accent1"/>
              </a:gs>
              <a:gs pos="100000">
                <a:schemeClr val="accent2"/>
              </a:gs>
            </a:gsLst>
            <a:lin ang="5400000" scaled="1"/>
          </a:gra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2743200" y="427038"/>
            <a:ext cx="6399213" cy="1524000"/>
          </a:xfrm>
        </p:spPr>
        <p:txBody>
          <a:bodyPr anchor="b"/>
          <a:lstStyle>
            <a:lvl1pPr>
              <a:lnSpc>
                <a:spcPct val="80000"/>
              </a:lnSpc>
              <a:defRPr sz="3600">
                <a:solidFill>
                  <a:srgbClr val="003399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4191000" y="1828800"/>
            <a:ext cx="4572000" cy="1752600"/>
          </a:xfrm>
        </p:spPr>
        <p:txBody>
          <a:bodyPr/>
          <a:lstStyle>
            <a:lvl1pPr>
              <a:defRPr sz="14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9BC5A3-B027-4834-8D12-1983387F82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2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3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5A3873-A0C3-444A-84F8-0AC93811D6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67600" y="381000"/>
            <a:ext cx="15240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381000"/>
            <a:ext cx="4419600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2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3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FD6FBB-93EA-4D32-8C48-71FA938E80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381000"/>
            <a:ext cx="6096000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124200" y="1905000"/>
            <a:ext cx="2667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943600" y="1905000"/>
            <a:ext cx="2667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943600" y="4038600"/>
            <a:ext cx="2667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102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3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3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277AE4-22EB-44B8-885B-C2A3DD7626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2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3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0341F5-5825-4A89-A66F-2C6127399C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02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3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F4F279-A364-4C4F-AAB7-CF65FAF238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124200" y="1905000"/>
            <a:ext cx="2667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600" y="1905000"/>
            <a:ext cx="2667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02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3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3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85C05C-72B3-4B9E-9285-3D25EEA19F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02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3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03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ED5B0F-6EF7-4C32-A765-5695EBF7F3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02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3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3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A26C91-E5C4-423E-80B7-56F6A6DEF9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2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3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3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2E949E-C00C-47DD-8B05-FD22218932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02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3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3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15ECAA-3FEF-4E53-A635-F904136B64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02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3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3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A5A7EA-CD73-4DE0-9ADE-51C7F37898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027"/>
          <p:cNvSpPr>
            <a:spLocks noGrp="1" noChangeArrowheads="1"/>
          </p:cNvSpPr>
          <p:nvPr>
            <p:ph type="title"/>
          </p:nvPr>
        </p:nvSpPr>
        <p:spPr bwMode="auto">
          <a:xfrm>
            <a:off x="2895600" y="381000"/>
            <a:ext cx="60960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Click to edit Master</a:t>
            </a:r>
            <a:br>
              <a:rPr lang="en-US" smtClean="0"/>
            </a:br>
            <a:r>
              <a:rPr lang="en-US" smtClean="0"/>
              <a:t>title style</a:t>
            </a:r>
          </a:p>
        </p:txBody>
      </p:sp>
      <p:sp>
        <p:nvSpPr>
          <p:cNvPr id="1027" name="Rectangle 1028"/>
          <p:cNvSpPr>
            <a:spLocks noGrp="1" noChangeArrowheads="1"/>
          </p:cNvSpPr>
          <p:nvPr>
            <p:ph type="body" idx="1"/>
          </p:nvPr>
        </p:nvSpPr>
        <p:spPr bwMode="auto">
          <a:xfrm>
            <a:off x="3124200" y="19050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2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7" name="Rectangle 102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8" name="Rectangle 103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103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0B481A30-A3F1-4F9B-BA8C-01D8158F46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080" name="Text Box 1032"/>
          <p:cNvSpPr txBox="1">
            <a:spLocks noChangeArrowheads="1"/>
          </p:cNvSpPr>
          <p:nvPr/>
        </p:nvSpPr>
        <p:spPr bwMode="auto">
          <a:xfrm>
            <a:off x="2667000" y="1219200"/>
            <a:ext cx="605313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defRPr/>
            </a:pPr>
            <a:r>
              <a:rPr lang="en-US" b="1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Vibrationdata</a:t>
            </a:r>
            <a:endParaRPr lang="en-US" b="1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endParaRPr lang="en-US"/>
          </a:p>
        </p:txBody>
      </p:sp>
      <p:sp>
        <p:nvSpPr>
          <p:cNvPr id="3081" name="Line 1033"/>
          <p:cNvSpPr>
            <a:spLocks noChangeShapeType="1"/>
          </p:cNvSpPr>
          <p:nvPr/>
        </p:nvSpPr>
        <p:spPr bwMode="auto">
          <a:xfrm>
            <a:off x="609600" y="1752600"/>
            <a:ext cx="8077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48" r:id="rId9"/>
    <p:sldLayoutId id="2147483749" r:id="rId10"/>
    <p:sldLayoutId id="2147483750" r:id="rId11"/>
    <p:sldLayoutId id="2147483751" r:id="rId12"/>
  </p:sldLayoutIdLst>
  <p:txStyles>
    <p:titleStyle>
      <a:lvl1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400" b="1">
          <a:solidFill>
            <a:srgbClr val="009999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400" b="1">
          <a:solidFill>
            <a:srgbClr val="009999"/>
          </a:solidFill>
          <a:latin typeface="Arial" charset="0"/>
        </a:defRPr>
      </a:lvl2pPr>
      <a:lvl3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400" b="1">
          <a:solidFill>
            <a:srgbClr val="009999"/>
          </a:solidFill>
          <a:latin typeface="Arial" charset="0"/>
        </a:defRPr>
      </a:lvl3pPr>
      <a:lvl4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400" b="1">
          <a:solidFill>
            <a:srgbClr val="009999"/>
          </a:solidFill>
          <a:latin typeface="Arial" charset="0"/>
        </a:defRPr>
      </a:lvl4pPr>
      <a:lvl5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400" b="1">
          <a:solidFill>
            <a:srgbClr val="009999"/>
          </a:solidFill>
          <a:latin typeface="Arial" charset="0"/>
        </a:defRPr>
      </a:lvl5pPr>
      <a:lvl6pPr marL="4572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400" b="1">
          <a:solidFill>
            <a:srgbClr val="009999"/>
          </a:solidFill>
          <a:latin typeface="Arial" charset="0"/>
        </a:defRPr>
      </a:lvl6pPr>
      <a:lvl7pPr marL="9144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400" b="1">
          <a:solidFill>
            <a:srgbClr val="009999"/>
          </a:solidFill>
          <a:latin typeface="Arial" charset="0"/>
        </a:defRPr>
      </a:lvl7pPr>
      <a:lvl8pPr marL="13716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400" b="1">
          <a:solidFill>
            <a:srgbClr val="009999"/>
          </a:solidFill>
          <a:latin typeface="Arial" charset="0"/>
        </a:defRPr>
      </a:lvl8pPr>
      <a:lvl9pPr marL="18288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400" b="1">
          <a:solidFill>
            <a:srgbClr val="009999"/>
          </a:solidFill>
          <a:latin typeface="Arial" charset="0"/>
        </a:defRPr>
      </a:lvl9pPr>
    </p:titleStyle>
    <p:bodyStyle>
      <a:lvl1pPr algn="l" rtl="0" eaLnBrk="0" fontAlgn="base" hangingPunct="0">
        <a:spcBef>
          <a:spcPct val="15000"/>
        </a:spcBef>
        <a:spcAft>
          <a:spcPct val="0"/>
        </a:spcAft>
        <a:buClr>
          <a:srgbClr val="003399"/>
        </a:buClr>
        <a:buSzPct val="50000"/>
        <a:buFont typeface="Monotype Sorts" pitchFamily="2" charset="2"/>
        <a:defRPr kumimoji="1" sz="1600" b="1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15000"/>
        </a:spcBef>
        <a:spcAft>
          <a:spcPct val="0"/>
        </a:spcAft>
        <a:buClr>
          <a:srgbClr val="003399"/>
        </a:buClr>
        <a:buSzPct val="75000"/>
        <a:buFont typeface="Monotype Sorts" pitchFamily="2" charset="2"/>
        <a:defRPr kumimoji="1" sz="1600">
          <a:solidFill>
            <a:schemeClr val="bg2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Monotype Sorts" pitchFamily="2" charset="2"/>
        <a:defRPr kumimoji="1" sz="1600">
          <a:solidFill>
            <a:schemeClr val="bg2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100000"/>
        <a:defRPr kumimoji="1" sz="1600">
          <a:solidFill>
            <a:schemeClr val="bg2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100000"/>
        <a:defRPr kumimoji="1" sz="1600">
          <a:solidFill>
            <a:schemeClr val="bg2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100000"/>
        <a:defRPr kumimoji="1" sz="1600">
          <a:solidFill>
            <a:schemeClr val="bg2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100000"/>
        <a:defRPr kumimoji="1" sz="1600">
          <a:solidFill>
            <a:schemeClr val="bg2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100000"/>
        <a:defRPr kumimoji="1" sz="1600">
          <a:solidFill>
            <a:schemeClr val="bg2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100000"/>
        <a:defRPr kumimoji="1" sz="1600">
          <a:solidFill>
            <a:schemeClr val="bg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F75B95A-576E-492C-83F3-9D2A7E4AE72E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3075" name="Rectangle 4"/>
          <p:cNvSpPr>
            <a:spLocks noGrp="1" noChangeArrowheads="1"/>
          </p:cNvSpPr>
          <p:nvPr>
            <p:ph type="title"/>
          </p:nvPr>
        </p:nvSpPr>
        <p:spPr>
          <a:xfrm>
            <a:off x="990600" y="304800"/>
            <a:ext cx="6096000" cy="1295400"/>
          </a:xfrm>
        </p:spPr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Unit 9</a:t>
            </a:r>
          </a:p>
        </p:txBody>
      </p:sp>
      <p:sp>
        <p:nvSpPr>
          <p:cNvPr id="3076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600200" y="2514600"/>
            <a:ext cx="5867400" cy="2209800"/>
          </a:xfrm>
        </p:spPr>
        <p:txBody>
          <a:bodyPr/>
          <a:lstStyle/>
          <a:p>
            <a:pPr algn="ctr"/>
            <a:endParaRPr lang="en-US" sz="2400" dirty="0" smtClean="0">
              <a:solidFill>
                <a:srgbClr val="009999"/>
              </a:solidFill>
            </a:endParaRPr>
          </a:p>
          <a:p>
            <a:pPr algn="ctr"/>
            <a:r>
              <a:rPr lang="en-US" sz="2400" dirty="0" smtClean="0">
                <a:solidFill>
                  <a:srgbClr val="336699"/>
                </a:solidFill>
              </a:rPr>
              <a:t>White Noise FFT</a:t>
            </a:r>
            <a:endParaRPr lang="en-US" sz="2400" b="0" dirty="0" smtClean="0">
              <a:solidFill>
                <a:srgbClr val="336699"/>
              </a:solidFill>
            </a:endParaRP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C26D9DC-137E-4A81-842E-48B94B65AD72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4099" name="Rectangle 4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6096000" cy="1295400"/>
          </a:xfrm>
        </p:spPr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Conclusion</a:t>
            </a:r>
          </a:p>
        </p:txBody>
      </p:sp>
      <p:sp>
        <p:nvSpPr>
          <p:cNvPr id="6" name="TextBox 6"/>
          <p:cNvSpPr txBox="1">
            <a:spLocks noChangeArrowheads="1"/>
          </p:cNvSpPr>
          <p:nvPr/>
        </p:nvSpPr>
        <p:spPr bwMode="auto">
          <a:xfrm>
            <a:off x="609600" y="2133600"/>
            <a:ext cx="7467600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31775" indent="-231775">
              <a:buClr>
                <a:srgbClr val="336699"/>
              </a:buClr>
              <a:buFont typeface="Arial" pitchFamily="34" charset="0"/>
              <a:buChar char="•"/>
              <a:tabLst>
                <a:tab pos="231775" algn="l"/>
              </a:tabLst>
            </a:pPr>
            <a:r>
              <a:rPr lang="en-US" sz="2000" dirty="0" smtClean="0">
                <a:latin typeface="Calibri" pitchFamily="34" charset="0"/>
              </a:rPr>
              <a:t>The FFT magnitude is a poor tool for characterizing white noise magnitude!</a:t>
            </a:r>
          </a:p>
          <a:p>
            <a:pPr marL="231775" indent="-231775">
              <a:buClr>
                <a:srgbClr val="336699"/>
              </a:buClr>
              <a:buFont typeface="Arial" pitchFamily="34" charset="0"/>
              <a:buChar char="•"/>
              <a:tabLst>
                <a:tab pos="231775" algn="l"/>
              </a:tabLst>
            </a:pPr>
            <a:endParaRPr lang="en-US" sz="2000" dirty="0">
              <a:latin typeface="Calibri" pitchFamily="34" charset="0"/>
            </a:endParaRPr>
          </a:p>
          <a:p>
            <a:pPr marL="231775" indent="-231775">
              <a:buClr>
                <a:srgbClr val="336699"/>
              </a:buClr>
              <a:buFont typeface="Arial" pitchFamily="34" charset="0"/>
              <a:buChar char="•"/>
              <a:tabLst>
                <a:tab pos="231775" algn="l"/>
              </a:tabLst>
            </a:pPr>
            <a:r>
              <a:rPr lang="en-US" sz="2000" dirty="0" smtClean="0">
                <a:latin typeface="Calibri" pitchFamily="34" charset="0"/>
              </a:rPr>
              <a:t>Need a better tool for random vibration</a:t>
            </a:r>
          </a:p>
          <a:p>
            <a:pPr marL="231775" indent="-231775">
              <a:buClr>
                <a:srgbClr val="336699"/>
              </a:buClr>
              <a:buFont typeface="Arial" pitchFamily="34" charset="0"/>
              <a:buChar char="•"/>
              <a:tabLst>
                <a:tab pos="231775" algn="l"/>
              </a:tabLst>
            </a:pPr>
            <a:endParaRPr lang="en-US" sz="2000" dirty="0">
              <a:latin typeface="Calibri" pitchFamily="34" charset="0"/>
            </a:endParaRPr>
          </a:p>
          <a:p>
            <a:pPr marL="231775" indent="-231775">
              <a:buClr>
                <a:srgbClr val="336699"/>
              </a:buClr>
              <a:buFont typeface="Arial" pitchFamily="34" charset="0"/>
              <a:buChar char="•"/>
              <a:tabLst>
                <a:tab pos="231775" algn="l"/>
              </a:tabLst>
            </a:pPr>
            <a:r>
              <a:rPr lang="en-US" sz="2000" dirty="0" smtClean="0">
                <a:latin typeface="Calibri" pitchFamily="34" charset="0"/>
              </a:rPr>
              <a:t>That tool will be the Power Spectral Density (PSD)</a:t>
            </a:r>
          </a:p>
          <a:p>
            <a:pPr marL="231775" indent="-231775">
              <a:buClr>
                <a:srgbClr val="336699"/>
              </a:buClr>
              <a:buFont typeface="Arial" pitchFamily="34" charset="0"/>
              <a:buChar char="•"/>
              <a:tabLst>
                <a:tab pos="231775" algn="l"/>
              </a:tabLst>
            </a:pPr>
            <a:endParaRPr lang="en-US" sz="2000" dirty="0">
              <a:latin typeface="Calibri" pitchFamily="34" charset="0"/>
            </a:endParaRPr>
          </a:p>
          <a:p>
            <a:pPr marL="231775" indent="-231775">
              <a:buClr>
                <a:srgbClr val="336699"/>
              </a:buClr>
              <a:buFont typeface="Arial" pitchFamily="34" charset="0"/>
              <a:buChar char="•"/>
              <a:tabLst>
                <a:tab pos="231775" algn="l"/>
              </a:tabLst>
            </a:pPr>
            <a:r>
              <a:rPr lang="en-US" sz="2000" dirty="0" smtClean="0">
                <a:latin typeface="Calibri" pitchFamily="34" charset="0"/>
              </a:rPr>
              <a:t>PSD can be calculate from an FFT, but it expresses the energy as a density</a:t>
            </a:r>
          </a:p>
          <a:p>
            <a:pPr marL="231775" indent="-231775">
              <a:buClr>
                <a:srgbClr val="336699"/>
              </a:buClr>
              <a:buFont typeface="Arial" pitchFamily="34" charset="0"/>
              <a:buChar char="•"/>
              <a:tabLst>
                <a:tab pos="231775" algn="l"/>
              </a:tabLst>
            </a:pPr>
            <a:endParaRPr lang="en-US" sz="2000" dirty="0">
              <a:latin typeface="Calibri" pitchFamily="34" charset="0"/>
            </a:endParaRPr>
          </a:p>
          <a:p>
            <a:pPr marL="231775" indent="-231775">
              <a:buClr>
                <a:srgbClr val="336699"/>
              </a:buClr>
              <a:buFont typeface="Arial" pitchFamily="34" charset="0"/>
              <a:buChar char="•"/>
              <a:tabLst>
                <a:tab pos="231775" algn="l"/>
              </a:tabLst>
            </a:pPr>
            <a:r>
              <a:rPr lang="en-US" sz="2000" dirty="0" smtClean="0">
                <a:latin typeface="Calibri" pitchFamily="34" charset="0"/>
              </a:rPr>
              <a:t>PSD magnitude is mostly insensitive to duration except that a greater number of statistical-degrees-of-freedom are accumulated by taking a longer duration</a:t>
            </a:r>
          </a:p>
          <a:p>
            <a:pPr marL="231775" indent="-231775">
              <a:buClr>
                <a:srgbClr val="336699"/>
              </a:buClr>
              <a:buFont typeface="Arial" pitchFamily="34" charset="0"/>
              <a:buChar char="•"/>
              <a:tabLst>
                <a:tab pos="231775" algn="l"/>
              </a:tabLst>
            </a:pPr>
            <a:endParaRPr lang="en-US" sz="20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C26D9DC-137E-4A81-842E-48B94B65AD72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4099" name="Rectangle 4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6096000" cy="1295400"/>
          </a:xfrm>
        </p:spPr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Exercise</a:t>
            </a:r>
          </a:p>
        </p:txBody>
      </p:sp>
      <p:sp>
        <p:nvSpPr>
          <p:cNvPr id="6" name="TextBox 6"/>
          <p:cNvSpPr txBox="1">
            <a:spLocks noChangeArrowheads="1"/>
          </p:cNvSpPr>
          <p:nvPr/>
        </p:nvSpPr>
        <p:spPr bwMode="auto">
          <a:xfrm>
            <a:off x="609600" y="2133600"/>
            <a:ext cx="7467600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31775" indent="-231775">
              <a:buClr>
                <a:srgbClr val="336699"/>
              </a:buClr>
              <a:buFont typeface="Arial" pitchFamily="34" charset="0"/>
              <a:buChar char="•"/>
              <a:tabLst>
                <a:tab pos="231775" algn="l"/>
              </a:tabLst>
            </a:pPr>
            <a:r>
              <a:rPr lang="en-US" sz="2000" dirty="0" smtClean="0">
                <a:latin typeface="Calibri" pitchFamily="34" charset="0"/>
              </a:rPr>
              <a:t>Perform the example in the main text yourself</a:t>
            </a:r>
          </a:p>
          <a:p>
            <a:pPr marL="231775" indent="-231775">
              <a:buClr>
                <a:srgbClr val="336699"/>
              </a:buClr>
              <a:buFont typeface="Arial" pitchFamily="34" charset="0"/>
              <a:buChar char="•"/>
              <a:tabLst>
                <a:tab pos="231775" algn="l"/>
              </a:tabLst>
            </a:pPr>
            <a:endParaRPr lang="en-US" sz="2000" dirty="0" smtClean="0">
              <a:latin typeface="Calibri" pitchFamily="34" charset="0"/>
            </a:endParaRPr>
          </a:p>
          <a:p>
            <a:pPr marL="231775" indent="-231775">
              <a:buClr>
                <a:srgbClr val="336699"/>
              </a:buClr>
              <a:buFont typeface="Arial" pitchFamily="34" charset="0"/>
              <a:buChar char="•"/>
              <a:tabLst>
                <a:tab pos="231775" algn="l"/>
              </a:tabLst>
            </a:pPr>
            <a:r>
              <a:rPr lang="en-US" sz="2000" dirty="0" smtClean="0">
                <a:latin typeface="Calibri" pitchFamily="34" charset="0"/>
              </a:rPr>
              <a:t>Use the Vibrationdata GUI package &amp; Excel</a:t>
            </a:r>
          </a:p>
          <a:p>
            <a:pPr marL="231775" indent="-231775">
              <a:buClr>
                <a:srgbClr val="336699"/>
              </a:buClr>
              <a:buFont typeface="Arial" pitchFamily="34" charset="0"/>
              <a:buChar char="•"/>
              <a:tabLst>
                <a:tab pos="231775" algn="l"/>
              </a:tabLst>
            </a:pPr>
            <a:endParaRPr lang="en-US" sz="2000" dirty="0" smtClean="0">
              <a:latin typeface="Calibri" pitchFamily="34" charset="0"/>
            </a:endParaRPr>
          </a:p>
          <a:p>
            <a:pPr marL="231775" indent="-231775">
              <a:buClr>
                <a:srgbClr val="336699"/>
              </a:buClr>
              <a:buFont typeface="Arial" pitchFamily="34" charset="0"/>
              <a:buChar char="•"/>
              <a:tabLst>
                <a:tab pos="231775" algn="l"/>
              </a:tabLst>
            </a:pPr>
            <a:r>
              <a:rPr lang="en-US" sz="2000" dirty="0" smtClean="0">
                <a:latin typeface="Calibri" pitchFamily="34" charset="0"/>
              </a:rPr>
              <a:t>Note that the package has a function :  </a:t>
            </a:r>
          </a:p>
          <a:p>
            <a:pPr marL="231775" indent="-231775">
              <a:buClr>
                <a:srgbClr val="336699"/>
              </a:buClr>
              <a:tabLst>
                <a:tab pos="231775" algn="l"/>
              </a:tabLst>
            </a:pPr>
            <a:endParaRPr lang="en-US" sz="2000" dirty="0" smtClean="0">
              <a:latin typeface="Calibri" pitchFamily="34" charset="0"/>
            </a:endParaRPr>
          </a:p>
          <a:p>
            <a:pPr marL="231775" indent="-231775">
              <a:buClr>
                <a:srgbClr val="336699"/>
              </a:buClr>
              <a:tabLst>
                <a:tab pos="231775" algn="l"/>
              </a:tabLst>
            </a:pPr>
            <a:r>
              <a:rPr lang="en-US" sz="2000" dirty="0" smtClean="0">
                <a:latin typeface="Calibri" pitchFamily="34" charset="0"/>
              </a:rPr>
              <a:t>            Signal Edit Utilities &gt;  Extract Segment</a:t>
            </a:r>
          </a:p>
          <a:p>
            <a:pPr marL="231775" indent="-231775">
              <a:buClr>
                <a:srgbClr val="336699"/>
              </a:buClr>
              <a:tabLst>
                <a:tab pos="231775" algn="l"/>
              </a:tabLst>
            </a:pPr>
            <a:endParaRPr lang="en-US" sz="2000" dirty="0" smtClean="0">
              <a:latin typeface="Calibri" pitchFamily="34" charset="0"/>
            </a:endParaRPr>
          </a:p>
          <a:p>
            <a:pPr marL="231775" indent="-231775">
              <a:buClr>
                <a:srgbClr val="336699"/>
              </a:buClr>
              <a:tabLst>
                <a:tab pos="231775" algn="l"/>
              </a:tabLst>
            </a:pPr>
            <a:endParaRPr lang="en-US" sz="2000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C26D9DC-137E-4A81-842E-48B94B65AD72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4099" name="Rectangle 4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6096000" cy="1295400"/>
          </a:xfrm>
        </p:spPr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Fourier Transform, Sine Function</a:t>
            </a:r>
          </a:p>
        </p:txBody>
      </p:sp>
      <p:sp>
        <p:nvSpPr>
          <p:cNvPr id="4101" name="TextBox 6"/>
          <p:cNvSpPr txBox="1">
            <a:spLocks noChangeArrowheads="1"/>
          </p:cNvSpPr>
          <p:nvPr/>
        </p:nvSpPr>
        <p:spPr bwMode="auto">
          <a:xfrm>
            <a:off x="838200" y="2667000"/>
            <a:ext cx="7315200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31775" indent="-231775">
              <a:buClr>
                <a:srgbClr val="336699"/>
              </a:buClr>
              <a:buFont typeface="Arial" pitchFamily="34" charset="0"/>
              <a:buChar char="•"/>
              <a:tabLst>
                <a:tab pos="231775" algn="l"/>
              </a:tabLst>
            </a:pPr>
            <a:r>
              <a:rPr lang="en-US" sz="2000" dirty="0" smtClean="0">
                <a:latin typeface="Calibri" pitchFamily="34" charset="0"/>
              </a:rPr>
              <a:t>A Fourier transform will give the exact magnitude and frequency for a steady-state sine function provided that no leakage error occurs</a:t>
            </a:r>
          </a:p>
          <a:p>
            <a:pPr marL="231775" indent="-231775">
              <a:buClr>
                <a:srgbClr val="336699"/>
              </a:buClr>
              <a:buFont typeface="Arial" pitchFamily="34" charset="0"/>
              <a:buChar char="•"/>
              <a:tabLst>
                <a:tab pos="231775" algn="l"/>
              </a:tabLst>
            </a:pPr>
            <a:endParaRPr lang="en-US" sz="2000" dirty="0">
              <a:latin typeface="Calibri" pitchFamily="34" charset="0"/>
            </a:endParaRPr>
          </a:p>
          <a:p>
            <a:pPr marL="231775" indent="-231775">
              <a:buClr>
                <a:srgbClr val="336699"/>
              </a:buClr>
              <a:buFont typeface="Arial" pitchFamily="34" charset="0"/>
              <a:buChar char="•"/>
              <a:tabLst>
                <a:tab pos="231775" algn="l"/>
              </a:tabLst>
            </a:pPr>
            <a:r>
              <a:rPr lang="en-US" sz="2000" dirty="0" smtClean="0">
                <a:latin typeface="Calibri" pitchFamily="34" charset="0"/>
              </a:rPr>
              <a:t>The sine function must have an integer number of cycles to prevent leakage</a:t>
            </a:r>
          </a:p>
          <a:p>
            <a:pPr marL="231775" indent="-231775">
              <a:buClr>
                <a:srgbClr val="336699"/>
              </a:buClr>
              <a:buFont typeface="Arial" pitchFamily="34" charset="0"/>
              <a:buChar char="•"/>
              <a:tabLst>
                <a:tab pos="231775" algn="l"/>
              </a:tabLst>
            </a:pPr>
            <a:endParaRPr lang="en-US" sz="2000" dirty="0">
              <a:latin typeface="Calibri" pitchFamily="34" charset="0"/>
            </a:endParaRPr>
          </a:p>
          <a:p>
            <a:pPr marL="231775" indent="-231775">
              <a:buClr>
                <a:srgbClr val="336699"/>
              </a:buClr>
              <a:buFont typeface="Arial" pitchFamily="34" charset="0"/>
              <a:buChar char="•"/>
              <a:tabLst>
                <a:tab pos="231775" algn="l"/>
              </a:tabLst>
            </a:pPr>
            <a:r>
              <a:rPr lang="en-US" sz="2000" dirty="0" smtClean="0">
                <a:latin typeface="Calibri" pitchFamily="34" charset="0"/>
              </a:rPr>
              <a:t>The same is true for an FFT if the time history has 2</a:t>
            </a:r>
            <a:r>
              <a:rPr lang="en-US" sz="2800" baseline="30000" dirty="0" smtClean="0">
                <a:latin typeface="Calibri" pitchFamily="34" charset="0"/>
              </a:rPr>
              <a:t>N</a:t>
            </a:r>
            <a:r>
              <a:rPr lang="en-US" sz="2000" dirty="0" smtClean="0">
                <a:latin typeface="Calibri" pitchFamily="34" charset="0"/>
              </a:rPr>
              <a:t> points where N is an integer 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62000" y="2057400"/>
            <a:ext cx="2438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Calibri" pitchFamily="34" charset="0"/>
              </a:rPr>
              <a:t>Review . . .</a:t>
            </a:r>
            <a:endParaRPr lang="en-US" sz="20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C26D9DC-137E-4A81-842E-48B94B65AD72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4099" name="Rectangle 4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6096000" cy="1295400"/>
          </a:xfrm>
        </p:spPr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White Noise</a:t>
            </a:r>
          </a:p>
        </p:txBody>
      </p:sp>
      <p:sp>
        <p:nvSpPr>
          <p:cNvPr id="4101" name="TextBox 6"/>
          <p:cNvSpPr txBox="1">
            <a:spLocks noChangeArrowheads="1"/>
          </p:cNvSpPr>
          <p:nvPr/>
        </p:nvSpPr>
        <p:spPr bwMode="auto">
          <a:xfrm>
            <a:off x="762000" y="2362200"/>
            <a:ext cx="73152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31775" indent="-231775">
              <a:buClr>
                <a:srgbClr val="336699"/>
              </a:buClr>
              <a:buFont typeface="Arial" pitchFamily="34" charset="0"/>
              <a:buChar char="•"/>
              <a:tabLst>
                <a:tab pos="231775" algn="l"/>
              </a:tabLst>
            </a:pPr>
            <a:r>
              <a:rPr lang="en-US" sz="2000" dirty="0" smtClean="0">
                <a:latin typeface="Calibri" pitchFamily="34" charset="0"/>
              </a:rPr>
              <a:t>But how useful is the FFT for broadband random vibration such as white noise?</a:t>
            </a:r>
          </a:p>
          <a:p>
            <a:pPr marL="231775" indent="-231775">
              <a:buClr>
                <a:srgbClr val="336699"/>
              </a:buClr>
              <a:buFont typeface="Arial" pitchFamily="34" charset="0"/>
              <a:buChar char="•"/>
              <a:tabLst>
                <a:tab pos="231775" algn="l"/>
              </a:tabLst>
            </a:pPr>
            <a:endParaRPr lang="en-US" sz="20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C26D9DC-137E-4A81-842E-48B94B65AD72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4099" name="Rectangle 4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6096000" cy="1295400"/>
          </a:xfrm>
        </p:spPr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White Noise</a:t>
            </a:r>
          </a:p>
        </p:txBody>
      </p:sp>
      <p:sp>
        <p:nvSpPr>
          <p:cNvPr id="5" name="TextBox 6"/>
          <p:cNvSpPr txBox="1">
            <a:spLocks noChangeArrowheads="1"/>
          </p:cNvSpPr>
          <p:nvPr/>
        </p:nvSpPr>
        <p:spPr bwMode="auto">
          <a:xfrm>
            <a:off x="1371600" y="2590800"/>
            <a:ext cx="4572000" cy="2123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31775" indent="-231775">
              <a:buClr>
                <a:srgbClr val="336699"/>
              </a:buClr>
              <a:buFont typeface="Arial" pitchFamily="34" charset="0"/>
              <a:buChar char="•"/>
              <a:tabLst>
                <a:tab pos="231775" algn="l"/>
              </a:tabLst>
            </a:pPr>
            <a:r>
              <a:rPr lang="en-US" sz="2000" dirty="0" smtClean="0">
                <a:latin typeface="Calibri" pitchFamily="34" charset="0"/>
              </a:rPr>
              <a:t>SR = 6553.6 samples/sec   </a:t>
            </a:r>
          </a:p>
          <a:p>
            <a:pPr marL="231775" indent="-231775">
              <a:buClr>
                <a:srgbClr val="336699"/>
              </a:buClr>
              <a:buFont typeface="Arial" pitchFamily="34" charset="0"/>
              <a:buChar char="•"/>
              <a:tabLst>
                <a:tab pos="231775" algn="l"/>
              </a:tabLst>
            </a:pPr>
            <a:endParaRPr lang="en-US" sz="800" dirty="0">
              <a:latin typeface="Calibri" pitchFamily="34" charset="0"/>
            </a:endParaRPr>
          </a:p>
          <a:p>
            <a:pPr marL="231775" indent="-231775">
              <a:buClr>
                <a:srgbClr val="336699"/>
              </a:buClr>
              <a:buFont typeface="Arial" pitchFamily="34" charset="0"/>
              <a:buChar char="•"/>
              <a:tabLst>
                <a:tab pos="231775" algn="l"/>
              </a:tabLst>
            </a:pPr>
            <a:r>
              <a:rPr lang="en-US" sz="2000" dirty="0" smtClean="0">
                <a:latin typeface="Calibri" pitchFamily="34" charset="0"/>
              </a:rPr>
              <a:t>10 second duration</a:t>
            </a:r>
          </a:p>
          <a:p>
            <a:pPr marL="231775" indent="-231775">
              <a:buClr>
                <a:srgbClr val="336699"/>
              </a:buClr>
              <a:buFont typeface="Arial" pitchFamily="34" charset="0"/>
              <a:buChar char="•"/>
              <a:tabLst>
                <a:tab pos="231775" algn="l"/>
              </a:tabLst>
            </a:pPr>
            <a:endParaRPr lang="en-US" sz="800" dirty="0">
              <a:latin typeface="Calibri" pitchFamily="34" charset="0"/>
            </a:endParaRPr>
          </a:p>
          <a:p>
            <a:pPr marL="231775" indent="-231775">
              <a:buClr>
                <a:srgbClr val="336699"/>
              </a:buClr>
              <a:buFont typeface="Arial" pitchFamily="34" charset="0"/>
              <a:buChar char="•"/>
              <a:tabLst>
                <a:tab pos="231775" algn="l"/>
              </a:tabLst>
            </a:pPr>
            <a:r>
              <a:rPr lang="en-US" sz="2000" dirty="0" smtClean="0">
                <a:latin typeface="Calibri" pitchFamily="34" charset="0"/>
              </a:rPr>
              <a:t>Std dev = 5</a:t>
            </a:r>
          </a:p>
          <a:p>
            <a:pPr marL="231775" indent="-231775">
              <a:buClr>
                <a:srgbClr val="336699"/>
              </a:buClr>
              <a:buFont typeface="Arial" pitchFamily="34" charset="0"/>
              <a:buChar char="•"/>
              <a:tabLst>
                <a:tab pos="231775" algn="l"/>
              </a:tabLst>
            </a:pPr>
            <a:endParaRPr lang="en-US" sz="800" dirty="0">
              <a:latin typeface="Calibri" pitchFamily="34" charset="0"/>
            </a:endParaRPr>
          </a:p>
          <a:p>
            <a:pPr marL="231775" indent="-231775">
              <a:buClr>
                <a:srgbClr val="336699"/>
              </a:buClr>
              <a:buFont typeface="Arial" pitchFamily="34" charset="0"/>
              <a:buChar char="•"/>
              <a:tabLst>
                <a:tab pos="231775" algn="l"/>
              </a:tabLst>
            </a:pPr>
            <a:r>
              <a:rPr lang="en-US" sz="2000" dirty="0" smtClean="0">
                <a:latin typeface="Calibri" pitchFamily="34" charset="0"/>
              </a:rPr>
              <a:t>65536 samples</a:t>
            </a:r>
          </a:p>
          <a:p>
            <a:pPr marL="231775" indent="-231775">
              <a:buClr>
                <a:srgbClr val="336699"/>
              </a:buClr>
              <a:buFont typeface="Arial" pitchFamily="34" charset="0"/>
              <a:buChar char="•"/>
              <a:tabLst>
                <a:tab pos="231775" algn="l"/>
              </a:tabLst>
            </a:pPr>
            <a:endParaRPr lang="en-US" sz="800" dirty="0">
              <a:latin typeface="Calibri" pitchFamily="34" charset="0"/>
            </a:endParaRPr>
          </a:p>
          <a:p>
            <a:pPr marL="231775" indent="-231775">
              <a:buClr>
                <a:srgbClr val="336699"/>
              </a:buClr>
              <a:buFont typeface="Arial" pitchFamily="34" charset="0"/>
              <a:buChar char="•"/>
              <a:tabLst>
                <a:tab pos="231775" algn="l"/>
              </a:tabLst>
            </a:pPr>
            <a:r>
              <a:rPr lang="en-US" sz="2000" dirty="0" smtClean="0">
                <a:latin typeface="Calibri" pitchFamily="34" charset="0"/>
              </a:rPr>
              <a:t>No band limit filter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09600" y="1981200"/>
            <a:ext cx="6172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Calibri" pitchFamily="34" charset="0"/>
              </a:rPr>
              <a:t>Generate white noise with the following parameters: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5800" y="5029200"/>
            <a:ext cx="7696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Calibri" pitchFamily="34" charset="0"/>
              </a:rPr>
              <a:t>Then extract the 0 to 1.25 second segment from the 10-second time history</a:t>
            </a:r>
            <a:endParaRPr lang="en-US" sz="20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C26D9DC-137E-4A81-842E-48B94B65AD72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4099" name="Rectangle 4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6096000" cy="1295400"/>
          </a:xfrm>
        </p:spPr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White Noise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019800" y="914400"/>
            <a:ext cx="228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Each time history has std dev = 5.0</a:t>
            </a:r>
            <a:endParaRPr lang="en-US" sz="1800" dirty="0">
              <a:latin typeface="Calibri" pitchFamily="34" charset="0"/>
            </a:endParaRPr>
          </a:p>
        </p:txBody>
      </p:sp>
      <p:pic>
        <p:nvPicPr>
          <p:cNvPr id="8" name="Picture 7" descr="figure_1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4800" y="609600"/>
            <a:ext cx="5334000" cy="3980498"/>
          </a:xfrm>
          <a:prstGeom prst="rect">
            <a:avLst/>
          </a:prstGeom>
        </p:spPr>
      </p:pic>
      <p:pic>
        <p:nvPicPr>
          <p:cNvPr id="9" name="Picture 8" descr="figure_22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657600" y="2514600"/>
            <a:ext cx="5334000" cy="398049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C26D9DC-137E-4A81-842E-48B94B65AD72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4099" name="Rectangle 4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6096000" cy="1295400"/>
          </a:xfrm>
        </p:spPr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White Noise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3400" y="4572000"/>
            <a:ext cx="2590800" cy="2154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Bottom FFT:</a:t>
            </a:r>
            <a:br>
              <a:rPr lang="en-US" sz="1800" dirty="0" smtClean="0">
                <a:latin typeface="Calibri" pitchFamily="34" charset="0"/>
              </a:rPr>
            </a:br>
            <a:endParaRPr lang="en-US" sz="800" dirty="0" smtClean="0">
              <a:latin typeface="Calibri" pitchFamily="34" charset="0"/>
            </a:endParaRPr>
          </a:p>
          <a:p>
            <a:pPr>
              <a:tabLst>
                <a:tab pos="231775" algn="l"/>
              </a:tabLst>
            </a:pPr>
            <a:r>
              <a:rPr lang="en-US" sz="1800" dirty="0" smtClean="0">
                <a:latin typeface="Calibri" pitchFamily="34" charset="0"/>
              </a:rPr>
              <a:t>10 second duration</a:t>
            </a:r>
          </a:p>
          <a:p>
            <a:pPr>
              <a:tabLst>
                <a:tab pos="231775" algn="l"/>
              </a:tabLst>
            </a:pPr>
            <a:r>
              <a:rPr lang="en-US" sz="1800" dirty="0" smtClean="0">
                <a:latin typeface="Calibri" pitchFamily="34" charset="0"/>
                <a:sym typeface="Symbol"/>
              </a:rPr>
              <a:t>f=0.1 Hz</a:t>
            </a:r>
          </a:p>
          <a:p>
            <a:pPr>
              <a:tabLst>
                <a:tab pos="231775" algn="l"/>
              </a:tabLst>
            </a:pPr>
            <a:r>
              <a:rPr lang="en-US" sz="1800" dirty="0" smtClean="0">
                <a:latin typeface="Calibri" pitchFamily="34" charset="0"/>
                <a:sym typeface="Symbol"/>
              </a:rPr>
              <a:t>Mean  = </a:t>
            </a:r>
            <a:r>
              <a:rPr lang="en" sz="1800" dirty="0" smtClean="0">
                <a:latin typeface="Calibri" pitchFamily="34" charset="0"/>
              </a:rPr>
              <a:t>0.035</a:t>
            </a:r>
            <a:endParaRPr lang="en" sz="1800" dirty="0" smtClean="0">
              <a:latin typeface="Calibri" pitchFamily="34" charset="0"/>
            </a:endParaRPr>
          </a:p>
          <a:p>
            <a:pPr>
              <a:tabLst>
                <a:tab pos="231775" algn="l"/>
              </a:tabLst>
            </a:pPr>
            <a:endParaRPr lang="en" sz="1800" dirty="0" smtClean="0">
              <a:latin typeface="Calibri" pitchFamily="34" charset="0"/>
            </a:endParaRPr>
          </a:p>
          <a:p>
            <a:pPr>
              <a:tabLst>
                <a:tab pos="231775" algn="l"/>
              </a:tabLst>
            </a:pPr>
            <a:r>
              <a:rPr lang="en" sz="1800" dirty="0" smtClean="0">
                <a:latin typeface="Calibri" pitchFamily="34" charset="0"/>
              </a:rPr>
              <a:t>Difference in mean =  </a:t>
            </a:r>
            <a:r>
              <a:rPr lang="en" sz="1800" dirty="0" smtClean="0">
                <a:latin typeface="Calibri" pitchFamily="34" charset="0"/>
                <a:sym typeface="Symbol"/>
              </a:rPr>
              <a:t>8</a:t>
            </a:r>
            <a:endParaRPr lang="en-US" sz="1800" dirty="0" smtClean="0">
              <a:latin typeface="Calibri" pitchFamily="34" charset="0"/>
            </a:endParaRPr>
          </a:p>
          <a:p>
            <a:pPr>
              <a:tabLst>
                <a:tab pos="231775" algn="l"/>
              </a:tabLst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91200" y="381000"/>
            <a:ext cx="289560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Top FFT:</a:t>
            </a:r>
            <a:br>
              <a:rPr lang="en-US" sz="1800" dirty="0" smtClean="0">
                <a:latin typeface="Calibri" pitchFamily="34" charset="0"/>
              </a:rPr>
            </a:br>
            <a:endParaRPr lang="en-US" sz="800" dirty="0" smtClean="0">
              <a:latin typeface="Calibri" pitchFamily="34" charset="0"/>
            </a:endParaRPr>
          </a:p>
          <a:p>
            <a:pPr>
              <a:tabLst>
                <a:tab pos="231775" algn="l"/>
              </a:tabLst>
            </a:pPr>
            <a:r>
              <a:rPr lang="en-US" sz="1800" dirty="0" smtClean="0">
                <a:latin typeface="Calibri" pitchFamily="34" charset="0"/>
              </a:rPr>
              <a:t>1.25 second duration</a:t>
            </a:r>
          </a:p>
          <a:p>
            <a:pPr>
              <a:tabLst>
                <a:tab pos="231775" algn="l"/>
              </a:tabLst>
            </a:pPr>
            <a:r>
              <a:rPr lang="en-US" sz="1800" dirty="0" smtClean="0">
                <a:latin typeface="Calibri" pitchFamily="34" charset="0"/>
                <a:sym typeface="Symbol"/>
              </a:rPr>
              <a:t>f=0.8 Hz</a:t>
            </a:r>
          </a:p>
          <a:p>
            <a:pPr>
              <a:tabLst>
                <a:tab pos="231775" algn="l"/>
              </a:tabLst>
            </a:pPr>
            <a:r>
              <a:rPr lang="en-US" sz="1800" dirty="0" smtClean="0">
                <a:latin typeface="Calibri" pitchFamily="34" charset="0"/>
                <a:sym typeface="Symbol"/>
              </a:rPr>
              <a:t>Mean  = </a:t>
            </a:r>
            <a:r>
              <a:rPr lang="en" sz="1800" dirty="0" smtClean="0"/>
              <a:t>0.096</a:t>
            </a:r>
            <a:endParaRPr lang="en" sz="1800" dirty="0" smtClean="0">
              <a:latin typeface="Calibri" pitchFamily="34" charset="0"/>
            </a:endParaRPr>
          </a:p>
          <a:p>
            <a:pPr>
              <a:tabLst>
                <a:tab pos="231775" algn="l"/>
              </a:tabLst>
            </a:pPr>
            <a:endParaRPr lang="en" sz="1800" dirty="0">
              <a:latin typeface="Calibri" pitchFamily="34" charset="0"/>
            </a:endParaRPr>
          </a:p>
        </p:txBody>
      </p:sp>
      <p:pic>
        <p:nvPicPr>
          <p:cNvPr id="12" name="Picture 11" descr="figure_77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5410208" cy="4037368"/>
          </a:xfrm>
          <a:prstGeom prst="rect">
            <a:avLst/>
          </a:prstGeom>
        </p:spPr>
      </p:pic>
      <p:pic>
        <p:nvPicPr>
          <p:cNvPr id="13" name="Picture 12" descr="figure_88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630029" y="2743200"/>
            <a:ext cx="5513971" cy="411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C26D9DC-137E-4A81-842E-48B94B65AD72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4099" name="Rectangle 4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6096000" cy="1295400"/>
          </a:xfrm>
        </p:spPr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White Noise Comparison</a:t>
            </a: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 bwMode="auto">
          <a:xfrm>
            <a:off x="609600" y="1981200"/>
            <a:ext cx="79248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marL="231775" marR="0" lvl="0" indent="-231775" algn="l" defTabSz="914400" rtl="0" eaLnBrk="0" fontAlgn="base" latinLnBrk="0" hangingPunct="0">
              <a:lnSpc>
                <a:spcPct val="100000"/>
              </a:lnSpc>
              <a:spcBef>
                <a:spcPct val="15000"/>
              </a:spcBef>
              <a:spcAft>
                <a:spcPct val="0"/>
              </a:spcAft>
              <a:buClr>
                <a:srgbClr val="003399"/>
              </a:buClr>
              <a:buSzPct val="90000"/>
              <a:buFont typeface="Arial" pitchFamily="34" charset="0"/>
              <a:buChar char="•"/>
              <a:tabLst>
                <a:tab pos="115888" algn="l"/>
              </a:tabLst>
              <a:defRPr/>
            </a:pPr>
            <a:r>
              <a:rPr kumimoji="1" lang="en-US" sz="190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Ideally, the "white noise" would have a constant Fourier transform magnitude with respect to frequency</a:t>
            </a:r>
          </a:p>
          <a:p>
            <a:pPr marL="231775" marR="0" lvl="0" indent="-231775" algn="l" defTabSz="914400" rtl="0" eaLnBrk="0" fontAlgn="base" latinLnBrk="0" hangingPunct="0">
              <a:lnSpc>
                <a:spcPct val="100000"/>
              </a:lnSpc>
              <a:spcBef>
                <a:spcPct val="15000"/>
              </a:spcBef>
              <a:spcAft>
                <a:spcPct val="0"/>
              </a:spcAft>
              <a:buClr>
                <a:srgbClr val="003399"/>
              </a:buClr>
              <a:buSzPct val="90000"/>
              <a:buFont typeface="Arial" pitchFamily="34" charset="0"/>
              <a:buChar char="•"/>
              <a:tabLst>
                <a:tab pos="115888" algn="l"/>
              </a:tabLst>
              <a:defRPr/>
            </a:pPr>
            <a:endParaRPr kumimoji="1" lang="en-US" sz="80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</a:endParaRPr>
          </a:p>
          <a:p>
            <a:pPr marL="231775" marR="0" lvl="0" indent="-231775" algn="l" defTabSz="914400" rtl="0" eaLnBrk="0" fontAlgn="base" latinLnBrk="0" hangingPunct="0">
              <a:lnSpc>
                <a:spcPct val="100000"/>
              </a:lnSpc>
              <a:spcBef>
                <a:spcPct val="15000"/>
              </a:spcBef>
              <a:spcAft>
                <a:spcPct val="0"/>
              </a:spcAft>
              <a:buClr>
                <a:srgbClr val="003399"/>
              </a:buClr>
              <a:buSzPct val="90000"/>
              <a:buFont typeface="Arial" pitchFamily="34" charset="0"/>
              <a:buChar char="•"/>
              <a:tabLst>
                <a:tab pos="115888" algn="l"/>
              </a:tabLst>
              <a:defRPr/>
            </a:pPr>
            <a:r>
              <a:rPr kumimoji="1" lang="en-US" sz="190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The fact that there is some variation within each transform is unimportant for this example</a:t>
            </a:r>
          </a:p>
          <a:p>
            <a:pPr marL="231775" marR="0" lvl="0" indent="-231775" algn="l" defTabSz="914400" rtl="0" eaLnBrk="0" fontAlgn="base" latinLnBrk="0" hangingPunct="0">
              <a:lnSpc>
                <a:spcPct val="100000"/>
              </a:lnSpc>
              <a:spcBef>
                <a:spcPct val="15000"/>
              </a:spcBef>
              <a:spcAft>
                <a:spcPct val="0"/>
              </a:spcAft>
              <a:buClr>
                <a:srgbClr val="003399"/>
              </a:buClr>
              <a:buSzPct val="90000"/>
              <a:buFont typeface="Arial" pitchFamily="34" charset="0"/>
              <a:buChar char="•"/>
              <a:tabLst>
                <a:tab pos="115888" algn="l"/>
              </a:tabLst>
              <a:defRPr/>
            </a:pPr>
            <a:endParaRPr kumimoji="1" lang="en-US" sz="80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</a:endParaRPr>
          </a:p>
          <a:p>
            <a:pPr marL="231775" marR="0" lvl="0" indent="-231775" algn="l" defTabSz="914400" rtl="0" eaLnBrk="0" fontAlgn="base" latinLnBrk="0" hangingPunct="0">
              <a:lnSpc>
                <a:spcPct val="100000"/>
              </a:lnSpc>
              <a:spcBef>
                <a:spcPct val="15000"/>
              </a:spcBef>
              <a:spcAft>
                <a:spcPct val="0"/>
              </a:spcAft>
              <a:buClr>
                <a:srgbClr val="003399"/>
              </a:buClr>
              <a:buSzPct val="90000"/>
              <a:buFont typeface="Arial" pitchFamily="34" charset="0"/>
              <a:buChar char="•"/>
              <a:tabLst>
                <a:tab pos="115888" algn="l"/>
              </a:tabLst>
              <a:defRPr/>
            </a:pPr>
            <a:r>
              <a:rPr kumimoji="1" lang="en-US" sz="190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The pertinent point is that the mean magnitude changes by </a:t>
            </a:r>
            <a:r>
              <a:rPr kumimoji="1" lang="en-US" sz="190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sym typeface="Symbol"/>
              </a:rPr>
              <a:t>8 </a:t>
            </a:r>
            <a:r>
              <a:rPr kumimoji="1" lang="en-US" sz="190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, comparing the two transforms</a:t>
            </a:r>
          </a:p>
          <a:p>
            <a:pPr marL="231775" marR="0" lvl="0" indent="-231775" algn="l" defTabSz="914400" rtl="0" eaLnBrk="0" fontAlgn="base" latinLnBrk="0" hangingPunct="0">
              <a:lnSpc>
                <a:spcPct val="100000"/>
              </a:lnSpc>
              <a:spcBef>
                <a:spcPct val="15000"/>
              </a:spcBef>
              <a:spcAft>
                <a:spcPct val="0"/>
              </a:spcAft>
              <a:buClr>
                <a:srgbClr val="003399"/>
              </a:buClr>
              <a:buSzPct val="90000"/>
              <a:buFont typeface="Arial" pitchFamily="34" charset="0"/>
              <a:buChar char="•"/>
              <a:tabLst>
                <a:tab pos="115888" algn="l"/>
              </a:tabLst>
              <a:defRPr/>
            </a:pPr>
            <a:endParaRPr kumimoji="1" lang="en-US" sz="80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</a:endParaRPr>
          </a:p>
          <a:p>
            <a:pPr marL="231775" lvl="0" indent="-231775">
              <a:spcBef>
                <a:spcPct val="15000"/>
              </a:spcBef>
              <a:buClr>
                <a:srgbClr val="003399"/>
              </a:buClr>
              <a:buSzPct val="90000"/>
              <a:buFont typeface="Arial" pitchFamily="34" charset="0"/>
              <a:buChar char="•"/>
              <a:tabLst>
                <a:tab pos="115888" algn="l"/>
              </a:tabLst>
            </a:pPr>
            <a:r>
              <a:rPr kumimoji="1" lang="en-US" sz="190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The reason for the decrease is that the transform in the </a:t>
            </a:r>
            <a:r>
              <a:rPr kumimoji="1" lang="en-US" sz="1900" kern="0" dirty="0" smtClean="0">
                <a:latin typeface="Calibri" pitchFamily="34" charset="0"/>
              </a:rPr>
              <a:t>1.25 second </a:t>
            </a:r>
            <a:r>
              <a:rPr kumimoji="1" lang="en-US" sz="190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figure has </a:t>
            </a:r>
            <a:r>
              <a:rPr kumimoji="1" lang="en-US" sz="1900" kern="0" dirty="0" smtClean="0">
                <a:latin typeface="Calibri" pitchFamily="34" charset="0"/>
              </a:rPr>
              <a:t>4096</a:t>
            </a:r>
            <a:r>
              <a:rPr kumimoji="1" lang="en-US" sz="190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 s</a:t>
            </a:r>
            <a:r>
              <a:rPr kumimoji="1" lang="en-US" sz="190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pectral lines compared to the 32768 spectral lines in the </a:t>
            </a:r>
            <a:r>
              <a:rPr kumimoji="1" lang="en-US" sz="1900" kern="0" dirty="0" smtClean="0">
                <a:latin typeface="Calibri" pitchFamily="34" charset="0"/>
              </a:rPr>
              <a:t>10 second</a:t>
            </a:r>
            <a:r>
              <a:rPr kumimoji="1" lang="en-US" sz="190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 figure</a:t>
            </a:r>
            <a:r>
              <a:rPr kumimoji="1" lang="en-US" sz="190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 (up to Nyquist Frequency)</a:t>
            </a:r>
            <a:endParaRPr kumimoji="1" lang="en-US" sz="190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</a:endParaRPr>
          </a:p>
          <a:p>
            <a:pPr marL="231775" marR="0" lvl="0" indent="-231775" algn="l" defTabSz="914400" rtl="0" eaLnBrk="0" fontAlgn="base" latinLnBrk="0" hangingPunct="0">
              <a:lnSpc>
                <a:spcPct val="100000"/>
              </a:lnSpc>
              <a:spcBef>
                <a:spcPct val="15000"/>
              </a:spcBef>
              <a:spcAft>
                <a:spcPct val="0"/>
              </a:spcAft>
              <a:buClr>
                <a:srgbClr val="003399"/>
              </a:buClr>
              <a:buSzPct val="90000"/>
              <a:buFont typeface="Arial" pitchFamily="34" charset="0"/>
              <a:buChar char="•"/>
              <a:tabLst>
                <a:tab pos="115888" algn="l"/>
              </a:tabLst>
              <a:defRPr/>
            </a:pPr>
            <a:endParaRPr kumimoji="1" lang="en-US" sz="80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</a:endParaRPr>
          </a:p>
          <a:p>
            <a:pPr marL="231775" marR="0" lvl="0" indent="-231775" algn="l" defTabSz="914400" rtl="0" eaLnBrk="0" fontAlgn="base" latinLnBrk="0" hangingPunct="0">
              <a:lnSpc>
                <a:spcPct val="100000"/>
              </a:lnSpc>
              <a:spcBef>
                <a:spcPct val="15000"/>
              </a:spcBef>
              <a:spcAft>
                <a:spcPct val="0"/>
              </a:spcAft>
              <a:buClr>
                <a:srgbClr val="003399"/>
              </a:buClr>
              <a:buSzPct val="90000"/>
              <a:buFont typeface="Arial" pitchFamily="34" charset="0"/>
              <a:buChar char="•"/>
              <a:tabLst>
                <a:tab pos="115888" algn="l"/>
              </a:tabLst>
              <a:defRPr/>
            </a:pPr>
            <a:r>
              <a:rPr kumimoji="1" lang="en-US" sz="190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Thus, the "energy" is divided into a greater number of spectral lines in the </a:t>
            </a:r>
            <a:r>
              <a:rPr kumimoji="1" lang="en-US" sz="1900" kern="0" dirty="0" smtClean="0">
                <a:latin typeface="Calibri" pitchFamily="34" charset="0"/>
              </a:rPr>
              <a:t>10 second</a:t>
            </a:r>
            <a:r>
              <a:rPr kumimoji="1" lang="en-US" sz="190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 transform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15000"/>
              </a:spcBef>
              <a:spcAft>
                <a:spcPct val="0"/>
              </a:spcAft>
              <a:buClr>
                <a:srgbClr val="003399"/>
              </a:buClr>
              <a:buSzPct val="50000"/>
              <a:buFont typeface="Monotype Sorts" pitchFamily="2" charset="2"/>
              <a:buNone/>
              <a:tabLst/>
              <a:defRPr/>
            </a:pPr>
            <a:endParaRPr kumimoji="1" lang="en-US" sz="1600" b="1" i="0" u="none" strike="noStrike" kern="0" cap="none" spc="0" normalizeH="0" baseline="0" noProof="0" dirty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C26D9DC-137E-4A81-842E-48B94B65AD72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4099" name="Rectangle 4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6096000" cy="1295400"/>
          </a:xfrm>
        </p:spPr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dirty="0" smtClean="0"/>
              <a:t>Fourier Magnitude, 1.25 second Record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62000" y="5334000"/>
            <a:ext cx="63246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First twelve row of Excel spreadsheet are shown.</a:t>
            </a:r>
          </a:p>
          <a:p>
            <a:endParaRPr lang="en-US" sz="800" dirty="0" smtClean="0">
              <a:latin typeface="Calibri" pitchFamily="34" charset="0"/>
            </a:endParaRPr>
          </a:p>
          <a:p>
            <a:r>
              <a:rPr lang="en-US" sz="1800" dirty="0" smtClean="0">
                <a:latin typeface="Calibri" pitchFamily="34" charset="0"/>
              </a:rPr>
              <a:t>GRMS = G peak / sqrt(2)</a:t>
            </a:r>
          </a:p>
          <a:p>
            <a:endParaRPr lang="en-US" sz="800" dirty="0" smtClean="0">
              <a:latin typeface="Calibri" pitchFamily="34" charset="0"/>
            </a:endParaRPr>
          </a:p>
          <a:p>
            <a:r>
              <a:rPr lang="en-US" sz="1800" dirty="0" smtClean="0">
                <a:latin typeface="Calibri" pitchFamily="34" charset="0"/>
              </a:rPr>
              <a:t>Use fill down to cover all 4096 rows.</a:t>
            </a:r>
            <a:endParaRPr lang="en-US" sz="1800" dirty="0">
              <a:latin typeface="Calibri" pitchFamily="34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533400" y="1905000"/>
          <a:ext cx="7239002" cy="2971800"/>
        </p:xfrm>
        <a:graphic>
          <a:graphicData uri="http://schemas.openxmlformats.org/drawingml/2006/table">
            <a:tbl>
              <a:tblPr/>
              <a:tblGrid>
                <a:gridCol w="844801"/>
                <a:gridCol w="844801"/>
                <a:gridCol w="844801"/>
                <a:gridCol w="844801"/>
                <a:gridCol w="1877334"/>
                <a:gridCol w="1982464"/>
              </a:tblGrid>
              <a:tr h="2476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Freq(Hz)</a:t>
                      </a:r>
                    </a:p>
                  </a:txBody>
                  <a:tcPr marL="9505" marR="9505" marT="95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 peak</a:t>
                      </a:r>
                    </a:p>
                  </a:txBody>
                  <a:tcPr marL="9505" marR="9505" marT="95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GRMS</a:t>
                      </a:r>
                    </a:p>
                  </a:txBody>
                  <a:tcPr marL="9505" marR="9505" marT="95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GRMS^2</a:t>
                      </a:r>
                    </a:p>
                  </a:txBody>
                  <a:tcPr marL="9505" marR="9505" marT="95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sum of squares (GRMS^2)</a:t>
                      </a:r>
                    </a:p>
                  </a:txBody>
                  <a:tcPr marL="9505" marR="9505" marT="95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sqrt(sum of squares) GRMS</a:t>
                      </a:r>
                    </a:p>
                  </a:txBody>
                  <a:tcPr marL="9505" marR="9505" marT="95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76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24.15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4.91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76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0.093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0.066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0.004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05" marR="9505" marT="95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05" marR="9505" marT="95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76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0.149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0.105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0.011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05" marR="9505" marT="95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05" marR="9505" marT="95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76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0.065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0.046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0.002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05" marR="9505" marT="95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05" marR="9505" marT="95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76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0.066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0.047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0.002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05" marR="9505" marT="95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05" marR="9505" marT="95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76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0.077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0.054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0.003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05" marR="9505" marT="95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05" marR="9505" marT="95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76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0.096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0.068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0.005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05" marR="9505" marT="95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05" marR="9505" marT="95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76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5.6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0.117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0.083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0.007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05" marR="9505" marT="95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05" marR="9505" marT="95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76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6.4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0.140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0.099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05" marR="9505" marT="95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05" marR="9505" marT="95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76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7.2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0.198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0.140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0.020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05" marR="9505" marT="95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05" marR="9505" marT="95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76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0.039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0.027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0.001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05" marR="9505" marT="95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05" marR="9505" marT="95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6019800" y="3200400"/>
            <a:ext cx="2895600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50" dirty="0" smtClean="0">
                <a:latin typeface="Calibri" pitchFamily="34" charset="0"/>
              </a:rPr>
              <a:t>Recall time history synthesis , </a:t>
            </a:r>
            <a:br>
              <a:rPr lang="en-US" sz="1550" dirty="0" smtClean="0">
                <a:latin typeface="Calibri" pitchFamily="34" charset="0"/>
              </a:rPr>
            </a:br>
            <a:r>
              <a:rPr lang="en-US" sz="1550" dirty="0" smtClean="0">
                <a:latin typeface="Calibri" pitchFamily="34" charset="0"/>
              </a:rPr>
              <a:t>std dev =  5</a:t>
            </a:r>
          </a:p>
          <a:p>
            <a:endParaRPr lang="en-US" sz="1550" dirty="0" smtClean="0">
              <a:latin typeface="Calibri" pitchFamily="34" charset="0"/>
            </a:endParaRPr>
          </a:p>
          <a:p>
            <a:r>
              <a:rPr lang="en-US" sz="1550" dirty="0" smtClean="0">
                <a:latin typeface="Calibri" pitchFamily="34" charset="0"/>
              </a:rPr>
              <a:t>(GRMS = std dev,  for zero mean</a:t>
            </a:r>
            <a:r>
              <a:rPr lang="en-US" sz="1500" dirty="0" smtClean="0">
                <a:latin typeface="Calibri" pitchFamily="34" charset="0"/>
              </a:rPr>
              <a:t>) </a:t>
            </a:r>
            <a:endParaRPr lang="en-US" sz="1500" dirty="0">
              <a:latin typeface="Calibri" pitchFamily="34" charset="0"/>
            </a:endParaRPr>
          </a:p>
        </p:txBody>
      </p:sp>
      <p:cxnSp>
        <p:nvCxnSpPr>
          <p:cNvPr id="12" name="Straight Arrow Connector 11"/>
          <p:cNvCxnSpPr/>
          <p:nvPr/>
        </p:nvCxnSpPr>
        <p:spPr bwMode="auto">
          <a:xfrm flipV="1">
            <a:off x="5791200" y="2438400"/>
            <a:ext cx="762000" cy="9144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6" name="Straight Connector 15"/>
          <p:cNvCxnSpPr/>
          <p:nvPr/>
        </p:nvCxnSpPr>
        <p:spPr bwMode="auto">
          <a:xfrm>
            <a:off x="5791200" y="3352800"/>
            <a:ext cx="1524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C26D9DC-137E-4A81-842E-48B94B65AD72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4099" name="Rectangle 4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6096000" cy="1295400"/>
          </a:xfrm>
        </p:spPr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Parseval’s</a:t>
            </a:r>
            <a:r>
              <a:rPr lang="en-US" dirty="0" smtClean="0"/>
              <a:t> Theorem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3400" y="4953000"/>
            <a:ext cx="6400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143000" y="3810000"/>
            <a:ext cx="6705600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cs typeface="Times New Roman" pitchFamily="18" charset="0"/>
              </a:rPr>
              <a:t> x(t)  </a:t>
            </a:r>
            <a:r>
              <a:rPr lang="en-US" sz="1900" dirty="0" smtClean="0">
                <a:latin typeface="Calibri" pitchFamily="34" charset="0"/>
                <a:cs typeface="Times New Roman" pitchFamily="18" charset="0"/>
              </a:rPr>
              <a:t>is the time history</a:t>
            </a:r>
          </a:p>
          <a:p>
            <a:endParaRPr lang="en-US" sz="2000" dirty="0" smtClean="0">
              <a:cs typeface="Times New Roman" pitchFamily="18" charset="0"/>
            </a:endParaRPr>
          </a:p>
          <a:p>
            <a:r>
              <a:rPr lang="en-US" sz="2000" dirty="0" smtClean="0">
                <a:cs typeface="Times New Roman" pitchFamily="18" charset="0"/>
              </a:rPr>
              <a:t>X(f)  </a:t>
            </a:r>
            <a:r>
              <a:rPr lang="en-US" sz="1900" dirty="0" smtClean="0">
                <a:latin typeface="Calibri" pitchFamily="34" charset="0"/>
                <a:cs typeface="Times New Roman" pitchFamily="18" charset="0"/>
              </a:rPr>
              <a:t>is the Fourier transform</a:t>
            </a:r>
          </a:p>
          <a:p>
            <a:endParaRPr lang="en-US" sz="1900" dirty="0" smtClean="0">
              <a:latin typeface="Calibri" pitchFamily="34" charset="0"/>
            </a:endParaRPr>
          </a:p>
          <a:p>
            <a:endParaRPr lang="en-US" sz="1900" dirty="0" smtClean="0">
              <a:latin typeface="Calibri" pitchFamily="34" charset="0"/>
            </a:endParaRPr>
          </a:p>
          <a:p>
            <a:r>
              <a:rPr lang="en-US" sz="1900" dirty="0" smtClean="0">
                <a:latin typeface="Calibri" pitchFamily="34" charset="0"/>
              </a:rPr>
              <a:t>The RMS value can either be calculated from the time history or the Fourier transform.  The results is the same regardless.</a:t>
            </a:r>
            <a:endParaRPr lang="en-US" sz="1900" dirty="0">
              <a:latin typeface="Calibri" pitchFamily="34" charset="0"/>
            </a:endParaRPr>
          </a:p>
        </p:txBody>
      </p:sp>
      <p:graphicFrame>
        <p:nvGraphicFramePr>
          <p:cNvPr id="9219" name="Object 3"/>
          <p:cNvGraphicFramePr>
            <a:graphicFrameLocks noChangeAspect="1"/>
          </p:cNvGraphicFramePr>
          <p:nvPr/>
        </p:nvGraphicFramePr>
        <p:xfrm>
          <a:off x="1893456" y="2438401"/>
          <a:ext cx="3440543" cy="761999"/>
        </p:xfrm>
        <a:graphic>
          <a:graphicData uri="http://schemas.openxmlformats.org/presentationml/2006/ole">
            <p:oleObj spid="_x0000_s9219" name="Equation" r:id="rId4" imgW="1892160" imgH="419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6E-9">
  <a:themeElements>
    <a:clrScheme name="6E-9 4">
      <a:dk1>
        <a:srgbClr val="000000"/>
      </a:dk1>
      <a:lt1>
        <a:srgbClr val="FFFFFF"/>
      </a:lt1>
      <a:dk2>
        <a:srgbClr val="000000"/>
      </a:dk2>
      <a:lt2>
        <a:srgbClr val="010000"/>
      </a:lt2>
      <a:accent1>
        <a:srgbClr val="CCECFF"/>
      </a:accent1>
      <a:accent2>
        <a:srgbClr val="FFFFCC"/>
      </a:accent2>
      <a:accent3>
        <a:srgbClr val="FFFFFF"/>
      </a:accent3>
      <a:accent4>
        <a:srgbClr val="000000"/>
      </a:accent4>
      <a:accent5>
        <a:srgbClr val="E2F4FF"/>
      </a:accent5>
      <a:accent6>
        <a:srgbClr val="E7E7B9"/>
      </a:accent6>
      <a:hlink>
        <a:srgbClr val="FF9966"/>
      </a:hlink>
      <a:folHlink>
        <a:srgbClr val="FFFFCC"/>
      </a:folHlink>
    </a:clrScheme>
    <a:fontScheme name="6E-9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6E-9 1">
        <a:dk1>
          <a:srgbClr val="009999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8282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E-9 2">
        <a:dk1>
          <a:srgbClr val="800000"/>
        </a:dk1>
        <a:lt1>
          <a:srgbClr val="FFFFFF"/>
        </a:lt1>
        <a:dk2>
          <a:srgbClr val="000000"/>
        </a:dk2>
        <a:lt2>
          <a:srgbClr val="FFFFCC"/>
        </a:lt2>
        <a:accent1>
          <a:srgbClr val="000000"/>
        </a:accent1>
        <a:accent2>
          <a:srgbClr val="000099"/>
        </a:accent2>
        <a:accent3>
          <a:srgbClr val="AAAAAA"/>
        </a:accent3>
        <a:accent4>
          <a:srgbClr val="DADADA"/>
        </a:accent4>
        <a:accent5>
          <a:srgbClr val="AAAAAA"/>
        </a:accent5>
        <a:accent6>
          <a:srgbClr val="00008A"/>
        </a:accent6>
        <a:hlink>
          <a:srgbClr val="800000"/>
        </a:hlink>
        <a:folHlink>
          <a:srgbClr val="00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E-9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C0C0C0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C8C8C8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E-9 4">
        <a:dk1>
          <a:srgbClr val="000000"/>
        </a:dk1>
        <a:lt1>
          <a:srgbClr val="FFFFFF"/>
        </a:lt1>
        <a:dk2>
          <a:srgbClr val="000000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C:\WINDOWS\Desktop\6E-9.ppt</Template>
  <TotalTime>1916</TotalTime>
  <Words>481</Words>
  <Application>Microsoft Office PowerPoint</Application>
  <PresentationFormat>On-screen Show (4:3)</PresentationFormat>
  <Paragraphs>155</Paragraphs>
  <Slides>11</Slides>
  <Notes>11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6E-9</vt:lpstr>
      <vt:lpstr>Equation</vt:lpstr>
      <vt:lpstr>    Unit 9</vt:lpstr>
      <vt:lpstr>    Fourier Transform, Sine Function</vt:lpstr>
      <vt:lpstr>    White Noise</vt:lpstr>
      <vt:lpstr>    White Noise</vt:lpstr>
      <vt:lpstr>    White Noise</vt:lpstr>
      <vt:lpstr>    White Noise</vt:lpstr>
      <vt:lpstr>    White Noise Comparison</vt:lpstr>
      <vt:lpstr>    Fourier Magnitude, 1.25 second Record</vt:lpstr>
      <vt:lpstr>    Parseval’s Theorem</vt:lpstr>
      <vt:lpstr>    Conclusion</vt:lpstr>
      <vt:lpstr>    Exercise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10</dc:title>
  <dc:creator>The Morgans</dc:creator>
  <cp:lastModifiedBy>tirvine</cp:lastModifiedBy>
  <cp:revision>111</cp:revision>
  <dcterms:created xsi:type="dcterms:W3CDTF">2001-04-23T07:10:49Z</dcterms:created>
  <dcterms:modified xsi:type="dcterms:W3CDTF">2014-07-18T17:26:56Z</dcterms:modified>
</cp:coreProperties>
</file>